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3" r:id="rId4"/>
    <p:sldId id="264" r:id="rId5"/>
    <p:sldId id="261" r:id="rId6"/>
    <p:sldId id="267" r:id="rId7"/>
    <p:sldId id="266" r:id="rId8"/>
    <p:sldId id="268" r:id="rId9"/>
    <p:sldId id="269" r:id="rId10"/>
    <p:sldId id="262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60A67-9ABC-4641-AF9C-03065E87C29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73C98-AB22-224F-88A9-AE7142A5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43436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0267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04DB49-9B60-4423-8CE1-1C5530BD382C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79F8FE-71FC-47E8-96DB-7D7394EDFDC6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E732CE-58B8-47F2-9F43-12104B3D3AEB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60267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48C16-3816-4ADB-92B0-CB2FE9FA9223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43436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82BB2C-9171-4729-B684-437EA619EBB8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D34D5B-5814-4F57-A87D-C6DE4C601CE0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5E3342-8E42-4A0B-8EE1-883EF4336847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A264F0-7B31-448E-91EC-BB36C6CAEACB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1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CF7DB9-2D97-4DDB-817A-C64FB1573F00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68AC5E-C634-4173-8597-910DCE2EE732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882FD55A-E164-4CB6-8B5D-92906B4542E6}" type="datetime3">
              <a:rPr lang="en-US" smtClean="0"/>
              <a:t>14 April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Data-driven API Project Proposal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2014-04-15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ED0A-E674-404F-9C20-58444D113E01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R14.06</a:t>
            </a:r>
          </a:p>
          <a:p>
            <a:r>
              <a:rPr lang="en-US" dirty="0" smtClean="0"/>
              <a:t>extensions to type system</a:t>
            </a:r>
          </a:p>
          <a:p>
            <a:pPr lvl="1"/>
            <a:r>
              <a:rPr lang="en-US" dirty="0" smtClean="0"/>
              <a:t>proposal on Alliance Wiki, discussions on mailing list</a:t>
            </a:r>
          </a:p>
          <a:p>
            <a:pPr lvl="1"/>
            <a:r>
              <a:rPr lang="en-US" dirty="0" smtClean="0"/>
              <a:t>implementation of named types and enumerations in the code generator</a:t>
            </a:r>
          </a:p>
          <a:p>
            <a:r>
              <a:rPr lang="en-US" dirty="0" smtClean="0"/>
              <a:t>marshaling improvements for C/C++</a:t>
            </a:r>
          </a:p>
          <a:p>
            <a:pPr lvl="1"/>
            <a:r>
              <a:rPr lang="en-US" dirty="0" smtClean="0"/>
              <a:t>generic marshaling/</a:t>
            </a:r>
            <a:r>
              <a:rPr lang="en-US" dirty="0" err="1" smtClean="0"/>
              <a:t>unmarshaling</a:t>
            </a:r>
            <a:r>
              <a:rPr lang="en-US" dirty="0" smtClean="0"/>
              <a:t> code as library</a:t>
            </a:r>
          </a:p>
          <a:p>
            <a:pPr lvl="1"/>
            <a:r>
              <a:rPr lang="en-US" dirty="0" smtClean="0"/>
              <a:t>code generator to generate type descriptions out of interface XML</a:t>
            </a:r>
          </a:p>
          <a:p>
            <a:pPr lvl="1"/>
            <a:r>
              <a:rPr lang="en-US" dirty="0" smtClean="0"/>
              <a:t>not full application skeleton as for Thin Client</a:t>
            </a:r>
          </a:p>
          <a:p>
            <a:r>
              <a:rPr lang="en-US" dirty="0" smtClean="0"/>
              <a:t>prototype of data-driven API</a:t>
            </a:r>
          </a:p>
          <a:p>
            <a:pPr lvl="1"/>
            <a:r>
              <a:rPr lang="en-US" dirty="0" smtClean="0"/>
              <a:t>Initially just for C++</a:t>
            </a:r>
          </a:p>
          <a:p>
            <a:pPr lvl="1"/>
            <a:r>
              <a:rPr lang="en-US" dirty="0" smtClean="0"/>
              <a:t>as a separate library on top of AllJoyn Core</a:t>
            </a:r>
          </a:p>
          <a:p>
            <a:pPr lvl="1"/>
            <a:r>
              <a:rPr lang="en-US" dirty="0" smtClean="0"/>
              <a:t>primary goal: gather feedback from the community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6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R14.10</a:t>
            </a:r>
            <a:endParaRPr lang="en-US" sz="2200" dirty="0"/>
          </a:p>
          <a:p>
            <a:r>
              <a:rPr lang="en-US" sz="2200" dirty="0"/>
              <a:t>d</a:t>
            </a:r>
            <a:r>
              <a:rPr lang="en-US" sz="2200" dirty="0" smtClean="0"/>
              <a:t>ata-driven API</a:t>
            </a:r>
          </a:p>
          <a:p>
            <a:pPr lvl="1"/>
            <a:r>
              <a:rPr lang="en-US" sz="1600" dirty="0" smtClean="0"/>
              <a:t>Integrate data-driven C++ API in core</a:t>
            </a:r>
            <a:br>
              <a:rPr lang="en-US" sz="1600" dirty="0" smtClean="0"/>
            </a:br>
            <a:r>
              <a:rPr lang="en-US" sz="1600" dirty="0" smtClean="0"/>
              <a:t>taking advantage of e.g. Next-Gen Name Service</a:t>
            </a:r>
          </a:p>
          <a:p>
            <a:pPr lvl="1"/>
            <a:r>
              <a:rPr lang="en-US" sz="1600" dirty="0" smtClean="0"/>
              <a:t>Add language bindings (Android/C/Thin Client/…)</a:t>
            </a:r>
          </a:p>
          <a:p>
            <a:r>
              <a:rPr lang="en-US" sz="2200" dirty="0" smtClean="0"/>
              <a:t>extensions to the type system</a:t>
            </a:r>
          </a:p>
          <a:p>
            <a:pPr lvl="1"/>
            <a:r>
              <a:rPr lang="en-US" sz="1600" dirty="0" smtClean="0"/>
              <a:t>optional fields</a:t>
            </a:r>
          </a:p>
          <a:p>
            <a:pPr lvl="1"/>
            <a:r>
              <a:rPr lang="en-US" sz="1600" dirty="0" smtClean="0"/>
              <a:t>extend to all language bindings</a:t>
            </a:r>
          </a:p>
          <a:p>
            <a:r>
              <a:rPr lang="en-US" sz="2200" dirty="0" smtClean="0"/>
              <a:t>extensive documentation</a:t>
            </a:r>
          </a:p>
          <a:p>
            <a:pPr lvl="1"/>
            <a:r>
              <a:rPr lang="en-US" sz="1600" dirty="0" smtClean="0"/>
              <a:t>best practices for data model definition</a:t>
            </a:r>
          </a:p>
          <a:p>
            <a:pPr lvl="1"/>
            <a:r>
              <a:rPr lang="en-US" sz="1600" dirty="0" smtClean="0"/>
              <a:t>data-driven API reference guide</a:t>
            </a:r>
          </a:p>
          <a:p>
            <a:pPr lvl="1"/>
            <a:r>
              <a:rPr lang="en-US" sz="1600" dirty="0" smtClean="0"/>
              <a:t>data-driven API user guide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4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8C16-3816-4ADB-92B0-CB2FE9FA9223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conceptual level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Smaller number of distinct API concepts</a:t>
            </a:r>
            <a:br>
              <a:rPr lang="en-US" dirty="0" smtClean="0"/>
            </a:br>
            <a:r>
              <a:rPr lang="en-US" sz="2000" dirty="0" smtClean="0"/>
              <a:t>reduces learning curve for developers</a:t>
            </a:r>
          </a:p>
          <a:p>
            <a:r>
              <a:rPr lang="en-US" sz="2400" dirty="0" smtClean="0"/>
              <a:t>One approach for discovery and session setup</a:t>
            </a:r>
            <a:br>
              <a:rPr lang="en-US" sz="2400" dirty="0" smtClean="0"/>
            </a:br>
            <a:r>
              <a:rPr lang="en-US" sz="1900" dirty="0" smtClean="0"/>
              <a:t>better interoperability, easier for developers</a:t>
            </a:r>
            <a:endParaRPr lang="en-US" sz="1900" dirty="0" smtClean="0"/>
          </a:p>
          <a:p>
            <a:r>
              <a:rPr lang="en-US" sz="2400" dirty="0" smtClean="0"/>
              <a:t>Introduce data-oriented, publish subscribe paradigm</a:t>
            </a:r>
            <a:br>
              <a:rPr lang="en-US" sz="2400" dirty="0" smtClean="0"/>
            </a:br>
            <a:r>
              <a:rPr lang="en-US" sz="1900" dirty="0" smtClean="0"/>
              <a:t>good fit for </a:t>
            </a:r>
            <a:r>
              <a:rPr lang="en-US" sz="1900" dirty="0" err="1" smtClean="0"/>
              <a:t>IoT</a:t>
            </a:r>
            <a:r>
              <a:rPr lang="en-US" sz="1900" dirty="0" smtClean="0"/>
              <a:t> use cases</a:t>
            </a:r>
            <a:endParaRPr lang="en-US" sz="2400" dirty="0" smtClean="0"/>
          </a:p>
          <a:p>
            <a:r>
              <a:rPr lang="en-US" sz="2400" dirty="0" smtClean="0"/>
              <a:t>Extend expressiveness of type system</a:t>
            </a:r>
            <a:br>
              <a:rPr lang="en-US" sz="2400" dirty="0" smtClean="0"/>
            </a:br>
            <a:r>
              <a:rPr lang="en-US" sz="1900" dirty="0" smtClean="0"/>
              <a:t>make interfaces more self-describing</a:t>
            </a:r>
          </a:p>
          <a:p>
            <a:r>
              <a:rPr lang="en-US" sz="2400" dirty="0" smtClean="0"/>
              <a:t>Leverage code generator tooling</a:t>
            </a:r>
            <a:br>
              <a:rPr lang="en-US" sz="2400" dirty="0" smtClean="0"/>
            </a:br>
            <a:r>
              <a:rPr lang="en-US" sz="1900" dirty="0" smtClean="0"/>
              <a:t>less boilerplate code, friendlier C/C++ API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49"/>
            <a:ext cx="8229600" cy="857250"/>
          </a:xfrm>
        </p:spPr>
        <p:txBody>
          <a:bodyPr/>
          <a:lstStyle/>
          <a:p>
            <a:r>
              <a:rPr lang="en-US" dirty="0" smtClean="0"/>
              <a:t>Classic AllJoyn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662" y="762416"/>
            <a:ext cx="5623658" cy="309634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36000" tIns="36000" rIns="180000" bIns="36000" rtlCol="0" anchor="t" anchorCtr="0"/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Application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834424"/>
            <a:ext cx="4176464" cy="93610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Business Logic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5695" y="4074784"/>
            <a:ext cx="5616625" cy="9361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AllJoyn Core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041811" y="1986552"/>
            <a:ext cx="5259867" cy="17154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Communication Logic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92080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Name-based Discovery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6588224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Session Handling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3347864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Bus</a:t>
            </a:r>
            <a:br>
              <a:rPr lang="en-US" sz="900" dirty="0" smtClean="0"/>
            </a:br>
            <a:r>
              <a:rPr lang="en-US" sz="900" dirty="0" smtClean="0"/>
              <a:t>Object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3995936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Proxy Bus Object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2051720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Interface Definition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699792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Message Marshaling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4644008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Sessionless</a:t>
            </a:r>
            <a:r>
              <a:rPr lang="en-US" sz="900" dirty="0" smtClean="0"/>
              <a:t> Signal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5580112" y="2922656"/>
            <a:ext cx="648072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Discovery</a:t>
            </a: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6588224" y="2202576"/>
            <a:ext cx="648072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Session Manager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2369556" y="3003048"/>
            <a:ext cx="648072" cy="5124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Business Object Translation</a:t>
            </a:r>
            <a:endParaRPr lang="en-US" sz="900" dirty="0"/>
          </a:p>
        </p:txBody>
      </p:sp>
      <p:cxnSp>
        <p:nvCxnSpPr>
          <p:cNvPr id="22" name="Straight Arrow Connector 21"/>
          <p:cNvCxnSpPr>
            <a:stCxn id="21" idx="2"/>
            <a:endCxn id="16" idx="0"/>
          </p:cNvCxnSpPr>
          <p:nvPr/>
        </p:nvCxnSpPr>
        <p:spPr>
          <a:xfrm flipH="1">
            <a:off x="2375756" y="3515488"/>
            <a:ext cx="317836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0"/>
          </p:cNvCxnSpPr>
          <p:nvPr/>
        </p:nvCxnSpPr>
        <p:spPr>
          <a:xfrm>
            <a:off x="2693592" y="3515488"/>
            <a:ext cx="330236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3732" y="3003048"/>
            <a:ext cx="720080" cy="5124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Bus Object Manipulation</a:t>
            </a:r>
            <a:endParaRPr lang="en-US" sz="900" dirty="0"/>
          </a:p>
        </p:txBody>
      </p:sp>
      <p:cxnSp>
        <p:nvCxnSpPr>
          <p:cNvPr id="25" name="Straight Arrow Connector 24"/>
          <p:cNvCxnSpPr>
            <a:stCxn id="24" idx="2"/>
            <a:endCxn id="14" idx="0"/>
          </p:cNvCxnSpPr>
          <p:nvPr/>
        </p:nvCxnSpPr>
        <p:spPr>
          <a:xfrm flipH="1">
            <a:off x="3671900" y="3515488"/>
            <a:ext cx="641872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15" idx="0"/>
          </p:cNvCxnSpPr>
          <p:nvPr/>
        </p:nvCxnSpPr>
        <p:spPr>
          <a:xfrm>
            <a:off x="4313772" y="3515488"/>
            <a:ext cx="6200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4" idx="1"/>
          </p:cNvCxnSpPr>
          <p:nvPr/>
        </p:nvCxnSpPr>
        <p:spPr>
          <a:xfrm>
            <a:off x="3017628" y="3259268"/>
            <a:ext cx="9361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12" idx="0"/>
          </p:cNvCxnSpPr>
          <p:nvPr/>
        </p:nvCxnSpPr>
        <p:spPr>
          <a:xfrm flipH="1">
            <a:off x="5616116" y="3282696"/>
            <a:ext cx="288032" cy="790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3" idx="0"/>
          </p:cNvCxnSpPr>
          <p:nvPr/>
        </p:nvCxnSpPr>
        <p:spPr>
          <a:xfrm>
            <a:off x="6912260" y="2562616"/>
            <a:ext cx="0" cy="15108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32" idx="3"/>
          </p:cNvCxnSpPr>
          <p:nvPr/>
        </p:nvCxnSpPr>
        <p:spPr>
          <a:xfrm flipH="1" flipV="1">
            <a:off x="3002726" y="2382596"/>
            <a:ext cx="2577386" cy="72008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1"/>
            <a:endCxn id="32" idx="3"/>
          </p:cNvCxnSpPr>
          <p:nvPr/>
        </p:nvCxnSpPr>
        <p:spPr>
          <a:xfrm flipH="1">
            <a:off x="3002726" y="2382596"/>
            <a:ext cx="358549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54654" y="2126376"/>
            <a:ext cx="648072" cy="5124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Presence Manager</a:t>
            </a:r>
            <a:endParaRPr lang="en-US" sz="900" dirty="0"/>
          </a:p>
        </p:txBody>
      </p:sp>
      <p:cxnSp>
        <p:nvCxnSpPr>
          <p:cNvPr id="33" name="Straight Arrow Connector 32"/>
          <p:cNvCxnSpPr>
            <a:stCxn id="32" idx="2"/>
            <a:endCxn id="21" idx="0"/>
          </p:cNvCxnSpPr>
          <p:nvPr/>
        </p:nvCxnSpPr>
        <p:spPr>
          <a:xfrm>
            <a:off x="2678690" y="2638816"/>
            <a:ext cx="14902" cy="3642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  <a:endCxn id="24" idx="1"/>
          </p:cNvCxnSpPr>
          <p:nvPr/>
        </p:nvCxnSpPr>
        <p:spPr>
          <a:xfrm>
            <a:off x="2678690" y="2638816"/>
            <a:ext cx="1275042" cy="62045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18" idx="0"/>
          </p:cNvCxnSpPr>
          <p:nvPr/>
        </p:nvCxnSpPr>
        <p:spPr>
          <a:xfrm>
            <a:off x="4313772" y="3515488"/>
            <a:ext cx="654272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40152" y="407347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About Feature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19" idx="2"/>
            <a:endCxn id="36" idx="0"/>
          </p:cNvCxnSpPr>
          <p:nvPr/>
        </p:nvCxnSpPr>
        <p:spPr>
          <a:xfrm>
            <a:off x="5904148" y="3282696"/>
            <a:ext cx="360040" cy="790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51520" y="3066672"/>
            <a:ext cx="576064" cy="72008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Intf</a:t>
            </a:r>
            <a:r>
              <a:rPr lang="en-US" sz="900" dirty="0" smtClean="0"/>
              <a:t> XML</a:t>
            </a:r>
            <a:endParaRPr lang="en-US" sz="900" dirty="0"/>
          </a:p>
        </p:txBody>
      </p:sp>
      <p:sp>
        <p:nvSpPr>
          <p:cNvPr id="39" name="Right Arrow 38"/>
          <p:cNvSpPr/>
          <p:nvPr/>
        </p:nvSpPr>
        <p:spPr>
          <a:xfrm>
            <a:off x="827584" y="3259267"/>
            <a:ext cx="1440160" cy="311461"/>
          </a:xfrm>
          <a:prstGeom prst="rightArrow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Hand coded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9" idx="1"/>
            <a:endCxn id="21" idx="1"/>
          </p:cNvCxnSpPr>
          <p:nvPr/>
        </p:nvCxnSpPr>
        <p:spPr>
          <a:xfrm rot="10800000" flipH="1" flipV="1">
            <a:off x="2051720" y="1302476"/>
            <a:ext cx="317836" cy="1956791"/>
          </a:xfrm>
          <a:prstGeom prst="bentConnector3">
            <a:avLst>
              <a:gd name="adj1" fmla="val -38728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47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828662" y="128974"/>
            <a:ext cx="5623658" cy="103973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36000" tIns="36000" rIns="180000" bIns="36000" rtlCol="0" anchor="t" anchorCtr="0"/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Application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35696" y="1281102"/>
            <a:ext cx="5616624" cy="2807006"/>
          </a:xfrm>
          <a:prstGeom prst="rect">
            <a:avLst/>
          </a:prstGeom>
          <a:solidFill>
            <a:schemeClr val="accent2">
              <a:lumMod val="40000"/>
              <a:lumOff val="60000"/>
              <a:alpha val="69804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180000" bIns="36000" rtlCol="0" anchor="t" anchorCtr="0"/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AllJoyn </a:t>
            </a:r>
            <a:r>
              <a:rPr lang="en-US" sz="1600" dirty="0" smtClean="0">
                <a:solidFill>
                  <a:schemeClr val="bg1"/>
                </a:solidFill>
              </a:rPr>
              <a:t>Data-driven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35695" y="4089414"/>
            <a:ext cx="5616625" cy="9361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AllJoyn Core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292080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Name-based Discovery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6588224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Session Handling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3347864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Bus</a:t>
            </a:r>
            <a:br>
              <a:rPr lang="en-US" sz="900" dirty="0" smtClean="0"/>
            </a:br>
            <a:r>
              <a:rPr lang="en-US" sz="900" dirty="0" smtClean="0"/>
              <a:t>Object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3995936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Proxy Bus Object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2051720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Interface Definition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699792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Message Marshaling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4644008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Sessionless</a:t>
            </a:r>
            <a:r>
              <a:rPr lang="en-US" sz="900" dirty="0" smtClean="0"/>
              <a:t> Signal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2051721" y="272990"/>
            <a:ext cx="4176463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Business Logic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80112" y="2937286"/>
            <a:ext cx="648072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Discovery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588224" y="2217206"/>
            <a:ext cx="648072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Session Manager</a:t>
            </a:r>
            <a:endParaRPr lang="en-US" sz="900" dirty="0"/>
          </a:p>
        </p:txBody>
      </p:sp>
      <p:sp>
        <p:nvSpPr>
          <p:cNvPr id="55" name="Rectangle 54"/>
          <p:cNvSpPr/>
          <p:nvPr/>
        </p:nvSpPr>
        <p:spPr>
          <a:xfrm>
            <a:off x="2369556" y="3017678"/>
            <a:ext cx="648072" cy="5124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Business Object Translation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55" idx="2"/>
            <a:endCxn id="49" idx="0"/>
          </p:cNvCxnSpPr>
          <p:nvPr/>
        </p:nvCxnSpPr>
        <p:spPr>
          <a:xfrm flipH="1">
            <a:off x="2375756" y="3530118"/>
            <a:ext cx="317836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2"/>
            <a:endCxn id="50" idx="0"/>
          </p:cNvCxnSpPr>
          <p:nvPr/>
        </p:nvCxnSpPr>
        <p:spPr>
          <a:xfrm>
            <a:off x="2693592" y="3530118"/>
            <a:ext cx="330236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953732" y="3017678"/>
            <a:ext cx="720080" cy="5124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Bus Object Manipulation</a:t>
            </a:r>
            <a:endParaRPr lang="en-US" sz="900" dirty="0"/>
          </a:p>
        </p:txBody>
      </p:sp>
      <p:cxnSp>
        <p:nvCxnSpPr>
          <p:cNvPr id="59" name="Straight Arrow Connector 58"/>
          <p:cNvCxnSpPr>
            <a:stCxn id="58" idx="2"/>
            <a:endCxn id="47" idx="0"/>
          </p:cNvCxnSpPr>
          <p:nvPr/>
        </p:nvCxnSpPr>
        <p:spPr>
          <a:xfrm flipH="1">
            <a:off x="3671900" y="3530118"/>
            <a:ext cx="641872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8" idx="2"/>
            <a:endCxn id="48" idx="0"/>
          </p:cNvCxnSpPr>
          <p:nvPr/>
        </p:nvCxnSpPr>
        <p:spPr>
          <a:xfrm>
            <a:off x="4313772" y="3530118"/>
            <a:ext cx="6200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  <a:endCxn id="58" idx="1"/>
          </p:cNvCxnSpPr>
          <p:nvPr/>
        </p:nvCxnSpPr>
        <p:spPr>
          <a:xfrm>
            <a:off x="3017628" y="3273898"/>
            <a:ext cx="9361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2"/>
            <a:endCxn id="45" idx="0"/>
          </p:cNvCxnSpPr>
          <p:nvPr/>
        </p:nvCxnSpPr>
        <p:spPr>
          <a:xfrm flipH="1">
            <a:off x="5616116" y="3297326"/>
            <a:ext cx="288032" cy="790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2"/>
            <a:endCxn id="46" idx="0"/>
          </p:cNvCxnSpPr>
          <p:nvPr/>
        </p:nvCxnSpPr>
        <p:spPr>
          <a:xfrm>
            <a:off x="6912260" y="2577246"/>
            <a:ext cx="0" cy="15108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1"/>
            <a:endCxn id="66" idx="3"/>
          </p:cNvCxnSpPr>
          <p:nvPr/>
        </p:nvCxnSpPr>
        <p:spPr>
          <a:xfrm flipH="1" flipV="1">
            <a:off x="3002726" y="2397226"/>
            <a:ext cx="2577386" cy="72008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1"/>
            <a:endCxn id="66" idx="3"/>
          </p:cNvCxnSpPr>
          <p:nvPr/>
        </p:nvCxnSpPr>
        <p:spPr>
          <a:xfrm flipH="1">
            <a:off x="3002726" y="2397226"/>
            <a:ext cx="358549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54654" y="2141006"/>
            <a:ext cx="648072" cy="5124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Presence Manager</a:t>
            </a:r>
            <a:endParaRPr lang="en-US" sz="900" dirty="0"/>
          </a:p>
        </p:txBody>
      </p:sp>
      <p:cxnSp>
        <p:nvCxnSpPr>
          <p:cNvPr id="67" name="Straight Arrow Connector 66"/>
          <p:cNvCxnSpPr>
            <a:stCxn id="66" idx="2"/>
            <a:endCxn id="55" idx="0"/>
          </p:cNvCxnSpPr>
          <p:nvPr/>
        </p:nvCxnSpPr>
        <p:spPr>
          <a:xfrm>
            <a:off x="2678690" y="2653446"/>
            <a:ext cx="14902" cy="3642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2"/>
            <a:endCxn id="58" idx="1"/>
          </p:cNvCxnSpPr>
          <p:nvPr/>
        </p:nvCxnSpPr>
        <p:spPr>
          <a:xfrm>
            <a:off x="2678690" y="2653446"/>
            <a:ext cx="1275042" cy="62045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2"/>
            <a:endCxn id="51" idx="0"/>
          </p:cNvCxnSpPr>
          <p:nvPr/>
        </p:nvCxnSpPr>
        <p:spPr>
          <a:xfrm>
            <a:off x="4313772" y="3530118"/>
            <a:ext cx="654272" cy="5579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40152" y="4088108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About Feature</a:t>
            </a:r>
            <a:endParaRPr lang="en-US" sz="900" dirty="0"/>
          </a:p>
        </p:txBody>
      </p:sp>
      <p:cxnSp>
        <p:nvCxnSpPr>
          <p:cNvPr id="71" name="Straight Arrow Connector 70"/>
          <p:cNvCxnSpPr>
            <a:stCxn id="53" idx="2"/>
            <a:endCxn id="70" idx="0"/>
          </p:cNvCxnSpPr>
          <p:nvPr/>
        </p:nvCxnSpPr>
        <p:spPr>
          <a:xfrm>
            <a:off x="5904148" y="3297326"/>
            <a:ext cx="360040" cy="790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027248" y="1281102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Object Manager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3678100" y="1281102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Object Tracker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1828662" y="1484364"/>
            <a:ext cx="648072" cy="40652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Business Object Description</a:t>
            </a:r>
            <a:endParaRPr lang="en-US" sz="900" dirty="0"/>
          </a:p>
        </p:txBody>
      </p:sp>
      <p:cxnSp>
        <p:nvCxnSpPr>
          <p:cNvPr id="75" name="Straight Arrow Connector 74"/>
          <p:cNvCxnSpPr>
            <a:endCxn id="72" idx="0"/>
          </p:cNvCxnSpPr>
          <p:nvPr/>
        </p:nvCxnSpPr>
        <p:spPr>
          <a:xfrm>
            <a:off x="3351284" y="99307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0"/>
          </p:cNvCxnSpPr>
          <p:nvPr/>
        </p:nvCxnSpPr>
        <p:spPr>
          <a:xfrm flipH="1" flipV="1">
            <a:off x="3992836" y="993070"/>
            <a:ext cx="930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Hexagon 76"/>
          <p:cNvSpPr/>
          <p:nvPr/>
        </p:nvSpPr>
        <p:spPr>
          <a:xfrm>
            <a:off x="624245" y="2543291"/>
            <a:ext cx="792088" cy="5040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Code Generator</a:t>
            </a:r>
            <a:endParaRPr lang="en-US" sz="900" dirty="0"/>
          </a:p>
        </p:txBody>
      </p:sp>
      <p:sp>
        <p:nvSpPr>
          <p:cNvPr id="78" name="Vertical Scroll 77"/>
          <p:cNvSpPr/>
          <p:nvPr/>
        </p:nvSpPr>
        <p:spPr>
          <a:xfrm>
            <a:off x="732257" y="3729374"/>
            <a:ext cx="576064" cy="72008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Intf</a:t>
            </a:r>
            <a:r>
              <a:rPr lang="en-US" sz="900" dirty="0" smtClean="0"/>
              <a:t> XML</a:t>
            </a:r>
            <a:endParaRPr lang="en-US" sz="900" dirty="0"/>
          </a:p>
        </p:txBody>
      </p:sp>
      <p:sp>
        <p:nvSpPr>
          <p:cNvPr id="79" name="Round Diagonal Corner Rectangle 78"/>
          <p:cNvSpPr/>
          <p:nvPr/>
        </p:nvSpPr>
        <p:spPr>
          <a:xfrm>
            <a:off x="624245" y="1513987"/>
            <a:ext cx="792088" cy="347278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Type Description</a:t>
            </a:r>
            <a:endParaRPr lang="en-US" sz="900" dirty="0"/>
          </a:p>
        </p:txBody>
      </p:sp>
      <p:cxnSp>
        <p:nvCxnSpPr>
          <p:cNvPr id="80" name="Straight Arrow Connector 79"/>
          <p:cNvCxnSpPr>
            <a:stCxn id="72" idx="2"/>
            <a:endCxn id="66" idx="0"/>
          </p:cNvCxnSpPr>
          <p:nvPr/>
        </p:nvCxnSpPr>
        <p:spPr>
          <a:xfrm flipH="1">
            <a:off x="2678690" y="1687626"/>
            <a:ext cx="672594" cy="4533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0"/>
            <a:endCxn id="73" idx="2"/>
          </p:cNvCxnSpPr>
          <p:nvPr/>
        </p:nvCxnSpPr>
        <p:spPr>
          <a:xfrm flipV="1">
            <a:off x="2678690" y="1687626"/>
            <a:ext cx="1323446" cy="4533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0"/>
            <a:endCxn id="74" idx="1"/>
          </p:cNvCxnSpPr>
          <p:nvPr/>
        </p:nvCxnSpPr>
        <p:spPr>
          <a:xfrm>
            <a:off x="1416333" y="1687626"/>
            <a:ext cx="4123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2"/>
            <a:endCxn id="55" idx="1"/>
          </p:cNvCxnSpPr>
          <p:nvPr/>
        </p:nvCxnSpPr>
        <p:spPr>
          <a:xfrm rot="16200000" flipH="1">
            <a:off x="1569622" y="2473964"/>
            <a:ext cx="1383010" cy="216858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 rot="16200000">
            <a:off x="747115" y="3292493"/>
            <a:ext cx="546348" cy="191733"/>
          </a:xfrm>
          <a:prstGeom prst="rightArrow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 rot="16200000">
            <a:off x="747115" y="2106411"/>
            <a:ext cx="546348" cy="191733"/>
          </a:xfrm>
          <a:prstGeom prst="rightArrow">
            <a:avLst/>
          </a:prstGeom>
          <a:solidFill>
            <a:srgbClr val="F7964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8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lot of </a:t>
            </a:r>
            <a:r>
              <a:rPr lang="en-US" dirty="0" err="1" smtClean="0"/>
              <a:t>IoT’s</a:t>
            </a:r>
            <a:r>
              <a:rPr lang="en-US" dirty="0" smtClean="0"/>
              <a:t> potential value lies in devices that respond intelligently to their surroundings</a:t>
            </a:r>
          </a:p>
          <a:p>
            <a:r>
              <a:rPr lang="en-US" dirty="0" smtClean="0"/>
              <a:t>data-driven approach</a:t>
            </a:r>
            <a:br>
              <a:rPr lang="en-US" dirty="0" smtClean="0"/>
            </a:br>
            <a:r>
              <a:rPr lang="en-US" sz="2200" dirty="0" smtClean="0"/>
              <a:t>communicate with others based on the data they offer/need</a:t>
            </a:r>
            <a:endParaRPr lang="en-US" dirty="0" smtClean="0"/>
          </a:p>
          <a:p>
            <a:r>
              <a:rPr lang="en-US" dirty="0" smtClean="0"/>
              <a:t>understandable data</a:t>
            </a:r>
            <a:br>
              <a:rPr lang="en-US" dirty="0" smtClean="0"/>
            </a:br>
            <a:r>
              <a:rPr lang="en-US" sz="2000" dirty="0" smtClean="0"/>
              <a:t>make sense of the data you gather</a:t>
            </a:r>
          </a:p>
          <a:p>
            <a:r>
              <a:rPr lang="en-US" dirty="0" smtClean="0"/>
              <a:t>accessible data</a:t>
            </a:r>
            <a:br>
              <a:rPr lang="en-US" dirty="0" smtClean="0"/>
            </a:br>
            <a:r>
              <a:rPr lang="en-US" sz="2000" dirty="0" smtClean="0"/>
              <a:t>know how to get the data</a:t>
            </a:r>
          </a:p>
          <a:p>
            <a:r>
              <a:rPr lang="en-US" dirty="0" smtClean="0"/>
              <a:t>ubiquitous data</a:t>
            </a:r>
            <a:br>
              <a:rPr lang="en-US" dirty="0" smtClean="0"/>
            </a:br>
            <a:r>
              <a:rPr lang="en-US" sz="2000" dirty="0" smtClean="0"/>
              <a:t>the more inputs, the better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Discover peers based on the data they offer</a:t>
            </a:r>
          </a:p>
          <a:p>
            <a:r>
              <a:rPr lang="en-US" sz="2400" dirty="0" smtClean="0"/>
              <a:t>current discovery is mainly based on who you are (name-based discovery)</a:t>
            </a:r>
          </a:p>
          <a:p>
            <a:r>
              <a:rPr lang="en-US" sz="2400" dirty="0" smtClean="0"/>
              <a:t>change this to what you offer (interface-based discovery)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Introduce the ability to define interfaces as data-oriented instead of service-oriented</a:t>
            </a:r>
          </a:p>
          <a:p>
            <a:r>
              <a:rPr lang="en-US" sz="2400" dirty="0" smtClean="0"/>
              <a:t>current AllJoyn interfaces focus on interactions (methods), observable properties are an afterthought</a:t>
            </a:r>
          </a:p>
          <a:p>
            <a:r>
              <a:rPr lang="en-US" sz="2400" dirty="0" smtClean="0"/>
              <a:t>make observable properties first-class citizens</a:t>
            </a:r>
            <a:br>
              <a:rPr lang="en-US" sz="2400" dirty="0" smtClean="0"/>
            </a:br>
            <a:r>
              <a:rPr lang="en-US" sz="2400" dirty="0" smtClean="0"/>
              <a:t>build publish-subscribe system to observe them</a:t>
            </a:r>
            <a:br>
              <a:rPr lang="en-US" sz="2400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Data is only useful if I can make sense of it</a:t>
            </a:r>
          </a:p>
          <a:p>
            <a:r>
              <a:rPr lang="en-US" sz="3400" dirty="0" smtClean="0"/>
              <a:t>formalized data model description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based on existing Introspection XML language</a:t>
            </a:r>
          </a:p>
          <a:p>
            <a:r>
              <a:rPr lang="en-US" sz="3400" dirty="0" smtClean="0"/>
              <a:t>extensions to type system to make data models more self-describing</a:t>
            </a:r>
            <a:br>
              <a:rPr lang="en-US" sz="3400" dirty="0" smtClean="0"/>
            </a:br>
            <a:r>
              <a:rPr lang="en-US" sz="2600" dirty="0" smtClean="0"/>
              <a:t>named types, enumerations, optional fields</a:t>
            </a:r>
            <a:endParaRPr lang="en-US" dirty="0" smtClean="0"/>
          </a:p>
          <a:p>
            <a:r>
              <a:rPr lang="en-US" sz="3400" dirty="0" smtClean="0"/>
              <a:t>best practices for data model design</a:t>
            </a:r>
            <a:br>
              <a:rPr lang="en-US" sz="3400" dirty="0" smtClean="0"/>
            </a:br>
            <a:r>
              <a:rPr lang="en-US" sz="2600" dirty="0" smtClean="0"/>
              <a:t>discourage use of variant types, expose state as observable properties, … </a:t>
            </a:r>
          </a:p>
          <a:p>
            <a:r>
              <a:rPr lang="en-US" sz="3400" dirty="0" smtClean="0"/>
              <a:t>common repository for standardized data models </a:t>
            </a:r>
            <a:r>
              <a:rPr lang="en-US" sz="2900" dirty="0" smtClean="0"/>
              <a:t>(out of scope for this proposal)</a:t>
            </a:r>
            <a:endParaRPr lang="en-US" sz="3400" dirty="0" smtClean="0"/>
          </a:p>
          <a:p>
            <a:pPr lvl="1"/>
            <a:r>
              <a:rPr lang="en-US" dirty="0" smtClean="0"/>
              <a:t>one way to describe temperature, light bulbs, GPS position, …  </a:t>
            </a:r>
          </a:p>
          <a:p>
            <a:pPr lvl="1"/>
            <a:r>
              <a:rPr lang="en-US" dirty="0" smtClean="0"/>
              <a:t>data-centric take on the </a:t>
            </a:r>
            <a:r>
              <a:rPr lang="en-US" dirty="0" err="1" smtClean="0"/>
              <a:t>AllSeen</a:t>
            </a:r>
            <a:r>
              <a:rPr lang="en-US" dirty="0" smtClean="0"/>
              <a:t> standardized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9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Data is only useful to me if I can access it</a:t>
            </a:r>
          </a:p>
          <a:p>
            <a:r>
              <a:rPr lang="en-US" sz="2400" dirty="0" smtClean="0"/>
              <a:t>AllJoyn has a toolkit-based approach to discovery and session setup</a:t>
            </a:r>
          </a:p>
          <a:p>
            <a:pPr lvl="1"/>
            <a:r>
              <a:rPr lang="en-US" dirty="0" smtClean="0"/>
              <a:t>lots of building blocks, build the system that suits you best out of this</a:t>
            </a:r>
          </a:p>
          <a:p>
            <a:pPr lvl="1"/>
            <a:r>
              <a:rPr lang="en-US" dirty="0" smtClean="0"/>
              <a:t>great for ad hoc distributed applications</a:t>
            </a:r>
          </a:p>
          <a:p>
            <a:pPr lvl="1"/>
            <a:r>
              <a:rPr lang="en-US" dirty="0" smtClean="0"/>
              <a:t>reusable distributed components need a standardized, well-understood way of doing discovery and session setup</a:t>
            </a:r>
          </a:p>
          <a:p>
            <a:r>
              <a:rPr lang="en-US" sz="2400" dirty="0" smtClean="0"/>
              <a:t>The same concept applies to security</a:t>
            </a:r>
          </a:p>
          <a:p>
            <a:pPr lvl="1"/>
            <a:r>
              <a:rPr lang="en-US" dirty="0" smtClean="0"/>
              <a:t>security is mandatory for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need a standardized mechanism for authentication &amp; access control</a:t>
            </a:r>
          </a:p>
          <a:p>
            <a:pPr lvl="1"/>
            <a:r>
              <a:rPr lang="en-US" dirty="0" smtClean="0"/>
              <a:t>not covered in this proposal, separate efforts underway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0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Devices become more useful if they have more data available as input</a:t>
            </a:r>
          </a:p>
          <a:p>
            <a:r>
              <a:rPr lang="en-US" sz="2200" dirty="0" err="1" smtClean="0"/>
              <a:t>AllSeen</a:t>
            </a:r>
            <a:r>
              <a:rPr lang="en-US" sz="2200" dirty="0" smtClean="0"/>
              <a:t> ecosystem gets more valuable as it expands</a:t>
            </a:r>
          </a:p>
          <a:p>
            <a:r>
              <a:rPr lang="en-US" sz="2200" dirty="0" smtClean="0"/>
              <a:t>Need to make it easy for developers and device manufacturers to step in</a:t>
            </a:r>
          </a:p>
          <a:p>
            <a:r>
              <a:rPr lang="en-US" sz="2200" dirty="0" smtClean="0"/>
              <a:t>Simplified API with reduced learning curve can lower barrier to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188-365C-4C1B-8034-E8007801AF2E}" type="datetime3">
              <a:rPr lang="en-US" smtClean="0"/>
              <a:t>14 April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27589"/>
      </p:ext>
    </p:extLst>
  </p:cSld>
  <p:clrMapOvr>
    <a:masterClrMapping/>
  </p:clrMapOvr>
</p:sld>
</file>

<file path=ppt/theme/theme1.xml><?xml version="1.0" encoding="utf-8"?>
<a:theme xmlns:a="http://schemas.openxmlformats.org/drawingml/2006/main" name="allseen_alliance_ppt_template_march_1_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allseen_alliance_ppt_template_march_1_</Template>
  <TotalTime>0</TotalTime>
  <Words>484</Words>
  <Application>Microsoft Office PowerPoint</Application>
  <PresentationFormat>On-screen Show (16:9)</PresentationFormat>
  <Paragraphs>155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allseen_alliance_ppt_template_march_1_</vt:lpstr>
      <vt:lpstr>Data-driven API Project Proposal</vt:lpstr>
      <vt:lpstr>Raise conceptual level of the API</vt:lpstr>
      <vt:lpstr>Classic AllJoyn Application</vt:lpstr>
      <vt:lpstr>PowerPoint Presentation</vt:lpstr>
      <vt:lpstr>Main Driver</vt:lpstr>
      <vt:lpstr>Data-driven approach</vt:lpstr>
      <vt:lpstr>Understandable data</vt:lpstr>
      <vt:lpstr>Accessible Data</vt:lpstr>
      <vt:lpstr>Ubiquitous Data</vt:lpstr>
      <vt:lpstr>Practical Approach</vt:lpstr>
      <vt:lpstr>Practical Approach</vt:lpstr>
      <vt:lpstr>Thank you.</vt:lpstr>
    </vt:vector>
  </TitlesOfParts>
  <Company>Technicolor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API Project Proposal</dc:title>
  <dc:creator>Chanet Dominique</dc:creator>
  <cp:lastModifiedBy>Chanet Dominique</cp:lastModifiedBy>
  <cp:revision>10</cp:revision>
  <dcterms:created xsi:type="dcterms:W3CDTF">2014-04-14T07:58:08Z</dcterms:created>
  <dcterms:modified xsi:type="dcterms:W3CDTF">2014-04-14T15:10:10Z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414688962</vt:i4>
  </property>
  <property fmtid="{D5CDD505-2E9C-101B-9397-08002B2CF9AE}" pid="3" name="_NewReviewCycle">
    <vt:lpwstr/>
  </property>
  <property fmtid="{D5CDD505-2E9C-101B-9397-08002B2CF9AE}" pid="4" name="_EmailSubject">
    <vt:lpwstr>AllSeen Alliance template updates</vt:lpwstr>
  </property>
  <property fmtid="{D5CDD505-2E9C-101B-9397-08002B2CF9AE}" pid="5" name="_AuthorEmail">
    <vt:lpwstr>kittb@qti.qualcomm.com</vt:lpwstr>
  </property>
  <property fmtid="{D5CDD505-2E9C-101B-9397-08002B2CF9AE}" pid="6" name="_AuthorEmailDisplayName">
    <vt:lpwstr>Bearden, Kitt</vt:lpwstr>
  </property>
  <property fmtid="{D5CDD505-2E9C-101B-9397-08002B2CF9AE}" pid="7" name="_PreviousAdHocReviewCycleID">
    <vt:i4>1805158169</vt:i4>
  </property>
</Properties>
</file>