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319" r:id="rId3"/>
    <p:sldId id="325" r:id="rId4"/>
    <p:sldId id="320" r:id="rId5"/>
    <p:sldId id="321" r:id="rId6"/>
    <p:sldId id="323" r:id="rId7"/>
    <p:sldId id="324" r:id="rId8"/>
    <p:sldId id="308" r:id="rId9"/>
    <p:sldId id="312" r:id="rId10"/>
    <p:sldId id="322" r:id="rId11"/>
    <p:sldId id="317" r:id="rId12"/>
    <p:sldId id="313" r:id="rId13"/>
    <p:sldId id="314" r:id="rId14"/>
    <p:sldId id="315" r:id="rId15"/>
    <p:sldId id="311" r:id="rId16"/>
    <p:sldId id="310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2428"/>
    <a:srgbClr val="727272"/>
    <a:srgbClr val="29AC80"/>
    <a:srgbClr val="1779AA"/>
    <a:srgbClr val="7C3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5" autoAdjust="0"/>
    <p:restoredTop sz="94660"/>
  </p:normalViewPr>
  <p:slideViewPr>
    <p:cSldViewPr snapToGrid="0" showGuides="1">
      <p:cViewPr>
        <p:scale>
          <a:sx n="91" d="100"/>
          <a:sy n="91" d="100"/>
        </p:scale>
        <p:origin x="-456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F125D-6A1C-4A85-B91B-BBCD6335686B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1A530-36AC-4497-8AAB-434780D5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3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ver_Slide_Red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1402" y="3563376"/>
            <a:ext cx="6858000" cy="44922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Metric Regular" panose="020B050303020206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Insert Name, Title, Date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041402" y="2980928"/>
            <a:ext cx="6858000" cy="516170"/>
          </a:xfrm>
        </p:spPr>
        <p:txBody>
          <a:bodyPr>
            <a:noAutofit/>
          </a:bodyPr>
          <a:lstStyle>
            <a:lvl1pPr>
              <a:defRPr sz="3400" baseline="0">
                <a:solidFill>
                  <a:schemeClr val="bg1"/>
                </a:solidFill>
                <a:latin typeface="Metric Regular" panose="020B0503030202060203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2" y="1101339"/>
            <a:ext cx="1572681" cy="46887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630884" y="4881187"/>
            <a:ext cx="513116" cy="255299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rev.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08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utomotive_Cover_Purple.jp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96" y="3402861"/>
            <a:ext cx="2583472" cy="77121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 userDrawn="1"/>
        </p:nvSpPr>
        <p:spPr>
          <a:xfrm>
            <a:off x="487680" y="2354580"/>
            <a:ext cx="4084320" cy="411480"/>
          </a:xfrm>
          <a:prstGeom prst="rect">
            <a:avLst/>
          </a:prstGeom>
          <a:solidFill>
            <a:srgbClr val="C02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52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utomotive_Cover_Purple.jp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0000" y="2880000"/>
            <a:ext cx="8083637" cy="53804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TITLE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37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ver_Slide_Red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1402" y="3563376"/>
            <a:ext cx="6858000" cy="70207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  <a:latin typeface="Metric Regular" panose="020B050303020206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Insert Name, Title, Date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041402" y="2980928"/>
            <a:ext cx="6858000" cy="516170"/>
          </a:xfrm>
        </p:spPr>
        <p:txBody>
          <a:bodyPr>
            <a:noAutofit/>
          </a:bodyPr>
          <a:lstStyle>
            <a:lvl1pPr>
              <a:defRPr sz="3400">
                <a:solidFill>
                  <a:schemeClr val="accent2"/>
                </a:solidFill>
                <a:latin typeface="Metric Regular" panose="020B0503030202060203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2" y="1084654"/>
            <a:ext cx="1572681" cy="46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6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utomotive_Cover_Purple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3"/>
          <p:cNvSpPr txBox="1">
            <a:spLocks/>
          </p:cNvSpPr>
          <p:nvPr userDrawn="1"/>
        </p:nvSpPr>
        <p:spPr>
          <a:xfrm>
            <a:off x="530182" y="1504930"/>
            <a:ext cx="8083637" cy="5161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C02428"/>
                </a:solidFill>
                <a:latin typeface="Metric Regular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540000" y="2880000"/>
            <a:ext cx="8083637" cy="516170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6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utomotive_Cover_Purple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Automotive_Logo_White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40000" y="467678"/>
            <a:ext cx="2182453" cy="35528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540000" y="2880000"/>
            <a:ext cx="8083637" cy="53804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TITLE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291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urp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utomotive_Cover_Purple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3"/>
          <p:cNvSpPr txBox="1">
            <a:spLocks/>
          </p:cNvSpPr>
          <p:nvPr userDrawn="1"/>
        </p:nvSpPr>
        <p:spPr>
          <a:xfrm>
            <a:off x="530182" y="1504930"/>
            <a:ext cx="8083637" cy="5161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C02428"/>
                </a:solidFill>
                <a:latin typeface="Metric Regular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40000" y="2880000"/>
            <a:ext cx="8083637" cy="516170"/>
          </a:xfrm>
        </p:spPr>
        <p:txBody>
          <a:bodyPr anchor="b"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9" name="Automotive_Logo_White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1" y="467678"/>
            <a:ext cx="2182452" cy="35528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95093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ver_Slide_Red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9416" y="304800"/>
            <a:ext cx="6567031" cy="596900"/>
          </a:xfrm>
        </p:spPr>
        <p:txBody>
          <a:bodyPr anchor="b">
            <a:noAutofit/>
          </a:bodyPr>
          <a:lstStyle>
            <a:lvl1pPr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PAGE TITLE</a:t>
            </a:r>
            <a:endParaRPr lang="en-US" dirty="0"/>
          </a:p>
        </p:txBody>
      </p:sp>
      <p:pic>
        <p:nvPicPr>
          <p:cNvPr id="8" name="Logo_Title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40000" y="4733925"/>
            <a:ext cx="1147509" cy="232828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70670" y="1231374"/>
            <a:ext cx="7885445" cy="3175526"/>
          </a:xfrm>
        </p:spPr>
        <p:txBody>
          <a:bodyPr>
            <a:noAutofit/>
          </a:bodyPr>
          <a:lstStyle>
            <a:lvl1pPr marL="342900" indent="-342900">
              <a:buClr>
                <a:schemeClr val="accent5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Metric Regular" panose="020B0503030202060203" pitchFamily="34" charset="0"/>
              </a:defRPr>
            </a:lvl1pPr>
            <a:lvl2pPr marL="6286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9715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450">
                <a:solidFill>
                  <a:schemeClr val="tx1"/>
                </a:solidFill>
              </a:defRPr>
            </a:lvl3pPr>
            <a:lvl4pPr marL="1200150" indent="-171450">
              <a:buClr>
                <a:schemeClr val="accent5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</a:defRPr>
            </a:lvl4pPr>
            <a:lvl5pPr marL="1543050" indent="-171450">
              <a:buClr>
                <a:schemeClr val="accent5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608504" y="4802743"/>
            <a:ext cx="2535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© 2015 Redbend – Confidential	</a:t>
            </a:r>
            <a:fld id="{59015039-596D-4C15-A044-79E62778AE92}" type="slidenum">
              <a:rPr lang="en-US" sz="1000" smtClean="0">
                <a:solidFill>
                  <a:schemeClr val="accent2"/>
                </a:solidFill>
              </a:rPr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2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utomotive_Cover_Purple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Automotive_Logo_White.pn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431732"/>
            <a:ext cx="882261" cy="39122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540000" y="2880000"/>
            <a:ext cx="8083637" cy="53804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TITLE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59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utomotive_Cover_Purple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40000" y="2880000"/>
            <a:ext cx="8083637" cy="516170"/>
          </a:xfrm>
        </p:spPr>
        <p:txBody>
          <a:bodyPr anchor="b"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9" name="Automotive_Logo_White.pn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431732"/>
            <a:ext cx="882261" cy="3912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1492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ver_Slide_Red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9416" y="304800"/>
            <a:ext cx="6580780" cy="596900"/>
          </a:xfrm>
        </p:spPr>
        <p:txBody>
          <a:bodyPr anchor="b">
            <a:noAutofit/>
          </a:bodyPr>
          <a:lstStyle>
            <a:lvl1pPr>
              <a:defRPr sz="2800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PAGE TITLE</a:t>
            </a:r>
            <a:endParaRPr lang="en-US" dirty="0"/>
          </a:p>
        </p:txBody>
      </p:sp>
      <p:pic>
        <p:nvPicPr>
          <p:cNvPr id="8" name="Logo_Title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40000" y="4733925"/>
            <a:ext cx="1147509" cy="232828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70670" y="1231374"/>
            <a:ext cx="7885445" cy="3175526"/>
          </a:xfrm>
        </p:spPr>
        <p:txBody>
          <a:bodyPr>
            <a:noAutofit/>
          </a:bodyPr>
          <a:lstStyle>
            <a:lvl1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Metric Regular" panose="020B0503030202060203" pitchFamily="34" charset="0"/>
              </a:defRPr>
            </a:lvl1pPr>
            <a:lvl2pPr marL="6286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9715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1450">
                <a:solidFill>
                  <a:schemeClr val="tx1"/>
                </a:solidFill>
              </a:defRPr>
            </a:lvl3pPr>
            <a:lvl4pPr marL="12001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</a:defRPr>
            </a:lvl4pPr>
            <a:lvl5pPr marL="15430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608504" y="4802743"/>
            <a:ext cx="2535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© 2015 Redbend – Confidential	</a:t>
            </a:r>
            <a:fld id="{59015039-596D-4C15-A044-79E62778AE92}" type="slidenum">
              <a:rPr lang="en-US" sz="1000" smtClean="0">
                <a:solidFill>
                  <a:schemeClr val="accent2"/>
                </a:solidFill>
              </a:rPr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45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utomotive_Cover_Purple.jp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0000" y="1653502"/>
            <a:ext cx="8083637" cy="53804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40000" y="2466500"/>
            <a:ext cx="3945436" cy="2068925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chemeClr val="tx1"/>
                </a:solidFill>
                <a:latin typeface="Metric Regular" panose="020B0503030202060203" pitchFamily="34" charset="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0"/>
          </p:nvPr>
        </p:nvSpPr>
        <p:spPr>
          <a:xfrm>
            <a:off x="4666169" y="2466499"/>
            <a:ext cx="3945436" cy="2068925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chemeClr val="tx1"/>
                </a:solidFill>
                <a:latin typeface="Metric Regular" panose="020B0503030202060203" pitchFamily="34" charset="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608504" y="4802743"/>
            <a:ext cx="2535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© 2015 Redbend – Confidential	</a:t>
            </a:r>
            <a:fld id="{59015039-596D-4C15-A044-79E62778AE92}" type="slidenum">
              <a:rPr lang="en-US" sz="1000" smtClean="0">
                <a:solidFill>
                  <a:schemeClr val="accent2"/>
                </a:solidFill>
              </a:rPr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16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utomotive_Cover_Purple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40000" y="2880000"/>
            <a:ext cx="8083637" cy="51617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TITLE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Automotive_Logo_White.pn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8" y="429768"/>
            <a:ext cx="1416226" cy="4023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59728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utomotive_Cover_Purple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40000" y="2880000"/>
            <a:ext cx="8083637" cy="516170"/>
          </a:xfrm>
        </p:spPr>
        <p:txBody>
          <a:bodyPr anchor="b"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9" name="Automotive_Logo_White.pn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8" y="429768"/>
            <a:ext cx="1416222" cy="4023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4500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ver_Slide_Red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9416" y="304800"/>
            <a:ext cx="6580780" cy="596900"/>
          </a:xfrm>
        </p:spPr>
        <p:txBody>
          <a:bodyPr anchor="b">
            <a:noAutofit/>
          </a:bodyPr>
          <a:lstStyle>
            <a:lvl1pPr>
              <a:defRPr sz="2800" baseline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PAGE TITLE</a:t>
            </a:r>
            <a:endParaRPr lang="en-US" dirty="0"/>
          </a:p>
        </p:txBody>
      </p:sp>
      <p:pic>
        <p:nvPicPr>
          <p:cNvPr id="8" name="Logo_Title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40000" y="4733925"/>
            <a:ext cx="1147509" cy="232828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70670" y="1231374"/>
            <a:ext cx="7885445" cy="3175526"/>
          </a:xfrm>
        </p:spPr>
        <p:txBody>
          <a:bodyPr>
            <a:noAutofit/>
          </a:bodyPr>
          <a:lstStyle>
            <a:lvl1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Metric Regular" panose="020B0503030202060203" pitchFamily="34" charset="0"/>
              </a:defRPr>
            </a:lvl1pPr>
            <a:lvl2pPr marL="6286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9715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450">
                <a:solidFill>
                  <a:schemeClr val="tx1"/>
                </a:solidFill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</a:defRPr>
            </a:lvl4pPr>
            <a:lvl5pPr marL="15430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608504" y="4802743"/>
            <a:ext cx="2535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© 2015 Redbend – Confidential	</a:t>
            </a:r>
            <a:fld id="{59015039-596D-4C15-A044-79E62778AE92}" type="slidenum">
              <a:rPr lang="en-US" sz="1000" smtClean="0">
                <a:solidFill>
                  <a:schemeClr val="accent2"/>
                </a:solidFill>
              </a:rPr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6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utomotive_Cover_Purple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0000" y="2878938"/>
            <a:ext cx="8083637" cy="53804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TITLE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3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ver_Slide_Red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9416" y="304800"/>
            <a:ext cx="6568169" cy="596900"/>
          </a:xfrm>
        </p:spPr>
        <p:txBody>
          <a:bodyPr anchor="b">
            <a:noAutofit/>
          </a:bodyPr>
          <a:lstStyle>
            <a:lvl1pPr>
              <a:defRPr sz="2800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PAGE TITLE</a:t>
            </a:r>
            <a:endParaRPr lang="en-US" dirty="0"/>
          </a:p>
        </p:txBody>
      </p:sp>
      <p:pic>
        <p:nvPicPr>
          <p:cNvPr id="8" name="Logo_Title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40000" y="4733925"/>
            <a:ext cx="1147509" cy="232828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70670" y="1178750"/>
            <a:ext cx="7885445" cy="3175526"/>
          </a:xfrm>
        </p:spPr>
        <p:txBody>
          <a:bodyPr>
            <a:noAutofit/>
          </a:bodyPr>
          <a:lstStyle>
            <a:lvl1pPr marL="266700" indent="-26670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Metric Regular" panose="020B0503030202060203" pitchFamily="34" charset="0"/>
              </a:defRPr>
            </a:lvl1pPr>
            <a:lvl2pPr marL="628650" indent="-28575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971550" indent="-28575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1450">
                <a:solidFill>
                  <a:schemeClr val="tx1"/>
                </a:solidFill>
              </a:defRPr>
            </a:lvl3pPr>
            <a:lvl4pPr marL="1200150" indent="-17145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</a:defRPr>
            </a:lvl4pPr>
            <a:lvl5pPr marL="1543050" indent="-17145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608504" y="4802743"/>
            <a:ext cx="2535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© 2015 Redbend – Confidential	</a:t>
            </a:r>
            <a:fld id="{59015039-596D-4C15-A044-79E62778AE92}" type="slidenum">
              <a:rPr lang="en-US" sz="1000" smtClean="0">
                <a:solidFill>
                  <a:schemeClr val="accent2"/>
                </a:solidFill>
              </a:rPr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447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313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ver_Slide_Red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69416" y="304800"/>
            <a:ext cx="6568169" cy="596900"/>
          </a:xfrm>
        </p:spPr>
        <p:txBody>
          <a:bodyPr anchor="b">
            <a:noAutofit/>
          </a:bodyPr>
          <a:lstStyle>
            <a:lvl1pPr>
              <a:defRPr sz="2800" baseline="0">
                <a:solidFill>
                  <a:srgbClr val="C02428"/>
                </a:solidFill>
              </a:defRPr>
            </a:lvl1pPr>
          </a:lstStyle>
          <a:p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414" y="1231200"/>
            <a:ext cx="3945436" cy="3263504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31200"/>
            <a:ext cx="3994489" cy="3263504"/>
          </a:xfrm>
        </p:spPr>
        <p:txBody>
          <a:bodyPr/>
          <a:lstStyle>
            <a:lvl1pPr>
              <a:buClr>
                <a:schemeClr val="accent2"/>
              </a:buClr>
              <a:defRPr>
                <a:latin typeface="Metric Regular" panose="020B0503030202060203" pitchFamily="34" charset="0"/>
              </a:defRPr>
            </a:lvl1pPr>
            <a:lvl2pPr>
              <a:buClr>
                <a:schemeClr val="accent2"/>
              </a:buClr>
              <a:defRPr>
                <a:latin typeface="Metric Regular" panose="020B0503030202060203" pitchFamily="34" charset="0"/>
              </a:defRPr>
            </a:lvl2pPr>
            <a:lvl3pPr>
              <a:buClr>
                <a:schemeClr val="accent2"/>
              </a:buClr>
              <a:defRPr>
                <a:latin typeface="Metric Regular" panose="020B0503030202060203" pitchFamily="34" charset="0"/>
              </a:defRPr>
            </a:lvl3pPr>
            <a:lvl4pPr>
              <a:buClr>
                <a:schemeClr val="accent2"/>
              </a:buClr>
              <a:defRPr>
                <a:latin typeface="Metric Regular" panose="020B0503030202060203" pitchFamily="34" charset="0"/>
              </a:defRPr>
            </a:lvl4pPr>
            <a:lvl5pPr>
              <a:buClr>
                <a:schemeClr val="accent2"/>
              </a:buClr>
              <a:defRPr>
                <a:latin typeface="Metric Regular" panose="020B050303020206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Logo_Title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40000" y="4733925"/>
            <a:ext cx="1147509" cy="232828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/>
          <p:cNvSpPr txBox="1"/>
          <p:nvPr userDrawn="1"/>
        </p:nvSpPr>
        <p:spPr>
          <a:xfrm>
            <a:off x="6608504" y="4802743"/>
            <a:ext cx="2535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© 2015 Redbend – Confidential	</a:t>
            </a:r>
            <a:fld id="{59015039-596D-4C15-A044-79E62778AE92}" type="slidenum">
              <a:rPr lang="en-US" sz="1000" smtClean="0">
                <a:solidFill>
                  <a:schemeClr val="accent2"/>
                </a:solidFill>
              </a:rPr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5767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ver_Slide_Red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1" y="991174"/>
            <a:ext cx="395818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2"/>
                </a:solidFill>
                <a:latin typeface="Metric Regular" panose="020B050303020206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1" y="1609109"/>
            <a:ext cx="3958181" cy="2948070"/>
          </a:xfrm>
        </p:spPr>
        <p:txBody>
          <a:bodyPr/>
          <a:lstStyle>
            <a:lvl1pPr>
              <a:buClr>
                <a:schemeClr val="accent2"/>
              </a:buClr>
              <a:defRPr>
                <a:latin typeface="Metric Regular" panose="020B0503030202060203" pitchFamily="34" charset="0"/>
              </a:defRPr>
            </a:lvl1pPr>
            <a:lvl2pPr>
              <a:buClr>
                <a:schemeClr val="accent2"/>
              </a:buClr>
              <a:defRPr>
                <a:latin typeface="Metric Regular" panose="020B0503030202060203" pitchFamily="34" charset="0"/>
              </a:defRPr>
            </a:lvl2pPr>
            <a:lvl3pPr>
              <a:buClr>
                <a:schemeClr val="accent2"/>
              </a:buClr>
              <a:defRPr>
                <a:latin typeface="Metric Regular" panose="020B0503030202060203" pitchFamily="34" charset="0"/>
              </a:defRPr>
            </a:lvl3pPr>
            <a:lvl4pPr>
              <a:buClr>
                <a:schemeClr val="accent2"/>
              </a:buClr>
              <a:defRPr>
                <a:latin typeface="Metric Regular" panose="020B0503030202060203" pitchFamily="34" charset="0"/>
              </a:defRPr>
            </a:lvl4pPr>
            <a:lvl5pPr>
              <a:buClr>
                <a:schemeClr val="accent2"/>
              </a:buClr>
              <a:defRPr>
                <a:latin typeface="Metric Regular" panose="020B050303020206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2282" y="991174"/>
            <a:ext cx="388739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2"/>
                </a:solidFill>
                <a:latin typeface="Metric Regular" panose="020B050303020206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2282" y="1609109"/>
            <a:ext cx="3887390" cy="2948070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Logo_Title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40000" y="4733925"/>
            <a:ext cx="1147509" cy="23282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0001" y="304800"/>
            <a:ext cx="6604162" cy="596900"/>
          </a:xfrm>
        </p:spPr>
        <p:txBody>
          <a:bodyPr anchor="b">
            <a:noAutofit/>
          </a:bodyPr>
          <a:lstStyle>
            <a:lvl1pPr>
              <a:defRPr sz="2800" baseline="0">
                <a:solidFill>
                  <a:srgbClr val="C02428"/>
                </a:solidFill>
              </a:defRPr>
            </a:lvl1pPr>
          </a:lstStyle>
          <a:p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608504" y="4802743"/>
            <a:ext cx="2535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© 2015 Redbend – Confidential	</a:t>
            </a:r>
            <a:fld id="{59015039-596D-4C15-A044-79E62778AE92}" type="slidenum">
              <a:rPr lang="en-US" sz="1000" smtClean="0">
                <a:solidFill>
                  <a:schemeClr val="accent2"/>
                </a:solidFill>
              </a:rPr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94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Logo_Titl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40000" y="4733925"/>
            <a:ext cx="1147509" cy="2328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2616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ver_Slide_Red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69416" y="304800"/>
            <a:ext cx="6574747" cy="596900"/>
          </a:xfrm>
        </p:spPr>
        <p:txBody>
          <a:bodyPr anchor="b">
            <a:noAutofit/>
          </a:bodyPr>
          <a:lstStyle>
            <a:lvl1pPr>
              <a:defRPr sz="2800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9414" y="1166983"/>
            <a:ext cx="3945436" cy="390308"/>
          </a:xfrm>
        </p:spPr>
        <p:txBody>
          <a:bodyPr/>
          <a:lstStyle>
            <a:lvl1pPr marL="0" indent="0">
              <a:buClr>
                <a:srgbClr val="C02428"/>
              </a:buClr>
              <a:buFontTx/>
              <a:buNone/>
              <a:defRPr sz="1800">
                <a:solidFill>
                  <a:schemeClr val="accent2"/>
                </a:solidFill>
                <a:latin typeface="Metric Medium" panose="020B0603030202060203" pitchFamily="34" charset="0"/>
              </a:defRPr>
            </a:lvl1pPr>
            <a:lvl2pPr>
              <a:buClr>
                <a:srgbClr val="C02428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2pPr>
            <a:lvl3pPr>
              <a:buClr>
                <a:srgbClr val="C02428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3pPr>
            <a:lvl4pPr>
              <a:buClr>
                <a:srgbClr val="C02428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4pPr>
            <a:lvl5pPr>
              <a:buClr>
                <a:srgbClr val="C02428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pic>
        <p:nvPicPr>
          <p:cNvPr id="13" name="Logo_Title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40000" y="4733925"/>
            <a:ext cx="1147509" cy="23282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567710" y="1605601"/>
            <a:ext cx="3945436" cy="1004634"/>
          </a:xfrm>
        </p:spPr>
        <p:txBody>
          <a:bodyPr>
            <a:noAutofit/>
          </a:bodyPr>
          <a:lstStyle>
            <a:lvl1pPr marL="0" indent="0">
              <a:buClr>
                <a:srgbClr val="C02428"/>
              </a:buClr>
              <a:buFontTx/>
              <a:buNone/>
              <a:defRPr sz="1800">
                <a:solidFill>
                  <a:schemeClr val="tx1"/>
                </a:solidFill>
                <a:latin typeface="Metric Regular" panose="020B0503030202060203" pitchFamily="34" charset="0"/>
              </a:defRPr>
            </a:lvl1pPr>
            <a:lvl2pPr>
              <a:buClr>
                <a:srgbClr val="C02428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2pPr>
            <a:lvl3pPr>
              <a:buClr>
                <a:srgbClr val="C02428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3pPr>
            <a:lvl4pPr>
              <a:buClr>
                <a:srgbClr val="C02428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4pPr>
            <a:lvl5pPr>
              <a:buClr>
                <a:srgbClr val="C02428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765675" y="1167776"/>
            <a:ext cx="3846514" cy="31805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569414" y="2800538"/>
            <a:ext cx="3945436" cy="390308"/>
          </a:xfrm>
        </p:spPr>
        <p:txBody>
          <a:bodyPr/>
          <a:lstStyle>
            <a:lvl1pPr marL="0" indent="0">
              <a:buClr>
                <a:srgbClr val="C02428"/>
              </a:buClr>
              <a:buFontTx/>
              <a:buNone/>
              <a:defRPr sz="1800">
                <a:solidFill>
                  <a:schemeClr val="accent2"/>
                </a:solidFill>
                <a:latin typeface="Metric Medium" panose="020B0603030202060203" pitchFamily="34" charset="0"/>
              </a:defRPr>
            </a:lvl1pPr>
            <a:lvl2pPr>
              <a:buClr>
                <a:srgbClr val="C02428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2pPr>
            <a:lvl3pPr>
              <a:buClr>
                <a:srgbClr val="C02428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3pPr>
            <a:lvl4pPr>
              <a:buClr>
                <a:srgbClr val="C02428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4pPr>
            <a:lvl5pPr>
              <a:buClr>
                <a:srgbClr val="C02428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567710" y="3239157"/>
            <a:ext cx="3945436" cy="1109177"/>
          </a:xfrm>
        </p:spPr>
        <p:txBody>
          <a:bodyPr>
            <a:noAutofit/>
          </a:bodyPr>
          <a:lstStyle>
            <a:lvl1pPr marL="0" indent="0">
              <a:buClr>
                <a:srgbClr val="C02428"/>
              </a:buClr>
              <a:buFontTx/>
              <a:buNone/>
              <a:defRPr sz="1800">
                <a:solidFill>
                  <a:schemeClr val="tx1"/>
                </a:solidFill>
                <a:latin typeface="Metric Regular" panose="020B0503030202060203" pitchFamily="34" charset="0"/>
              </a:defRPr>
            </a:lvl1pPr>
            <a:lvl2pPr>
              <a:buClr>
                <a:srgbClr val="C02428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2pPr>
            <a:lvl3pPr>
              <a:buClr>
                <a:srgbClr val="C02428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3pPr>
            <a:lvl4pPr>
              <a:buClr>
                <a:srgbClr val="C02428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4pPr>
            <a:lvl5pPr>
              <a:buClr>
                <a:srgbClr val="C02428"/>
              </a:buClr>
              <a:defRPr>
                <a:solidFill>
                  <a:schemeClr val="tx1"/>
                </a:solidFill>
                <a:latin typeface="Metric Regular" panose="020B050303020206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08504" y="4802743"/>
            <a:ext cx="2535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© 2015 Redbend – Confidential	</a:t>
            </a:r>
            <a:fld id="{59015039-596D-4C15-A044-79E62778AE92}" type="slidenum">
              <a:rPr lang="en-US" sz="1000" smtClean="0">
                <a:solidFill>
                  <a:schemeClr val="accent2"/>
                </a:solidFill>
              </a:rPr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895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ver_Slide_Red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0002" y="304800"/>
            <a:ext cx="6581326" cy="596900"/>
          </a:xfrm>
        </p:spPr>
        <p:txBody>
          <a:bodyPr anchor="b">
            <a:noAutofit/>
          </a:bodyPr>
          <a:lstStyle>
            <a:lvl1pPr>
              <a:defRPr sz="2800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PAGE TITLE</a:t>
            </a:r>
            <a:endParaRPr lang="en-US" dirty="0"/>
          </a:p>
        </p:txBody>
      </p:sp>
      <p:pic>
        <p:nvPicPr>
          <p:cNvPr id="13" name="Logo_Title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40000" y="4733925"/>
            <a:ext cx="1147509" cy="2328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0000" y="1273028"/>
            <a:ext cx="8072188" cy="30760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608504" y="4802743"/>
            <a:ext cx="2535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© 2015 Redbend – Confidential	</a:t>
            </a:r>
            <a:fld id="{59015039-596D-4C15-A044-79E62778AE92}" type="slidenum">
              <a:rPr lang="en-US" sz="1000" smtClean="0">
                <a:solidFill>
                  <a:schemeClr val="accent2"/>
                </a:solidFill>
              </a:rPr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348920"/>
            <a:ext cx="8083637" cy="5161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1" y="1369219"/>
            <a:ext cx="8055771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08504" y="4802743"/>
            <a:ext cx="2535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© 2015 Redbend – Confidential	</a:t>
            </a:r>
            <a:fld id="{59015039-596D-4C15-A044-79E62778AE92}" type="slidenum">
              <a:rPr lang="en-US" sz="1000" smtClean="0">
                <a:solidFill>
                  <a:schemeClr val="accent2"/>
                </a:solidFill>
              </a:rPr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9" r:id="rId2"/>
    <p:sldLayoutId id="2147483686" r:id="rId3"/>
    <p:sldLayoutId id="2147483674" r:id="rId4"/>
    <p:sldLayoutId id="2147483664" r:id="rId5"/>
    <p:sldLayoutId id="2147483665" r:id="rId6"/>
    <p:sldLayoutId id="2147483691" r:id="rId7"/>
    <p:sldLayoutId id="2147483684" r:id="rId8"/>
    <p:sldLayoutId id="2147483685" r:id="rId9"/>
    <p:sldLayoutId id="2147483690" r:id="rId10"/>
    <p:sldLayoutId id="2147483688" r:id="rId11"/>
    <p:sldLayoutId id="2147483672" r:id="rId12"/>
    <p:sldLayoutId id="2147483679" r:id="rId13"/>
    <p:sldLayoutId id="2147483678" r:id="rId14"/>
    <p:sldLayoutId id="2147483687" r:id="rId15"/>
    <p:sldLayoutId id="2147483677" r:id="rId16"/>
    <p:sldLayoutId id="2147483680" r:id="rId17"/>
    <p:sldLayoutId id="2147483681" r:id="rId18"/>
    <p:sldLayoutId id="2147483676" r:id="rId19"/>
    <p:sldLayoutId id="2147483682" r:id="rId20"/>
    <p:sldLayoutId id="2147483683" r:id="rId21"/>
    <p:sldLayoutId id="2147483675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accent2"/>
          </a:solidFill>
          <a:latin typeface="Metric Regular" panose="020B05030302020602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2200" kern="1200" dirty="0" smtClean="0">
          <a:solidFill>
            <a:schemeClr val="tx1"/>
          </a:solidFill>
          <a:latin typeface="Metric Regular" panose="020B0503030202060203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ALLJOYN </a:t>
            </a:r>
            <a:r>
              <a:rPr lang="en-US" dirty="0" smtClean="0"/>
              <a:t>UPDATE SERVICE</a:t>
            </a:r>
            <a:br>
              <a:rPr lang="en-US" dirty="0" smtClean="0"/>
            </a:br>
            <a:r>
              <a:rPr lang="en-US" sz="2400" dirty="0" smtClean="0"/>
              <a:t>Updated</a:t>
            </a:r>
            <a:r>
              <a:rPr lang="en-US" dirty="0" smtClean="0"/>
              <a:t> </a:t>
            </a:r>
            <a:r>
              <a:rPr lang="en-US" sz="2400" dirty="0" smtClean="0"/>
              <a:t>CONTRIBUTION &amp; </a:t>
            </a:r>
            <a:r>
              <a:rPr lang="en-US" sz="2400" dirty="0" err="1" smtClean="0"/>
              <a:t>dEMO</a:t>
            </a:r>
            <a:r>
              <a:rPr lang="en-US" sz="2400" dirty="0" smtClean="0"/>
              <a:t> </a:t>
            </a:r>
            <a:r>
              <a:rPr lang="en-US" sz="2400" dirty="0" err="1" smtClean="0"/>
              <a:t>pLAN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30" y="19893"/>
            <a:ext cx="6568169" cy="596900"/>
          </a:xfrm>
        </p:spPr>
        <p:txBody>
          <a:bodyPr/>
          <a:lstStyle/>
          <a:p>
            <a:r>
              <a:rPr lang="en-US" dirty="0" smtClean="0"/>
              <a:t>Additional: service </a:t>
            </a:r>
            <a:r>
              <a:rPr lang="en-US" dirty="0" err="1" smtClean="0"/>
              <a:t>mgmt</a:t>
            </a:r>
            <a:r>
              <a:rPr lang="en-US" dirty="0" smtClean="0"/>
              <a:t> flow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5077097" y="2262149"/>
            <a:ext cx="3316220" cy="12353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Rounded Rectangle 4"/>
          <p:cNvSpPr/>
          <p:nvPr/>
        </p:nvSpPr>
        <p:spPr bwMode="auto">
          <a:xfrm>
            <a:off x="5984418" y="2038802"/>
            <a:ext cx="2216988" cy="500332"/>
          </a:xfrm>
          <a:prstGeom prst="roundRect">
            <a:avLst/>
          </a:prstGeom>
          <a:gradFill flip="none" rotWithShape="1">
            <a:gsLst>
              <a:gs pos="0">
                <a:srgbClr val="04647E"/>
              </a:gs>
              <a:gs pos="50000">
                <a:srgbClr val="0697BE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740229" y="2183785"/>
            <a:ext cx="3718560" cy="34821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1046568" y="1969163"/>
            <a:ext cx="2216988" cy="500332"/>
          </a:xfrm>
          <a:prstGeom prst="roundRect">
            <a:avLst/>
          </a:prstGeom>
          <a:gradFill flip="none" rotWithShape="1">
            <a:gsLst>
              <a:gs pos="0">
                <a:srgbClr val="04647E"/>
              </a:gs>
              <a:gs pos="50000">
                <a:srgbClr val="0697BE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748938" y="1269371"/>
            <a:ext cx="3735976" cy="26139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1325316" y="1068346"/>
            <a:ext cx="2216988" cy="500332"/>
          </a:xfrm>
          <a:prstGeom prst="roundRect">
            <a:avLst/>
          </a:prstGeom>
          <a:gradFill flip="none" rotWithShape="1">
            <a:gsLst>
              <a:gs pos="0">
                <a:srgbClr val="04647E"/>
              </a:gs>
              <a:gs pos="50000">
                <a:srgbClr val="0697BE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8387486" y="828370"/>
            <a:ext cx="5831" cy="3880264"/>
          </a:xfrm>
          <a:prstGeom prst="line">
            <a:avLst/>
          </a:prstGeom>
          <a:solidFill>
            <a:schemeClr val="accent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767189" y="828370"/>
            <a:ext cx="0" cy="4058297"/>
          </a:xfrm>
          <a:prstGeom prst="line">
            <a:avLst/>
          </a:prstGeom>
          <a:solidFill>
            <a:schemeClr val="accent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746306" y="828370"/>
            <a:ext cx="2632" cy="4005502"/>
          </a:xfrm>
          <a:prstGeom prst="line">
            <a:avLst/>
          </a:prstGeom>
          <a:solidFill>
            <a:schemeClr val="accent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162672" y="550127"/>
            <a:ext cx="13818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Service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61428" y="589854"/>
            <a:ext cx="1263778" cy="3000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Mgmt</a:t>
            </a:r>
            <a:r>
              <a:rPr lang="en-US" dirty="0" smtClean="0"/>
              <a:t> Layer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75928" y="1051503"/>
            <a:ext cx="179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About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(Model, Version, Interfaces)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3030" y="1937513"/>
            <a:ext cx="2071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NewUpdateAvailable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(Size, Signature, Urgency)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69878" y="2023425"/>
            <a:ext cx="1984440" cy="53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Notify new device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(Model, version…)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651" y="550127"/>
            <a:ext cx="11128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Client</a:t>
            </a:r>
            <a:endParaRPr lang="en-US" dirty="0"/>
          </a:p>
        </p:txBody>
      </p:sp>
      <p:sp>
        <p:nvSpPr>
          <p:cNvPr id="19" name="Flowchart: Decision 18"/>
          <p:cNvSpPr/>
          <p:nvPr/>
        </p:nvSpPr>
        <p:spPr bwMode="auto">
          <a:xfrm>
            <a:off x="4162671" y="1086490"/>
            <a:ext cx="1210491" cy="1558836"/>
          </a:xfrm>
          <a:prstGeom prst="flowChartDecision">
            <a:avLst/>
          </a:prstGeom>
          <a:gradFill flip="none" rotWithShape="1">
            <a:gsLst>
              <a:gs pos="0">
                <a:srgbClr val="04647E"/>
              </a:gs>
              <a:gs pos="50000">
                <a:srgbClr val="0697BE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050" dirty="0" smtClean="0">
                <a:solidFill>
                  <a:schemeClr val="bg1"/>
                </a:solidFill>
              </a:rPr>
              <a:t>Local update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050" dirty="0" smtClean="0">
                <a:solidFill>
                  <a:schemeClr val="bg1"/>
                </a:solidFill>
              </a:rPr>
              <a:t>Available?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7912" y="2079282"/>
            <a:ext cx="513806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16578" y="2153292"/>
            <a:ext cx="513806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1306286" y="2523406"/>
            <a:ext cx="1506583" cy="165462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100" dirty="0" smtClean="0"/>
              <a:t>Update Flow continues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100" dirty="0" smtClean="0"/>
              <a:t>until another About is sent</a:t>
            </a:r>
          </a:p>
        </p:txBody>
      </p:sp>
      <p:sp>
        <p:nvSpPr>
          <p:cNvPr id="23" name="Curved Left Arrow 22"/>
          <p:cNvSpPr/>
          <p:nvPr/>
        </p:nvSpPr>
        <p:spPr bwMode="auto">
          <a:xfrm rot="10800000">
            <a:off x="365760" y="1069072"/>
            <a:ext cx="923109" cy="3213463"/>
          </a:xfrm>
          <a:prstGeom prst="curvedLeftArrow">
            <a:avLst/>
          </a:prstGeom>
          <a:gradFill flip="none" rotWithShape="1">
            <a:gsLst>
              <a:gs pos="0">
                <a:srgbClr val="04647E"/>
              </a:gs>
              <a:gs pos="50000">
                <a:srgbClr val="0697BE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" name="Down Arrow 23"/>
          <p:cNvSpPr/>
          <p:nvPr/>
        </p:nvSpPr>
        <p:spPr bwMode="auto">
          <a:xfrm>
            <a:off x="7563468" y="2597429"/>
            <a:ext cx="1506583" cy="165462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100" dirty="0" smtClean="0"/>
              <a:t>Update package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100" dirty="0" smtClean="0"/>
              <a:t>may be downloaded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100" dirty="0" smtClean="0"/>
              <a:t>and placed locally on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100" dirty="0" smtClean="0"/>
              <a:t>Update Service storage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4772297" y="4526377"/>
            <a:ext cx="3618430" cy="30482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ounded Rectangle 25"/>
          <p:cNvSpPr/>
          <p:nvPr/>
        </p:nvSpPr>
        <p:spPr bwMode="auto">
          <a:xfrm>
            <a:off x="5379100" y="4333540"/>
            <a:ext cx="2216988" cy="500332"/>
          </a:xfrm>
          <a:prstGeom prst="roundRect">
            <a:avLst/>
          </a:prstGeom>
          <a:gradFill flip="none" rotWithShape="1">
            <a:gsLst>
              <a:gs pos="0">
                <a:srgbClr val="04647E"/>
              </a:gs>
              <a:gs pos="50000">
                <a:srgbClr val="0697BE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39455" y="4301892"/>
            <a:ext cx="2071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Notify Update available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 flipV="1">
            <a:off x="3257006" y="2340526"/>
            <a:ext cx="1532709" cy="2142309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731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yredbend/pdqa/vRapid%20Mobile/Alljoyn/aj_update_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387"/>
            <a:ext cx="4341090" cy="502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8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Josh SPAIN (</a:t>
            </a:r>
            <a:r>
              <a:rPr lang="en-US" dirty="0" err="1" smtClean="0"/>
              <a:t>Affinegy</a:t>
            </a:r>
            <a:r>
              <a:rPr lang="en-US" dirty="0" smtClean="0"/>
              <a:t>) Suggestion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6" y="1086234"/>
            <a:ext cx="5068941" cy="380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148552" y="1623849"/>
            <a:ext cx="231227" cy="231227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334001" y="1623849"/>
            <a:ext cx="231227" cy="231227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71392" y="1086234"/>
            <a:ext cx="31215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think these interfaces are generic and not specific to Update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581240"/>
            <a:ext cx="5038725" cy="440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5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766764"/>
            <a:ext cx="68199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53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29488" y="554809"/>
            <a:ext cx="1114425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05699" y="554810"/>
            <a:ext cx="9382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AJ Thin Device</a:t>
            </a:r>
            <a:endParaRPr lang="en-US" dirty="0"/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 flipH="1">
            <a:off x="7886699" y="1126309"/>
            <a:ext cx="2" cy="3607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19463" y="554809"/>
            <a:ext cx="1347130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7074" y="554810"/>
            <a:ext cx="13995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Smart Device with AJ Control App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76674" y="1126309"/>
            <a:ext cx="9525" cy="3474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19187" y="554809"/>
            <a:ext cx="1114425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676397" y="1126309"/>
            <a:ext cx="2" cy="2617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9188" y="586644"/>
            <a:ext cx="12192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dirty="0" smtClean="0"/>
              <a:t>Other AJ Devices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2" idx="1"/>
            <a:endCxn id="27" idx="3"/>
          </p:cNvCxnSpPr>
          <p:nvPr/>
        </p:nvCxnSpPr>
        <p:spPr>
          <a:xfrm flipH="1">
            <a:off x="4224339" y="1362076"/>
            <a:ext cx="33194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48263" y="1126309"/>
            <a:ext cx="113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Control Panel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7543800" y="1209676"/>
            <a:ext cx="695326" cy="3048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AJ Core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29013" y="1547813"/>
            <a:ext cx="695326" cy="2381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AJ App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24125" y="1478908"/>
            <a:ext cx="100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Display </a:t>
            </a:r>
            <a:r>
              <a:rPr lang="en-US" sz="900" dirty="0" smtClean="0"/>
              <a:t>Control </a:t>
            </a:r>
            <a:r>
              <a:rPr lang="en-US" sz="900" dirty="0" smtClean="0"/>
              <a:t>Panel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3529013" y="1209676"/>
            <a:ext cx="695326" cy="3048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AJ Core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29013" y="1836153"/>
            <a:ext cx="695326" cy="3048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AJ Core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>
            <a:off x="1647827" y="1988553"/>
            <a:ext cx="18811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224339" y="3106917"/>
            <a:ext cx="3393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66902" y="1799110"/>
            <a:ext cx="15763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Device  </a:t>
            </a:r>
            <a:r>
              <a:rPr lang="en-US" sz="900" dirty="0" smtClean="0"/>
              <a:t>Update Notification</a:t>
            </a:r>
            <a:endParaRPr lang="en-US" sz="900" dirty="0"/>
          </a:p>
        </p:txBody>
      </p:sp>
      <p:sp>
        <p:nvSpPr>
          <p:cNvPr id="37" name="Oval Callout 36"/>
          <p:cNvSpPr/>
          <p:nvPr/>
        </p:nvSpPr>
        <p:spPr>
          <a:xfrm>
            <a:off x="1076326" y="1695453"/>
            <a:ext cx="571500" cy="474077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38536" y="2195513"/>
            <a:ext cx="695326" cy="2381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AJ App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38536" y="2196692"/>
            <a:ext cx="695326" cy="2381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AJ App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29013" y="2512195"/>
            <a:ext cx="695326" cy="351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Update Service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27144" y="2547890"/>
            <a:ext cx="695326" cy="351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Update Client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29013" y="2931295"/>
            <a:ext cx="695326" cy="351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Update Service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27144" y="2966990"/>
            <a:ext cx="695326" cy="351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Update Client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29013" y="3350395"/>
            <a:ext cx="695326" cy="351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Update Service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27144" y="3386090"/>
            <a:ext cx="695326" cy="351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Update Client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27144" y="3814715"/>
            <a:ext cx="695326" cy="351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Update Client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22381" y="4286252"/>
            <a:ext cx="695326" cy="3048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AJ Core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4214813" y="2611617"/>
            <a:ext cx="3393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50681" y="2417084"/>
            <a:ext cx="113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Find Name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4224339" y="2821167"/>
            <a:ext cx="3393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60204" y="2617109"/>
            <a:ext cx="113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About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479255" y="2874284"/>
            <a:ext cx="113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About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898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notes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(on-boarding assumed already)</a:t>
            </a:r>
          </a:p>
          <a:p>
            <a:r>
              <a:rPr lang="en-US" dirty="0"/>
              <a:t>Fridge sends ”Control Panel</a:t>
            </a:r>
            <a:r>
              <a:rPr lang="en-US" dirty="0" smtClean="0"/>
              <a:t>” to core AJ service</a:t>
            </a:r>
            <a:endParaRPr lang="en-US" dirty="0"/>
          </a:p>
          <a:p>
            <a:r>
              <a:rPr lang="en-US" dirty="0"/>
              <a:t>Fridge </a:t>
            </a:r>
            <a:r>
              <a:rPr lang="en-US" dirty="0" smtClean="0"/>
              <a:t>sends “Find Name Update service”</a:t>
            </a:r>
          </a:p>
          <a:p>
            <a:r>
              <a:rPr lang="en-US" dirty="0" smtClean="0"/>
              <a:t>Fridge sends “About” </a:t>
            </a:r>
          </a:p>
          <a:p>
            <a:r>
              <a:rPr lang="en-US" dirty="0" smtClean="0"/>
              <a:t>Update </a:t>
            </a:r>
            <a:r>
              <a:rPr lang="en-US" dirty="0"/>
              <a:t>availability notification (Update Service) to the Fridge</a:t>
            </a:r>
          </a:p>
          <a:p>
            <a:r>
              <a:rPr lang="en-US" dirty="0" smtClean="0"/>
              <a:t>Update availability general notification (using AllJoyn notification)</a:t>
            </a:r>
          </a:p>
          <a:p>
            <a:pPr lvl="1"/>
            <a:r>
              <a:rPr lang="en-US" dirty="0" smtClean="0"/>
              <a:t>Text: “Fridge says: I have an important update.  It was verified” …</a:t>
            </a:r>
            <a:r>
              <a:rPr lang="en-US" dirty="0" err="1" smtClean="0"/>
              <a:t>pls</a:t>
            </a:r>
            <a:r>
              <a:rPr lang="en-US" dirty="0" smtClean="0"/>
              <a:t> allow</a:t>
            </a:r>
          </a:p>
          <a:p>
            <a:r>
              <a:rPr lang="en-US" dirty="0" smtClean="0"/>
              <a:t>Update user acceptance</a:t>
            </a:r>
          </a:p>
          <a:p>
            <a:r>
              <a:rPr lang="en-US" dirty="0" smtClean="0"/>
              <a:t>Update progress (shown on other devices), LCD on Pi?</a:t>
            </a:r>
          </a:p>
          <a:p>
            <a:r>
              <a:rPr lang="en-US" dirty="0" smtClean="0"/>
              <a:t>Update complete notification (audio, visual)</a:t>
            </a:r>
          </a:p>
          <a:p>
            <a:r>
              <a:rPr lang="en-US" dirty="0" smtClean="0"/>
              <a:t>Control Panel/About- change viewed</a:t>
            </a:r>
          </a:p>
          <a:p>
            <a:pPr lvl="1"/>
            <a:r>
              <a:rPr lang="en-US" dirty="0" smtClean="0"/>
              <a:t>[</a:t>
            </a:r>
            <a:r>
              <a:rPr lang="en-US" dirty="0"/>
              <a:t>update of capability reflected in Control Panel]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 from MID 2014 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Alljoyn</a:t>
            </a:r>
            <a:r>
              <a:rPr lang="en-US" dirty="0" smtClean="0"/>
              <a:t> has matured significantly</a:t>
            </a:r>
          </a:p>
          <a:p>
            <a:r>
              <a:rPr lang="en-US" dirty="0" smtClean="0"/>
              <a:t>Device Update scenarios/use cases crystallized</a:t>
            </a:r>
          </a:p>
          <a:p>
            <a:r>
              <a:rPr lang="en-US" dirty="0" err="1" smtClean="0"/>
              <a:t>Alljoyn</a:t>
            </a:r>
            <a:r>
              <a:rPr lang="en-US" dirty="0" smtClean="0"/>
              <a:t> hardware requirements to implement device update client (as reference/contribution/demo ) eased:</a:t>
            </a:r>
          </a:p>
          <a:p>
            <a:pPr lvl="1"/>
            <a:r>
              <a:rPr lang="en-US" dirty="0" smtClean="0"/>
              <a:t>From QCA Boards to e.g. Raspberry Pi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0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 AUG 2015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Redefine the update scenarios/use cases</a:t>
            </a:r>
          </a:p>
          <a:p>
            <a:pPr lvl="1"/>
            <a:r>
              <a:rPr lang="en-US" dirty="0" smtClean="0"/>
              <a:t>Based on refinement of use cases</a:t>
            </a:r>
          </a:p>
          <a:p>
            <a:pPr lvl="1"/>
            <a:r>
              <a:rPr lang="en-US" dirty="0" smtClean="0"/>
              <a:t>(including </a:t>
            </a:r>
            <a:r>
              <a:rPr lang="en-US" dirty="0" err="1" smtClean="0"/>
              <a:t>J.Spain</a:t>
            </a:r>
            <a:r>
              <a:rPr lang="en-US" dirty="0" smtClean="0"/>
              <a:t> input)</a:t>
            </a:r>
          </a:p>
          <a:p>
            <a:r>
              <a:rPr lang="en-US" dirty="0" smtClean="0"/>
              <a:t>Provide requirements for contribution and demo</a:t>
            </a:r>
          </a:p>
          <a:p>
            <a:pPr lvl="1"/>
            <a:r>
              <a:rPr lang="en-US" dirty="0" smtClean="0"/>
              <a:t>For the simple scenario only</a:t>
            </a:r>
          </a:p>
          <a:p>
            <a:r>
              <a:rPr lang="en-US" dirty="0" smtClean="0"/>
              <a:t>Develop from 1</a:t>
            </a:r>
            <a:r>
              <a:rPr lang="en-US" baseline="30000" dirty="0" smtClean="0"/>
              <a:t>st</a:t>
            </a:r>
            <a:r>
              <a:rPr lang="en-US" dirty="0" smtClean="0"/>
              <a:t> week of September</a:t>
            </a:r>
          </a:p>
          <a:p>
            <a:r>
              <a:rPr lang="en-US" dirty="0" smtClean="0"/>
              <a:t>Demo ready for AJ Summit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device update scenarios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Scenario 1: </a:t>
            </a:r>
            <a:r>
              <a:rPr lang="en-US" dirty="0" err="1" smtClean="0"/>
              <a:t>Alljoyn</a:t>
            </a:r>
            <a:r>
              <a:rPr lang="en-US" dirty="0" smtClean="0"/>
              <a:t> (mostly thin) devices are updated directly from OEM Cloud, no central gateway involved</a:t>
            </a:r>
          </a:p>
          <a:p>
            <a:r>
              <a:rPr lang="en-US" dirty="0" smtClean="0"/>
              <a:t>1a variant </a:t>
            </a:r>
          </a:p>
          <a:p>
            <a:pPr lvl="1"/>
            <a:r>
              <a:rPr lang="en-US" dirty="0" smtClean="0"/>
              <a:t>Update via AJ Smart Device implementing:</a:t>
            </a:r>
          </a:p>
          <a:p>
            <a:pPr lvl="2"/>
            <a:r>
              <a:rPr lang="en-US" dirty="0" smtClean="0"/>
              <a:t>Update Service</a:t>
            </a:r>
            <a:endParaRPr lang="en-US" dirty="0"/>
          </a:p>
          <a:p>
            <a:pPr lvl="2"/>
            <a:r>
              <a:rPr lang="en-US" dirty="0" err="1" smtClean="0"/>
              <a:t>Alljoyn</a:t>
            </a:r>
            <a:r>
              <a:rPr lang="en-US" dirty="0" smtClean="0"/>
              <a:t> Control App</a:t>
            </a:r>
          </a:p>
          <a:p>
            <a:pPr lvl="1"/>
            <a:r>
              <a:rPr lang="en-US" dirty="0" smtClean="0"/>
              <a:t>Where the AJ Control App is configured to communicate with OEM update server</a:t>
            </a:r>
          </a:p>
          <a:p>
            <a:pPr lvl="1"/>
            <a:r>
              <a:rPr lang="en-US" dirty="0" smtClean="0"/>
              <a:t>OEM update server notifies AJ Control App of update availability for the AJ thin device</a:t>
            </a:r>
          </a:p>
          <a:p>
            <a:pPr lvl="1"/>
            <a:r>
              <a:rPr lang="en-US" dirty="0" smtClean="0"/>
              <a:t>AJ Control app downloads the update to the Smart Device</a:t>
            </a:r>
          </a:p>
          <a:p>
            <a:pPr lvl="1"/>
            <a:r>
              <a:rPr lang="en-US" dirty="0" smtClean="0"/>
              <a:t>Update service notifies AJ Thin device (update client) </a:t>
            </a:r>
            <a:r>
              <a:rPr lang="en-US" dirty="0" smtClean="0"/>
              <a:t>o</a:t>
            </a:r>
            <a:r>
              <a:rPr lang="en-US" dirty="0" smtClean="0"/>
              <a:t>f update availability</a:t>
            </a:r>
          </a:p>
          <a:p>
            <a:pPr lvl="1"/>
            <a:r>
              <a:rPr lang="en-US" dirty="0" smtClean="0"/>
              <a:t>Update client downloads update package from Smart device</a:t>
            </a:r>
          </a:p>
          <a:p>
            <a:pPr lvl="1"/>
            <a:r>
              <a:rPr lang="en-US" dirty="0" smtClean="0"/>
              <a:t>(update installation conditions rule engine implemented in client –out of scope)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19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SCEnario</a:t>
            </a:r>
            <a:r>
              <a:rPr lang="en-US" dirty="0" smtClean="0"/>
              <a:t> 1A depiction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6" y="1020589"/>
            <a:ext cx="6474372" cy="360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device update scenarios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Scenario 1: </a:t>
            </a:r>
            <a:r>
              <a:rPr lang="en-US" dirty="0" err="1" smtClean="0"/>
              <a:t>Alljoyn</a:t>
            </a:r>
            <a:r>
              <a:rPr lang="en-US" dirty="0" smtClean="0"/>
              <a:t> (mostly thin) devices are updated directly from OEM Cloud, no central gateway involved</a:t>
            </a:r>
          </a:p>
          <a:p>
            <a:r>
              <a:rPr lang="en-US" dirty="0" smtClean="0"/>
              <a:t>1b variant </a:t>
            </a:r>
          </a:p>
          <a:p>
            <a:pPr lvl="1"/>
            <a:r>
              <a:rPr lang="en-US" dirty="0" smtClean="0"/>
              <a:t>AJ thin device (configured on </a:t>
            </a:r>
            <a:r>
              <a:rPr lang="en-US" dirty="0" err="1" smtClean="0"/>
              <a:t>WiFi</a:t>
            </a:r>
            <a:r>
              <a:rPr lang="en-US" dirty="0" smtClean="0"/>
              <a:t> network and able to communicate with OEM server) downloads update package directly from OEM update server</a:t>
            </a:r>
          </a:p>
          <a:p>
            <a:pPr lvl="1"/>
            <a:r>
              <a:rPr lang="en-US" dirty="0" smtClean="0"/>
              <a:t>AJ  Control app and Update service manage the update discovery, triggering and process control</a:t>
            </a:r>
          </a:p>
          <a:p>
            <a:pPr lvl="1"/>
            <a:r>
              <a:rPr lang="en-US" dirty="0" smtClean="0"/>
              <a:t>AJ Smart Device implementing:</a:t>
            </a:r>
          </a:p>
          <a:p>
            <a:pPr lvl="2"/>
            <a:r>
              <a:rPr lang="en-US" dirty="0" smtClean="0"/>
              <a:t>Update Service</a:t>
            </a:r>
            <a:endParaRPr lang="en-US" dirty="0"/>
          </a:p>
          <a:p>
            <a:pPr lvl="2"/>
            <a:r>
              <a:rPr lang="en-US" dirty="0" err="1" smtClean="0"/>
              <a:t>Alljoyn</a:t>
            </a:r>
            <a:r>
              <a:rPr lang="en-US" dirty="0" smtClean="0"/>
              <a:t> Control App</a:t>
            </a:r>
          </a:p>
          <a:p>
            <a:pPr lvl="1"/>
            <a:r>
              <a:rPr lang="en-US" dirty="0" smtClean="0"/>
              <a:t>Where the AJ Control App is configured to communicate with OEM update server</a:t>
            </a:r>
          </a:p>
          <a:p>
            <a:pPr lvl="2"/>
            <a:r>
              <a:rPr lang="en-US" dirty="0"/>
              <a:t>OEM update server notifies AJ Control App of update availability for the AJ thin device</a:t>
            </a:r>
          </a:p>
          <a:p>
            <a:pPr lvl="2"/>
            <a:r>
              <a:rPr lang="en-US" dirty="0" smtClean="0"/>
              <a:t>Update service notifies device ( AJ update client) </a:t>
            </a:r>
            <a:r>
              <a:rPr lang="en-US" dirty="0" smtClean="0"/>
              <a:t>o</a:t>
            </a:r>
            <a:r>
              <a:rPr lang="en-US" dirty="0" smtClean="0"/>
              <a:t>f update availability</a:t>
            </a:r>
          </a:p>
          <a:p>
            <a:pPr lvl="2"/>
            <a:r>
              <a:rPr lang="en-US" dirty="0" smtClean="0"/>
              <a:t>Update client triggers a direct download of update package from OEM server to AJ thin device</a:t>
            </a:r>
          </a:p>
          <a:p>
            <a:pPr lvl="2"/>
            <a:r>
              <a:rPr lang="en-US" dirty="0" smtClean="0"/>
              <a:t>AJ Control  App disp</a:t>
            </a:r>
            <a:r>
              <a:rPr lang="en-US" dirty="0" smtClean="0"/>
              <a:t>lays process to user,  notified of status via Update service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35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device update scenarios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 2: </a:t>
            </a:r>
            <a:r>
              <a:rPr lang="en-US" dirty="0" err="1" smtClean="0"/>
              <a:t>Alljoyn</a:t>
            </a:r>
            <a:r>
              <a:rPr lang="en-US" dirty="0" smtClean="0"/>
              <a:t> (mostly thin) devices are updated via Gateway Agent running on a dedicated gateway device</a:t>
            </a:r>
          </a:p>
        </p:txBody>
      </p:sp>
    </p:spTree>
    <p:extLst>
      <p:ext uri="{BB962C8B-B14F-4D97-AF65-F5344CB8AC3E}">
        <p14:creationId xmlns:p14="http://schemas.microsoft.com/office/powerpoint/2010/main" val="30963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</a:t>
            </a:r>
            <a:r>
              <a:rPr lang="en-US" dirty="0" smtClean="0"/>
              <a:t> Elements required for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668" y="995426"/>
            <a:ext cx="3248857" cy="335885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Alljoyn</a:t>
            </a:r>
            <a:r>
              <a:rPr lang="en-US" dirty="0" smtClean="0"/>
              <a:t> Thin Device</a:t>
            </a:r>
            <a:endParaRPr lang="en-US" dirty="0" smtClean="0"/>
          </a:p>
          <a:p>
            <a:pPr lvl="1"/>
            <a:r>
              <a:rPr lang="en-US" dirty="0" err="1" smtClean="0"/>
              <a:t>AllJoyn</a:t>
            </a:r>
            <a:r>
              <a:rPr lang="en-US" dirty="0" smtClean="0"/>
              <a:t> Core</a:t>
            </a:r>
          </a:p>
          <a:p>
            <a:pPr lvl="1"/>
            <a:r>
              <a:rPr lang="en-US" dirty="0" err="1" smtClean="0"/>
              <a:t>AllJoyn</a:t>
            </a:r>
            <a:r>
              <a:rPr lang="en-US" dirty="0" smtClean="0"/>
              <a:t> Services</a:t>
            </a:r>
          </a:p>
          <a:p>
            <a:pPr lvl="2"/>
            <a:r>
              <a:rPr lang="en-US" dirty="0" smtClean="0"/>
              <a:t>Control Panel</a:t>
            </a:r>
          </a:p>
          <a:p>
            <a:pPr lvl="2"/>
            <a:r>
              <a:rPr lang="en-US" dirty="0" smtClean="0"/>
              <a:t>Notifications</a:t>
            </a:r>
          </a:p>
          <a:p>
            <a:pPr lvl="1"/>
            <a:r>
              <a:rPr lang="en-US" dirty="0" smtClean="0"/>
              <a:t>Update Client</a:t>
            </a:r>
          </a:p>
          <a:p>
            <a:r>
              <a:rPr lang="en-US" dirty="0" smtClean="0"/>
              <a:t>Smart Device</a:t>
            </a:r>
            <a:endParaRPr lang="en-US" dirty="0" smtClean="0"/>
          </a:p>
          <a:p>
            <a:pPr lvl="1"/>
            <a:r>
              <a:rPr lang="en-US" dirty="0" err="1"/>
              <a:t>AllJoyn</a:t>
            </a:r>
            <a:r>
              <a:rPr lang="en-US" dirty="0"/>
              <a:t> Core</a:t>
            </a:r>
          </a:p>
          <a:p>
            <a:pPr lvl="1"/>
            <a:r>
              <a:rPr lang="en-US" dirty="0" err="1"/>
              <a:t>AllJoyn</a:t>
            </a:r>
            <a:r>
              <a:rPr lang="en-US" dirty="0"/>
              <a:t> Services</a:t>
            </a:r>
          </a:p>
          <a:p>
            <a:pPr lvl="2"/>
            <a:r>
              <a:rPr lang="en-US" dirty="0"/>
              <a:t>Control Panel</a:t>
            </a:r>
          </a:p>
          <a:p>
            <a:pPr lvl="2"/>
            <a:r>
              <a:rPr lang="en-US" dirty="0"/>
              <a:t>Notifications</a:t>
            </a:r>
          </a:p>
          <a:p>
            <a:pPr lvl="1"/>
            <a:r>
              <a:rPr lang="en-US" dirty="0" smtClean="0"/>
              <a:t>Update Service</a:t>
            </a:r>
          </a:p>
          <a:p>
            <a:pPr lvl="1"/>
            <a:r>
              <a:rPr lang="en-US" dirty="0" smtClean="0"/>
              <a:t>AJ Dashboard app (QCOM)</a:t>
            </a:r>
          </a:p>
          <a:p>
            <a:pPr lvl="1"/>
            <a:r>
              <a:rPr lang="en-US" dirty="0" smtClean="0"/>
              <a:t>(GW Agent)?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085394" y="995425"/>
            <a:ext cx="3858457" cy="317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200" kern="1200">
                <a:solidFill>
                  <a:schemeClr val="tx1"/>
                </a:solidFill>
                <a:latin typeface="Metric Regular" panose="020B0503030202060203" pitchFamily="34" charset="0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Other AJ Device (able to announce notifications)</a:t>
            </a:r>
            <a:endParaRPr lang="en-US" dirty="0" smtClean="0"/>
          </a:p>
          <a:p>
            <a:pPr lvl="1"/>
            <a:r>
              <a:rPr lang="en-US" dirty="0" err="1" smtClean="0"/>
              <a:t>AllJoyn</a:t>
            </a:r>
            <a:r>
              <a:rPr lang="en-US" dirty="0" smtClean="0"/>
              <a:t> Core</a:t>
            </a:r>
          </a:p>
          <a:p>
            <a:pPr lvl="1"/>
            <a:r>
              <a:rPr lang="en-US" dirty="0" err="1" smtClean="0"/>
              <a:t>AllJoyn</a:t>
            </a:r>
            <a:r>
              <a:rPr lang="en-US" dirty="0" smtClean="0"/>
              <a:t> Services</a:t>
            </a:r>
          </a:p>
          <a:p>
            <a:pPr lvl="2"/>
            <a:r>
              <a:rPr lang="en-US" dirty="0" smtClean="0"/>
              <a:t>Control Panel</a:t>
            </a:r>
          </a:p>
          <a:p>
            <a:pPr lvl="2"/>
            <a:r>
              <a:rPr lang="en-US" dirty="0" smtClean="0"/>
              <a:t>Notifications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53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/>
          <p:nvPr/>
        </p:nvCxnSpPr>
        <p:spPr bwMode="auto">
          <a:xfrm>
            <a:off x="2432630" y="3836572"/>
            <a:ext cx="2846716" cy="0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2418286" y="3081757"/>
            <a:ext cx="2846716" cy="0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2392368" y="3612290"/>
            <a:ext cx="2846716" cy="0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ounded Rectangle 40"/>
          <p:cNvSpPr/>
          <p:nvPr/>
        </p:nvSpPr>
        <p:spPr bwMode="auto">
          <a:xfrm>
            <a:off x="2751796" y="2846718"/>
            <a:ext cx="2216988" cy="375249"/>
          </a:xfrm>
          <a:prstGeom prst="roundRect">
            <a:avLst/>
          </a:prstGeom>
          <a:gradFill flip="none" rotWithShape="1">
            <a:gsLst>
              <a:gs pos="0">
                <a:srgbClr val="04647E"/>
              </a:gs>
              <a:gs pos="50000">
                <a:srgbClr val="0697BE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2751796" y="3526048"/>
            <a:ext cx="2216988" cy="375249"/>
          </a:xfrm>
          <a:prstGeom prst="roundRect">
            <a:avLst/>
          </a:prstGeom>
          <a:gradFill flip="none" rotWithShape="1">
            <a:gsLst>
              <a:gs pos="0">
                <a:srgbClr val="04647E"/>
              </a:gs>
              <a:gs pos="50000">
                <a:srgbClr val="0697BE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224699" y="4474952"/>
            <a:ext cx="2846716" cy="0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5259206" y="4002654"/>
            <a:ext cx="2846716" cy="0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5618640" y="3799937"/>
            <a:ext cx="2216988" cy="375249"/>
          </a:xfrm>
          <a:prstGeom prst="roundRect">
            <a:avLst/>
          </a:prstGeom>
          <a:gradFill flip="none" rotWithShape="1">
            <a:gsLst>
              <a:gs pos="0">
                <a:srgbClr val="04647E"/>
              </a:gs>
              <a:gs pos="50000">
                <a:srgbClr val="0697BE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5618640" y="4285173"/>
            <a:ext cx="2216988" cy="375249"/>
          </a:xfrm>
          <a:prstGeom prst="roundRect">
            <a:avLst/>
          </a:prstGeom>
          <a:gradFill flip="none" rotWithShape="1">
            <a:gsLst>
              <a:gs pos="0">
                <a:srgbClr val="04647E"/>
              </a:gs>
              <a:gs pos="50000">
                <a:srgbClr val="0697BE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5259206" y="2909254"/>
            <a:ext cx="2846716" cy="0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ounded Rectangle 37"/>
          <p:cNvSpPr/>
          <p:nvPr/>
        </p:nvSpPr>
        <p:spPr bwMode="auto">
          <a:xfrm>
            <a:off x="5618640" y="2725948"/>
            <a:ext cx="2216988" cy="375249"/>
          </a:xfrm>
          <a:prstGeom prst="roundRect">
            <a:avLst/>
          </a:prstGeom>
          <a:gradFill flip="none" rotWithShape="1">
            <a:gsLst>
              <a:gs pos="0">
                <a:srgbClr val="04647E"/>
              </a:gs>
              <a:gs pos="50000">
                <a:srgbClr val="0697BE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5250589" y="2236368"/>
            <a:ext cx="2846716" cy="0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ounded Rectangle 36"/>
          <p:cNvSpPr/>
          <p:nvPr/>
        </p:nvSpPr>
        <p:spPr bwMode="auto">
          <a:xfrm>
            <a:off x="5618640" y="2040148"/>
            <a:ext cx="2216988" cy="375249"/>
          </a:xfrm>
          <a:prstGeom prst="roundRect">
            <a:avLst/>
          </a:prstGeom>
          <a:gradFill flip="none" rotWithShape="1">
            <a:gsLst>
              <a:gs pos="0">
                <a:srgbClr val="04647E"/>
              </a:gs>
              <a:gs pos="50000">
                <a:srgbClr val="0697BE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5259206" y="1220638"/>
            <a:ext cx="2846716" cy="0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ounded Rectangle 35"/>
          <p:cNvSpPr/>
          <p:nvPr/>
        </p:nvSpPr>
        <p:spPr bwMode="auto">
          <a:xfrm>
            <a:off x="5618640" y="1013605"/>
            <a:ext cx="2216988" cy="375249"/>
          </a:xfrm>
          <a:prstGeom prst="roundRect">
            <a:avLst/>
          </a:prstGeom>
          <a:gradFill flip="none" rotWithShape="1">
            <a:gsLst>
              <a:gs pos="0">
                <a:srgbClr val="04647E"/>
              </a:gs>
              <a:gs pos="50000">
                <a:srgbClr val="0697BE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5270708" y="1604508"/>
            <a:ext cx="2846716" cy="0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ounded Rectangle 34"/>
          <p:cNvSpPr/>
          <p:nvPr/>
        </p:nvSpPr>
        <p:spPr bwMode="auto">
          <a:xfrm>
            <a:off x="5618640" y="1429830"/>
            <a:ext cx="2216988" cy="375249"/>
          </a:xfrm>
          <a:prstGeom prst="roundRect">
            <a:avLst/>
          </a:prstGeom>
          <a:gradFill flip="none" rotWithShape="1">
            <a:gsLst>
              <a:gs pos="0">
                <a:srgbClr val="04647E"/>
              </a:gs>
              <a:gs pos="50000">
                <a:srgbClr val="0697BE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903" y="170865"/>
            <a:ext cx="6568169" cy="596900"/>
          </a:xfrm>
        </p:spPr>
        <p:txBody>
          <a:bodyPr/>
          <a:lstStyle/>
          <a:p>
            <a:r>
              <a:rPr lang="en-US" dirty="0" smtClean="0"/>
              <a:t>ORIGINAL PROPOSED</a:t>
            </a:r>
            <a:r>
              <a:rPr lang="en-US" dirty="0" smtClean="0"/>
              <a:t> </a:t>
            </a:r>
            <a:r>
              <a:rPr lang="en-US" dirty="0" smtClean="0"/>
              <a:t>Update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12153" y="4925616"/>
            <a:ext cx="803275" cy="167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E8BA60C-5DEB-48B0-AFDC-430F00E7114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 flipH="1">
            <a:off x="8108798" y="1125757"/>
            <a:ext cx="0" cy="3566160"/>
          </a:xfrm>
          <a:prstGeom prst="line">
            <a:avLst/>
          </a:prstGeom>
          <a:solidFill>
            <a:schemeClr val="accent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5254892" y="1125757"/>
            <a:ext cx="0" cy="3566160"/>
          </a:xfrm>
          <a:prstGeom prst="line">
            <a:avLst/>
          </a:prstGeom>
          <a:solidFill>
            <a:schemeClr val="accent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2400987" y="1125757"/>
            <a:ext cx="0" cy="3566160"/>
          </a:xfrm>
          <a:prstGeom prst="line">
            <a:avLst/>
          </a:prstGeom>
          <a:solidFill>
            <a:schemeClr val="accent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932281" y="767766"/>
            <a:ext cx="11128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1019" y="767765"/>
            <a:ext cx="11128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45844" y="767766"/>
            <a:ext cx="11128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0546" y="1321479"/>
            <a:ext cx="179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About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(Model, Version, Interfaces)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72457" y="1974758"/>
            <a:ext cx="1831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NewUpdateAvailable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(Size, Signature, Urgency)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627946" y="1792133"/>
            <a:ext cx="77637" cy="58229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/>
          </a:p>
        </p:txBody>
      </p:sp>
      <p:sp>
        <p:nvSpPr>
          <p:cNvPr id="20" name="Oval 19"/>
          <p:cNvSpPr/>
          <p:nvPr/>
        </p:nvSpPr>
        <p:spPr bwMode="auto">
          <a:xfrm>
            <a:off x="6627946" y="1890259"/>
            <a:ext cx="77637" cy="58229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/>
          </a:p>
        </p:txBody>
      </p:sp>
      <p:sp>
        <p:nvSpPr>
          <p:cNvPr id="21" name="Oval 20"/>
          <p:cNvSpPr/>
          <p:nvPr/>
        </p:nvSpPr>
        <p:spPr bwMode="auto">
          <a:xfrm>
            <a:off x="6627946" y="1988386"/>
            <a:ext cx="77637" cy="58229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858715" y="2638340"/>
            <a:ext cx="170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GetUpdatePackage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(Offset, Size)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87455" y="2762350"/>
            <a:ext cx="1512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WriteUpdatePart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(Offset, Size)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63905" y="2678497"/>
            <a:ext cx="8919682" cy="69227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t" anchorCtr="0"/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1600" dirty="0" smtClean="0"/>
              <a:t>Repeat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1243" y="3428743"/>
            <a:ext cx="151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CompleteUpdate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()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02286" y="3710721"/>
            <a:ext cx="161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UpdateCompleted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(Status)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8148" y="4189652"/>
            <a:ext cx="179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About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(Model, Version, Interfaces)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04452" y="939619"/>
            <a:ext cx="1177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Find Name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(Update Service)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 bwMode="auto">
          <a:xfrm flipH="1">
            <a:off x="681454" y="1123607"/>
            <a:ext cx="0" cy="3566160"/>
          </a:xfrm>
          <a:prstGeom prst="line">
            <a:avLst/>
          </a:prstGeom>
          <a:solidFill>
            <a:schemeClr val="accent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324891" y="785024"/>
            <a:ext cx="11128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 flipH="1" flipV="1">
            <a:off x="655585" y="3726591"/>
            <a:ext cx="1759813" cy="28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48" name="Rounded Rectangle 47"/>
          <p:cNvSpPr/>
          <p:nvPr/>
        </p:nvSpPr>
        <p:spPr bwMode="auto">
          <a:xfrm>
            <a:off x="1009295" y="3549778"/>
            <a:ext cx="1069676" cy="375249"/>
          </a:xfrm>
          <a:prstGeom prst="roundRect">
            <a:avLst/>
          </a:prstGeom>
          <a:gradFill flip="none" rotWithShape="1">
            <a:gsLst>
              <a:gs pos="0">
                <a:srgbClr val="04647E"/>
              </a:gs>
              <a:gs pos="50000">
                <a:srgbClr val="0697BE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7450" y="3473493"/>
            <a:ext cx="100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Update*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()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79571" y="4731603"/>
            <a:ext cx="6835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*</a:t>
            </a:r>
            <a:r>
              <a:rPr lang="en-US" sz="1100" dirty="0" smtClean="0"/>
              <a:t> Update Agent invocation depends on device flash layout (see later)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9470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3">
      <a:dk1>
        <a:sysClr val="windowText" lastClr="000000"/>
      </a:dk1>
      <a:lt1>
        <a:sysClr val="window" lastClr="FFFFFF"/>
      </a:lt1>
      <a:dk2>
        <a:srgbClr val="565555"/>
      </a:dk2>
      <a:lt2>
        <a:srgbClr val="FFFFFF"/>
      </a:lt2>
      <a:accent1>
        <a:srgbClr val="565555"/>
      </a:accent1>
      <a:accent2>
        <a:srgbClr val="BE302B"/>
      </a:accent2>
      <a:accent3>
        <a:srgbClr val="00B188"/>
      </a:accent3>
      <a:accent4>
        <a:srgbClr val="0076A9"/>
      </a:accent4>
      <a:accent5>
        <a:srgbClr val="873694"/>
      </a:accent5>
      <a:accent6>
        <a:srgbClr val="D8D8D8"/>
      </a:accent6>
      <a:hlink>
        <a:srgbClr val="0563C1"/>
      </a:hlink>
      <a:folHlink>
        <a:srgbClr val="00B0F0"/>
      </a:folHlink>
    </a:clrScheme>
    <a:fontScheme name="Redbend">
      <a:majorFont>
        <a:latin typeface="Metric Regular"/>
        <a:ea typeface=""/>
        <a:cs typeface=""/>
      </a:majorFont>
      <a:minorFont>
        <a:latin typeface="Metric Regula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Redbend_Presentation_Template-r3.potx" id="{0232CC21-B8B1-4744-BA19-1C8C0BE1F20D}" vid="{2C0D5075-D540-48E5-AAA6-B92021271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26590</TotalTime>
  <Words>736</Words>
  <Application>Microsoft Office PowerPoint</Application>
  <PresentationFormat>On-screen Show (16:9)</PresentationFormat>
  <Paragraphs>150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</vt:lpstr>
      <vt:lpstr>ALLJOYN UPDATE SERVICE Updated CONTRIBUTION &amp; dEMO pLAN</vt:lpstr>
      <vt:lpstr>Status update from MID 2014 activity</vt:lpstr>
      <vt:lpstr>PLAN OF ACTION AUG 2015</vt:lpstr>
      <vt:lpstr>main device update scenarios</vt:lpstr>
      <vt:lpstr>SCEnario 1A depiction</vt:lpstr>
      <vt:lpstr>main device update scenarios</vt:lpstr>
      <vt:lpstr>main device update scenarios</vt:lpstr>
      <vt:lpstr>Sw Elements required for demo</vt:lpstr>
      <vt:lpstr>ORIGINAL PROPOSED Update Flow</vt:lpstr>
      <vt:lpstr>Additional: service mgmt flow</vt:lpstr>
      <vt:lpstr>PowerPoint Presentation</vt:lpstr>
      <vt:lpstr>Josh SPAIN (Affinegy) Suggestion</vt:lpstr>
      <vt:lpstr>PowerPoint Presentation</vt:lpstr>
      <vt:lpstr>PowerPoint Presentation</vt:lpstr>
      <vt:lpstr>PowerPoint Presentation</vt:lpstr>
      <vt:lpstr>DEMO notes</vt:lpstr>
    </vt:vector>
  </TitlesOfParts>
  <Company>Red Bend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Harman mapping</dc:title>
  <dc:creator>Windows User</dc:creator>
  <cp:lastModifiedBy>Windows User</cp:lastModifiedBy>
  <cp:revision>129</cp:revision>
  <dcterms:created xsi:type="dcterms:W3CDTF">2015-03-10T14:10:50Z</dcterms:created>
  <dcterms:modified xsi:type="dcterms:W3CDTF">2015-08-19T17:57:08Z</dcterms:modified>
</cp:coreProperties>
</file>