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2"/>
    <p:sldId id="287" r:id="rId3"/>
    <p:sldId id="286" r:id="rId4"/>
    <p:sldId id="272" r:id="rId5"/>
    <p:sldId id="274" r:id="rId6"/>
    <p:sldId id="289" r:id="rId7"/>
    <p:sldId id="294" r:id="rId8"/>
    <p:sldId id="290" r:id="rId9"/>
    <p:sldId id="291" r:id="rId10"/>
    <p:sldId id="292" r:id="rId11"/>
    <p:sldId id="273" r:id="rId12"/>
    <p:sldId id="293" r:id="rId13"/>
  </p:sldIdLst>
  <p:sldSz cx="12188825" cy="6858000"/>
  <p:notesSz cx="6858000" cy="9144000"/>
  <p:defaultTextStyle>
    <a:defPPr>
      <a:defRPr lang="en-US"/>
    </a:defPPr>
    <a:lvl1pPr marL="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A3ACD3"/>
    <a:srgbClr val="898989"/>
    <a:srgbClr val="008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-208" y="-120"/>
      </p:cViewPr>
      <p:guideLst>
        <p:guide orient="horz" pos="2160"/>
        <p:guide pos="3839"/>
        <p:guide pos="333"/>
        <p:guide pos="7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73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420CC-4939-ED43-8714-486150B8AF62}" type="datetimeFigureOut">
              <a:rPr lang="en-US" smtClean="0">
                <a:latin typeface="Arial" panose="020B0604020202020204" pitchFamily="34" charset="0"/>
              </a:rPr>
              <a:t>9/8/14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4B5B2-3AED-614F-867A-2560E205AFDE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04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1C60A67-9ABC-4641-AF9C-03065E87C293}" type="datetimeFigureOut">
              <a:rPr lang="en-US" smtClean="0"/>
              <a:pPr/>
              <a:t>9/8/14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B673C98-AB22-224F-88A9-AE7142A5D3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09468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218936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828404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437872" algn="l" defTabSz="609468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340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60946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dirty="0" smtClean="0">
                <a:solidFill>
                  <a:schemeClr val="bg1"/>
                </a:solidFill>
              </a:rPr>
              <a:t>Why the </a:t>
            </a:r>
            <a:r>
              <a:rPr lang="en-US" b="1" dirty="0" err="1" smtClean="0">
                <a:solidFill>
                  <a:schemeClr val="bg1"/>
                </a:solidFill>
              </a:rPr>
              <a:t>AllJoyn</a:t>
            </a:r>
            <a:r>
              <a:rPr lang="en-US" b="1" dirty="0" smtClean="0">
                <a:solidFill>
                  <a:schemeClr val="bg1"/>
                </a:solidFill>
              </a:rPr>
              <a:t> Proximal Network Topology Matters.</a:t>
            </a:r>
          </a:p>
          <a:p>
            <a:pPr marL="0" indent="0" algn="l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AllJoyn</a:t>
            </a:r>
            <a:r>
              <a:rPr lang="en-US" dirty="0" smtClean="0">
                <a:solidFill>
                  <a:schemeClr val="bg1"/>
                </a:solidFill>
              </a:rPr>
              <a:t> is different in that you DON</a:t>
            </a:r>
            <a:r>
              <a:rPr lang="fr-FR" dirty="0" smtClean="0">
                <a:solidFill>
                  <a:schemeClr val="bg1"/>
                </a:solidFill>
              </a:rPr>
              <a:t>’</a:t>
            </a:r>
            <a:r>
              <a:rPr lang="en-US" dirty="0" smtClean="0">
                <a:solidFill>
                  <a:schemeClr val="bg1"/>
                </a:solidFill>
              </a:rPr>
              <a:t>T have to go out to the cloud to talk to the device right next to you!</a:t>
            </a:r>
          </a:p>
          <a:p>
            <a:pPr marL="0" indent="0" algn="l">
              <a:buNone/>
            </a:pPr>
            <a:r>
              <a:rPr lang="en-US" dirty="0" smtClean="0">
                <a:solidFill>
                  <a:schemeClr val="bg1"/>
                </a:solidFill>
              </a:rPr>
              <a:t>Much FASTER.  Much more EFFICIENT.  And SAFER.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8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673C98-AB22-224F-88A9-AE7142A5D36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83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424" y="3634624"/>
            <a:ext cx="3687990" cy="1035145"/>
          </a:xfrm>
        </p:spPr>
        <p:txBody>
          <a:bodyPr lIns="0" tIns="0" anchor="t" anchorCtr="0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48426" y="4921873"/>
            <a:ext cx="3687989" cy="281831"/>
          </a:xfrm>
        </p:spPr>
        <p:txBody>
          <a:bodyPr lIns="0" tIns="0">
            <a:norm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1339599" y="5203703"/>
            <a:ext cx="3696816" cy="498900"/>
          </a:xfrm>
        </p:spPr>
        <p:txBody>
          <a:bodyPr lIns="0" tIns="0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dirty="0" smtClean="0"/>
              <a:t>Title or date, Company</a:t>
            </a:r>
            <a:endParaRPr lang="en-US" dirty="0"/>
          </a:p>
        </p:txBody>
      </p:sp>
      <p:grpSp>
        <p:nvGrpSpPr>
          <p:cNvPr id="27" name="Group 26"/>
          <p:cNvGrpSpPr>
            <a:grpSpLocks noChangeAspect="1"/>
          </p:cNvGrpSpPr>
          <p:nvPr userDrawn="1"/>
        </p:nvGrpSpPr>
        <p:grpSpPr>
          <a:xfrm>
            <a:off x="5473892" y="-7560"/>
            <a:ext cx="6801396" cy="6895075"/>
            <a:chOff x="4864100" y="-39688"/>
            <a:chExt cx="5170488" cy="5240338"/>
          </a:xfrm>
        </p:grpSpPr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5083175" y="-39688"/>
              <a:ext cx="4640263" cy="4200526"/>
            </a:xfrm>
            <a:custGeom>
              <a:avLst/>
              <a:gdLst>
                <a:gd name="T0" fmla="*/ 6720 w 12888"/>
                <a:gd name="T1" fmla="*/ 0 h 11666"/>
                <a:gd name="T2" fmla="*/ 6720 w 12888"/>
                <a:gd name="T3" fmla="*/ 0 h 11666"/>
                <a:gd name="T4" fmla="*/ 0 w 12888"/>
                <a:gd name="T5" fmla="*/ 11665 h 11666"/>
                <a:gd name="T6" fmla="*/ 10970 w 12888"/>
                <a:gd name="T7" fmla="*/ 5333 h 11666"/>
                <a:gd name="T8" fmla="*/ 12887 w 12888"/>
                <a:gd name="T9" fmla="*/ 3250 h 11666"/>
                <a:gd name="T10" fmla="*/ 7220 w 12888"/>
                <a:gd name="T11" fmla="*/ 0 h 11666"/>
                <a:gd name="T12" fmla="*/ 6720 w 12888"/>
                <a:gd name="T13" fmla="*/ 0 h 1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88" h="11666">
                  <a:moveTo>
                    <a:pt x="6720" y="0"/>
                  </a:moveTo>
                  <a:lnTo>
                    <a:pt x="6720" y="0"/>
                  </a:lnTo>
                  <a:cubicBezTo>
                    <a:pt x="0" y="11665"/>
                    <a:pt x="0" y="11665"/>
                    <a:pt x="0" y="11665"/>
                  </a:cubicBezTo>
                  <a:cubicBezTo>
                    <a:pt x="10970" y="5333"/>
                    <a:pt x="10970" y="5333"/>
                    <a:pt x="10970" y="5333"/>
                  </a:cubicBezTo>
                  <a:cubicBezTo>
                    <a:pt x="11692" y="4805"/>
                    <a:pt x="12331" y="4083"/>
                    <a:pt x="12887" y="3250"/>
                  </a:cubicBezTo>
                  <a:cubicBezTo>
                    <a:pt x="7220" y="0"/>
                    <a:pt x="7220" y="0"/>
                    <a:pt x="7220" y="0"/>
                  </a:cubicBezTo>
                  <a:lnTo>
                    <a:pt x="6720" y="0"/>
                  </a:lnTo>
                </a:path>
              </a:pathLst>
            </a:custGeom>
            <a:solidFill>
              <a:srgbClr val="1F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5334000" y="2130425"/>
              <a:ext cx="4700588" cy="2449513"/>
            </a:xfrm>
            <a:custGeom>
              <a:avLst/>
              <a:gdLst>
                <a:gd name="T0" fmla="*/ 13054 w 13055"/>
                <a:gd name="T1" fmla="*/ 0 h 6806"/>
                <a:gd name="T2" fmla="*/ 13054 w 13055"/>
                <a:gd name="T3" fmla="*/ 0 h 6806"/>
                <a:gd name="T4" fmla="*/ 10416 w 13055"/>
                <a:gd name="T5" fmla="*/ 834 h 6806"/>
                <a:gd name="T6" fmla="*/ 0 w 13055"/>
                <a:gd name="T7" fmla="*/ 6805 h 6806"/>
                <a:gd name="T8" fmla="*/ 13054 w 13055"/>
                <a:gd name="T9" fmla="*/ 6805 h 6806"/>
                <a:gd name="T10" fmla="*/ 13054 w 13055"/>
                <a:gd name="T11" fmla="*/ 0 h 6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55" h="6806">
                  <a:moveTo>
                    <a:pt x="13054" y="0"/>
                  </a:moveTo>
                  <a:lnTo>
                    <a:pt x="13054" y="0"/>
                  </a:lnTo>
                  <a:cubicBezTo>
                    <a:pt x="12054" y="140"/>
                    <a:pt x="11138" y="417"/>
                    <a:pt x="10416" y="834"/>
                  </a:cubicBezTo>
                  <a:cubicBezTo>
                    <a:pt x="0" y="6805"/>
                    <a:pt x="0" y="6805"/>
                    <a:pt x="0" y="6805"/>
                  </a:cubicBezTo>
                  <a:cubicBezTo>
                    <a:pt x="13054" y="6805"/>
                    <a:pt x="13054" y="6805"/>
                    <a:pt x="13054" y="6805"/>
                  </a:cubicBezTo>
                  <a:lnTo>
                    <a:pt x="13054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8653463" y="-39688"/>
              <a:ext cx="1379537" cy="750888"/>
            </a:xfrm>
            <a:custGeom>
              <a:avLst/>
              <a:gdLst>
                <a:gd name="T0" fmla="*/ 3832 w 3833"/>
                <a:gd name="T1" fmla="*/ 0 h 2084"/>
                <a:gd name="T2" fmla="*/ 3832 w 3833"/>
                <a:gd name="T3" fmla="*/ 0 h 2084"/>
                <a:gd name="T4" fmla="*/ 0 w 3833"/>
                <a:gd name="T5" fmla="*/ 0 h 2084"/>
                <a:gd name="T6" fmla="*/ 3638 w 3833"/>
                <a:gd name="T7" fmla="*/ 2083 h 2084"/>
                <a:gd name="T8" fmla="*/ 3832 w 3833"/>
                <a:gd name="T9" fmla="*/ 1639 h 2084"/>
                <a:gd name="T10" fmla="*/ 3832 w 3833"/>
                <a:gd name="T11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33" h="2084">
                  <a:moveTo>
                    <a:pt x="3832" y="0"/>
                  </a:moveTo>
                  <a:lnTo>
                    <a:pt x="383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3638" y="2083"/>
                    <a:pt x="3638" y="2083"/>
                    <a:pt x="3638" y="2083"/>
                  </a:cubicBezTo>
                  <a:cubicBezTo>
                    <a:pt x="3693" y="1945"/>
                    <a:pt x="3777" y="1778"/>
                    <a:pt x="3832" y="1639"/>
                  </a:cubicBezTo>
                  <a:lnTo>
                    <a:pt x="3832" y="0"/>
                  </a:lnTo>
                </a:path>
              </a:pathLst>
            </a:custGeom>
            <a:solidFill>
              <a:srgbClr val="8DCFB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4864100" y="-39688"/>
              <a:ext cx="2359025" cy="4079876"/>
            </a:xfrm>
            <a:custGeom>
              <a:avLst/>
              <a:gdLst>
                <a:gd name="T0" fmla="*/ 0 w 6555"/>
                <a:gd name="T1" fmla="*/ 0 h 11333"/>
                <a:gd name="T2" fmla="*/ 0 w 6555"/>
                <a:gd name="T3" fmla="*/ 11332 h 11333"/>
                <a:gd name="T4" fmla="*/ 6554 w 6555"/>
                <a:gd name="T5" fmla="*/ 0 h 11333"/>
                <a:gd name="T6" fmla="*/ 0 w 6555"/>
                <a:gd name="T7" fmla="*/ 0 h 11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55" h="11333">
                  <a:moveTo>
                    <a:pt x="0" y="0"/>
                  </a:moveTo>
                  <a:lnTo>
                    <a:pt x="0" y="11332"/>
                  </a:lnTo>
                  <a:lnTo>
                    <a:pt x="6554" y="0"/>
                  </a:lnTo>
                  <a:lnTo>
                    <a:pt x="0" y="0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5322888" y="4830763"/>
              <a:ext cx="4710112" cy="369887"/>
            </a:xfrm>
            <a:custGeom>
              <a:avLst/>
              <a:gdLst>
                <a:gd name="T0" fmla="*/ 13082 w 13083"/>
                <a:gd name="T1" fmla="*/ 1028 h 1029"/>
                <a:gd name="T2" fmla="*/ 13082 w 13083"/>
                <a:gd name="T3" fmla="*/ 0 h 1029"/>
                <a:gd name="T4" fmla="*/ 0 w 13083"/>
                <a:gd name="T5" fmla="*/ 0 h 1029"/>
                <a:gd name="T6" fmla="*/ 1806 w 13083"/>
                <a:gd name="T7" fmla="*/ 1028 h 1029"/>
                <a:gd name="T8" fmla="*/ 13082 w 13083"/>
                <a:gd name="T9" fmla="*/ 1028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83" h="1029">
                  <a:moveTo>
                    <a:pt x="13082" y="1028"/>
                  </a:moveTo>
                  <a:lnTo>
                    <a:pt x="13082" y="0"/>
                  </a:lnTo>
                  <a:lnTo>
                    <a:pt x="0" y="0"/>
                  </a:lnTo>
                  <a:lnTo>
                    <a:pt x="1806" y="1028"/>
                  </a:lnTo>
                  <a:lnTo>
                    <a:pt x="13082" y="102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506969" y="1920569"/>
            <a:ext cx="3254574" cy="807360"/>
            <a:chOff x="380326" y="1440427"/>
            <a:chExt cx="2441566" cy="605520"/>
          </a:xfrm>
        </p:grpSpPr>
        <p:sp>
          <p:nvSpPr>
            <p:cNvPr id="34" name="Freeform 1"/>
            <p:cNvSpPr>
              <a:spLocks noChangeArrowheads="1"/>
            </p:cNvSpPr>
            <p:nvPr/>
          </p:nvSpPr>
          <p:spPr bwMode="auto">
            <a:xfrm>
              <a:off x="1031183" y="1440427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1973 h 2307"/>
                <a:gd name="T12" fmla="*/ 584 w 2141"/>
                <a:gd name="T13" fmla="*/ 1973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583 h 2307"/>
                <a:gd name="T22" fmla="*/ 1334 w 2141"/>
                <a:gd name="T23" fmla="*/ 1583 h 2307"/>
                <a:gd name="T24" fmla="*/ 1195 w 2141"/>
                <a:gd name="T25" fmla="*/ 1250 h 2307"/>
                <a:gd name="T26" fmla="*/ 1056 w 2141"/>
                <a:gd name="T27" fmla="*/ 833 h 2307"/>
                <a:gd name="T28" fmla="*/ 918 w 2141"/>
                <a:gd name="T29" fmla="*/ 1250 h 2307"/>
                <a:gd name="T30" fmla="*/ 751 w 2141"/>
                <a:gd name="T31" fmla="*/ 1583 h 2307"/>
                <a:gd name="T32" fmla="*/ 1334 w 2141"/>
                <a:gd name="T33" fmla="*/ 158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1973"/>
                    <a:pt x="1501" y="1973"/>
                    <a:pt x="1501" y="1973"/>
                  </a:cubicBezTo>
                  <a:cubicBezTo>
                    <a:pt x="584" y="1973"/>
                    <a:pt x="584" y="1973"/>
                    <a:pt x="584" y="1973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583"/>
                  </a:moveTo>
                  <a:lnTo>
                    <a:pt x="1334" y="1583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2"/>
                    <a:pt x="1056" y="833"/>
                  </a:cubicBezTo>
                  <a:cubicBezTo>
                    <a:pt x="1029" y="862"/>
                    <a:pt x="973" y="1084"/>
                    <a:pt x="918" y="1250"/>
                  </a:cubicBezTo>
                  <a:cubicBezTo>
                    <a:pt x="751" y="1583"/>
                    <a:pt x="751" y="1583"/>
                    <a:pt x="751" y="1583"/>
                  </a:cubicBezTo>
                  <a:lnTo>
                    <a:pt x="1334" y="1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2"/>
            <p:cNvSpPr>
              <a:spLocks noChangeArrowheads="1"/>
            </p:cNvSpPr>
            <p:nvPr/>
          </p:nvSpPr>
          <p:spPr bwMode="auto">
            <a:xfrm>
              <a:off x="1304689" y="1443352"/>
              <a:ext cx="172099" cy="252056"/>
            </a:xfrm>
            <a:custGeom>
              <a:avLst/>
              <a:gdLst>
                <a:gd name="T0" fmla="*/ 0 w 1557"/>
                <a:gd name="T1" fmla="*/ 0 h 2279"/>
                <a:gd name="T2" fmla="*/ 472 w 1557"/>
                <a:gd name="T3" fmla="*/ 0 h 2279"/>
                <a:gd name="T4" fmla="*/ 472 w 1557"/>
                <a:gd name="T5" fmla="*/ 1861 h 2279"/>
                <a:gd name="T6" fmla="*/ 1556 w 1557"/>
                <a:gd name="T7" fmla="*/ 1861 h 2279"/>
                <a:gd name="T8" fmla="*/ 1556 w 1557"/>
                <a:gd name="T9" fmla="*/ 2278 h 2279"/>
                <a:gd name="T10" fmla="*/ 0 w 1557"/>
                <a:gd name="T11" fmla="*/ 2278 h 2279"/>
                <a:gd name="T12" fmla="*/ 0 w 1557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79">
                  <a:moveTo>
                    <a:pt x="0" y="0"/>
                  </a:moveTo>
                  <a:lnTo>
                    <a:pt x="472" y="0"/>
                  </a:lnTo>
                  <a:lnTo>
                    <a:pt x="472" y="1861"/>
                  </a:lnTo>
                  <a:lnTo>
                    <a:pt x="1556" y="1861"/>
                  </a:lnTo>
                  <a:lnTo>
                    <a:pt x="1556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3"/>
            <p:cNvSpPr>
              <a:spLocks noChangeArrowheads="1"/>
            </p:cNvSpPr>
            <p:nvPr/>
          </p:nvSpPr>
          <p:spPr bwMode="auto">
            <a:xfrm>
              <a:off x="1519203" y="1443352"/>
              <a:ext cx="172099" cy="252056"/>
            </a:xfrm>
            <a:custGeom>
              <a:avLst/>
              <a:gdLst>
                <a:gd name="T0" fmla="*/ 0 w 1556"/>
                <a:gd name="T1" fmla="*/ 0 h 2279"/>
                <a:gd name="T2" fmla="*/ 500 w 1556"/>
                <a:gd name="T3" fmla="*/ 0 h 2279"/>
                <a:gd name="T4" fmla="*/ 500 w 1556"/>
                <a:gd name="T5" fmla="*/ 1861 h 2279"/>
                <a:gd name="T6" fmla="*/ 1555 w 1556"/>
                <a:gd name="T7" fmla="*/ 1861 h 2279"/>
                <a:gd name="T8" fmla="*/ 1555 w 1556"/>
                <a:gd name="T9" fmla="*/ 2278 h 2279"/>
                <a:gd name="T10" fmla="*/ 0 w 1556"/>
                <a:gd name="T11" fmla="*/ 2278 h 2279"/>
                <a:gd name="T12" fmla="*/ 0 w 1556"/>
                <a:gd name="T13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79">
                  <a:moveTo>
                    <a:pt x="0" y="0"/>
                  </a:moveTo>
                  <a:lnTo>
                    <a:pt x="500" y="0"/>
                  </a:lnTo>
                  <a:lnTo>
                    <a:pt x="500" y="1861"/>
                  </a:lnTo>
                  <a:lnTo>
                    <a:pt x="1555" y="1861"/>
                  </a:lnTo>
                  <a:lnTo>
                    <a:pt x="1555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4"/>
            <p:cNvSpPr>
              <a:spLocks noChangeArrowheads="1"/>
            </p:cNvSpPr>
            <p:nvPr/>
          </p:nvSpPr>
          <p:spPr bwMode="auto">
            <a:xfrm>
              <a:off x="1712754" y="1440427"/>
              <a:ext cx="187213" cy="258394"/>
            </a:xfrm>
            <a:custGeom>
              <a:avLst/>
              <a:gdLst>
                <a:gd name="T0" fmla="*/ 0 w 1694"/>
                <a:gd name="T1" fmla="*/ 1833 h 2335"/>
                <a:gd name="T2" fmla="*/ 0 w 1694"/>
                <a:gd name="T3" fmla="*/ 1833 h 2335"/>
                <a:gd name="T4" fmla="*/ 389 w 1694"/>
                <a:gd name="T5" fmla="*/ 1611 h 2335"/>
                <a:gd name="T6" fmla="*/ 861 w 1694"/>
                <a:gd name="T7" fmla="*/ 1917 h 2335"/>
                <a:gd name="T8" fmla="*/ 1195 w 1694"/>
                <a:gd name="T9" fmla="*/ 1667 h 2335"/>
                <a:gd name="T10" fmla="*/ 833 w 1694"/>
                <a:gd name="T11" fmla="*/ 1361 h 2335"/>
                <a:gd name="T12" fmla="*/ 722 w 1694"/>
                <a:gd name="T13" fmla="*/ 1306 h 2335"/>
                <a:gd name="T14" fmla="*/ 139 w 1694"/>
                <a:gd name="T15" fmla="*/ 611 h 2335"/>
                <a:gd name="T16" fmla="*/ 861 w 1694"/>
                <a:gd name="T17" fmla="*/ 0 h 2335"/>
                <a:gd name="T18" fmla="*/ 1527 w 1694"/>
                <a:gd name="T19" fmla="*/ 361 h 2335"/>
                <a:gd name="T20" fmla="*/ 1166 w 1694"/>
                <a:gd name="T21" fmla="*/ 611 h 2335"/>
                <a:gd name="T22" fmla="*/ 861 w 1694"/>
                <a:gd name="T23" fmla="*/ 389 h 2335"/>
                <a:gd name="T24" fmla="*/ 611 w 1694"/>
                <a:gd name="T25" fmla="*/ 611 h 2335"/>
                <a:gd name="T26" fmla="*/ 916 w 1694"/>
                <a:gd name="T27" fmla="*/ 889 h 2335"/>
                <a:gd name="T28" fmla="*/ 1028 w 1694"/>
                <a:gd name="T29" fmla="*/ 944 h 2335"/>
                <a:gd name="T30" fmla="*/ 1693 w 1694"/>
                <a:gd name="T31" fmla="*/ 1667 h 2335"/>
                <a:gd name="T32" fmla="*/ 889 w 1694"/>
                <a:gd name="T33" fmla="*/ 2334 h 2335"/>
                <a:gd name="T34" fmla="*/ 0 w 1694"/>
                <a:gd name="T35" fmla="*/ 1833 h 2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4" h="2335">
                  <a:moveTo>
                    <a:pt x="0" y="1833"/>
                  </a:moveTo>
                  <a:lnTo>
                    <a:pt x="0" y="1833"/>
                  </a:lnTo>
                  <a:cubicBezTo>
                    <a:pt x="389" y="1611"/>
                    <a:pt x="389" y="1611"/>
                    <a:pt x="389" y="1611"/>
                  </a:cubicBezTo>
                  <a:cubicBezTo>
                    <a:pt x="500" y="1778"/>
                    <a:pt x="639" y="1917"/>
                    <a:pt x="861" y="1917"/>
                  </a:cubicBezTo>
                  <a:cubicBezTo>
                    <a:pt x="1055" y="1917"/>
                    <a:pt x="1195" y="1806"/>
                    <a:pt x="1195" y="1667"/>
                  </a:cubicBezTo>
                  <a:cubicBezTo>
                    <a:pt x="1195" y="1528"/>
                    <a:pt x="1055" y="1472"/>
                    <a:pt x="833" y="1361"/>
                  </a:cubicBezTo>
                  <a:cubicBezTo>
                    <a:pt x="722" y="1306"/>
                    <a:pt x="722" y="1306"/>
                    <a:pt x="722" y="1306"/>
                  </a:cubicBezTo>
                  <a:cubicBezTo>
                    <a:pt x="361" y="1167"/>
                    <a:pt x="139" y="1000"/>
                    <a:pt x="139" y="611"/>
                  </a:cubicBezTo>
                  <a:cubicBezTo>
                    <a:pt x="139" y="250"/>
                    <a:pt x="417" y="0"/>
                    <a:pt x="861" y="0"/>
                  </a:cubicBezTo>
                  <a:cubicBezTo>
                    <a:pt x="1166" y="0"/>
                    <a:pt x="1388" y="84"/>
                    <a:pt x="1527" y="361"/>
                  </a:cubicBezTo>
                  <a:cubicBezTo>
                    <a:pt x="1166" y="611"/>
                    <a:pt x="1166" y="611"/>
                    <a:pt x="1166" y="611"/>
                  </a:cubicBezTo>
                  <a:cubicBezTo>
                    <a:pt x="1084" y="445"/>
                    <a:pt x="1000" y="389"/>
                    <a:pt x="861" y="389"/>
                  </a:cubicBezTo>
                  <a:cubicBezTo>
                    <a:pt x="694" y="389"/>
                    <a:pt x="611" y="472"/>
                    <a:pt x="611" y="611"/>
                  </a:cubicBezTo>
                  <a:cubicBezTo>
                    <a:pt x="611" y="751"/>
                    <a:pt x="694" y="806"/>
                    <a:pt x="916" y="889"/>
                  </a:cubicBezTo>
                  <a:cubicBezTo>
                    <a:pt x="1028" y="944"/>
                    <a:pt x="1028" y="944"/>
                    <a:pt x="1028" y="944"/>
                  </a:cubicBezTo>
                  <a:cubicBezTo>
                    <a:pt x="1444" y="1111"/>
                    <a:pt x="1693" y="1278"/>
                    <a:pt x="1693" y="1667"/>
                  </a:cubicBezTo>
                  <a:cubicBezTo>
                    <a:pt x="1693" y="2084"/>
                    <a:pt x="1333" y="2334"/>
                    <a:pt x="889" y="2334"/>
                  </a:cubicBezTo>
                  <a:cubicBezTo>
                    <a:pt x="417" y="2334"/>
                    <a:pt x="139" y="2111"/>
                    <a:pt x="0" y="1833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5"/>
            <p:cNvSpPr>
              <a:spLocks noChangeArrowheads="1"/>
            </p:cNvSpPr>
            <p:nvPr/>
          </p:nvSpPr>
          <p:spPr bwMode="auto">
            <a:xfrm>
              <a:off x="1939944" y="1443352"/>
              <a:ext cx="178437" cy="252056"/>
            </a:xfrm>
            <a:custGeom>
              <a:avLst/>
              <a:gdLst>
                <a:gd name="T0" fmla="*/ 0 w 1613"/>
                <a:gd name="T1" fmla="*/ 0 h 2279"/>
                <a:gd name="T2" fmla="*/ 1556 w 1613"/>
                <a:gd name="T3" fmla="*/ 0 h 2279"/>
                <a:gd name="T4" fmla="*/ 1556 w 1613"/>
                <a:gd name="T5" fmla="*/ 389 h 2279"/>
                <a:gd name="T6" fmla="*/ 500 w 1613"/>
                <a:gd name="T7" fmla="*/ 389 h 2279"/>
                <a:gd name="T8" fmla="*/ 500 w 1613"/>
                <a:gd name="T9" fmla="*/ 916 h 2279"/>
                <a:gd name="T10" fmla="*/ 1444 w 1613"/>
                <a:gd name="T11" fmla="*/ 916 h 2279"/>
                <a:gd name="T12" fmla="*/ 1444 w 1613"/>
                <a:gd name="T13" fmla="*/ 1333 h 2279"/>
                <a:gd name="T14" fmla="*/ 500 w 1613"/>
                <a:gd name="T15" fmla="*/ 1333 h 2279"/>
                <a:gd name="T16" fmla="*/ 500 w 1613"/>
                <a:gd name="T17" fmla="*/ 1861 h 2279"/>
                <a:gd name="T18" fmla="*/ 1612 w 1613"/>
                <a:gd name="T19" fmla="*/ 1861 h 2279"/>
                <a:gd name="T20" fmla="*/ 1612 w 1613"/>
                <a:gd name="T21" fmla="*/ 2278 h 2279"/>
                <a:gd name="T22" fmla="*/ 0 w 1613"/>
                <a:gd name="T23" fmla="*/ 2278 h 2279"/>
                <a:gd name="T24" fmla="*/ 0 w 1613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3" h="2279">
                  <a:moveTo>
                    <a:pt x="0" y="0"/>
                  </a:moveTo>
                  <a:lnTo>
                    <a:pt x="1556" y="0"/>
                  </a:lnTo>
                  <a:lnTo>
                    <a:pt x="1556" y="389"/>
                  </a:lnTo>
                  <a:lnTo>
                    <a:pt x="500" y="389"/>
                  </a:lnTo>
                  <a:lnTo>
                    <a:pt x="500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500" y="1333"/>
                  </a:lnTo>
                  <a:lnTo>
                    <a:pt x="500" y="1861"/>
                  </a:lnTo>
                  <a:lnTo>
                    <a:pt x="1612" y="1861"/>
                  </a:lnTo>
                  <a:lnTo>
                    <a:pt x="1612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6"/>
            <p:cNvSpPr>
              <a:spLocks noChangeArrowheads="1"/>
            </p:cNvSpPr>
            <p:nvPr/>
          </p:nvSpPr>
          <p:spPr bwMode="auto">
            <a:xfrm>
              <a:off x="2167135" y="1443352"/>
              <a:ext cx="177950" cy="252056"/>
            </a:xfrm>
            <a:custGeom>
              <a:avLst/>
              <a:gdLst>
                <a:gd name="T0" fmla="*/ 0 w 1611"/>
                <a:gd name="T1" fmla="*/ 0 h 2279"/>
                <a:gd name="T2" fmla="*/ 1583 w 1611"/>
                <a:gd name="T3" fmla="*/ 0 h 2279"/>
                <a:gd name="T4" fmla="*/ 1583 w 1611"/>
                <a:gd name="T5" fmla="*/ 389 h 2279"/>
                <a:gd name="T6" fmla="*/ 499 w 1611"/>
                <a:gd name="T7" fmla="*/ 389 h 2279"/>
                <a:gd name="T8" fmla="*/ 499 w 1611"/>
                <a:gd name="T9" fmla="*/ 916 h 2279"/>
                <a:gd name="T10" fmla="*/ 1444 w 1611"/>
                <a:gd name="T11" fmla="*/ 916 h 2279"/>
                <a:gd name="T12" fmla="*/ 1444 w 1611"/>
                <a:gd name="T13" fmla="*/ 1333 h 2279"/>
                <a:gd name="T14" fmla="*/ 499 w 1611"/>
                <a:gd name="T15" fmla="*/ 1333 h 2279"/>
                <a:gd name="T16" fmla="*/ 499 w 1611"/>
                <a:gd name="T17" fmla="*/ 1861 h 2279"/>
                <a:gd name="T18" fmla="*/ 1610 w 1611"/>
                <a:gd name="T19" fmla="*/ 1861 h 2279"/>
                <a:gd name="T20" fmla="*/ 1610 w 1611"/>
                <a:gd name="T21" fmla="*/ 2278 h 2279"/>
                <a:gd name="T22" fmla="*/ 0 w 1611"/>
                <a:gd name="T23" fmla="*/ 2278 h 2279"/>
                <a:gd name="T24" fmla="*/ 0 w 1611"/>
                <a:gd name="T25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1" h="2279">
                  <a:moveTo>
                    <a:pt x="0" y="0"/>
                  </a:moveTo>
                  <a:lnTo>
                    <a:pt x="1583" y="0"/>
                  </a:lnTo>
                  <a:lnTo>
                    <a:pt x="1583" y="389"/>
                  </a:lnTo>
                  <a:lnTo>
                    <a:pt x="499" y="389"/>
                  </a:lnTo>
                  <a:lnTo>
                    <a:pt x="499" y="916"/>
                  </a:lnTo>
                  <a:lnTo>
                    <a:pt x="1444" y="916"/>
                  </a:lnTo>
                  <a:lnTo>
                    <a:pt x="1444" y="1333"/>
                  </a:lnTo>
                  <a:lnTo>
                    <a:pt x="499" y="1333"/>
                  </a:lnTo>
                  <a:lnTo>
                    <a:pt x="499" y="1861"/>
                  </a:lnTo>
                  <a:lnTo>
                    <a:pt x="1610" y="1861"/>
                  </a:lnTo>
                  <a:lnTo>
                    <a:pt x="1610" y="2278"/>
                  </a:lnTo>
                  <a:lnTo>
                    <a:pt x="0" y="227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7"/>
            <p:cNvSpPr>
              <a:spLocks noChangeArrowheads="1"/>
            </p:cNvSpPr>
            <p:nvPr/>
          </p:nvSpPr>
          <p:spPr bwMode="auto">
            <a:xfrm>
              <a:off x="2397738" y="1440427"/>
              <a:ext cx="212077" cy="254982"/>
            </a:xfrm>
            <a:custGeom>
              <a:avLst/>
              <a:gdLst>
                <a:gd name="T0" fmla="*/ 694 w 1918"/>
                <a:gd name="T1" fmla="*/ 1223 h 2307"/>
                <a:gd name="T2" fmla="*/ 694 w 1918"/>
                <a:gd name="T3" fmla="*/ 1223 h 2307"/>
                <a:gd name="T4" fmla="*/ 416 w 1918"/>
                <a:gd name="T5" fmla="*/ 917 h 2307"/>
                <a:gd name="T6" fmla="*/ 445 w 1918"/>
                <a:gd name="T7" fmla="*/ 1334 h 2307"/>
                <a:gd name="T8" fmla="*/ 445 w 1918"/>
                <a:gd name="T9" fmla="*/ 2306 h 2307"/>
                <a:gd name="T10" fmla="*/ 0 w 1918"/>
                <a:gd name="T11" fmla="*/ 2306 h 2307"/>
                <a:gd name="T12" fmla="*/ 0 w 1918"/>
                <a:gd name="T13" fmla="*/ 0 h 2307"/>
                <a:gd name="T14" fmla="*/ 28 w 1918"/>
                <a:gd name="T15" fmla="*/ 0 h 2307"/>
                <a:gd name="T16" fmla="*/ 1222 w 1918"/>
                <a:gd name="T17" fmla="*/ 1084 h 2307"/>
                <a:gd name="T18" fmla="*/ 1500 w 1918"/>
                <a:gd name="T19" fmla="*/ 1389 h 2307"/>
                <a:gd name="T20" fmla="*/ 1472 w 1918"/>
                <a:gd name="T21" fmla="*/ 973 h 2307"/>
                <a:gd name="T22" fmla="*/ 1472 w 1918"/>
                <a:gd name="T23" fmla="*/ 28 h 2307"/>
                <a:gd name="T24" fmla="*/ 1917 w 1918"/>
                <a:gd name="T25" fmla="*/ 28 h 2307"/>
                <a:gd name="T26" fmla="*/ 1917 w 1918"/>
                <a:gd name="T27" fmla="*/ 2306 h 2307"/>
                <a:gd name="T28" fmla="*/ 1889 w 1918"/>
                <a:gd name="T29" fmla="*/ 2306 h 2307"/>
                <a:gd name="T30" fmla="*/ 694 w 1918"/>
                <a:gd name="T31" fmla="*/ 1223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18" h="2307">
                  <a:moveTo>
                    <a:pt x="694" y="1223"/>
                  </a:moveTo>
                  <a:lnTo>
                    <a:pt x="694" y="1223"/>
                  </a:lnTo>
                  <a:cubicBezTo>
                    <a:pt x="583" y="1139"/>
                    <a:pt x="416" y="917"/>
                    <a:pt x="416" y="917"/>
                  </a:cubicBezTo>
                  <a:cubicBezTo>
                    <a:pt x="416" y="917"/>
                    <a:pt x="445" y="1167"/>
                    <a:pt x="445" y="1334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222" y="1084"/>
                    <a:pt x="1222" y="1084"/>
                    <a:pt x="1222" y="1084"/>
                  </a:cubicBezTo>
                  <a:cubicBezTo>
                    <a:pt x="1334" y="1167"/>
                    <a:pt x="1500" y="1389"/>
                    <a:pt x="1500" y="1389"/>
                  </a:cubicBezTo>
                  <a:cubicBezTo>
                    <a:pt x="1500" y="1389"/>
                    <a:pt x="1472" y="1139"/>
                    <a:pt x="1472" y="973"/>
                  </a:cubicBezTo>
                  <a:cubicBezTo>
                    <a:pt x="1472" y="28"/>
                    <a:pt x="1472" y="28"/>
                    <a:pt x="1472" y="28"/>
                  </a:cubicBezTo>
                  <a:cubicBezTo>
                    <a:pt x="1917" y="28"/>
                    <a:pt x="1917" y="28"/>
                    <a:pt x="1917" y="28"/>
                  </a:cubicBezTo>
                  <a:cubicBezTo>
                    <a:pt x="1917" y="2306"/>
                    <a:pt x="1917" y="2306"/>
                    <a:pt x="1917" y="2306"/>
                  </a:cubicBezTo>
                  <a:cubicBezTo>
                    <a:pt x="1889" y="2306"/>
                    <a:pt x="1889" y="2306"/>
                    <a:pt x="1889" y="2306"/>
                  </a:cubicBezTo>
                  <a:lnTo>
                    <a:pt x="694" y="12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8"/>
            <p:cNvSpPr>
              <a:spLocks noChangeArrowheads="1"/>
            </p:cNvSpPr>
            <p:nvPr/>
          </p:nvSpPr>
          <p:spPr bwMode="auto">
            <a:xfrm>
              <a:off x="1031183" y="1787553"/>
              <a:ext cx="236941" cy="254982"/>
            </a:xfrm>
            <a:custGeom>
              <a:avLst/>
              <a:gdLst>
                <a:gd name="T0" fmla="*/ 1029 w 2141"/>
                <a:gd name="T1" fmla="*/ 0 h 2307"/>
                <a:gd name="T2" fmla="*/ 1029 w 2141"/>
                <a:gd name="T3" fmla="*/ 0 h 2307"/>
                <a:gd name="T4" fmla="*/ 1084 w 2141"/>
                <a:gd name="T5" fmla="*/ 0 h 2307"/>
                <a:gd name="T6" fmla="*/ 2140 w 2141"/>
                <a:gd name="T7" fmla="*/ 2306 h 2307"/>
                <a:gd name="T8" fmla="*/ 1639 w 2141"/>
                <a:gd name="T9" fmla="*/ 2306 h 2307"/>
                <a:gd name="T10" fmla="*/ 1501 w 2141"/>
                <a:gd name="T11" fmla="*/ 2000 h 2307"/>
                <a:gd name="T12" fmla="*/ 584 w 2141"/>
                <a:gd name="T13" fmla="*/ 2000 h 2307"/>
                <a:gd name="T14" fmla="*/ 473 w 2141"/>
                <a:gd name="T15" fmla="*/ 2306 h 2307"/>
                <a:gd name="T16" fmla="*/ 0 w 2141"/>
                <a:gd name="T17" fmla="*/ 2306 h 2307"/>
                <a:gd name="T18" fmla="*/ 1029 w 2141"/>
                <a:gd name="T19" fmla="*/ 0 h 2307"/>
                <a:gd name="T20" fmla="*/ 1334 w 2141"/>
                <a:gd name="T21" fmla="*/ 1611 h 2307"/>
                <a:gd name="T22" fmla="*/ 1334 w 2141"/>
                <a:gd name="T23" fmla="*/ 1611 h 2307"/>
                <a:gd name="T24" fmla="*/ 1195 w 2141"/>
                <a:gd name="T25" fmla="*/ 1250 h 2307"/>
                <a:gd name="T26" fmla="*/ 1056 w 2141"/>
                <a:gd name="T27" fmla="*/ 861 h 2307"/>
                <a:gd name="T28" fmla="*/ 918 w 2141"/>
                <a:gd name="T29" fmla="*/ 1250 h 2307"/>
                <a:gd name="T30" fmla="*/ 751 w 2141"/>
                <a:gd name="T31" fmla="*/ 1611 h 2307"/>
                <a:gd name="T32" fmla="*/ 1334 w 2141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41" h="2307">
                  <a:moveTo>
                    <a:pt x="1029" y="0"/>
                  </a:moveTo>
                  <a:lnTo>
                    <a:pt x="1029" y="0"/>
                  </a:lnTo>
                  <a:cubicBezTo>
                    <a:pt x="1084" y="0"/>
                    <a:pt x="1084" y="0"/>
                    <a:pt x="1084" y="0"/>
                  </a:cubicBezTo>
                  <a:cubicBezTo>
                    <a:pt x="2140" y="2306"/>
                    <a:pt x="2140" y="2306"/>
                    <a:pt x="2140" y="2306"/>
                  </a:cubicBezTo>
                  <a:cubicBezTo>
                    <a:pt x="1639" y="2306"/>
                    <a:pt x="1639" y="2306"/>
                    <a:pt x="1639" y="2306"/>
                  </a:cubicBezTo>
                  <a:cubicBezTo>
                    <a:pt x="1501" y="2000"/>
                    <a:pt x="1501" y="2000"/>
                    <a:pt x="1501" y="2000"/>
                  </a:cubicBezTo>
                  <a:cubicBezTo>
                    <a:pt x="584" y="2000"/>
                    <a:pt x="584" y="2000"/>
                    <a:pt x="584" y="2000"/>
                  </a:cubicBezTo>
                  <a:cubicBezTo>
                    <a:pt x="473" y="2306"/>
                    <a:pt x="473" y="2306"/>
                    <a:pt x="473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9" y="0"/>
                  </a:lnTo>
                  <a:close/>
                  <a:moveTo>
                    <a:pt x="1334" y="1611"/>
                  </a:moveTo>
                  <a:lnTo>
                    <a:pt x="1334" y="1611"/>
                  </a:lnTo>
                  <a:cubicBezTo>
                    <a:pt x="1195" y="1250"/>
                    <a:pt x="1195" y="1250"/>
                    <a:pt x="1195" y="1250"/>
                  </a:cubicBezTo>
                  <a:cubicBezTo>
                    <a:pt x="1111" y="1111"/>
                    <a:pt x="1056" y="861"/>
                    <a:pt x="1056" y="861"/>
                  </a:cubicBezTo>
                  <a:cubicBezTo>
                    <a:pt x="1029" y="861"/>
                    <a:pt x="973" y="1111"/>
                    <a:pt x="918" y="1250"/>
                  </a:cubicBezTo>
                  <a:cubicBezTo>
                    <a:pt x="751" y="1611"/>
                    <a:pt x="751" y="1611"/>
                    <a:pt x="751" y="1611"/>
                  </a:cubicBezTo>
                  <a:lnTo>
                    <a:pt x="1334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9"/>
            <p:cNvSpPr>
              <a:spLocks noChangeArrowheads="1"/>
            </p:cNvSpPr>
            <p:nvPr/>
          </p:nvSpPr>
          <p:spPr bwMode="auto">
            <a:xfrm>
              <a:off x="1304689" y="1790478"/>
              <a:ext cx="172099" cy="252056"/>
            </a:xfrm>
            <a:custGeom>
              <a:avLst/>
              <a:gdLst>
                <a:gd name="T0" fmla="*/ 0 w 1557"/>
                <a:gd name="T1" fmla="*/ 0 h 2280"/>
                <a:gd name="T2" fmla="*/ 472 w 1557"/>
                <a:gd name="T3" fmla="*/ 0 h 2280"/>
                <a:gd name="T4" fmla="*/ 472 w 1557"/>
                <a:gd name="T5" fmla="*/ 1862 h 2280"/>
                <a:gd name="T6" fmla="*/ 1556 w 1557"/>
                <a:gd name="T7" fmla="*/ 1862 h 2280"/>
                <a:gd name="T8" fmla="*/ 1556 w 1557"/>
                <a:gd name="T9" fmla="*/ 2279 h 2280"/>
                <a:gd name="T10" fmla="*/ 0 w 1557"/>
                <a:gd name="T11" fmla="*/ 2279 h 2280"/>
                <a:gd name="T12" fmla="*/ 0 w 1557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7" h="2280">
                  <a:moveTo>
                    <a:pt x="0" y="0"/>
                  </a:moveTo>
                  <a:lnTo>
                    <a:pt x="472" y="0"/>
                  </a:lnTo>
                  <a:lnTo>
                    <a:pt x="472" y="1862"/>
                  </a:lnTo>
                  <a:lnTo>
                    <a:pt x="1556" y="1862"/>
                  </a:lnTo>
                  <a:lnTo>
                    <a:pt x="1556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10"/>
            <p:cNvSpPr>
              <a:spLocks noChangeArrowheads="1"/>
            </p:cNvSpPr>
            <p:nvPr/>
          </p:nvSpPr>
          <p:spPr bwMode="auto">
            <a:xfrm>
              <a:off x="1519203" y="1790478"/>
              <a:ext cx="172099" cy="252056"/>
            </a:xfrm>
            <a:custGeom>
              <a:avLst/>
              <a:gdLst>
                <a:gd name="T0" fmla="*/ 0 w 1556"/>
                <a:gd name="T1" fmla="*/ 0 h 2280"/>
                <a:gd name="T2" fmla="*/ 500 w 1556"/>
                <a:gd name="T3" fmla="*/ 0 h 2280"/>
                <a:gd name="T4" fmla="*/ 500 w 1556"/>
                <a:gd name="T5" fmla="*/ 1862 h 2280"/>
                <a:gd name="T6" fmla="*/ 1555 w 1556"/>
                <a:gd name="T7" fmla="*/ 1862 h 2280"/>
                <a:gd name="T8" fmla="*/ 1555 w 1556"/>
                <a:gd name="T9" fmla="*/ 2279 h 2280"/>
                <a:gd name="T10" fmla="*/ 0 w 1556"/>
                <a:gd name="T11" fmla="*/ 2279 h 2280"/>
                <a:gd name="T12" fmla="*/ 0 w 1556"/>
                <a:gd name="T13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6" h="2280">
                  <a:moveTo>
                    <a:pt x="0" y="0"/>
                  </a:moveTo>
                  <a:lnTo>
                    <a:pt x="500" y="0"/>
                  </a:lnTo>
                  <a:lnTo>
                    <a:pt x="500" y="1862"/>
                  </a:lnTo>
                  <a:lnTo>
                    <a:pt x="1555" y="1862"/>
                  </a:lnTo>
                  <a:lnTo>
                    <a:pt x="1555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11"/>
            <p:cNvSpPr>
              <a:spLocks noChangeArrowheads="1"/>
            </p:cNvSpPr>
            <p:nvPr/>
          </p:nvSpPr>
          <p:spPr bwMode="auto">
            <a:xfrm>
              <a:off x="1734693" y="1790478"/>
              <a:ext cx="55091" cy="252056"/>
            </a:xfrm>
            <a:custGeom>
              <a:avLst/>
              <a:gdLst>
                <a:gd name="T0" fmla="*/ 0 w 500"/>
                <a:gd name="T1" fmla="*/ 0 h 2280"/>
                <a:gd name="T2" fmla="*/ 499 w 500"/>
                <a:gd name="T3" fmla="*/ 0 h 2280"/>
                <a:gd name="T4" fmla="*/ 499 w 500"/>
                <a:gd name="T5" fmla="*/ 2279 h 2280"/>
                <a:gd name="T6" fmla="*/ 0 w 500"/>
                <a:gd name="T7" fmla="*/ 2279 h 2280"/>
                <a:gd name="T8" fmla="*/ 0 w 500"/>
                <a:gd name="T9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2280">
                  <a:moveTo>
                    <a:pt x="0" y="0"/>
                  </a:moveTo>
                  <a:lnTo>
                    <a:pt x="499" y="0"/>
                  </a:lnTo>
                  <a:lnTo>
                    <a:pt x="499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12"/>
            <p:cNvSpPr>
              <a:spLocks noChangeArrowheads="1"/>
            </p:cNvSpPr>
            <p:nvPr/>
          </p:nvSpPr>
          <p:spPr bwMode="auto">
            <a:xfrm>
              <a:off x="1826349" y="1787553"/>
              <a:ext cx="236453" cy="254982"/>
            </a:xfrm>
            <a:custGeom>
              <a:avLst/>
              <a:gdLst>
                <a:gd name="T0" fmla="*/ 1026 w 2138"/>
                <a:gd name="T1" fmla="*/ 0 h 2307"/>
                <a:gd name="T2" fmla="*/ 1026 w 2138"/>
                <a:gd name="T3" fmla="*/ 0 h 2307"/>
                <a:gd name="T4" fmla="*/ 1082 w 2138"/>
                <a:gd name="T5" fmla="*/ 0 h 2307"/>
                <a:gd name="T6" fmla="*/ 2137 w 2138"/>
                <a:gd name="T7" fmla="*/ 2306 h 2307"/>
                <a:gd name="T8" fmla="*/ 1638 w 2138"/>
                <a:gd name="T9" fmla="*/ 2306 h 2307"/>
                <a:gd name="T10" fmla="*/ 1499 w 2138"/>
                <a:gd name="T11" fmla="*/ 2000 h 2307"/>
                <a:gd name="T12" fmla="*/ 582 w 2138"/>
                <a:gd name="T13" fmla="*/ 2000 h 2307"/>
                <a:gd name="T14" fmla="*/ 472 w 2138"/>
                <a:gd name="T15" fmla="*/ 2306 h 2307"/>
                <a:gd name="T16" fmla="*/ 0 w 2138"/>
                <a:gd name="T17" fmla="*/ 2306 h 2307"/>
                <a:gd name="T18" fmla="*/ 1026 w 2138"/>
                <a:gd name="T19" fmla="*/ 0 h 2307"/>
                <a:gd name="T20" fmla="*/ 1332 w 2138"/>
                <a:gd name="T21" fmla="*/ 1611 h 2307"/>
                <a:gd name="T22" fmla="*/ 1332 w 2138"/>
                <a:gd name="T23" fmla="*/ 1611 h 2307"/>
                <a:gd name="T24" fmla="*/ 1193 w 2138"/>
                <a:gd name="T25" fmla="*/ 1250 h 2307"/>
                <a:gd name="T26" fmla="*/ 1055 w 2138"/>
                <a:gd name="T27" fmla="*/ 861 h 2307"/>
                <a:gd name="T28" fmla="*/ 915 w 2138"/>
                <a:gd name="T29" fmla="*/ 1250 h 2307"/>
                <a:gd name="T30" fmla="*/ 749 w 2138"/>
                <a:gd name="T31" fmla="*/ 1611 h 2307"/>
                <a:gd name="T32" fmla="*/ 1332 w 2138"/>
                <a:gd name="T33" fmla="*/ 1611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38" h="2307">
                  <a:moveTo>
                    <a:pt x="1026" y="0"/>
                  </a:moveTo>
                  <a:lnTo>
                    <a:pt x="1026" y="0"/>
                  </a:lnTo>
                  <a:cubicBezTo>
                    <a:pt x="1082" y="0"/>
                    <a:pt x="1082" y="0"/>
                    <a:pt x="1082" y="0"/>
                  </a:cubicBezTo>
                  <a:cubicBezTo>
                    <a:pt x="2137" y="2306"/>
                    <a:pt x="2137" y="2306"/>
                    <a:pt x="2137" y="2306"/>
                  </a:cubicBezTo>
                  <a:cubicBezTo>
                    <a:pt x="1638" y="2306"/>
                    <a:pt x="1638" y="2306"/>
                    <a:pt x="1638" y="2306"/>
                  </a:cubicBezTo>
                  <a:cubicBezTo>
                    <a:pt x="1499" y="2000"/>
                    <a:pt x="1499" y="2000"/>
                    <a:pt x="1499" y="2000"/>
                  </a:cubicBezTo>
                  <a:cubicBezTo>
                    <a:pt x="582" y="2000"/>
                    <a:pt x="582" y="2000"/>
                    <a:pt x="582" y="2000"/>
                  </a:cubicBezTo>
                  <a:cubicBezTo>
                    <a:pt x="472" y="2306"/>
                    <a:pt x="472" y="2306"/>
                    <a:pt x="47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1026" y="0"/>
                  </a:lnTo>
                  <a:close/>
                  <a:moveTo>
                    <a:pt x="1332" y="1611"/>
                  </a:moveTo>
                  <a:lnTo>
                    <a:pt x="1332" y="1611"/>
                  </a:lnTo>
                  <a:cubicBezTo>
                    <a:pt x="1193" y="1250"/>
                    <a:pt x="1193" y="1250"/>
                    <a:pt x="1193" y="1250"/>
                  </a:cubicBezTo>
                  <a:cubicBezTo>
                    <a:pt x="1110" y="1111"/>
                    <a:pt x="1055" y="861"/>
                    <a:pt x="1055" y="861"/>
                  </a:cubicBezTo>
                  <a:cubicBezTo>
                    <a:pt x="1026" y="861"/>
                    <a:pt x="971" y="1111"/>
                    <a:pt x="915" y="1250"/>
                  </a:cubicBezTo>
                  <a:cubicBezTo>
                    <a:pt x="749" y="1611"/>
                    <a:pt x="749" y="1611"/>
                    <a:pt x="749" y="1611"/>
                  </a:cubicBezTo>
                  <a:lnTo>
                    <a:pt x="1332" y="1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13"/>
            <p:cNvSpPr>
              <a:spLocks noChangeArrowheads="1"/>
            </p:cNvSpPr>
            <p:nvPr/>
          </p:nvSpPr>
          <p:spPr bwMode="auto">
            <a:xfrm>
              <a:off x="2099855" y="1787553"/>
              <a:ext cx="215002" cy="257907"/>
            </a:xfrm>
            <a:custGeom>
              <a:avLst/>
              <a:gdLst>
                <a:gd name="T0" fmla="*/ 695 w 1946"/>
                <a:gd name="T1" fmla="*/ 1250 h 2334"/>
                <a:gd name="T2" fmla="*/ 695 w 1946"/>
                <a:gd name="T3" fmla="*/ 1250 h 2334"/>
                <a:gd name="T4" fmla="*/ 417 w 1946"/>
                <a:gd name="T5" fmla="*/ 945 h 2334"/>
                <a:gd name="T6" fmla="*/ 445 w 1946"/>
                <a:gd name="T7" fmla="*/ 1333 h 2334"/>
                <a:gd name="T8" fmla="*/ 445 w 1946"/>
                <a:gd name="T9" fmla="*/ 2306 h 2334"/>
                <a:gd name="T10" fmla="*/ 0 w 1946"/>
                <a:gd name="T11" fmla="*/ 2306 h 2334"/>
                <a:gd name="T12" fmla="*/ 0 w 1946"/>
                <a:gd name="T13" fmla="*/ 0 h 2334"/>
                <a:gd name="T14" fmla="*/ 56 w 1946"/>
                <a:gd name="T15" fmla="*/ 0 h 2334"/>
                <a:gd name="T16" fmla="*/ 1223 w 1946"/>
                <a:gd name="T17" fmla="*/ 1083 h 2334"/>
                <a:gd name="T18" fmla="*/ 1501 w 1946"/>
                <a:gd name="T19" fmla="*/ 1389 h 2334"/>
                <a:gd name="T20" fmla="*/ 1473 w 1946"/>
                <a:gd name="T21" fmla="*/ 972 h 2334"/>
                <a:gd name="T22" fmla="*/ 1473 w 1946"/>
                <a:gd name="T23" fmla="*/ 27 h 2334"/>
                <a:gd name="T24" fmla="*/ 1945 w 1946"/>
                <a:gd name="T25" fmla="*/ 27 h 2334"/>
                <a:gd name="T26" fmla="*/ 1945 w 1946"/>
                <a:gd name="T27" fmla="*/ 2333 h 2334"/>
                <a:gd name="T28" fmla="*/ 1889 w 1946"/>
                <a:gd name="T29" fmla="*/ 2333 h 2334"/>
                <a:gd name="T30" fmla="*/ 695 w 1946"/>
                <a:gd name="T31" fmla="*/ 1250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6" h="2334">
                  <a:moveTo>
                    <a:pt x="695" y="1250"/>
                  </a:moveTo>
                  <a:lnTo>
                    <a:pt x="695" y="1250"/>
                  </a:lnTo>
                  <a:cubicBezTo>
                    <a:pt x="584" y="1138"/>
                    <a:pt x="417" y="945"/>
                    <a:pt x="417" y="945"/>
                  </a:cubicBezTo>
                  <a:cubicBezTo>
                    <a:pt x="417" y="945"/>
                    <a:pt x="445" y="1194"/>
                    <a:pt x="445" y="1333"/>
                  </a:cubicBezTo>
                  <a:cubicBezTo>
                    <a:pt x="445" y="2306"/>
                    <a:pt x="445" y="2306"/>
                    <a:pt x="445" y="2306"/>
                  </a:cubicBezTo>
                  <a:cubicBezTo>
                    <a:pt x="0" y="2306"/>
                    <a:pt x="0" y="2306"/>
                    <a:pt x="0" y="230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1223" y="1083"/>
                    <a:pt x="1223" y="1083"/>
                    <a:pt x="1223" y="1083"/>
                  </a:cubicBezTo>
                  <a:cubicBezTo>
                    <a:pt x="1362" y="1194"/>
                    <a:pt x="1501" y="1389"/>
                    <a:pt x="1501" y="1389"/>
                  </a:cubicBezTo>
                  <a:cubicBezTo>
                    <a:pt x="1501" y="1389"/>
                    <a:pt x="1473" y="1138"/>
                    <a:pt x="1473" y="972"/>
                  </a:cubicBezTo>
                  <a:cubicBezTo>
                    <a:pt x="1473" y="27"/>
                    <a:pt x="1473" y="27"/>
                    <a:pt x="1473" y="27"/>
                  </a:cubicBezTo>
                  <a:cubicBezTo>
                    <a:pt x="1945" y="27"/>
                    <a:pt x="1945" y="27"/>
                    <a:pt x="1945" y="27"/>
                  </a:cubicBezTo>
                  <a:cubicBezTo>
                    <a:pt x="1945" y="2333"/>
                    <a:pt x="1945" y="2333"/>
                    <a:pt x="1945" y="2333"/>
                  </a:cubicBezTo>
                  <a:cubicBezTo>
                    <a:pt x="1889" y="2333"/>
                    <a:pt x="1889" y="2333"/>
                    <a:pt x="1889" y="2333"/>
                  </a:cubicBezTo>
                  <a:lnTo>
                    <a:pt x="695" y="125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14"/>
            <p:cNvSpPr>
              <a:spLocks noChangeArrowheads="1"/>
            </p:cNvSpPr>
            <p:nvPr/>
          </p:nvSpPr>
          <p:spPr bwMode="auto">
            <a:xfrm>
              <a:off x="2360686" y="1787553"/>
              <a:ext cx="242792" cy="257907"/>
            </a:xfrm>
            <a:custGeom>
              <a:avLst/>
              <a:gdLst>
                <a:gd name="T0" fmla="*/ 0 w 2195"/>
                <a:gd name="T1" fmla="*/ 1167 h 2334"/>
                <a:gd name="T2" fmla="*/ 0 w 2195"/>
                <a:gd name="T3" fmla="*/ 1167 h 2334"/>
                <a:gd name="T4" fmla="*/ 1194 w 2195"/>
                <a:gd name="T5" fmla="*/ 0 h 2334"/>
                <a:gd name="T6" fmla="*/ 2139 w 2195"/>
                <a:gd name="T7" fmla="*/ 472 h 2334"/>
                <a:gd name="T8" fmla="*/ 1778 w 2195"/>
                <a:gd name="T9" fmla="*/ 723 h 2334"/>
                <a:gd name="T10" fmla="*/ 1194 w 2195"/>
                <a:gd name="T11" fmla="*/ 417 h 2334"/>
                <a:gd name="T12" fmla="*/ 500 w 2195"/>
                <a:gd name="T13" fmla="*/ 1167 h 2334"/>
                <a:gd name="T14" fmla="*/ 1194 w 2195"/>
                <a:gd name="T15" fmla="*/ 1916 h 2334"/>
                <a:gd name="T16" fmla="*/ 1805 w 2195"/>
                <a:gd name="T17" fmla="*/ 1583 h 2334"/>
                <a:gd name="T18" fmla="*/ 2194 w 2195"/>
                <a:gd name="T19" fmla="*/ 1833 h 2334"/>
                <a:gd name="T20" fmla="*/ 1194 w 2195"/>
                <a:gd name="T21" fmla="*/ 2333 h 2334"/>
                <a:gd name="T22" fmla="*/ 0 w 2195"/>
                <a:gd name="T23" fmla="*/ 1167 h 2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95" h="2334">
                  <a:moveTo>
                    <a:pt x="0" y="1167"/>
                  </a:moveTo>
                  <a:lnTo>
                    <a:pt x="0" y="1167"/>
                  </a:lnTo>
                  <a:cubicBezTo>
                    <a:pt x="0" y="500"/>
                    <a:pt x="527" y="0"/>
                    <a:pt x="1194" y="0"/>
                  </a:cubicBezTo>
                  <a:cubicBezTo>
                    <a:pt x="1638" y="0"/>
                    <a:pt x="1944" y="139"/>
                    <a:pt x="2139" y="472"/>
                  </a:cubicBezTo>
                  <a:cubicBezTo>
                    <a:pt x="1778" y="723"/>
                    <a:pt x="1778" y="723"/>
                    <a:pt x="1778" y="723"/>
                  </a:cubicBezTo>
                  <a:cubicBezTo>
                    <a:pt x="1667" y="555"/>
                    <a:pt x="1472" y="417"/>
                    <a:pt x="1194" y="417"/>
                  </a:cubicBezTo>
                  <a:cubicBezTo>
                    <a:pt x="778" y="417"/>
                    <a:pt x="500" y="750"/>
                    <a:pt x="500" y="1167"/>
                  </a:cubicBezTo>
                  <a:cubicBezTo>
                    <a:pt x="500" y="1583"/>
                    <a:pt x="778" y="1916"/>
                    <a:pt x="1194" y="1916"/>
                  </a:cubicBezTo>
                  <a:cubicBezTo>
                    <a:pt x="1499" y="1916"/>
                    <a:pt x="1667" y="1778"/>
                    <a:pt x="1805" y="1583"/>
                  </a:cubicBezTo>
                  <a:cubicBezTo>
                    <a:pt x="2194" y="1833"/>
                    <a:pt x="2194" y="1833"/>
                    <a:pt x="2194" y="1833"/>
                  </a:cubicBezTo>
                  <a:cubicBezTo>
                    <a:pt x="1971" y="2138"/>
                    <a:pt x="1667" y="2333"/>
                    <a:pt x="1194" y="2333"/>
                  </a:cubicBezTo>
                  <a:cubicBezTo>
                    <a:pt x="527" y="2333"/>
                    <a:pt x="0" y="1833"/>
                    <a:pt x="0" y="116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15"/>
            <p:cNvSpPr>
              <a:spLocks noChangeArrowheads="1"/>
            </p:cNvSpPr>
            <p:nvPr/>
          </p:nvSpPr>
          <p:spPr bwMode="auto">
            <a:xfrm>
              <a:off x="2643455" y="1790478"/>
              <a:ext cx="178437" cy="252056"/>
            </a:xfrm>
            <a:custGeom>
              <a:avLst/>
              <a:gdLst>
                <a:gd name="T0" fmla="*/ 0 w 1612"/>
                <a:gd name="T1" fmla="*/ 0 h 2280"/>
                <a:gd name="T2" fmla="*/ 1556 w 1612"/>
                <a:gd name="T3" fmla="*/ 0 h 2280"/>
                <a:gd name="T4" fmla="*/ 1556 w 1612"/>
                <a:gd name="T5" fmla="*/ 417 h 2280"/>
                <a:gd name="T6" fmla="*/ 472 w 1612"/>
                <a:gd name="T7" fmla="*/ 417 h 2280"/>
                <a:gd name="T8" fmla="*/ 472 w 1612"/>
                <a:gd name="T9" fmla="*/ 918 h 2280"/>
                <a:gd name="T10" fmla="*/ 1416 w 1612"/>
                <a:gd name="T11" fmla="*/ 918 h 2280"/>
                <a:gd name="T12" fmla="*/ 1416 w 1612"/>
                <a:gd name="T13" fmla="*/ 1334 h 2280"/>
                <a:gd name="T14" fmla="*/ 472 w 1612"/>
                <a:gd name="T15" fmla="*/ 1334 h 2280"/>
                <a:gd name="T16" fmla="*/ 472 w 1612"/>
                <a:gd name="T17" fmla="*/ 1862 h 2280"/>
                <a:gd name="T18" fmla="*/ 1611 w 1612"/>
                <a:gd name="T19" fmla="*/ 1862 h 2280"/>
                <a:gd name="T20" fmla="*/ 1611 w 1612"/>
                <a:gd name="T21" fmla="*/ 2279 h 2280"/>
                <a:gd name="T22" fmla="*/ 0 w 1612"/>
                <a:gd name="T23" fmla="*/ 2279 h 2280"/>
                <a:gd name="T24" fmla="*/ 0 w 1612"/>
                <a:gd name="T25" fmla="*/ 0 h 2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2" h="2280">
                  <a:moveTo>
                    <a:pt x="0" y="0"/>
                  </a:moveTo>
                  <a:lnTo>
                    <a:pt x="1556" y="0"/>
                  </a:lnTo>
                  <a:lnTo>
                    <a:pt x="1556" y="417"/>
                  </a:lnTo>
                  <a:lnTo>
                    <a:pt x="472" y="417"/>
                  </a:lnTo>
                  <a:lnTo>
                    <a:pt x="472" y="918"/>
                  </a:lnTo>
                  <a:lnTo>
                    <a:pt x="1416" y="918"/>
                  </a:lnTo>
                  <a:lnTo>
                    <a:pt x="1416" y="1334"/>
                  </a:lnTo>
                  <a:lnTo>
                    <a:pt x="472" y="1334"/>
                  </a:lnTo>
                  <a:lnTo>
                    <a:pt x="472" y="1862"/>
                  </a:lnTo>
                  <a:lnTo>
                    <a:pt x="1611" y="1862"/>
                  </a:lnTo>
                  <a:lnTo>
                    <a:pt x="1611" y="2279"/>
                  </a:lnTo>
                  <a:lnTo>
                    <a:pt x="0" y="227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17"/>
            <p:cNvSpPr>
              <a:spLocks noChangeArrowheads="1"/>
            </p:cNvSpPr>
            <p:nvPr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18"/>
            <p:cNvSpPr>
              <a:spLocks noChangeArrowheads="1"/>
            </p:cNvSpPr>
            <p:nvPr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19"/>
            <p:cNvSpPr>
              <a:spLocks noChangeArrowheads="1"/>
            </p:cNvSpPr>
            <p:nvPr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20"/>
            <p:cNvSpPr>
              <a:spLocks noChangeArrowheads="1"/>
            </p:cNvSpPr>
            <p:nvPr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21"/>
            <p:cNvSpPr>
              <a:spLocks noChangeArrowheads="1"/>
            </p:cNvSpPr>
            <p:nvPr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22"/>
            <p:cNvSpPr>
              <a:spLocks noChangeArrowheads="1"/>
            </p:cNvSpPr>
            <p:nvPr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23"/>
            <p:cNvSpPr>
              <a:spLocks noChangeArrowheads="1"/>
            </p:cNvSpPr>
            <p:nvPr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24"/>
            <p:cNvSpPr>
              <a:spLocks noChangeArrowheads="1"/>
            </p:cNvSpPr>
            <p:nvPr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25"/>
            <p:cNvSpPr>
              <a:spLocks noChangeArrowheads="1"/>
            </p:cNvSpPr>
            <p:nvPr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26"/>
            <p:cNvSpPr>
              <a:spLocks noChangeArrowheads="1"/>
            </p:cNvSpPr>
            <p:nvPr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27"/>
            <p:cNvSpPr>
              <a:spLocks noChangeArrowheads="1"/>
            </p:cNvSpPr>
            <p:nvPr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006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91921" y="4236065"/>
            <a:ext cx="6435106" cy="987835"/>
          </a:xfrm>
        </p:spPr>
        <p:txBody>
          <a:bodyPr/>
          <a:lstStyle>
            <a:lvl1pPr marL="0" indent="0">
              <a:buNone/>
              <a:defRPr b="1" baseline="0"/>
            </a:lvl1pPr>
          </a:lstStyle>
          <a:p>
            <a:pPr lvl="0"/>
            <a:r>
              <a:rPr lang="en-US" dirty="0" smtClean="0"/>
              <a:t>This is where more information about how to contact </a:t>
            </a:r>
            <a:r>
              <a:rPr lang="en-US" dirty="0" err="1" smtClean="0"/>
              <a:t>Allseen</a:t>
            </a:r>
            <a:r>
              <a:rPr lang="en-US" dirty="0" smtClean="0"/>
              <a:t> Alliance goes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2" y="2"/>
            <a:ext cx="4314611" cy="5359100"/>
            <a:chOff x="220663" y="-39688"/>
            <a:chExt cx="5056187" cy="6278563"/>
          </a:xfrm>
        </p:grpSpPr>
        <p:sp>
          <p:nvSpPr>
            <p:cNvPr id="18" name="Freeform 5"/>
            <p:cNvSpPr>
              <a:spLocks noChangeArrowheads="1"/>
            </p:cNvSpPr>
            <p:nvPr/>
          </p:nvSpPr>
          <p:spPr bwMode="auto">
            <a:xfrm>
              <a:off x="3759200" y="-39688"/>
              <a:ext cx="1517650" cy="2625726"/>
            </a:xfrm>
            <a:custGeom>
              <a:avLst/>
              <a:gdLst>
                <a:gd name="T0" fmla="*/ 0 w 4216"/>
                <a:gd name="T1" fmla="*/ 0 h 7295"/>
                <a:gd name="T2" fmla="*/ 4215 w 4216"/>
                <a:gd name="T3" fmla="*/ 7294 h 7295"/>
                <a:gd name="T4" fmla="*/ 4215 w 4216"/>
                <a:gd name="T5" fmla="*/ 0 h 7295"/>
                <a:gd name="T6" fmla="*/ 0 w 4216"/>
                <a:gd name="T7" fmla="*/ 0 h 7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16" h="7295">
                  <a:moveTo>
                    <a:pt x="0" y="0"/>
                  </a:moveTo>
                  <a:lnTo>
                    <a:pt x="4215" y="7294"/>
                  </a:lnTo>
                  <a:lnTo>
                    <a:pt x="4215" y="0"/>
                  </a:lnTo>
                  <a:lnTo>
                    <a:pt x="0" y="0"/>
                  </a:lnTo>
                </a:path>
              </a:pathLst>
            </a:custGeom>
            <a:solidFill>
              <a:srgbClr val="0986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6"/>
            <p:cNvSpPr>
              <a:spLocks noChangeArrowheads="1"/>
            </p:cNvSpPr>
            <p:nvPr/>
          </p:nvSpPr>
          <p:spPr bwMode="auto">
            <a:xfrm>
              <a:off x="220663" y="3694113"/>
              <a:ext cx="4391025" cy="2544762"/>
            </a:xfrm>
            <a:custGeom>
              <a:avLst/>
              <a:gdLst>
                <a:gd name="T0" fmla="*/ 0 w 12196"/>
                <a:gd name="T1" fmla="*/ 0 h 7067"/>
                <a:gd name="T2" fmla="*/ 0 w 12196"/>
                <a:gd name="T3" fmla="*/ 7066 h 7067"/>
                <a:gd name="T4" fmla="*/ 12195 w 12196"/>
                <a:gd name="T5" fmla="*/ 0 h 7067"/>
                <a:gd name="T6" fmla="*/ 0 w 12196"/>
                <a:gd name="T7" fmla="*/ 0 h 7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96" h="7067">
                  <a:moveTo>
                    <a:pt x="0" y="0"/>
                  </a:moveTo>
                  <a:lnTo>
                    <a:pt x="0" y="7066"/>
                  </a:lnTo>
                  <a:lnTo>
                    <a:pt x="12195" y="0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7"/>
            <p:cNvSpPr>
              <a:spLocks noChangeArrowheads="1"/>
            </p:cNvSpPr>
            <p:nvPr/>
          </p:nvSpPr>
          <p:spPr bwMode="auto">
            <a:xfrm>
              <a:off x="220663" y="822325"/>
              <a:ext cx="4432300" cy="2533650"/>
            </a:xfrm>
            <a:custGeom>
              <a:avLst/>
              <a:gdLst>
                <a:gd name="T0" fmla="*/ 0 w 12310"/>
                <a:gd name="T1" fmla="*/ 7038 h 7039"/>
                <a:gd name="T2" fmla="*/ 12309 w 12310"/>
                <a:gd name="T3" fmla="*/ 7038 h 7039"/>
                <a:gd name="T4" fmla="*/ 8691 w 12310"/>
                <a:gd name="T5" fmla="*/ 4959 h 7039"/>
                <a:gd name="T6" fmla="*/ 8007 w 12310"/>
                <a:gd name="T7" fmla="*/ 4559 h 7039"/>
                <a:gd name="T8" fmla="*/ 0 w 12310"/>
                <a:gd name="T9" fmla="*/ 0 h 7039"/>
                <a:gd name="T10" fmla="*/ 0 w 12310"/>
                <a:gd name="T11" fmla="*/ 7038 h 7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10" h="7039">
                  <a:moveTo>
                    <a:pt x="0" y="7038"/>
                  </a:moveTo>
                  <a:lnTo>
                    <a:pt x="12309" y="7038"/>
                  </a:lnTo>
                  <a:lnTo>
                    <a:pt x="8691" y="4959"/>
                  </a:lnTo>
                  <a:lnTo>
                    <a:pt x="8007" y="4559"/>
                  </a:lnTo>
                  <a:lnTo>
                    <a:pt x="0" y="0"/>
                  </a:lnTo>
                  <a:lnTo>
                    <a:pt x="0" y="7038"/>
                  </a:lnTo>
                </a:path>
              </a:pathLst>
            </a:custGeom>
            <a:solidFill>
              <a:srgbClr val="055A7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8"/>
            <p:cNvSpPr>
              <a:spLocks noChangeArrowheads="1"/>
            </p:cNvSpPr>
            <p:nvPr/>
          </p:nvSpPr>
          <p:spPr bwMode="auto">
            <a:xfrm>
              <a:off x="220663" y="-39688"/>
              <a:ext cx="4738687" cy="2770188"/>
            </a:xfrm>
            <a:custGeom>
              <a:avLst/>
              <a:gdLst>
                <a:gd name="T0" fmla="*/ 0 w 13165"/>
                <a:gd name="T1" fmla="*/ 114 h 7695"/>
                <a:gd name="T2" fmla="*/ 13164 w 13165"/>
                <a:gd name="T3" fmla="*/ 7694 h 7695"/>
                <a:gd name="T4" fmla="*/ 8719 w 13165"/>
                <a:gd name="T5" fmla="*/ 0 h 7695"/>
                <a:gd name="T6" fmla="*/ 0 w 13165"/>
                <a:gd name="T7" fmla="*/ 0 h 7695"/>
                <a:gd name="T8" fmla="*/ 0 w 13165"/>
                <a:gd name="T9" fmla="*/ 114 h 7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65" h="7695">
                  <a:moveTo>
                    <a:pt x="0" y="114"/>
                  </a:moveTo>
                  <a:lnTo>
                    <a:pt x="13164" y="7694"/>
                  </a:lnTo>
                  <a:lnTo>
                    <a:pt x="8719" y="0"/>
                  </a:lnTo>
                  <a:lnTo>
                    <a:pt x="0" y="0"/>
                  </a:lnTo>
                  <a:lnTo>
                    <a:pt x="0" y="114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 userDrawn="1"/>
        </p:nvSpPr>
        <p:spPr>
          <a:xfrm>
            <a:off x="4818124" y="2151704"/>
            <a:ext cx="6913246" cy="1046414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966042" y="3222484"/>
            <a:ext cx="6177091" cy="45140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2100" b="0" dirty="0" smtClean="0"/>
              <a:t>Follow us on</a:t>
            </a:r>
            <a:endParaRPr lang="en-US" sz="2100" b="0" dirty="0"/>
          </a:p>
        </p:txBody>
      </p:sp>
      <p:sp>
        <p:nvSpPr>
          <p:cNvPr id="25" name="Freeform 5"/>
          <p:cNvSpPr>
            <a:spLocks noChangeArrowheads="1"/>
          </p:cNvSpPr>
          <p:nvPr userDrawn="1"/>
        </p:nvSpPr>
        <p:spPr bwMode="auto">
          <a:xfrm>
            <a:off x="7034428" y="3299840"/>
            <a:ext cx="325920" cy="266024"/>
          </a:xfrm>
          <a:custGeom>
            <a:avLst/>
            <a:gdLst>
              <a:gd name="T0" fmla="*/ 5727 w 5728"/>
              <a:gd name="T1" fmla="*/ 570 h 4673"/>
              <a:gd name="T2" fmla="*/ 5727 w 5728"/>
              <a:gd name="T3" fmla="*/ 570 h 4673"/>
              <a:gd name="T4" fmla="*/ 5043 w 5728"/>
              <a:gd name="T5" fmla="*/ 741 h 4673"/>
              <a:gd name="T6" fmla="*/ 5585 w 5728"/>
              <a:gd name="T7" fmla="*/ 86 h 4673"/>
              <a:gd name="T8" fmla="*/ 4815 w 5728"/>
              <a:gd name="T9" fmla="*/ 399 h 4673"/>
              <a:gd name="T10" fmla="*/ 3961 w 5728"/>
              <a:gd name="T11" fmla="*/ 0 h 4673"/>
              <a:gd name="T12" fmla="*/ 2793 w 5728"/>
              <a:gd name="T13" fmla="*/ 1196 h 4673"/>
              <a:gd name="T14" fmla="*/ 2821 w 5728"/>
              <a:gd name="T15" fmla="*/ 1454 h 4673"/>
              <a:gd name="T16" fmla="*/ 400 w 5728"/>
              <a:gd name="T17" fmla="*/ 228 h 4673"/>
              <a:gd name="T18" fmla="*/ 228 w 5728"/>
              <a:gd name="T19" fmla="*/ 826 h 4673"/>
              <a:gd name="T20" fmla="*/ 770 w 5728"/>
              <a:gd name="T21" fmla="*/ 1796 h 4673"/>
              <a:gd name="T22" fmla="*/ 228 w 5728"/>
              <a:gd name="T23" fmla="*/ 1652 h 4673"/>
              <a:gd name="T24" fmla="*/ 228 w 5728"/>
              <a:gd name="T25" fmla="*/ 1652 h 4673"/>
              <a:gd name="T26" fmla="*/ 1168 w 5728"/>
              <a:gd name="T27" fmla="*/ 2821 h 4673"/>
              <a:gd name="T28" fmla="*/ 884 w 5728"/>
              <a:gd name="T29" fmla="*/ 2850 h 4673"/>
              <a:gd name="T30" fmla="*/ 656 w 5728"/>
              <a:gd name="T31" fmla="*/ 2821 h 4673"/>
              <a:gd name="T32" fmla="*/ 1738 w 5728"/>
              <a:gd name="T33" fmla="*/ 3647 h 4673"/>
              <a:gd name="T34" fmla="*/ 286 w 5728"/>
              <a:gd name="T35" fmla="*/ 4160 h 4673"/>
              <a:gd name="T36" fmla="*/ 0 w 5728"/>
              <a:gd name="T37" fmla="*/ 4131 h 4673"/>
              <a:gd name="T38" fmla="*/ 1796 w 5728"/>
              <a:gd name="T39" fmla="*/ 4672 h 4673"/>
              <a:gd name="T40" fmla="*/ 5157 w 5728"/>
              <a:gd name="T41" fmla="*/ 1310 h 4673"/>
              <a:gd name="T42" fmla="*/ 5129 w 5728"/>
              <a:gd name="T43" fmla="*/ 1168 h 4673"/>
              <a:gd name="T44" fmla="*/ 5727 w 5728"/>
              <a:gd name="T45" fmla="*/ 57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28" h="4673">
                <a:moveTo>
                  <a:pt x="5727" y="570"/>
                </a:moveTo>
                <a:lnTo>
                  <a:pt x="5727" y="570"/>
                </a:lnTo>
                <a:cubicBezTo>
                  <a:pt x="5528" y="656"/>
                  <a:pt x="5300" y="712"/>
                  <a:pt x="5043" y="741"/>
                </a:cubicBezTo>
                <a:cubicBezTo>
                  <a:pt x="5300" y="598"/>
                  <a:pt x="5499" y="370"/>
                  <a:pt x="5585" y="86"/>
                </a:cubicBezTo>
                <a:cubicBezTo>
                  <a:pt x="5329" y="228"/>
                  <a:pt x="5101" y="342"/>
                  <a:pt x="4815" y="399"/>
                </a:cubicBezTo>
                <a:cubicBezTo>
                  <a:pt x="4617" y="142"/>
                  <a:pt x="4303" y="0"/>
                  <a:pt x="3961" y="0"/>
                </a:cubicBezTo>
                <a:cubicBezTo>
                  <a:pt x="3305" y="0"/>
                  <a:pt x="2793" y="542"/>
                  <a:pt x="2793" y="1196"/>
                </a:cubicBezTo>
                <a:cubicBezTo>
                  <a:pt x="2793" y="1282"/>
                  <a:pt x="2793" y="1368"/>
                  <a:pt x="2821" y="1454"/>
                </a:cubicBezTo>
                <a:cubicBezTo>
                  <a:pt x="1852" y="1396"/>
                  <a:pt x="998" y="940"/>
                  <a:pt x="400" y="228"/>
                </a:cubicBezTo>
                <a:cubicBezTo>
                  <a:pt x="314" y="399"/>
                  <a:pt x="228" y="598"/>
                  <a:pt x="228" y="826"/>
                </a:cubicBezTo>
                <a:cubicBezTo>
                  <a:pt x="228" y="1226"/>
                  <a:pt x="456" y="1596"/>
                  <a:pt x="770" y="1796"/>
                </a:cubicBezTo>
                <a:cubicBezTo>
                  <a:pt x="570" y="1796"/>
                  <a:pt x="400" y="1738"/>
                  <a:pt x="228" y="1652"/>
                </a:cubicBezTo>
                <a:lnTo>
                  <a:pt x="228" y="1652"/>
                </a:lnTo>
                <a:cubicBezTo>
                  <a:pt x="228" y="2222"/>
                  <a:pt x="628" y="2707"/>
                  <a:pt x="1168" y="2821"/>
                </a:cubicBezTo>
                <a:cubicBezTo>
                  <a:pt x="1083" y="2850"/>
                  <a:pt x="969" y="2850"/>
                  <a:pt x="884" y="2850"/>
                </a:cubicBezTo>
                <a:cubicBezTo>
                  <a:pt x="798" y="2850"/>
                  <a:pt x="712" y="2850"/>
                  <a:pt x="656" y="2821"/>
                </a:cubicBezTo>
                <a:cubicBezTo>
                  <a:pt x="798" y="3305"/>
                  <a:pt x="1226" y="3647"/>
                  <a:pt x="1738" y="3647"/>
                </a:cubicBezTo>
                <a:cubicBezTo>
                  <a:pt x="1340" y="3961"/>
                  <a:pt x="826" y="4160"/>
                  <a:pt x="286" y="4160"/>
                </a:cubicBezTo>
                <a:cubicBezTo>
                  <a:pt x="200" y="4160"/>
                  <a:pt x="86" y="4160"/>
                  <a:pt x="0" y="4131"/>
                </a:cubicBezTo>
                <a:cubicBezTo>
                  <a:pt x="514" y="4472"/>
                  <a:pt x="1140" y="4672"/>
                  <a:pt x="1796" y="4672"/>
                </a:cubicBezTo>
                <a:cubicBezTo>
                  <a:pt x="3961" y="4672"/>
                  <a:pt x="5157" y="2878"/>
                  <a:pt x="5157" y="1310"/>
                </a:cubicBezTo>
                <a:cubicBezTo>
                  <a:pt x="5157" y="1282"/>
                  <a:pt x="5129" y="1226"/>
                  <a:pt x="5129" y="1168"/>
                </a:cubicBezTo>
                <a:cubicBezTo>
                  <a:pt x="5357" y="998"/>
                  <a:pt x="5585" y="798"/>
                  <a:pt x="5727" y="57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6" name="Freeform 6"/>
          <p:cNvSpPr>
            <a:spLocks noChangeArrowheads="1"/>
          </p:cNvSpPr>
          <p:nvPr userDrawn="1"/>
        </p:nvSpPr>
        <p:spPr bwMode="auto">
          <a:xfrm>
            <a:off x="6712595" y="3299840"/>
            <a:ext cx="123192" cy="266024"/>
          </a:xfrm>
          <a:custGeom>
            <a:avLst/>
            <a:gdLst>
              <a:gd name="T0" fmla="*/ 1454 w 2167"/>
              <a:gd name="T1" fmla="*/ 4672 h 4673"/>
              <a:gd name="T2" fmla="*/ 1454 w 2167"/>
              <a:gd name="T3" fmla="*/ 4672 h 4673"/>
              <a:gd name="T4" fmla="*/ 485 w 2167"/>
              <a:gd name="T5" fmla="*/ 4672 h 4673"/>
              <a:gd name="T6" fmla="*/ 485 w 2167"/>
              <a:gd name="T7" fmla="*/ 2336 h 4673"/>
              <a:gd name="T8" fmla="*/ 0 w 2167"/>
              <a:gd name="T9" fmla="*/ 2336 h 4673"/>
              <a:gd name="T10" fmla="*/ 0 w 2167"/>
              <a:gd name="T11" fmla="*/ 1510 h 4673"/>
              <a:gd name="T12" fmla="*/ 485 w 2167"/>
              <a:gd name="T13" fmla="*/ 1510 h 4673"/>
              <a:gd name="T14" fmla="*/ 485 w 2167"/>
              <a:gd name="T15" fmla="*/ 1054 h 4673"/>
              <a:gd name="T16" fmla="*/ 1510 w 2167"/>
              <a:gd name="T17" fmla="*/ 0 h 4673"/>
              <a:gd name="T18" fmla="*/ 2138 w 2167"/>
              <a:gd name="T19" fmla="*/ 0 h 4673"/>
              <a:gd name="T20" fmla="*/ 2138 w 2167"/>
              <a:gd name="T21" fmla="*/ 826 h 4673"/>
              <a:gd name="T22" fmla="*/ 1767 w 2167"/>
              <a:gd name="T23" fmla="*/ 826 h 4673"/>
              <a:gd name="T24" fmla="*/ 1454 w 2167"/>
              <a:gd name="T25" fmla="*/ 1140 h 4673"/>
              <a:gd name="T26" fmla="*/ 1454 w 2167"/>
              <a:gd name="T27" fmla="*/ 1510 h 4673"/>
              <a:gd name="T28" fmla="*/ 2166 w 2167"/>
              <a:gd name="T29" fmla="*/ 1510 h 4673"/>
              <a:gd name="T30" fmla="*/ 2080 w 2167"/>
              <a:gd name="T31" fmla="*/ 2336 h 4673"/>
              <a:gd name="T32" fmla="*/ 1454 w 2167"/>
              <a:gd name="T33" fmla="*/ 2336 h 4673"/>
              <a:gd name="T34" fmla="*/ 1454 w 2167"/>
              <a:gd name="T35" fmla="*/ 4672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67" h="4673">
                <a:moveTo>
                  <a:pt x="1454" y="4672"/>
                </a:moveTo>
                <a:lnTo>
                  <a:pt x="1454" y="4672"/>
                </a:lnTo>
                <a:cubicBezTo>
                  <a:pt x="485" y="4672"/>
                  <a:pt x="485" y="4672"/>
                  <a:pt x="485" y="4672"/>
                </a:cubicBezTo>
                <a:cubicBezTo>
                  <a:pt x="485" y="2336"/>
                  <a:pt x="485" y="2336"/>
                  <a:pt x="485" y="2336"/>
                </a:cubicBezTo>
                <a:cubicBezTo>
                  <a:pt x="0" y="2336"/>
                  <a:pt x="0" y="2336"/>
                  <a:pt x="0" y="2336"/>
                </a:cubicBezTo>
                <a:cubicBezTo>
                  <a:pt x="0" y="1510"/>
                  <a:pt x="0" y="1510"/>
                  <a:pt x="0" y="1510"/>
                </a:cubicBezTo>
                <a:cubicBezTo>
                  <a:pt x="485" y="1510"/>
                  <a:pt x="485" y="1510"/>
                  <a:pt x="485" y="1510"/>
                </a:cubicBezTo>
                <a:cubicBezTo>
                  <a:pt x="485" y="1054"/>
                  <a:pt x="485" y="1054"/>
                  <a:pt x="485" y="1054"/>
                </a:cubicBezTo>
                <a:cubicBezTo>
                  <a:pt x="485" y="370"/>
                  <a:pt x="742" y="0"/>
                  <a:pt x="1510" y="0"/>
                </a:cubicBezTo>
                <a:cubicBezTo>
                  <a:pt x="2138" y="0"/>
                  <a:pt x="2138" y="0"/>
                  <a:pt x="2138" y="0"/>
                </a:cubicBezTo>
                <a:cubicBezTo>
                  <a:pt x="2138" y="826"/>
                  <a:pt x="2138" y="826"/>
                  <a:pt x="2138" y="826"/>
                </a:cubicBezTo>
                <a:cubicBezTo>
                  <a:pt x="1767" y="826"/>
                  <a:pt x="1767" y="826"/>
                  <a:pt x="1767" y="826"/>
                </a:cubicBezTo>
                <a:cubicBezTo>
                  <a:pt x="1454" y="826"/>
                  <a:pt x="1454" y="912"/>
                  <a:pt x="1454" y="1140"/>
                </a:cubicBezTo>
                <a:cubicBezTo>
                  <a:pt x="1454" y="1510"/>
                  <a:pt x="1454" y="1510"/>
                  <a:pt x="1454" y="1510"/>
                </a:cubicBezTo>
                <a:cubicBezTo>
                  <a:pt x="2166" y="1510"/>
                  <a:pt x="2166" y="1510"/>
                  <a:pt x="2166" y="1510"/>
                </a:cubicBezTo>
                <a:cubicBezTo>
                  <a:pt x="2080" y="2336"/>
                  <a:pt x="2080" y="2336"/>
                  <a:pt x="2080" y="2336"/>
                </a:cubicBezTo>
                <a:cubicBezTo>
                  <a:pt x="1454" y="2336"/>
                  <a:pt x="1454" y="2336"/>
                  <a:pt x="1454" y="2336"/>
                </a:cubicBezTo>
                <a:lnTo>
                  <a:pt x="1454" y="4672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21893" tIns="60947" rIns="121893" bIns="60947" anchor="ctr"/>
          <a:lstStyle/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91921" y="5223899"/>
            <a:ext cx="6435106" cy="769389"/>
          </a:xfrm>
        </p:spPr>
        <p:txBody>
          <a:bodyPr>
            <a:normAutofit/>
          </a:bodyPr>
          <a:lstStyle>
            <a:lvl1pPr marL="0" indent="0">
              <a:buNone/>
              <a:defRPr sz="1400" b="0" baseline="0"/>
            </a:lvl1pPr>
          </a:lstStyle>
          <a:p>
            <a:pPr lvl="0"/>
            <a:r>
              <a:rPr lang="en-US" dirty="0" smtClean="0"/>
              <a:t>This is where your legal information goes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2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0"/>
            <a:ext cx="12188825" cy="6858000"/>
          </a:xfrm>
          <a:prstGeom prst="rect">
            <a:avLst/>
          </a:prstGeom>
          <a:gradFill flip="none" rotWithShape="1"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 bwMode="gray">
          <a:xfrm>
            <a:off x="8706345" y="6384477"/>
            <a:ext cx="3012046" cy="246221"/>
          </a:xfrm>
          <a:prstGeom prst="rect">
            <a:avLst/>
          </a:prstGeom>
          <a:noFill/>
        </p:spPr>
        <p:txBody>
          <a:bodyPr wrap="square" lIns="45720" tIns="45720" rIns="45720" bIns="45720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2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2"/>
                </a:solidFill>
              </a:rPr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23595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12191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7059825" y="341"/>
            <a:ext cx="5129645" cy="6903635"/>
            <a:chOff x="4052888" y="-39688"/>
            <a:chExt cx="5619750" cy="7561263"/>
          </a:xfrm>
        </p:grpSpPr>
        <p:sp>
          <p:nvSpPr>
            <p:cNvPr id="13" name="Freeform 1"/>
            <p:cNvSpPr>
              <a:spLocks noChangeArrowheads="1"/>
            </p:cNvSpPr>
            <p:nvPr/>
          </p:nvSpPr>
          <p:spPr bwMode="auto">
            <a:xfrm>
              <a:off x="6924675" y="-39688"/>
              <a:ext cx="2746375" cy="4203701"/>
            </a:xfrm>
            <a:custGeom>
              <a:avLst/>
              <a:gdLst>
                <a:gd name="T0" fmla="*/ 4223 w 7631"/>
                <a:gd name="T1" fmla="*/ 0 h 11679"/>
                <a:gd name="T2" fmla="*/ 0 w 7631"/>
                <a:gd name="T3" fmla="*/ 7252 h 11679"/>
                <a:gd name="T4" fmla="*/ 7630 w 7631"/>
                <a:gd name="T5" fmla="*/ 11678 h 11679"/>
                <a:gd name="T6" fmla="*/ 7630 w 7631"/>
                <a:gd name="T7" fmla="*/ 0 h 11679"/>
                <a:gd name="T8" fmla="*/ 4223 w 7631"/>
                <a:gd name="T9" fmla="*/ 0 h 11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1" h="11679">
                  <a:moveTo>
                    <a:pt x="4223" y="0"/>
                  </a:moveTo>
                  <a:lnTo>
                    <a:pt x="0" y="7252"/>
                  </a:lnTo>
                  <a:lnTo>
                    <a:pt x="7630" y="11678"/>
                  </a:lnTo>
                  <a:lnTo>
                    <a:pt x="7630" y="0"/>
                  </a:lnTo>
                  <a:lnTo>
                    <a:pt x="4223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2"/>
            <p:cNvSpPr>
              <a:spLocks noChangeArrowheads="1"/>
            </p:cNvSpPr>
            <p:nvPr/>
          </p:nvSpPr>
          <p:spPr bwMode="auto">
            <a:xfrm>
              <a:off x="4776788" y="4700588"/>
              <a:ext cx="4895850" cy="2820987"/>
            </a:xfrm>
            <a:custGeom>
              <a:avLst/>
              <a:gdLst>
                <a:gd name="T0" fmla="*/ 13600 w 13601"/>
                <a:gd name="T1" fmla="*/ 7834 h 7835"/>
                <a:gd name="T2" fmla="*/ 13600 w 13601"/>
                <a:gd name="T3" fmla="*/ 0 h 7835"/>
                <a:gd name="T4" fmla="*/ 0 w 13601"/>
                <a:gd name="T5" fmla="*/ 7834 h 7835"/>
                <a:gd name="T6" fmla="*/ 13600 w 13601"/>
                <a:gd name="T7" fmla="*/ 7834 h 7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1" h="7835">
                  <a:moveTo>
                    <a:pt x="13600" y="7834"/>
                  </a:moveTo>
                  <a:lnTo>
                    <a:pt x="13600" y="0"/>
                  </a:lnTo>
                  <a:lnTo>
                    <a:pt x="0" y="7834"/>
                  </a:lnTo>
                  <a:lnTo>
                    <a:pt x="13600" y="783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Freeform 3"/>
            <p:cNvSpPr>
              <a:spLocks noChangeArrowheads="1"/>
            </p:cNvSpPr>
            <p:nvPr/>
          </p:nvSpPr>
          <p:spPr bwMode="auto">
            <a:xfrm>
              <a:off x="4052888" y="2844800"/>
              <a:ext cx="5473700" cy="4676775"/>
            </a:xfrm>
            <a:custGeom>
              <a:avLst/>
              <a:gdLst>
                <a:gd name="T0" fmla="*/ 321 w 15204"/>
                <a:gd name="T1" fmla="*/ 12988 h 12989"/>
                <a:gd name="T2" fmla="*/ 15203 w 15204"/>
                <a:gd name="T3" fmla="*/ 4397 h 12989"/>
                <a:gd name="T4" fmla="*/ 7543 w 15204"/>
                <a:gd name="T5" fmla="*/ 0 h 12989"/>
                <a:gd name="T6" fmla="*/ 0 w 15204"/>
                <a:gd name="T7" fmla="*/ 12988 h 12989"/>
                <a:gd name="T8" fmla="*/ 321 w 15204"/>
                <a:gd name="T9" fmla="*/ 12988 h 1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4" h="12989">
                  <a:moveTo>
                    <a:pt x="321" y="12988"/>
                  </a:moveTo>
                  <a:lnTo>
                    <a:pt x="15203" y="4397"/>
                  </a:lnTo>
                  <a:lnTo>
                    <a:pt x="7543" y="0"/>
                  </a:lnTo>
                  <a:lnTo>
                    <a:pt x="0" y="12988"/>
                  </a:lnTo>
                  <a:lnTo>
                    <a:pt x="321" y="1298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1524002"/>
            <a:ext cx="6658712" cy="21859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452114" y="1860731"/>
            <a:ext cx="4680614" cy="1036752"/>
          </a:xfrm>
        </p:spPr>
        <p:txBody>
          <a:bodyPr lIns="0" tIns="0" anchor="t" anchorCtr="0"/>
          <a:lstStyle>
            <a:lvl1pPr>
              <a:lnSpc>
                <a:spcPct val="90000"/>
              </a:lnSpc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Section Break Title Goes Here</a:t>
            </a:r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506969" y="1920569"/>
            <a:ext cx="720711" cy="807360"/>
            <a:chOff x="380326" y="1440427"/>
            <a:chExt cx="540674" cy="605520"/>
          </a:xfrm>
        </p:grpSpPr>
        <p:sp>
          <p:nvSpPr>
            <p:cNvPr id="18" name="Freeform 16"/>
            <p:cNvSpPr>
              <a:spLocks noChangeArrowheads="1"/>
            </p:cNvSpPr>
            <p:nvPr userDrawn="1"/>
          </p:nvSpPr>
          <p:spPr bwMode="auto">
            <a:xfrm>
              <a:off x="687472" y="1671032"/>
              <a:ext cx="221340" cy="205740"/>
            </a:xfrm>
            <a:custGeom>
              <a:avLst/>
              <a:gdLst>
                <a:gd name="T0" fmla="*/ 944 w 2000"/>
                <a:gd name="T1" fmla="*/ 0 h 1861"/>
                <a:gd name="T2" fmla="*/ 944 w 2000"/>
                <a:gd name="T3" fmla="*/ 0 h 1861"/>
                <a:gd name="T4" fmla="*/ 0 w 2000"/>
                <a:gd name="T5" fmla="*/ 555 h 1861"/>
                <a:gd name="T6" fmla="*/ 278 w 2000"/>
                <a:gd name="T7" fmla="*/ 860 h 1861"/>
                <a:gd name="T8" fmla="*/ 1999 w 2000"/>
                <a:gd name="T9" fmla="*/ 1860 h 1861"/>
                <a:gd name="T10" fmla="*/ 944 w 2000"/>
                <a:gd name="T11" fmla="*/ 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0" h="1861">
                  <a:moveTo>
                    <a:pt x="944" y="0"/>
                  </a:moveTo>
                  <a:lnTo>
                    <a:pt x="944" y="0"/>
                  </a:lnTo>
                  <a:cubicBezTo>
                    <a:pt x="0" y="555"/>
                    <a:pt x="0" y="555"/>
                    <a:pt x="0" y="555"/>
                  </a:cubicBezTo>
                  <a:cubicBezTo>
                    <a:pt x="83" y="666"/>
                    <a:pt x="194" y="778"/>
                    <a:pt x="278" y="860"/>
                  </a:cubicBezTo>
                  <a:cubicBezTo>
                    <a:pt x="1999" y="1860"/>
                    <a:pt x="1999" y="1860"/>
                    <a:pt x="1999" y="1860"/>
                  </a:cubicBezTo>
                  <a:lnTo>
                    <a:pt x="944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ChangeArrowheads="1"/>
            </p:cNvSpPr>
            <p:nvPr userDrawn="1"/>
          </p:nvSpPr>
          <p:spPr bwMode="auto">
            <a:xfrm>
              <a:off x="801067" y="1596926"/>
              <a:ext cx="119933" cy="273508"/>
            </a:xfrm>
            <a:custGeom>
              <a:avLst/>
              <a:gdLst>
                <a:gd name="T0" fmla="*/ 1083 w 1084"/>
                <a:gd name="T1" fmla="*/ 2472 h 2473"/>
                <a:gd name="T2" fmla="*/ 1083 w 1084"/>
                <a:gd name="T3" fmla="*/ 0 h 2473"/>
                <a:gd name="T4" fmla="*/ 0 w 1084"/>
                <a:gd name="T5" fmla="*/ 611 h 2473"/>
                <a:gd name="T6" fmla="*/ 1083 w 1084"/>
                <a:gd name="T7" fmla="*/ 2472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4" h="2473">
                  <a:moveTo>
                    <a:pt x="1083" y="2472"/>
                  </a:moveTo>
                  <a:lnTo>
                    <a:pt x="1083" y="0"/>
                  </a:lnTo>
                  <a:lnTo>
                    <a:pt x="0" y="611"/>
                  </a:lnTo>
                  <a:lnTo>
                    <a:pt x="1083" y="2472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ChangeArrowheads="1"/>
            </p:cNvSpPr>
            <p:nvPr userDrawn="1"/>
          </p:nvSpPr>
          <p:spPr bwMode="auto">
            <a:xfrm>
              <a:off x="662608" y="1446765"/>
              <a:ext cx="117008" cy="264245"/>
            </a:xfrm>
            <a:custGeom>
              <a:avLst/>
              <a:gdLst>
                <a:gd name="T0" fmla="*/ 111 w 1057"/>
                <a:gd name="T1" fmla="*/ 2390 h 2391"/>
                <a:gd name="T2" fmla="*/ 111 w 1057"/>
                <a:gd name="T3" fmla="*/ 2390 h 2391"/>
                <a:gd name="T4" fmla="*/ 1056 w 1057"/>
                <a:gd name="T5" fmla="*/ 1862 h 2391"/>
                <a:gd name="T6" fmla="*/ 0 w 1057"/>
                <a:gd name="T7" fmla="*/ 0 h 2391"/>
                <a:gd name="T8" fmla="*/ 0 w 1057"/>
                <a:gd name="T9" fmla="*/ 1918 h 2391"/>
                <a:gd name="T10" fmla="*/ 111 w 1057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7" h="2391">
                  <a:moveTo>
                    <a:pt x="111" y="2390"/>
                  </a:moveTo>
                  <a:lnTo>
                    <a:pt x="111" y="2390"/>
                  </a:lnTo>
                  <a:cubicBezTo>
                    <a:pt x="1056" y="1862"/>
                    <a:pt x="1056" y="1862"/>
                    <a:pt x="1056" y="18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18"/>
                    <a:pt x="0" y="1918"/>
                    <a:pt x="0" y="1918"/>
                  </a:cubicBezTo>
                  <a:cubicBezTo>
                    <a:pt x="0" y="2056"/>
                    <a:pt x="29" y="2223"/>
                    <a:pt x="111" y="2390"/>
                  </a:cubicBez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 noChangeArrowheads="1"/>
            </p:cNvSpPr>
            <p:nvPr userDrawn="1"/>
          </p:nvSpPr>
          <p:spPr bwMode="auto">
            <a:xfrm>
              <a:off x="671871" y="1440427"/>
              <a:ext cx="236453" cy="205740"/>
            </a:xfrm>
            <a:custGeom>
              <a:avLst/>
              <a:gdLst>
                <a:gd name="T0" fmla="*/ 1056 w 2139"/>
                <a:gd name="T1" fmla="*/ 1862 h 1863"/>
                <a:gd name="T2" fmla="*/ 2138 w 2139"/>
                <a:gd name="T3" fmla="*/ 1250 h 1863"/>
                <a:gd name="T4" fmla="*/ 444 w 2139"/>
                <a:gd name="T5" fmla="*/ 250 h 1863"/>
                <a:gd name="T6" fmla="*/ 389 w 2139"/>
                <a:gd name="T7" fmla="*/ 223 h 1863"/>
                <a:gd name="T8" fmla="*/ 0 w 2139"/>
                <a:gd name="T9" fmla="*/ 0 h 1863"/>
                <a:gd name="T10" fmla="*/ 1056 w 2139"/>
                <a:gd name="T11" fmla="*/ 1862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863">
                  <a:moveTo>
                    <a:pt x="1056" y="1862"/>
                  </a:moveTo>
                  <a:lnTo>
                    <a:pt x="2138" y="1250"/>
                  </a:lnTo>
                  <a:lnTo>
                    <a:pt x="444" y="250"/>
                  </a:lnTo>
                  <a:lnTo>
                    <a:pt x="389" y="223"/>
                  </a:lnTo>
                  <a:lnTo>
                    <a:pt x="0" y="0"/>
                  </a:lnTo>
                  <a:lnTo>
                    <a:pt x="1056" y="1862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 noChangeArrowheads="1"/>
            </p:cNvSpPr>
            <p:nvPr userDrawn="1"/>
          </p:nvSpPr>
          <p:spPr bwMode="auto">
            <a:xfrm>
              <a:off x="521223" y="1446765"/>
              <a:ext cx="116521" cy="264245"/>
            </a:xfrm>
            <a:custGeom>
              <a:avLst/>
              <a:gdLst>
                <a:gd name="T0" fmla="*/ 917 w 1056"/>
                <a:gd name="T1" fmla="*/ 2390 h 2391"/>
                <a:gd name="T2" fmla="*/ 917 w 1056"/>
                <a:gd name="T3" fmla="*/ 2390 h 2391"/>
                <a:gd name="T4" fmla="*/ 1055 w 1056"/>
                <a:gd name="T5" fmla="*/ 1889 h 2391"/>
                <a:gd name="T6" fmla="*/ 1055 w 1056"/>
                <a:gd name="T7" fmla="*/ 0 h 2391"/>
                <a:gd name="T8" fmla="*/ 0 w 1056"/>
                <a:gd name="T9" fmla="*/ 1862 h 2391"/>
                <a:gd name="T10" fmla="*/ 917 w 1056"/>
                <a:gd name="T11" fmla="*/ 2390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6" h="2391">
                  <a:moveTo>
                    <a:pt x="917" y="2390"/>
                  </a:moveTo>
                  <a:lnTo>
                    <a:pt x="917" y="2390"/>
                  </a:lnTo>
                  <a:cubicBezTo>
                    <a:pt x="1000" y="2223"/>
                    <a:pt x="1055" y="2056"/>
                    <a:pt x="1055" y="1889"/>
                  </a:cubicBezTo>
                  <a:cubicBezTo>
                    <a:pt x="1055" y="0"/>
                    <a:pt x="1055" y="0"/>
                    <a:pt x="1055" y="0"/>
                  </a:cubicBezTo>
                  <a:cubicBezTo>
                    <a:pt x="0" y="1862"/>
                    <a:pt x="0" y="1862"/>
                    <a:pt x="0" y="1862"/>
                  </a:cubicBezTo>
                  <a:lnTo>
                    <a:pt x="917" y="239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 noChangeArrowheads="1"/>
            </p:cNvSpPr>
            <p:nvPr userDrawn="1"/>
          </p:nvSpPr>
          <p:spPr bwMode="auto">
            <a:xfrm>
              <a:off x="392514" y="1440427"/>
              <a:ext cx="236941" cy="205740"/>
            </a:xfrm>
            <a:custGeom>
              <a:avLst/>
              <a:gdLst>
                <a:gd name="T0" fmla="*/ 2140 w 2141"/>
                <a:gd name="T1" fmla="*/ 0 h 1863"/>
                <a:gd name="T2" fmla="*/ 0 w 2141"/>
                <a:gd name="T3" fmla="*/ 1250 h 1863"/>
                <a:gd name="T4" fmla="*/ 1056 w 2141"/>
                <a:gd name="T5" fmla="*/ 1862 h 1863"/>
                <a:gd name="T6" fmla="*/ 2140 w 2141"/>
                <a:gd name="T7" fmla="*/ 0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1863">
                  <a:moveTo>
                    <a:pt x="2140" y="0"/>
                  </a:moveTo>
                  <a:lnTo>
                    <a:pt x="0" y="1250"/>
                  </a:lnTo>
                  <a:lnTo>
                    <a:pt x="1056" y="1862"/>
                  </a:lnTo>
                  <a:lnTo>
                    <a:pt x="214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 noChangeArrowheads="1"/>
            </p:cNvSpPr>
            <p:nvPr userDrawn="1"/>
          </p:nvSpPr>
          <p:spPr bwMode="auto">
            <a:xfrm>
              <a:off x="389589" y="1671032"/>
              <a:ext cx="224265" cy="205740"/>
            </a:xfrm>
            <a:custGeom>
              <a:avLst/>
              <a:gdLst>
                <a:gd name="T0" fmla="*/ 1722 w 2028"/>
                <a:gd name="T1" fmla="*/ 860 h 1861"/>
                <a:gd name="T2" fmla="*/ 1722 w 2028"/>
                <a:gd name="T3" fmla="*/ 860 h 1861"/>
                <a:gd name="T4" fmla="*/ 2027 w 2028"/>
                <a:gd name="T5" fmla="*/ 555 h 1861"/>
                <a:gd name="T6" fmla="*/ 1083 w 2028"/>
                <a:gd name="T7" fmla="*/ 0 h 1861"/>
                <a:gd name="T8" fmla="*/ 0 w 2028"/>
                <a:gd name="T9" fmla="*/ 1860 h 1861"/>
                <a:gd name="T10" fmla="*/ 1722 w 2028"/>
                <a:gd name="T11" fmla="*/ 860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8" h="1861">
                  <a:moveTo>
                    <a:pt x="1722" y="860"/>
                  </a:moveTo>
                  <a:lnTo>
                    <a:pt x="1722" y="860"/>
                  </a:lnTo>
                  <a:cubicBezTo>
                    <a:pt x="1833" y="778"/>
                    <a:pt x="1944" y="666"/>
                    <a:pt x="2027" y="555"/>
                  </a:cubicBezTo>
                  <a:cubicBezTo>
                    <a:pt x="1083" y="0"/>
                    <a:pt x="1083" y="0"/>
                    <a:pt x="1083" y="0"/>
                  </a:cubicBezTo>
                  <a:cubicBezTo>
                    <a:pt x="0" y="1860"/>
                    <a:pt x="0" y="1860"/>
                    <a:pt x="0" y="1860"/>
                  </a:cubicBezTo>
                  <a:lnTo>
                    <a:pt x="1722" y="86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 noChangeArrowheads="1"/>
            </p:cNvSpPr>
            <p:nvPr userDrawn="1"/>
          </p:nvSpPr>
          <p:spPr bwMode="auto">
            <a:xfrm>
              <a:off x="380326" y="1596926"/>
              <a:ext cx="117008" cy="273508"/>
            </a:xfrm>
            <a:custGeom>
              <a:avLst/>
              <a:gdLst>
                <a:gd name="T0" fmla="*/ 1056 w 1057"/>
                <a:gd name="T1" fmla="*/ 611 h 2473"/>
                <a:gd name="T2" fmla="*/ 0 w 1057"/>
                <a:gd name="T3" fmla="*/ 0 h 2473"/>
                <a:gd name="T4" fmla="*/ 0 w 1057"/>
                <a:gd name="T5" fmla="*/ 2472 h 2473"/>
                <a:gd name="T6" fmla="*/ 1056 w 1057"/>
                <a:gd name="T7" fmla="*/ 611 h 2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2473">
                  <a:moveTo>
                    <a:pt x="1056" y="611"/>
                  </a:moveTo>
                  <a:lnTo>
                    <a:pt x="0" y="0"/>
                  </a:lnTo>
                  <a:lnTo>
                    <a:pt x="0" y="2472"/>
                  </a:lnTo>
                  <a:lnTo>
                    <a:pt x="1056" y="611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24"/>
            <p:cNvSpPr>
              <a:spLocks noChangeArrowheads="1"/>
            </p:cNvSpPr>
            <p:nvPr userDrawn="1"/>
          </p:nvSpPr>
          <p:spPr bwMode="auto">
            <a:xfrm>
              <a:off x="401777" y="1778290"/>
              <a:ext cx="236453" cy="117009"/>
            </a:xfrm>
            <a:custGeom>
              <a:avLst/>
              <a:gdLst>
                <a:gd name="T0" fmla="*/ 2138 w 2139"/>
                <a:gd name="T1" fmla="*/ 0 h 1057"/>
                <a:gd name="T2" fmla="*/ 2138 w 2139"/>
                <a:gd name="T3" fmla="*/ 0 h 1057"/>
                <a:gd name="T4" fmla="*/ 1639 w 2139"/>
                <a:gd name="T5" fmla="*/ 140 h 1057"/>
                <a:gd name="T6" fmla="*/ 0 w 2139"/>
                <a:gd name="T7" fmla="*/ 1056 h 1057"/>
                <a:gd name="T8" fmla="*/ 2138 w 2139"/>
                <a:gd name="T9" fmla="*/ 1056 h 1057"/>
                <a:gd name="T10" fmla="*/ 2138 w 2139"/>
                <a:gd name="T11" fmla="*/ 0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9" h="1057">
                  <a:moveTo>
                    <a:pt x="2138" y="0"/>
                  </a:moveTo>
                  <a:lnTo>
                    <a:pt x="2138" y="0"/>
                  </a:lnTo>
                  <a:cubicBezTo>
                    <a:pt x="1944" y="0"/>
                    <a:pt x="1777" y="56"/>
                    <a:pt x="1639" y="14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38" y="1056"/>
                    <a:pt x="2138" y="1056"/>
                    <a:pt x="2138" y="1056"/>
                  </a:cubicBezTo>
                  <a:lnTo>
                    <a:pt x="2138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25"/>
            <p:cNvSpPr>
              <a:spLocks noChangeArrowheads="1"/>
            </p:cNvSpPr>
            <p:nvPr userDrawn="1"/>
          </p:nvSpPr>
          <p:spPr bwMode="auto">
            <a:xfrm>
              <a:off x="401777" y="1907487"/>
              <a:ext cx="236453" cy="138460"/>
            </a:xfrm>
            <a:custGeom>
              <a:avLst/>
              <a:gdLst>
                <a:gd name="T0" fmla="*/ 0 w 2139"/>
                <a:gd name="T1" fmla="*/ 0 h 1251"/>
                <a:gd name="T2" fmla="*/ 1666 w 2139"/>
                <a:gd name="T3" fmla="*/ 973 h 1251"/>
                <a:gd name="T4" fmla="*/ 2138 w 2139"/>
                <a:gd name="T5" fmla="*/ 1250 h 1251"/>
                <a:gd name="T6" fmla="*/ 2138 w 2139"/>
                <a:gd name="T7" fmla="*/ 0 h 1251"/>
                <a:gd name="T8" fmla="*/ 0 w 2139"/>
                <a:gd name="T9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9" h="1251">
                  <a:moveTo>
                    <a:pt x="0" y="0"/>
                  </a:moveTo>
                  <a:lnTo>
                    <a:pt x="1666" y="973"/>
                  </a:lnTo>
                  <a:lnTo>
                    <a:pt x="2138" y="1250"/>
                  </a:lnTo>
                  <a:lnTo>
                    <a:pt x="2138" y="0"/>
                  </a:lnTo>
                  <a:lnTo>
                    <a:pt x="0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 noChangeArrowheads="1"/>
            </p:cNvSpPr>
            <p:nvPr userDrawn="1"/>
          </p:nvSpPr>
          <p:spPr bwMode="auto">
            <a:xfrm>
              <a:off x="662608" y="1778290"/>
              <a:ext cx="236941" cy="117009"/>
            </a:xfrm>
            <a:custGeom>
              <a:avLst/>
              <a:gdLst>
                <a:gd name="T0" fmla="*/ 1723 w 2141"/>
                <a:gd name="T1" fmla="*/ 834 h 1057"/>
                <a:gd name="T2" fmla="*/ 1723 w 2141"/>
                <a:gd name="T3" fmla="*/ 834 h 1057"/>
                <a:gd name="T4" fmla="*/ 1667 w 2141"/>
                <a:gd name="T5" fmla="*/ 807 h 1057"/>
                <a:gd name="T6" fmla="*/ 501 w 2141"/>
                <a:gd name="T7" fmla="*/ 140 h 1057"/>
                <a:gd name="T8" fmla="*/ 0 w 2141"/>
                <a:gd name="T9" fmla="*/ 0 h 1057"/>
                <a:gd name="T10" fmla="*/ 0 w 2141"/>
                <a:gd name="T11" fmla="*/ 1056 h 1057"/>
                <a:gd name="T12" fmla="*/ 2140 w 2141"/>
                <a:gd name="T13" fmla="*/ 1056 h 1057"/>
                <a:gd name="T14" fmla="*/ 1723 w 2141"/>
                <a:gd name="T15" fmla="*/ 834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1" h="1057">
                  <a:moveTo>
                    <a:pt x="1723" y="834"/>
                  </a:moveTo>
                  <a:lnTo>
                    <a:pt x="1723" y="834"/>
                  </a:lnTo>
                  <a:cubicBezTo>
                    <a:pt x="1667" y="807"/>
                    <a:pt x="1667" y="807"/>
                    <a:pt x="1667" y="807"/>
                  </a:cubicBezTo>
                  <a:cubicBezTo>
                    <a:pt x="501" y="140"/>
                    <a:pt x="501" y="140"/>
                    <a:pt x="501" y="140"/>
                  </a:cubicBezTo>
                  <a:cubicBezTo>
                    <a:pt x="362" y="56"/>
                    <a:pt x="195" y="0"/>
                    <a:pt x="0" y="0"/>
                  </a:cubicBezTo>
                  <a:cubicBezTo>
                    <a:pt x="0" y="1056"/>
                    <a:pt x="0" y="1056"/>
                    <a:pt x="0" y="1056"/>
                  </a:cubicBezTo>
                  <a:cubicBezTo>
                    <a:pt x="2140" y="1056"/>
                    <a:pt x="2140" y="1056"/>
                    <a:pt x="2140" y="1056"/>
                  </a:cubicBezTo>
                  <a:lnTo>
                    <a:pt x="1723" y="834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27"/>
            <p:cNvSpPr>
              <a:spLocks noChangeArrowheads="1"/>
            </p:cNvSpPr>
            <p:nvPr userDrawn="1"/>
          </p:nvSpPr>
          <p:spPr bwMode="auto">
            <a:xfrm>
              <a:off x="662608" y="1907487"/>
              <a:ext cx="233529" cy="138460"/>
            </a:xfrm>
            <a:custGeom>
              <a:avLst/>
              <a:gdLst>
                <a:gd name="T0" fmla="*/ 0 w 2112"/>
                <a:gd name="T1" fmla="*/ 0 h 1251"/>
                <a:gd name="T2" fmla="*/ 0 w 2112"/>
                <a:gd name="T3" fmla="*/ 1250 h 1251"/>
                <a:gd name="T4" fmla="*/ 2111 w 2112"/>
                <a:gd name="T5" fmla="*/ 0 h 1251"/>
                <a:gd name="T6" fmla="*/ 0 w 2112"/>
                <a:gd name="T7" fmla="*/ 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51">
                  <a:moveTo>
                    <a:pt x="0" y="0"/>
                  </a:moveTo>
                  <a:lnTo>
                    <a:pt x="0" y="1250"/>
                  </a:lnTo>
                  <a:lnTo>
                    <a:pt x="2111" y="0"/>
                  </a:lnTo>
                  <a:lnTo>
                    <a:pt x="0" y="0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1451882" y="2916299"/>
            <a:ext cx="4680847" cy="488951"/>
          </a:xfrm>
        </p:spPr>
        <p:txBody>
          <a:bodyPr lIns="0" tIns="0">
            <a:norm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en-US" dirty="0" smtClean="0"/>
              <a:t>Additional Text Goes Here</a:t>
            </a:r>
            <a:endParaRPr lang="en-US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14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88825" cy="6870192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69000">
                <a:schemeClr val="bg1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852" y="3199097"/>
            <a:ext cx="7866519" cy="3462063"/>
          </a:xfrm>
        </p:spPr>
        <p:txBody>
          <a:bodyPr>
            <a:normAutofit/>
          </a:bodyPr>
          <a:lstStyle>
            <a:lvl1pPr marL="457101" indent="-457101">
              <a:buClr>
                <a:schemeClr val="accent5"/>
              </a:buClr>
              <a:buSzPct val="90000"/>
              <a:buFont typeface="+mj-lt"/>
              <a:buAutoNum type="arabicPeriod"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64852" y="1769917"/>
            <a:ext cx="7866518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2" y="1"/>
            <a:ext cx="3302053" cy="4566299"/>
            <a:chOff x="635000" y="506413"/>
            <a:chExt cx="3648075" cy="5043487"/>
          </a:xfrm>
        </p:grpSpPr>
        <p:sp>
          <p:nvSpPr>
            <p:cNvPr id="11" name="Freeform 4"/>
            <p:cNvSpPr>
              <a:spLocks noChangeArrowheads="1"/>
            </p:cNvSpPr>
            <p:nvPr/>
          </p:nvSpPr>
          <p:spPr bwMode="auto">
            <a:xfrm>
              <a:off x="2081213" y="506413"/>
              <a:ext cx="2201862" cy="2684462"/>
            </a:xfrm>
            <a:custGeom>
              <a:avLst/>
              <a:gdLst>
                <a:gd name="T0" fmla="*/ 2301 w 6117"/>
                <a:gd name="T1" fmla="*/ 0 h 7457"/>
                <a:gd name="T2" fmla="*/ 0 w 6117"/>
                <a:gd name="T3" fmla="*/ 3961 h 7457"/>
                <a:gd name="T4" fmla="*/ 6116 w 6117"/>
                <a:gd name="T5" fmla="*/ 7456 h 7457"/>
                <a:gd name="T6" fmla="*/ 6116 w 6117"/>
                <a:gd name="T7" fmla="*/ 0 h 7457"/>
                <a:gd name="T8" fmla="*/ 2301 w 6117"/>
                <a:gd name="T9" fmla="*/ 0 h 7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17" h="7457">
                  <a:moveTo>
                    <a:pt x="2301" y="0"/>
                  </a:moveTo>
                  <a:lnTo>
                    <a:pt x="0" y="3961"/>
                  </a:lnTo>
                  <a:lnTo>
                    <a:pt x="6116" y="7456"/>
                  </a:lnTo>
                  <a:lnTo>
                    <a:pt x="6116" y="0"/>
                  </a:lnTo>
                  <a:lnTo>
                    <a:pt x="2301" y="0"/>
                  </a:lnTo>
                </a:path>
              </a:pathLst>
            </a:custGeom>
            <a:solidFill>
              <a:srgbClr val="004E7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>
              <a:off x="635000" y="506413"/>
              <a:ext cx="2024063" cy="1311275"/>
            </a:xfrm>
            <a:custGeom>
              <a:avLst/>
              <a:gdLst>
                <a:gd name="T0" fmla="*/ 0 w 5623"/>
                <a:gd name="T1" fmla="*/ 0 h 3641"/>
                <a:gd name="T2" fmla="*/ 0 w 5623"/>
                <a:gd name="T3" fmla="*/ 1631 h 3641"/>
                <a:gd name="T4" fmla="*/ 3525 w 5623"/>
                <a:gd name="T5" fmla="*/ 3640 h 3641"/>
                <a:gd name="T6" fmla="*/ 5622 w 5623"/>
                <a:gd name="T7" fmla="*/ 0 h 3641"/>
                <a:gd name="T8" fmla="*/ 0 w 5623"/>
                <a:gd name="T9" fmla="*/ 0 h 3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3" h="3641">
                  <a:moveTo>
                    <a:pt x="0" y="0"/>
                  </a:moveTo>
                  <a:lnTo>
                    <a:pt x="0" y="1631"/>
                  </a:lnTo>
                  <a:lnTo>
                    <a:pt x="3525" y="3640"/>
                  </a:lnTo>
                  <a:lnTo>
                    <a:pt x="5622" y="0"/>
                  </a:lnTo>
                  <a:lnTo>
                    <a:pt x="0" y="0"/>
                  </a:lnTo>
                </a:path>
              </a:pathLst>
            </a:custGeom>
            <a:solidFill>
              <a:srgbClr val="27BD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ChangeArrowheads="1"/>
            </p:cNvSpPr>
            <p:nvPr/>
          </p:nvSpPr>
          <p:spPr bwMode="auto">
            <a:xfrm>
              <a:off x="635000" y="2298700"/>
              <a:ext cx="3429000" cy="3251200"/>
            </a:xfrm>
            <a:custGeom>
              <a:avLst/>
              <a:gdLst>
                <a:gd name="T0" fmla="*/ 0 w 9525"/>
                <a:gd name="T1" fmla="*/ 9028 h 9029"/>
                <a:gd name="T2" fmla="*/ 9524 w 9525"/>
                <a:gd name="T3" fmla="*/ 3524 h 9029"/>
                <a:gd name="T4" fmla="*/ 3437 w 9525"/>
                <a:gd name="T5" fmla="*/ 0 h 9029"/>
                <a:gd name="T6" fmla="*/ 0 w 9525"/>
                <a:gd name="T7" fmla="*/ 5970 h 9029"/>
                <a:gd name="T8" fmla="*/ 0 w 9525"/>
                <a:gd name="T9" fmla="*/ 9028 h 9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25" h="9029">
                  <a:moveTo>
                    <a:pt x="0" y="9028"/>
                  </a:moveTo>
                  <a:lnTo>
                    <a:pt x="9524" y="3524"/>
                  </a:lnTo>
                  <a:lnTo>
                    <a:pt x="3437" y="0"/>
                  </a:lnTo>
                  <a:lnTo>
                    <a:pt x="0" y="5970"/>
                  </a:lnTo>
                  <a:lnTo>
                    <a:pt x="0" y="9028"/>
                  </a:lnTo>
                </a:path>
              </a:pathLst>
            </a:custGeom>
            <a:solidFill>
              <a:srgbClr val="0085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ChangeArrowheads="1"/>
            </p:cNvSpPr>
            <p:nvPr/>
          </p:nvSpPr>
          <p:spPr bwMode="auto">
            <a:xfrm>
              <a:off x="635000" y="1585913"/>
              <a:ext cx="1049338" cy="2420937"/>
            </a:xfrm>
            <a:custGeom>
              <a:avLst/>
              <a:gdLst>
                <a:gd name="T0" fmla="*/ 0 w 2914"/>
                <a:gd name="T1" fmla="*/ 0 h 6727"/>
                <a:gd name="T2" fmla="*/ 0 w 2914"/>
                <a:gd name="T3" fmla="*/ 6726 h 6727"/>
                <a:gd name="T4" fmla="*/ 2913 w 2914"/>
                <a:gd name="T5" fmla="*/ 1688 h 6727"/>
                <a:gd name="T6" fmla="*/ 0 w 2914"/>
                <a:gd name="T7" fmla="*/ 0 h 6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4" h="6727">
                  <a:moveTo>
                    <a:pt x="0" y="0"/>
                  </a:moveTo>
                  <a:lnTo>
                    <a:pt x="0" y="6726"/>
                  </a:lnTo>
                  <a:lnTo>
                    <a:pt x="2913" y="1688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3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12191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740711" y="2196273"/>
            <a:ext cx="5529505" cy="2344617"/>
          </a:xfrm>
        </p:spPr>
        <p:txBody>
          <a:bodyPr lIns="0" tIns="0" anchor="t" anchorCtr="0"/>
          <a:lstStyle>
            <a:lvl1pPr>
              <a:lnSpc>
                <a:spcPct val="110000"/>
              </a:lnSpc>
              <a:defRPr sz="2400" b="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Quote Goes Here</a:t>
            </a:r>
            <a:endParaRPr lang="en-US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4740710" y="4738006"/>
            <a:ext cx="5529505" cy="488951"/>
          </a:xfrm>
        </p:spPr>
        <p:txBody>
          <a:bodyPr lIns="0" tIns="0">
            <a:normAutofit/>
          </a:bodyPr>
          <a:lstStyle>
            <a:lvl1pPr marL="0" indent="0">
              <a:buNone/>
              <a:defRPr sz="190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90599" y="658611"/>
            <a:ext cx="1618031" cy="781752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50000" b="1" spc="-4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endParaRPr lang="en-US" sz="50000" b="1" spc="-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311079" y="658611"/>
            <a:ext cx="1563763" cy="7817525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50000" b="1" spc="-400" dirty="0" smtClean="0">
                <a:solidFill>
                  <a:schemeClr val="tx2"/>
                </a:solidFill>
                <a:latin typeface="Arial"/>
                <a:cs typeface="Arial"/>
              </a:rPr>
              <a:t>‘</a:t>
            </a:r>
            <a:endParaRPr lang="en-US" sz="50000" b="1" spc="-400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84320" y="2149232"/>
            <a:ext cx="0" cy="3043709"/>
          </a:xfrm>
          <a:prstGeom prst="line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93282" y="171024"/>
            <a:ext cx="11238089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4475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2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93283" y="3602432"/>
            <a:ext cx="11238087" cy="159987"/>
            <a:chOff x="370058" y="2701823"/>
            <a:chExt cx="7994570" cy="0"/>
          </a:xfrm>
        </p:grpSpPr>
        <p:cxnSp>
          <p:nvCxnSpPr>
            <p:cNvPr id="6" name="Straight Connector 5"/>
            <p:cNvCxnSpPr/>
            <p:nvPr userDrawn="1"/>
          </p:nvCxnSpPr>
          <p:spPr>
            <a:xfrm flipH="1">
              <a:off x="370058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 flipH="1">
              <a:off x="3191526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H="1">
              <a:off x="6012995" y="2701823"/>
              <a:ext cx="2351633" cy="0"/>
            </a:xfrm>
            <a:prstGeom prst="line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057" y="3762419"/>
            <a:ext cx="3305951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14" name="Text Placeholder 13"/>
          <p:cNvSpPr>
            <a:spLocks noGrp="1"/>
          </p:cNvSpPr>
          <p:nvPr userDrawn="1">
            <p:ph type="body" sz="quarter" idx="14"/>
          </p:nvPr>
        </p:nvSpPr>
        <p:spPr>
          <a:xfrm>
            <a:off x="493057" y="4207099"/>
            <a:ext cx="3305951" cy="203522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59461" y="3762419"/>
            <a:ext cx="3305726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2</a:t>
            </a:r>
          </a:p>
        </p:txBody>
      </p:sp>
      <p:sp>
        <p:nvSpPr>
          <p:cNvPr id="16" name="Text Placeholder 13"/>
          <p:cNvSpPr>
            <a:spLocks noGrp="1"/>
          </p:cNvSpPr>
          <p:nvPr userDrawn="1">
            <p:ph type="body" sz="quarter" idx="16"/>
          </p:nvPr>
        </p:nvSpPr>
        <p:spPr>
          <a:xfrm>
            <a:off x="4459461" y="4207099"/>
            <a:ext cx="3305726" cy="2035221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7" name="Text Placeholder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42528" y="3762419"/>
            <a:ext cx="3293085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3</a:t>
            </a:r>
          </a:p>
        </p:txBody>
      </p:sp>
      <p:sp>
        <p:nvSpPr>
          <p:cNvPr id="18" name="Text Placeholder 13"/>
          <p:cNvSpPr>
            <a:spLocks noGrp="1"/>
          </p:cNvSpPr>
          <p:nvPr userDrawn="1">
            <p:ph type="body" sz="quarter" idx="18"/>
          </p:nvPr>
        </p:nvSpPr>
        <p:spPr>
          <a:xfrm>
            <a:off x="8442528" y="4207099"/>
            <a:ext cx="3293088" cy="2035221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indent="0" algn="l" defTabSz="609468" rtl="0" eaLnBrk="1" latinLnBrk="0" hangingPunct="1"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ct val="120000"/>
              <a:buFont typeface="Arial"/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93055" y="2414245"/>
            <a:ext cx="5325038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93056" y="1250358"/>
            <a:ext cx="11238314" cy="459519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 smtClean="0"/>
              <a:t>Click to add subhead text</a:t>
            </a:r>
            <a:endParaRPr lang="en-US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6406332" y="2414245"/>
            <a:ext cx="5325038" cy="427631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5872"/>
                </a:solidFill>
              </a:defRPr>
            </a:lvl1pPr>
            <a:lvl2pPr marL="609468" indent="0">
              <a:buNone/>
              <a:defRPr/>
            </a:lvl2pPr>
          </a:lstStyle>
          <a:p>
            <a:pPr lvl="0"/>
            <a:r>
              <a:rPr lang="en-US" dirty="0" smtClean="0"/>
              <a:t>Title 1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406331" y="2858924"/>
            <a:ext cx="5325037" cy="3273613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73186" y="2858924"/>
            <a:ext cx="5325037" cy="3273613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 marL="255977" indent="-255977">
              <a:spcBef>
                <a:spcPts val="1200"/>
              </a:spcBef>
              <a:buClr>
                <a:schemeClr val="accent4"/>
              </a:buClr>
              <a:buSzPct val="120000"/>
              <a:buFont typeface="Arial"/>
              <a:buChar char="•"/>
              <a:defRPr sz="2000" baseline="0"/>
            </a:lvl2pPr>
            <a:lvl3pPr marL="509588" indent="-222250">
              <a:spcBef>
                <a:spcPts val="6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Bullet point</a:t>
            </a:r>
          </a:p>
          <a:p>
            <a:pPr lvl="2"/>
            <a:r>
              <a:rPr lang="en-US" dirty="0" smtClean="0"/>
              <a:t>Second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1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ap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3958" y="3"/>
            <a:ext cx="12201015" cy="6906764"/>
            <a:chOff x="-9147" y="2"/>
            <a:chExt cx="9153145" cy="5180073"/>
          </a:xfrm>
        </p:grpSpPr>
        <p:sp>
          <p:nvSpPr>
            <p:cNvPr id="10" name="Rectangle 9"/>
            <p:cNvSpPr/>
            <p:nvPr userDrawn="1"/>
          </p:nvSpPr>
          <p:spPr>
            <a:xfrm rot="5400000">
              <a:off x="1977389" y="-1986533"/>
              <a:ext cx="5180073" cy="915314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 rot="5400000">
              <a:off x="1975329" y="-1984474"/>
              <a:ext cx="5175047" cy="9143999"/>
            </a:xfrm>
            <a:prstGeom prst="rect">
              <a:avLst/>
            </a:prstGeom>
            <a:gradFill>
              <a:gsLst>
                <a:gs pos="14000">
                  <a:schemeClr val="accent2"/>
                </a:gs>
                <a:gs pos="100000">
                  <a:schemeClr val="tx2">
                    <a:alpha val="80000"/>
                  </a:schemeClr>
                </a:gs>
              </a:gsLst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>
          <a:xfrm>
            <a:off x="3968228" y="1676123"/>
            <a:ext cx="7191328" cy="4846840"/>
          </a:xfrm>
        </p:spPr>
        <p:txBody>
          <a:bodyPr lIns="0" tIns="0">
            <a:normAutofit/>
          </a:bodyPr>
          <a:lstStyle>
            <a:lvl1pPr marL="0" indent="0">
              <a:spcBef>
                <a:spcPts val="3000"/>
              </a:spcBef>
              <a:buNone/>
              <a:defRPr sz="2400" b="1" baseline="0">
                <a:solidFill>
                  <a:schemeClr val="accent3"/>
                </a:solidFill>
              </a:defRPr>
            </a:lvl1pPr>
            <a:lvl2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Summary Title</a:t>
            </a:r>
          </a:p>
          <a:p>
            <a:pPr lvl="1"/>
            <a:r>
              <a:rPr lang="en-US" dirty="0" smtClean="0"/>
              <a:t>Summary text</a:t>
            </a:r>
            <a:endParaRPr lang="en-US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" y="3"/>
            <a:ext cx="3429283" cy="6906765"/>
            <a:chOff x="927100" y="-39688"/>
            <a:chExt cx="3754438" cy="7559676"/>
          </a:xfrm>
        </p:grpSpPr>
        <p:sp>
          <p:nvSpPr>
            <p:cNvPr id="42" name="Freeform 3"/>
            <p:cNvSpPr>
              <a:spLocks noChangeArrowheads="1"/>
            </p:cNvSpPr>
            <p:nvPr/>
          </p:nvSpPr>
          <p:spPr bwMode="auto">
            <a:xfrm>
              <a:off x="927100" y="1406525"/>
              <a:ext cx="3621088" cy="2092325"/>
            </a:xfrm>
            <a:custGeom>
              <a:avLst/>
              <a:gdLst>
                <a:gd name="T0" fmla="*/ 0 w 10060"/>
                <a:gd name="T1" fmla="*/ 0 h 5814"/>
                <a:gd name="T2" fmla="*/ 0 w 10060"/>
                <a:gd name="T3" fmla="*/ 5813 h 5814"/>
                <a:gd name="T4" fmla="*/ 10059 w 10060"/>
                <a:gd name="T5" fmla="*/ 5813 h 5814"/>
                <a:gd name="T6" fmla="*/ 0 w 10060"/>
                <a:gd name="T7" fmla="*/ 0 h 5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60" h="5814">
                  <a:moveTo>
                    <a:pt x="0" y="0"/>
                  </a:moveTo>
                  <a:lnTo>
                    <a:pt x="0" y="5813"/>
                  </a:lnTo>
                  <a:lnTo>
                    <a:pt x="10059" y="5813"/>
                  </a:lnTo>
                  <a:lnTo>
                    <a:pt x="0" y="0"/>
                  </a:lnTo>
                </a:path>
              </a:pathLst>
            </a:custGeom>
            <a:solidFill>
              <a:srgbClr val="8DC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27100" y="-39688"/>
              <a:ext cx="3754438" cy="7559676"/>
              <a:chOff x="927100" y="-39688"/>
              <a:chExt cx="3754438" cy="7559676"/>
            </a:xfrm>
          </p:grpSpPr>
          <p:sp>
            <p:nvSpPr>
              <p:cNvPr id="44" name="Freeform 1"/>
              <p:cNvSpPr>
                <a:spLocks noChangeArrowheads="1"/>
              </p:cNvSpPr>
              <p:nvPr/>
            </p:nvSpPr>
            <p:spPr bwMode="auto">
              <a:xfrm>
                <a:off x="927100" y="4195763"/>
                <a:ext cx="3754438" cy="3324225"/>
              </a:xfrm>
              <a:custGeom>
                <a:avLst/>
                <a:gdLst>
                  <a:gd name="T0" fmla="*/ 0 w 10430"/>
                  <a:gd name="T1" fmla="*/ 6013 h 9233"/>
                  <a:gd name="T2" fmla="*/ 0 w 10430"/>
                  <a:gd name="T3" fmla="*/ 9232 h 9233"/>
                  <a:gd name="T4" fmla="*/ 5072 w 10430"/>
                  <a:gd name="T5" fmla="*/ 9232 h 9233"/>
                  <a:gd name="T6" fmla="*/ 8776 w 10430"/>
                  <a:gd name="T7" fmla="*/ 2821 h 9233"/>
                  <a:gd name="T8" fmla="*/ 8947 w 10430"/>
                  <a:gd name="T9" fmla="*/ 2537 h 9233"/>
                  <a:gd name="T10" fmla="*/ 10429 w 10430"/>
                  <a:gd name="T11" fmla="*/ 0 h 9233"/>
                  <a:gd name="T12" fmla="*/ 0 w 10430"/>
                  <a:gd name="T13" fmla="*/ 601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30" h="9233">
                    <a:moveTo>
                      <a:pt x="0" y="6013"/>
                    </a:moveTo>
                    <a:lnTo>
                      <a:pt x="0" y="9232"/>
                    </a:lnTo>
                    <a:lnTo>
                      <a:pt x="5072" y="9232"/>
                    </a:lnTo>
                    <a:lnTo>
                      <a:pt x="8776" y="2821"/>
                    </a:lnTo>
                    <a:lnTo>
                      <a:pt x="8947" y="2537"/>
                    </a:lnTo>
                    <a:lnTo>
                      <a:pt x="10429" y="0"/>
                    </a:lnTo>
                    <a:lnTo>
                      <a:pt x="0" y="6013"/>
                    </a:lnTo>
                  </a:path>
                </a:pathLst>
              </a:custGeom>
              <a:solidFill>
                <a:srgbClr val="004E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Freeform 2"/>
              <p:cNvSpPr>
                <a:spLocks noChangeArrowheads="1"/>
              </p:cNvSpPr>
              <p:nvPr/>
            </p:nvSpPr>
            <p:spPr bwMode="auto">
              <a:xfrm>
                <a:off x="927100" y="3981450"/>
                <a:ext cx="3632200" cy="2103438"/>
              </a:xfrm>
              <a:custGeom>
                <a:avLst/>
                <a:gdLst>
                  <a:gd name="T0" fmla="*/ 0 w 10088"/>
                  <a:gd name="T1" fmla="*/ 0 h 5842"/>
                  <a:gd name="T2" fmla="*/ 0 w 10088"/>
                  <a:gd name="T3" fmla="*/ 5841 h 5842"/>
                  <a:gd name="T4" fmla="*/ 10087 w 10088"/>
                  <a:gd name="T5" fmla="*/ 0 h 5842"/>
                  <a:gd name="T6" fmla="*/ 0 w 10088"/>
                  <a:gd name="T7" fmla="*/ 0 h 58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088" h="5842">
                    <a:moveTo>
                      <a:pt x="0" y="0"/>
                    </a:moveTo>
                    <a:lnTo>
                      <a:pt x="0" y="5841"/>
                    </a:lnTo>
                    <a:lnTo>
                      <a:pt x="1008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27BDB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Freeform 4"/>
              <p:cNvSpPr>
                <a:spLocks noChangeArrowheads="1"/>
              </p:cNvSpPr>
              <p:nvPr/>
            </p:nvSpPr>
            <p:spPr bwMode="auto">
              <a:xfrm>
                <a:off x="927100" y="-39688"/>
                <a:ext cx="3754438" cy="3333751"/>
              </a:xfrm>
              <a:custGeom>
                <a:avLst/>
                <a:gdLst>
                  <a:gd name="T0" fmla="*/ 0 w 10430"/>
                  <a:gd name="T1" fmla="*/ 3219 h 9261"/>
                  <a:gd name="T2" fmla="*/ 10429 w 10430"/>
                  <a:gd name="T3" fmla="*/ 9260 h 9261"/>
                  <a:gd name="T4" fmla="*/ 5072 w 10430"/>
                  <a:gd name="T5" fmla="*/ 0 h 9261"/>
                  <a:gd name="T6" fmla="*/ 0 w 10430"/>
                  <a:gd name="T7" fmla="*/ 0 h 9261"/>
                  <a:gd name="T8" fmla="*/ 0 w 10430"/>
                  <a:gd name="T9" fmla="*/ 3219 h 9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30" h="9261">
                    <a:moveTo>
                      <a:pt x="0" y="3219"/>
                    </a:moveTo>
                    <a:lnTo>
                      <a:pt x="10429" y="9260"/>
                    </a:lnTo>
                    <a:lnTo>
                      <a:pt x="5072" y="0"/>
                    </a:lnTo>
                    <a:lnTo>
                      <a:pt x="0" y="0"/>
                    </a:lnTo>
                    <a:lnTo>
                      <a:pt x="0" y="3219"/>
                    </a:lnTo>
                  </a:path>
                </a:pathLst>
              </a:custGeom>
              <a:solidFill>
                <a:srgbClr val="00857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3966880" y="172479"/>
            <a:ext cx="7192676" cy="100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chemeClr val="bg1">
                    <a:lumMod val="85000"/>
                  </a:schemeClr>
                </a:solidFill>
              </a:rPr>
              <a:t>‹#›</a:t>
            </a:fld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4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/>
          <p:cNvSpPr/>
          <p:nvPr userDrawn="1"/>
        </p:nvSpPr>
        <p:spPr>
          <a:xfrm rot="5400000">
            <a:off x="6081848" y="767788"/>
            <a:ext cx="60957" cy="11238087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tx2"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282" y="171024"/>
            <a:ext cx="11238089" cy="1007179"/>
          </a:xfrm>
          <a:prstGeom prst="rect">
            <a:avLst/>
          </a:prstGeom>
        </p:spPr>
        <p:txBody>
          <a:bodyPr vert="horz" lIns="0" tIns="0" rIns="121893" bIns="60947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282" y="1600201"/>
            <a:ext cx="11238089" cy="1600425"/>
          </a:xfrm>
          <a:prstGeom prst="rect">
            <a:avLst/>
          </a:prstGeom>
        </p:spPr>
        <p:txBody>
          <a:bodyPr vert="horz" lIns="45720" tIns="0" rIns="121893" bIns="60947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9523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r>
              <a:rPr lang="en-US" sz="1000" dirty="0" smtClean="0">
                <a:solidFill>
                  <a:srgbClr val="898989"/>
                </a:solidFill>
              </a:rPr>
              <a:t>September 2014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458839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ct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r>
              <a:rPr lang="en-US" sz="1000" dirty="0" err="1" smtClean="0">
                <a:solidFill>
                  <a:srgbClr val="898989"/>
                </a:solidFill>
              </a:rPr>
              <a:t>AllSeen</a:t>
            </a:r>
            <a:r>
              <a:rPr lang="en-US" sz="1000" dirty="0" smtClean="0">
                <a:solidFill>
                  <a:srgbClr val="898989"/>
                </a:solidFill>
              </a:rPr>
              <a:t> Alliance ©2014</a:t>
            </a:r>
            <a:endParaRPr lang="en-US" sz="1000" dirty="0">
              <a:solidFill>
                <a:srgbClr val="898989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15022" y="6384477"/>
            <a:ext cx="3012046" cy="276973"/>
          </a:xfrm>
          <a:prstGeom prst="rect">
            <a:avLst/>
          </a:prstGeom>
          <a:noFill/>
        </p:spPr>
        <p:txBody>
          <a:bodyPr wrap="square" lIns="121893" tIns="60947" rIns="121893" bIns="60947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898989"/>
                </a:solidFill>
              </a:rPr>
              <a:t> </a:t>
            </a:r>
            <a:fld id="{CC38B610-CC19-4A1C-B59E-7CD7AD1F5241}" type="slidenum">
              <a:rPr lang="en-US" sz="1000" smtClean="0">
                <a:solidFill>
                  <a:srgbClr val="898989"/>
                </a:solidFill>
              </a:rPr>
              <a:t>‹#›</a:t>
            </a:fld>
            <a:endParaRPr lang="en-US" sz="1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7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60" r:id="rId5"/>
    <p:sldLayoutId id="2147483666" r:id="rId6"/>
    <p:sldLayoutId id="2147483654" r:id="rId7"/>
    <p:sldLayoutId id="2147483663" r:id="rId8"/>
    <p:sldLayoutId id="2147483667" r:id="rId9"/>
    <p:sldLayoutId id="2147483665" r:id="rId10"/>
    <p:sldLayoutId id="2147483668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609468" rtl="0" eaLnBrk="1" latinLnBrk="0" hangingPunct="1">
        <a:lnSpc>
          <a:spcPct val="95000"/>
        </a:lnSpc>
        <a:spcBef>
          <a:spcPct val="0"/>
        </a:spcBef>
        <a:buNone/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219408" indent="-219408" algn="l" defTabSz="609468" rtl="0" eaLnBrk="1" latinLnBrk="0" hangingPunct="1">
        <a:spcBef>
          <a:spcPts val="1200"/>
        </a:spcBef>
        <a:spcAft>
          <a:spcPts val="0"/>
        </a:spcAft>
        <a:buClr>
          <a:schemeClr val="accent3"/>
        </a:buClr>
        <a:buSzPct val="120000"/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457200" indent="-223838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6905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•"/>
        <a:defRPr sz="1600" kern="1200">
          <a:solidFill>
            <a:schemeClr val="tx1"/>
          </a:solidFill>
          <a:latin typeface="Arial"/>
          <a:ea typeface="+mn-ea"/>
          <a:cs typeface="Arial"/>
        </a:defRPr>
      </a:lvl3pPr>
      <a:lvl4pPr marL="966788" indent="-222250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147763" indent="-180975" algn="l" defTabSz="609468" rtl="0" eaLnBrk="1" latinLnBrk="0" hangingPunct="1">
        <a:spcBef>
          <a:spcPts val="600"/>
        </a:spcBef>
        <a:buClr>
          <a:schemeClr val="accent3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3352073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541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009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477" indent="-304735" algn="l" defTabSz="609468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60946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dewing@qce.qualcomm.com" TargetMode="External"/><Relationship Id="rId4" Type="http://schemas.openxmlformats.org/officeDocument/2006/relationships/hyperlink" Target="mailto:tcollera@qca.qualcomm.com" TargetMode="External"/><Relationship Id="rId5" Type="http://schemas.openxmlformats.org/officeDocument/2006/relationships/hyperlink" Target="https://allseenalliance.org/" TargetMode="External"/><Relationship Id="rId6" Type="http://schemas.openxmlformats.org/officeDocument/2006/relationships/hyperlink" Target="https://wiki.allseenalliance.org/tsc/technical_steering_committee/proposals/gatewayagent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mailto:alancaster@affinegy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microsoft.com/office/2007/relationships/hdphoto" Target="../media/hdphoto2.wdp"/><Relationship Id="rId9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microsoft.com/office/2007/relationships/hdphoto" Target="../media/hdphoto3.wdp"/><Relationship Id="rId10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424" y="3199154"/>
            <a:ext cx="3687990" cy="1238492"/>
          </a:xfrm>
        </p:spPr>
        <p:txBody>
          <a:bodyPr/>
          <a:lstStyle/>
          <a:p>
            <a:r>
              <a:rPr lang="en-US" dirty="0" smtClean="0"/>
              <a:t>Gateway Agent </a:t>
            </a:r>
            <a:r>
              <a:rPr lang="en-US" dirty="0" smtClean="0"/>
              <a:t>Overview Presentation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339599" y="5065378"/>
            <a:ext cx="3696816" cy="1259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CTO Affinegy,</a:t>
            </a:r>
            <a:br>
              <a:rPr lang="en-US" dirty="0" smtClean="0"/>
            </a:br>
            <a:r>
              <a:rPr lang="en-US" dirty="0" err="1" smtClean="0"/>
              <a:t>AllSeen</a:t>
            </a:r>
            <a:r>
              <a:rPr lang="en-US" dirty="0" smtClean="0"/>
              <a:t> Alliance Board Member and </a:t>
            </a:r>
            <a:br>
              <a:rPr lang="en-US" dirty="0" smtClean="0"/>
            </a:br>
            <a:r>
              <a:rPr lang="en-US" dirty="0" smtClean="0"/>
              <a:t>Chair Gateway W.G.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September 8, 2014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48426" y="4742252"/>
            <a:ext cx="3687989" cy="2818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Art Lancaster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7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Affinegy – CHARIOT Platform Overview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575524"/>
              </p:ext>
            </p:extLst>
          </p:nvPr>
        </p:nvGraphicFramePr>
        <p:xfrm>
          <a:off x="493281" y="1302583"/>
          <a:ext cx="11238091" cy="4921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8755"/>
                <a:gridCol w="2168755"/>
                <a:gridCol w="2464493"/>
                <a:gridCol w="2267333"/>
                <a:gridCol w="2168755"/>
              </a:tblGrid>
              <a:tr h="33980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Installation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Apps</a:t>
                      </a:r>
                      <a:r>
                        <a:rPr lang="en-US" sz="1800" b="1" baseline="0" dirty="0" smtClean="0">
                          <a:solidFill>
                            <a:schemeClr val="accent1"/>
                          </a:solidFill>
                        </a:rPr>
                        <a:t> &amp; </a:t>
                      </a:r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Services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Support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Management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/>
                          </a:solidFill>
                        </a:rPr>
                        <a:t>Analytics</a:t>
                      </a:r>
                      <a:endParaRPr 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</a:tr>
              <a:tr h="147617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57040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576"/>
                          </a:solidFill>
                        </a:rPr>
                        <a:t>CHARIOT CAP</a:t>
                      </a:r>
                    </a:p>
                    <a:p>
                      <a:pPr algn="ctr"/>
                      <a:r>
                        <a:rPr lang="en-US" sz="1000" b="0" i="1" dirty="0" smtClean="0">
                          <a:solidFill>
                            <a:srgbClr val="008576"/>
                          </a:solidFill>
                        </a:rPr>
                        <a:t>Customer Activation Portal</a:t>
                      </a:r>
                      <a:endParaRPr lang="en-US" sz="1000" b="0" i="1" dirty="0">
                        <a:solidFill>
                          <a:srgbClr val="008576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576"/>
                          </a:solidFill>
                        </a:rPr>
                        <a:t>CHARIOT Home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rgbClr val="008576"/>
                          </a:solidFill>
                        </a:rPr>
                        <a:t>CHARIOT</a:t>
                      </a:r>
                      <a:r>
                        <a:rPr lang="en-US" sz="1400" b="1" baseline="0" dirty="0" smtClean="0">
                          <a:solidFill>
                            <a:srgbClr val="008576"/>
                          </a:solidFill>
                        </a:rPr>
                        <a:t> Business</a:t>
                      </a:r>
                      <a:endParaRPr lang="en-US" sz="1400" b="1" dirty="0">
                        <a:solidFill>
                          <a:srgbClr val="008576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576"/>
                          </a:solidFill>
                        </a:rPr>
                        <a:t>CHARIOT Care</a:t>
                      </a:r>
                      <a:endParaRPr lang="en-US" sz="1400" b="1" dirty="0">
                        <a:solidFill>
                          <a:srgbClr val="008576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576"/>
                          </a:solidFill>
                        </a:rPr>
                        <a:t>CHARIOT Server</a:t>
                      </a:r>
                      <a:endParaRPr lang="en-US" sz="1400" b="1" dirty="0">
                        <a:solidFill>
                          <a:srgbClr val="008576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8576"/>
                          </a:solidFill>
                        </a:rPr>
                        <a:t>CHARIOT Insights</a:t>
                      </a:r>
                      <a:endParaRPr lang="en-US" sz="1400" b="1" dirty="0">
                        <a:solidFill>
                          <a:srgbClr val="008576"/>
                        </a:solidFill>
                      </a:endParaRPr>
                    </a:p>
                  </a:txBody>
                  <a:tcPr anchor="ctr" anchorCtr="1">
                    <a:noFill/>
                  </a:tcPr>
                </a:tc>
              </a:tr>
              <a:tr h="880208">
                <a:tc>
                  <a:txBody>
                    <a:bodyPr/>
                    <a:lstStyle/>
                    <a:p>
                      <a:pPr marL="120650" indent="-106363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  <a:tabLst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Automated gateway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 &amp; </a:t>
                      </a:r>
                      <a:r>
                        <a:rPr lang="en-US" sz="1300" dirty="0" smtClean="0">
                          <a:latin typeface="+mn-lt"/>
                          <a:cs typeface="Arial"/>
                        </a:rPr>
                        <a:t>device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 provisioning</a:t>
                      </a:r>
                    </a:p>
                    <a:p>
                      <a:pPr marL="120650" indent="-106363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  <a:tabLst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TR-069 with DOCSIS provisioning</a:t>
                      </a:r>
                      <a:endParaRPr lang="en-US" sz="130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20650" indent="-120650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Easy, self-service user experiences for home networks and IOT</a:t>
                      </a:r>
                    </a:p>
                    <a:p>
                      <a:pPr marL="117475" indent="-117475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b="0" i="1" baseline="0" dirty="0" smtClean="0">
                          <a:latin typeface="+mn-lt"/>
                          <a:cs typeface="Arial"/>
                        </a:rPr>
                        <a:t>All devices:</a:t>
                      </a:r>
                      <a:r>
                        <a:rPr lang="en-US" sz="1300" b="1" i="1" baseline="0" dirty="0" smtClean="0"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Wi-Fi and smart automation</a:t>
                      </a:r>
                    </a:p>
                    <a:p>
                      <a:pPr marL="117475" indent="-117475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b="0" baseline="0" dirty="0" smtClean="0">
                          <a:latin typeface="+mn-lt"/>
                          <a:cs typeface="Arial"/>
                        </a:rPr>
                        <a:t>Mobile/Web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 apps</a:t>
                      </a:r>
                    </a:p>
                    <a:p>
                      <a:pPr marL="117475" indent="-117475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b="0" baseline="0" dirty="0" smtClean="0">
                          <a:latin typeface="+mn-lt"/>
                          <a:cs typeface="Arial"/>
                        </a:rPr>
                        <a:t>Value added brand-able services portal</a:t>
                      </a:r>
                      <a:endParaRPr lang="en-US" sz="1300" baseline="0" dirty="0" smtClean="0">
                        <a:latin typeface="+mn-lt"/>
                        <a:cs typeface="Arial"/>
                      </a:endParaRPr>
                    </a:p>
                    <a:p>
                      <a:pPr marL="117475" indent="-117475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Enterprise grade secure Wi-Fi</a:t>
                      </a:r>
                    </a:p>
                    <a:p>
                      <a:pPr marL="117475" indent="-117475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Available for Homes and Small Businesses</a:t>
                      </a:r>
                    </a:p>
                    <a:p>
                      <a:pPr marL="0" indent="0">
                        <a:lnSpc>
                          <a:spcPct val="80000"/>
                        </a:lnSpc>
                        <a:spcAft>
                          <a:spcPts val="400"/>
                        </a:spcAft>
                        <a:buFont typeface="Arial"/>
                        <a:buNone/>
                      </a:pPr>
                      <a:endParaRPr lang="en-US" sz="1300" baseline="0" dirty="0" smtClean="0">
                        <a:latin typeface="+mn-lt"/>
                        <a:cs typeface="Arial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20650" indent="-120650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Remote care dashboard for devices and services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Easy alerts and fixes for common service &amp; connectivity problems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Advanced diagnostics for LAN/WAN issues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Web APIs for trouble ticket and back office systems</a:t>
                      </a:r>
                    </a:p>
                    <a:p>
                      <a:pPr>
                        <a:lnSpc>
                          <a:spcPct val="90000"/>
                        </a:lnSpc>
                        <a:spcAft>
                          <a:spcPts val="300"/>
                        </a:spcAft>
                      </a:pPr>
                      <a:endParaRPr lang="en-US" sz="13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20650" indent="-120650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Advanced remote MGMT server</a:t>
                      </a:r>
                    </a:p>
                    <a:p>
                      <a:pPr marL="115888" marR="0" indent="-115888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Supports millions of customers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TR-069 ACS with IOT protocol enhancements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Integral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 high scale database and quick reports</a:t>
                      </a:r>
                      <a:endParaRPr lang="en-US" sz="1300" dirty="0" smtClean="0">
                        <a:latin typeface="+mn-lt"/>
                        <a:cs typeface="Arial"/>
                      </a:endParaRP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400"/>
                        </a:spcAft>
                        <a:buFont typeface="Arial"/>
                        <a:buChar char="•"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Powerful Web APIs for OSS/BSS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endParaRPr lang="en-US" sz="1300" dirty="0">
                        <a:latin typeface="+mn-lt"/>
                        <a:cs typeface="Arial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120650" marR="0" indent="-12065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dirty="0" smtClean="0">
                          <a:latin typeface="+mn-lt"/>
                          <a:cs typeface="Arial"/>
                        </a:rPr>
                        <a:t>Services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 usage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Connected device ID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Traffic consumption by type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Current system demographics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Issue histories and </a:t>
                      </a:r>
                      <a:r>
                        <a:rPr lang="en-US" sz="1300" baseline="0" dirty="0" err="1" smtClean="0">
                          <a:latin typeface="+mn-lt"/>
                          <a:cs typeface="Arial"/>
                        </a:rPr>
                        <a:t>pareto</a:t>
                      </a: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 analytics</a:t>
                      </a:r>
                    </a:p>
                    <a:p>
                      <a:pPr marL="117475" marR="0" indent="-117475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By customer and region statistics</a:t>
                      </a:r>
                      <a:endParaRPr lang="en-US" sz="1300" dirty="0" smtClean="0">
                        <a:latin typeface="+mn-lt"/>
                        <a:cs typeface="Arial"/>
                      </a:endParaRPr>
                    </a:p>
                    <a:p>
                      <a:pPr>
                        <a:lnSpc>
                          <a:spcPct val="90000"/>
                        </a:lnSpc>
                        <a:spcAft>
                          <a:spcPts val="400"/>
                        </a:spcAft>
                      </a:pPr>
                      <a:endParaRPr lang="en-US" sz="1300" dirty="0">
                        <a:latin typeface="+mn-lt"/>
                        <a:cs typeface="Arial"/>
                      </a:endParaRPr>
                    </a:p>
                  </a:txBody>
                  <a:tcPr/>
                </a:tc>
              </a:tr>
              <a:tr h="273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dirty="0" smtClean="0">
                          <a:solidFill>
                            <a:srgbClr val="008576"/>
                          </a:solidFill>
                        </a:rPr>
                        <a:t>CHARIOT Client</a:t>
                      </a: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26542">
                <a:tc>
                  <a:txBody>
                    <a:bodyPr/>
                    <a:lstStyle/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Embedded management client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Gateways, hubs, routers</a:t>
                      </a:r>
                    </a:p>
                    <a:p>
                      <a:pPr marL="115888" indent="-115888">
                        <a:lnSpc>
                          <a:spcPct val="90000"/>
                        </a:lnSpc>
                        <a:spcAft>
                          <a:spcPts val="300"/>
                        </a:spcAft>
                        <a:buFont typeface="Arial"/>
                        <a:buChar char="•"/>
                      </a:pPr>
                      <a:r>
                        <a:rPr lang="en-US" sz="1300" baseline="0" dirty="0" smtClean="0">
                          <a:latin typeface="+mn-lt"/>
                          <a:cs typeface="Arial"/>
                        </a:rPr>
                        <a:t>Latest TR-069 and XMPP standards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WNDR4300_Hero_23apl12_HiRes18-596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15"/>
          <a:stretch/>
        </p:blipFill>
        <p:spPr>
          <a:xfrm>
            <a:off x="935765" y="1937807"/>
            <a:ext cx="1143000" cy="1005840"/>
          </a:xfrm>
          <a:prstGeom prst="rect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Picture 5" descr="products_overview_1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"/>
          <a:stretch/>
        </p:blipFill>
        <p:spPr>
          <a:xfrm>
            <a:off x="3103304" y="1937807"/>
            <a:ext cx="1143000" cy="1005840"/>
          </a:xfrm>
          <a:prstGeom prst="rect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 descr="products_overview_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"/>
          <a:stretch/>
        </p:blipFill>
        <p:spPr>
          <a:xfrm>
            <a:off x="5421729" y="1937807"/>
            <a:ext cx="1143000" cy="1005840"/>
          </a:xfrm>
          <a:prstGeom prst="rect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8" name="Picture 7" descr="products_overview_3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4"/>
          <a:stretch/>
        </p:blipFill>
        <p:spPr>
          <a:xfrm>
            <a:off x="7841503" y="1937807"/>
            <a:ext cx="1143000" cy="1005840"/>
          </a:xfrm>
          <a:prstGeom prst="rect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 descr="dynamic-cloud-server copy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r="5747" b="5714"/>
          <a:stretch/>
        </p:blipFill>
        <p:spPr>
          <a:xfrm>
            <a:off x="10059336" y="1937807"/>
            <a:ext cx="1143000" cy="1005840"/>
          </a:xfrm>
          <a:prstGeom prst="rect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5331334" y="6438315"/>
            <a:ext cx="1508868" cy="1886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1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Gateway Working Group Contributors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2246756"/>
          </a:xfrm>
        </p:spPr>
        <p:txBody>
          <a:bodyPr/>
          <a:lstStyle/>
          <a:p>
            <a:r>
              <a:rPr lang="en-US" dirty="0" smtClean="0"/>
              <a:t>Affinegy</a:t>
            </a:r>
          </a:p>
          <a:p>
            <a:pPr lvl="1"/>
            <a:r>
              <a:rPr lang="en-US" dirty="0" smtClean="0"/>
              <a:t>Art Lancaster, CTO – contributor and W.G. chair</a:t>
            </a:r>
          </a:p>
          <a:p>
            <a:pPr lvl="1"/>
            <a:r>
              <a:rPr lang="en-US" dirty="0" smtClean="0"/>
              <a:t>Committers:  Josh Spain, Kevin </a:t>
            </a:r>
            <a:r>
              <a:rPr lang="en-US" dirty="0" err="1" smtClean="0"/>
              <a:t>Sandifer</a:t>
            </a:r>
            <a:r>
              <a:rPr lang="en-US" dirty="0" smtClean="0"/>
              <a:t>, Jim Howard</a:t>
            </a:r>
          </a:p>
          <a:p>
            <a:r>
              <a:rPr lang="en-US" dirty="0" smtClean="0"/>
              <a:t>Qualcomm</a:t>
            </a:r>
          </a:p>
          <a:p>
            <a:pPr lvl="1"/>
            <a:r>
              <a:rPr lang="en-US" dirty="0"/>
              <a:t>Shane </a:t>
            </a:r>
            <a:r>
              <a:rPr lang="en-US" dirty="0" smtClean="0"/>
              <a:t>Dewing, Senior </a:t>
            </a:r>
            <a:r>
              <a:rPr lang="en-US" dirty="0"/>
              <a:t>Director Product </a:t>
            </a:r>
            <a:r>
              <a:rPr lang="en-US" dirty="0" smtClean="0"/>
              <a:t>Management – contributor</a:t>
            </a:r>
          </a:p>
          <a:p>
            <a:pPr lvl="1"/>
            <a:r>
              <a:rPr lang="en-US" dirty="0" smtClean="0"/>
              <a:t>Committers: </a:t>
            </a:r>
            <a:r>
              <a:rPr lang="en-US" dirty="0" err="1" smtClean="0"/>
              <a:t>Tsahi</a:t>
            </a:r>
            <a:r>
              <a:rPr lang="en-US" dirty="0" smtClean="0"/>
              <a:t> Asher, </a:t>
            </a:r>
            <a:r>
              <a:rPr lang="en-US" dirty="0" err="1" smtClean="0"/>
              <a:t>Tali</a:t>
            </a:r>
            <a:r>
              <a:rPr lang="en-US" dirty="0" smtClean="0"/>
              <a:t> Messing, Benita Gupta, Josh </a:t>
            </a:r>
            <a:r>
              <a:rPr lang="en-US" dirty="0" err="1" smtClean="0"/>
              <a:t>Hershberg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9657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2831531"/>
          </a:xfrm>
        </p:spPr>
        <p:txBody>
          <a:bodyPr/>
          <a:lstStyle/>
          <a:p>
            <a:r>
              <a:rPr lang="en-US" dirty="0" smtClean="0"/>
              <a:t>Art Lancaster – </a:t>
            </a:r>
            <a:r>
              <a:rPr lang="en-US" dirty="0" smtClean="0">
                <a:hlinkClick r:id="rId2"/>
              </a:rPr>
              <a:t>alancaster@affinegy.com</a:t>
            </a:r>
            <a:endParaRPr lang="en-US" dirty="0" smtClean="0"/>
          </a:p>
          <a:p>
            <a:r>
              <a:rPr lang="en-US" dirty="0"/>
              <a:t>Shane Dewing </a:t>
            </a:r>
            <a:r>
              <a:rPr lang="en-US" dirty="0" smtClean="0"/>
              <a:t>– </a:t>
            </a:r>
            <a:r>
              <a:rPr lang="en-US" dirty="0">
                <a:hlinkClick r:id="rId3"/>
              </a:rPr>
              <a:t>sdewing@</a:t>
            </a:r>
            <a:r>
              <a:rPr lang="en-US" dirty="0" smtClean="0">
                <a:hlinkClick r:id="rId3"/>
              </a:rPr>
              <a:t>qce.qualcomm.com</a:t>
            </a:r>
            <a:r>
              <a:rPr lang="en-US" dirty="0" smtClean="0"/>
              <a:t> </a:t>
            </a:r>
          </a:p>
          <a:p>
            <a:r>
              <a:rPr lang="en-US" dirty="0" smtClean="0"/>
              <a:t>Tim </a:t>
            </a:r>
            <a:r>
              <a:rPr lang="en-US" dirty="0" err="1" smtClean="0"/>
              <a:t>Colleran</a:t>
            </a:r>
            <a:r>
              <a:rPr lang="en-US" dirty="0"/>
              <a:t> –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tcollera@</a:t>
            </a:r>
            <a:r>
              <a:rPr lang="en-US" dirty="0" smtClean="0">
                <a:hlinkClick r:id="rId4"/>
              </a:rPr>
              <a:t>qca.qualcomm.com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AllSeen</a:t>
            </a:r>
            <a:r>
              <a:rPr lang="en-US" dirty="0" smtClean="0"/>
              <a:t> </a:t>
            </a:r>
            <a:r>
              <a:rPr lang="en-US" dirty="0"/>
              <a:t>Alliance information at </a:t>
            </a:r>
            <a:r>
              <a:rPr lang="en-US" dirty="0">
                <a:hlinkClick r:id="rId5"/>
              </a:rPr>
              <a:t>https://allseenalliance.org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 err="1" smtClean="0"/>
              <a:t>AllSeen</a:t>
            </a:r>
            <a:r>
              <a:rPr lang="en-US" dirty="0" smtClean="0"/>
              <a:t> Gateway </a:t>
            </a:r>
            <a:r>
              <a:rPr lang="en-US" dirty="0"/>
              <a:t>Workgroup Wiki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://wiki.allseenalliance.org/tsc/technical_steering_committee/proposals/</a:t>
            </a:r>
            <a:r>
              <a:rPr lang="en-US" dirty="0" smtClean="0">
                <a:hlinkClick r:id="rId6"/>
              </a:rPr>
              <a:t>gatewayagent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583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rapezoid 111"/>
          <p:cNvSpPr/>
          <p:nvPr/>
        </p:nvSpPr>
        <p:spPr>
          <a:xfrm>
            <a:off x="7837486" y="3962400"/>
            <a:ext cx="619126" cy="838199"/>
          </a:xfrm>
          <a:prstGeom prst="trapezoid">
            <a:avLst/>
          </a:prstGeom>
          <a:solidFill>
            <a:srgbClr val="00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1612" y="3581400"/>
            <a:ext cx="2971800" cy="197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61012" y="6051055"/>
            <a:ext cx="3124200" cy="197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/>
          <p:cNvSpPr txBox="1">
            <a:spLocks/>
          </p:cNvSpPr>
          <p:nvPr/>
        </p:nvSpPr>
        <p:spPr>
          <a:xfrm>
            <a:off x="283464" y="433129"/>
            <a:ext cx="11905361" cy="461665"/>
          </a:xfrm>
          <a:prstGeom prst="rect">
            <a:avLst/>
          </a:prstGeom>
        </p:spPr>
        <p:txBody>
          <a:bodyPr/>
          <a:lstStyle>
            <a:lvl1pPr algn="l" defTabSz="609468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Why the </a:t>
            </a:r>
            <a:r>
              <a:rPr lang="en-US" dirty="0" err="1" smtClean="0">
                <a:solidFill>
                  <a:srgbClr val="FFFFFF"/>
                </a:solidFill>
              </a:rPr>
              <a:t>AllJoyn</a:t>
            </a:r>
            <a:r>
              <a:rPr lang="en-US" dirty="0" smtClean="0">
                <a:solidFill>
                  <a:srgbClr val="FFFFFF"/>
                </a:solidFill>
              </a:rPr>
              <a:t> proximal network topology matters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7640" y="2892132"/>
            <a:ext cx="2966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FFC000"/>
                </a:solidFill>
                <a:cs typeface="Qualcomm Office Semibold"/>
              </a:rPr>
              <a:t>Direct communication</a:t>
            </a:r>
            <a:br>
              <a:rPr lang="en-US" sz="2000" dirty="0" smtClean="0">
                <a:solidFill>
                  <a:srgbClr val="FFC000"/>
                </a:solidFill>
                <a:cs typeface="Qualcomm Office Semibold"/>
              </a:rPr>
            </a:br>
            <a:r>
              <a:rPr lang="en-US" sz="2000" dirty="0" smtClean="0">
                <a:solidFill>
                  <a:srgbClr val="FFC000"/>
                </a:solidFill>
                <a:cs typeface="Qualcomm Office Semibold"/>
              </a:rPr>
              <a:t>with</a:t>
            </a:r>
            <a:r>
              <a:rPr lang="en-US" sz="2000" dirty="0">
                <a:solidFill>
                  <a:srgbClr val="FFC000"/>
                </a:solidFill>
                <a:cs typeface="Qualcomm Office Semibold"/>
              </a:rPr>
              <a:t> </a:t>
            </a:r>
            <a:r>
              <a:rPr lang="en-US" sz="2000" dirty="0" smtClean="0">
                <a:solidFill>
                  <a:srgbClr val="FFC000"/>
                </a:solidFill>
                <a:cs typeface="Qualcomm Office Semibold"/>
              </a:rPr>
              <a:t>the AllJoyn framework is fast,</a:t>
            </a:r>
            <a:br>
              <a:rPr lang="en-US" sz="2000" dirty="0" smtClean="0">
                <a:solidFill>
                  <a:srgbClr val="FFC000"/>
                </a:solidFill>
                <a:cs typeface="Qualcomm Office Semibold"/>
              </a:rPr>
            </a:br>
            <a:r>
              <a:rPr lang="en-US" sz="2000" dirty="0" smtClean="0">
                <a:solidFill>
                  <a:srgbClr val="FFC000"/>
                </a:solidFill>
                <a:cs typeface="Qualcomm Office Semibold"/>
              </a:rPr>
              <a:t>efficient, and </a:t>
            </a:r>
            <a:r>
              <a:rPr lang="en-US" sz="2000" dirty="0">
                <a:solidFill>
                  <a:srgbClr val="FFC000"/>
                </a:solidFill>
                <a:cs typeface="Qualcomm Office Semibold"/>
              </a:rPr>
              <a:t>secure</a:t>
            </a:r>
            <a:r>
              <a:rPr lang="en-US" sz="2000" dirty="0" smtClean="0">
                <a:solidFill>
                  <a:srgbClr val="FFC000"/>
                </a:solidFill>
                <a:cs typeface="Qualcomm Office Semibold"/>
              </a:rPr>
              <a:t>. 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endParaRPr lang="en-US" sz="2000" dirty="0" smtClean="0">
              <a:solidFill>
                <a:srgbClr val="FFC000"/>
              </a:solidFill>
              <a:cs typeface="Qualcomm Office Semibold"/>
            </a:endParaRP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FFC000"/>
                </a:solidFill>
                <a:cs typeface="Qualcomm Office Semibold"/>
              </a:rPr>
              <a:t>No need </a:t>
            </a:r>
            <a:r>
              <a:rPr lang="en-US" sz="2000" dirty="0" smtClean="0">
                <a:solidFill>
                  <a:srgbClr val="FFC000"/>
                </a:solidFill>
              </a:rPr>
              <a:t>to </a:t>
            </a:r>
            <a:r>
              <a:rPr lang="en-US" sz="2000" dirty="0">
                <a:solidFill>
                  <a:srgbClr val="FFC000"/>
                </a:solidFill>
              </a:rPr>
              <a:t>go out to the cloud to talk to the device right next to you!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  <a:cs typeface="Qualcomm Office Semibold"/>
            </a:endParaRPr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77801" y="1355725"/>
            <a:ext cx="8666162" cy="5105400"/>
          </a:xfrm>
          <a:custGeom>
            <a:avLst/>
            <a:gdLst>
              <a:gd name="T0" fmla="*/ 980 w 2729"/>
              <a:gd name="T1" fmla="*/ 63 h 1608"/>
              <a:gd name="T2" fmla="*/ 1124 w 2729"/>
              <a:gd name="T3" fmla="*/ 63 h 1608"/>
              <a:gd name="T4" fmla="*/ 1901 w 2729"/>
              <a:gd name="T5" fmla="*/ 63 h 1608"/>
              <a:gd name="T6" fmla="*/ 1902 w 2729"/>
              <a:gd name="T7" fmla="*/ 771 h 1608"/>
              <a:gd name="T8" fmla="*/ 980 w 2729"/>
              <a:gd name="T9" fmla="*/ 771 h 1608"/>
              <a:gd name="T10" fmla="*/ 980 w 2729"/>
              <a:gd name="T11" fmla="*/ 63 h 1608"/>
              <a:gd name="T12" fmla="*/ 0 w 2729"/>
              <a:gd name="T13" fmla="*/ 1608 h 1608"/>
              <a:gd name="T14" fmla="*/ 2729 w 2729"/>
              <a:gd name="T15" fmla="*/ 1608 h 1608"/>
              <a:gd name="T16" fmla="*/ 2729 w 2729"/>
              <a:gd name="T17" fmla="*/ 1542 h 1608"/>
              <a:gd name="T18" fmla="*/ 2729 w 2729"/>
              <a:gd name="T19" fmla="*/ 1542 h 1608"/>
              <a:gd name="T20" fmla="*/ 2729 w 2729"/>
              <a:gd name="T21" fmla="*/ 63 h 1608"/>
              <a:gd name="T22" fmla="*/ 2729 w 2729"/>
              <a:gd name="T23" fmla="*/ 0 h 1608"/>
              <a:gd name="T24" fmla="*/ 914 w 2729"/>
              <a:gd name="T25" fmla="*/ 0 h 1608"/>
              <a:gd name="T26" fmla="*/ 914 w 2729"/>
              <a:gd name="T27" fmla="*/ 771 h 1608"/>
              <a:gd name="T28" fmla="*/ 36 w 2729"/>
              <a:gd name="T29" fmla="*/ 771 h 1608"/>
              <a:gd name="T30" fmla="*/ 36 w 2729"/>
              <a:gd name="T31" fmla="*/ 576 h 1608"/>
              <a:gd name="T32" fmla="*/ 0 w 2729"/>
              <a:gd name="T33" fmla="*/ 576 h 1608"/>
              <a:gd name="T34" fmla="*/ 0 w 2729"/>
              <a:gd name="T35" fmla="*/ 1608 h 1608"/>
              <a:gd name="T36" fmla="*/ 1036 w 2729"/>
              <a:gd name="T37" fmla="*/ 1542 h 1608"/>
              <a:gd name="T38" fmla="*/ 65 w 2729"/>
              <a:gd name="T39" fmla="*/ 1542 h 1608"/>
              <a:gd name="T40" fmla="*/ 65 w 2729"/>
              <a:gd name="T41" fmla="*/ 837 h 1608"/>
              <a:gd name="T42" fmla="*/ 72 w 2729"/>
              <a:gd name="T43" fmla="*/ 837 h 1608"/>
              <a:gd name="T44" fmla="*/ 1036 w 2729"/>
              <a:gd name="T45" fmla="*/ 837 h 1608"/>
              <a:gd name="T46" fmla="*/ 1036 w 2729"/>
              <a:gd name="T47" fmla="*/ 1542 h 1608"/>
              <a:gd name="T48" fmla="*/ 2283 w 2729"/>
              <a:gd name="T49" fmla="*/ 1542 h 1608"/>
              <a:gd name="T50" fmla="*/ 1102 w 2729"/>
              <a:gd name="T51" fmla="*/ 1542 h 1608"/>
              <a:gd name="T52" fmla="*/ 1102 w 2729"/>
              <a:gd name="T53" fmla="*/ 837 h 1608"/>
              <a:gd name="T54" fmla="*/ 2283 w 2729"/>
              <a:gd name="T55" fmla="*/ 837 h 1608"/>
              <a:gd name="T56" fmla="*/ 2283 w 2729"/>
              <a:gd name="T57" fmla="*/ 1542 h 1608"/>
              <a:gd name="T58" fmla="*/ 2640 w 2729"/>
              <a:gd name="T59" fmla="*/ 1542 h 1608"/>
              <a:gd name="T60" fmla="*/ 2349 w 2729"/>
              <a:gd name="T61" fmla="*/ 1542 h 1608"/>
              <a:gd name="T62" fmla="*/ 2349 w 2729"/>
              <a:gd name="T63" fmla="*/ 943 h 1608"/>
              <a:gd name="T64" fmla="*/ 2640 w 2729"/>
              <a:gd name="T65" fmla="*/ 943 h 1608"/>
              <a:gd name="T66" fmla="*/ 2640 w 2729"/>
              <a:gd name="T67" fmla="*/ 1542 h 1608"/>
              <a:gd name="T68" fmla="*/ 2664 w 2729"/>
              <a:gd name="T69" fmla="*/ 771 h 1608"/>
              <a:gd name="T70" fmla="*/ 1968 w 2729"/>
              <a:gd name="T71" fmla="*/ 771 h 1608"/>
              <a:gd name="T72" fmla="*/ 1967 w 2729"/>
              <a:gd name="T73" fmla="*/ 63 h 1608"/>
              <a:gd name="T74" fmla="*/ 2664 w 2729"/>
              <a:gd name="T75" fmla="*/ 63 h 1608"/>
              <a:gd name="T76" fmla="*/ 2664 w 2729"/>
              <a:gd name="T77" fmla="*/ 771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729" h="1608">
                <a:moveTo>
                  <a:pt x="980" y="63"/>
                </a:moveTo>
                <a:cubicBezTo>
                  <a:pt x="1124" y="63"/>
                  <a:pt x="1124" y="63"/>
                  <a:pt x="1124" y="63"/>
                </a:cubicBezTo>
                <a:cubicBezTo>
                  <a:pt x="1901" y="63"/>
                  <a:pt x="1901" y="63"/>
                  <a:pt x="1901" y="63"/>
                </a:cubicBezTo>
                <a:cubicBezTo>
                  <a:pt x="1902" y="771"/>
                  <a:pt x="1902" y="771"/>
                  <a:pt x="1902" y="771"/>
                </a:cubicBezTo>
                <a:cubicBezTo>
                  <a:pt x="980" y="771"/>
                  <a:pt x="980" y="771"/>
                  <a:pt x="980" y="771"/>
                </a:cubicBezTo>
                <a:lnTo>
                  <a:pt x="980" y="63"/>
                </a:lnTo>
                <a:close/>
                <a:moveTo>
                  <a:pt x="0" y="1608"/>
                </a:moveTo>
                <a:cubicBezTo>
                  <a:pt x="2729" y="1608"/>
                  <a:pt x="2729" y="1608"/>
                  <a:pt x="2729" y="1608"/>
                </a:cubicBezTo>
                <a:cubicBezTo>
                  <a:pt x="2729" y="1542"/>
                  <a:pt x="2729" y="1542"/>
                  <a:pt x="2729" y="1542"/>
                </a:cubicBezTo>
                <a:cubicBezTo>
                  <a:pt x="2729" y="1542"/>
                  <a:pt x="2729" y="1542"/>
                  <a:pt x="2729" y="1542"/>
                </a:cubicBezTo>
                <a:cubicBezTo>
                  <a:pt x="2729" y="63"/>
                  <a:pt x="2729" y="63"/>
                  <a:pt x="2729" y="63"/>
                </a:cubicBezTo>
                <a:cubicBezTo>
                  <a:pt x="2729" y="0"/>
                  <a:pt x="2729" y="0"/>
                  <a:pt x="2729" y="0"/>
                </a:cubicBezTo>
                <a:cubicBezTo>
                  <a:pt x="914" y="0"/>
                  <a:pt x="914" y="0"/>
                  <a:pt x="914" y="0"/>
                </a:cubicBezTo>
                <a:cubicBezTo>
                  <a:pt x="914" y="771"/>
                  <a:pt x="914" y="771"/>
                  <a:pt x="914" y="771"/>
                </a:cubicBezTo>
                <a:cubicBezTo>
                  <a:pt x="36" y="771"/>
                  <a:pt x="36" y="771"/>
                  <a:pt x="36" y="771"/>
                </a:cubicBezTo>
                <a:cubicBezTo>
                  <a:pt x="36" y="576"/>
                  <a:pt x="36" y="576"/>
                  <a:pt x="36" y="576"/>
                </a:cubicBezTo>
                <a:cubicBezTo>
                  <a:pt x="0" y="576"/>
                  <a:pt x="0" y="576"/>
                  <a:pt x="0" y="576"/>
                </a:cubicBezTo>
                <a:lnTo>
                  <a:pt x="0" y="1608"/>
                </a:lnTo>
                <a:close/>
                <a:moveTo>
                  <a:pt x="1036" y="1542"/>
                </a:moveTo>
                <a:cubicBezTo>
                  <a:pt x="496" y="1542"/>
                  <a:pt x="606" y="1542"/>
                  <a:pt x="65" y="1542"/>
                </a:cubicBezTo>
                <a:cubicBezTo>
                  <a:pt x="65" y="837"/>
                  <a:pt x="65" y="837"/>
                  <a:pt x="65" y="837"/>
                </a:cubicBezTo>
                <a:cubicBezTo>
                  <a:pt x="72" y="837"/>
                  <a:pt x="72" y="837"/>
                  <a:pt x="72" y="837"/>
                </a:cubicBezTo>
                <a:cubicBezTo>
                  <a:pt x="610" y="837"/>
                  <a:pt x="498" y="837"/>
                  <a:pt x="1036" y="837"/>
                </a:cubicBezTo>
                <a:lnTo>
                  <a:pt x="1036" y="1542"/>
                </a:lnTo>
                <a:close/>
                <a:moveTo>
                  <a:pt x="2283" y="1542"/>
                </a:moveTo>
                <a:cubicBezTo>
                  <a:pt x="1102" y="1542"/>
                  <a:pt x="1102" y="1542"/>
                  <a:pt x="1102" y="1542"/>
                </a:cubicBezTo>
                <a:cubicBezTo>
                  <a:pt x="1102" y="837"/>
                  <a:pt x="1102" y="837"/>
                  <a:pt x="1102" y="837"/>
                </a:cubicBezTo>
                <a:cubicBezTo>
                  <a:pt x="2283" y="837"/>
                  <a:pt x="2283" y="837"/>
                  <a:pt x="2283" y="837"/>
                </a:cubicBezTo>
                <a:lnTo>
                  <a:pt x="2283" y="1542"/>
                </a:lnTo>
                <a:close/>
                <a:moveTo>
                  <a:pt x="2640" y="1542"/>
                </a:moveTo>
                <a:cubicBezTo>
                  <a:pt x="2349" y="1542"/>
                  <a:pt x="2349" y="1542"/>
                  <a:pt x="2349" y="1542"/>
                </a:cubicBezTo>
                <a:cubicBezTo>
                  <a:pt x="2349" y="943"/>
                  <a:pt x="2349" y="943"/>
                  <a:pt x="2349" y="943"/>
                </a:cubicBezTo>
                <a:cubicBezTo>
                  <a:pt x="2640" y="943"/>
                  <a:pt x="2640" y="943"/>
                  <a:pt x="2640" y="943"/>
                </a:cubicBezTo>
                <a:lnTo>
                  <a:pt x="2640" y="1542"/>
                </a:lnTo>
                <a:close/>
                <a:moveTo>
                  <a:pt x="2664" y="771"/>
                </a:moveTo>
                <a:cubicBezTo>
                  <a:pt x="1968" y="771"/>
                  <a:pt x="1968" y="771"/>
                  <a:pt x="1968" y="771"/>
                </a:cubicBezTo>
                <a:cubicBezTo>
                  <a:pt x="1967" y="63"/>
                  <a:pt x="1967" y="63"/>
                  <a:pt x="1967" y="63"/>
                </a:cubicBezTo>
                <a:cubicBezTo>
                  <a:pt x="2664" y="63"/>
                  <a:pt x="2664" y="63"/>
                  <a:pt x="2664" y="63"/>
                </a:cubicBezTo>
                <a:lnTo>
                  <a:pt x="2664" y="771"/>
                </a:lnTo>
                <a:close/>
              </a:path>
            </a:pathLst>
          </a:custGeom>
          <a:solidFill>
            <a:srgbClr val="58595B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89612" y="4541240"/>
            <a:ext cx="679450" cy="1554760"/>
            <a:chOff x="8197472" y="815445"/>
            <a:chExt cx="914400" cy="1546755"/>
          </a:xfrm>
          <a:scene3d>
            <a:camera prst="orthographicFront">
              <a:rot lat="0" lon="10800000" rev="0"/>
            </a:camera>
            <a:lightRig rig="threePt" dir="t"/>
          </a:scene3d>
        </p:grpSpPr>
        <p:grpSp>
          <p:nvGrpSpPr>
            <p:cNvPr id="7" name="Group 6"/>
            <p:cNvGrpSpPr/>
            <p:nvPr/>
          </p:nvGrpSpPr>
          <p:grpSpPr>
            <a:xfrm>
              <a:off x="8197472" y="815445"/>
              <a:ext cx="914400" cy="1546755"/>
              <a:chOff x="8197472" y="815445"/>
              <a:chExt cx="914400" cy="154675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8197472" y="815445"/>
                <a:ext cx="914400" cy="457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8197472" y="1295400"/>
                <a:ext cx="914400" cy="1066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 flipH="1">
              <a:off x="8258493" y="838200"/>
              <a:ext cx="45719" cy="41051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58493" y="1371600"/>
              <a:ext cx="45719" cy="898936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598612" y="6051055"/>
            <a:ext cx="3733800" cy="197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79412" y="3581400"/>
            <a:ext cx="2209800" cy="1973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llseen-Appliances-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806916"/>
            <a:ext cx="1247957" cy="850684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954837" y="2959620"/>
            <a:ext cx="1501775" cy="850380"/>
            <a:chOff x="1314450" y="3038475"/>
            <a:chExt cx="1501775" cy="850380"/>
          </a:xfrm>
          <a:solidFill>
            <a:srgbClr val="000000"/>
          </a:solidFill>
        </p:grpSpPr>
        <p:sp>
          <p:nvSpPr>
            <p:cNvPr id="33" name="Freeform 108"/>
            <p:cNvSpPr>
              <a:spLocks noEditPoints="1"/>
            </p:cNvSpPr>
            <p:nvPr/>
          </p:nvSpPr>
          <p:spPr bwMode="auto">
            <a:xfrm>
              <a:off x="2197099" y="3228455"/>
              <a:ext cx="619126" cy="660400"/>
            </a:xfrm>
            <a:custGeom>
              <a:avLst/>
              <a:gdLst>
                <a:gd name="T0" fmla="*/ 344 w 366"/>
                <a:gd name="T1" fmla="*/ 9 h 208"/>
                <a:gd name="T2" fmla="*/ 278 w 366"/>
                <a:gd name="T3" fmla="*/ 80 h 208"/>
                <a:gd name="T4" fmla="*/ 273 w 366"/>
                <a:gd name="T5" fmla="*/ 80 h 208"/>
                <a:gd name="T6" fmla="*/ 272 w 366"/>
                <a:gd name="T7" fmla="*/ 75 h 208"/>
                <a:gd name="T8" fmla="*/ 272 w 366"/>
                <a:gd name="T9" fmla="*/ 75 h 208"/>
                <a:gd name="T10" fmla="*/ 267 w 366"/>
                <a:gd name="T11" fmla="*/ 75 h 208"/>
                <a:gd name="T12" fmla="*/ 262 w 366"/>
                <a:gd name="T13" fmla="*/ 80 h 208"/>
                <a:gd name="T14" fmla="*/ 111 w 366"/>
                <a:gd name="T15" fmla="*/ 80 h 208"/>
                <a:gd name="T16" fmla="*/ 102 w 366"/>
                <a:gd name="T17" fmla="*/ 82 h 208"/>
                <a:gd name="T18" fmla="*/ 71 w 366"/>
                <a:gd name="T19" fmla="*/ 117 h 208"/>
                <a:gd name="T20" fmla="*/ 59 w 366"/>
                <a:gd name="T21" fmla="*/ 117 h 208"/>
                <a:gd name="T22" fmla="*/ 56 w 366"/>
                <a:gd name="T23" fmla="*/ 121 h 208"/>
                <a:gd name="T24" fmla="*/ 56 w 366"/>
                <a:gd name="T25" fmla="*/ 121 h 208"/>
                <a:gd name="T26" fmla="*/ 59 w 366"/>
                <a:gd name="T27" fmla="*/ 125 h 208"/>
                <a:gd name="T28" fmla="*/ 64 w 366"/>
                <a:gd name="T29" fmla="*/ 125 h 208"/>
                <a:gd name="T30" fmla="*/ 59 w 366"/>
                <a:gd name="T31" fmla="*/ 130 h 208"/>
                <a:gd name="T32" fmla="*/ 59 w 366"/>
                <a:gd name="T33" fmla="*/ 130 h 208"/>
                <a:gd name="T34" fmla="*/ 58 w 366"/>
                <a:gd name="T35" fmla="*/ 131 h 208"/>
                <a:gd name="T36" fmla="*/ 9 w 366"/>
                <a:gd name="T37" fmla="*/ 185 h 208"/>
                <a:gd name="T38" fmla="*/ 22 w 366"/>
                <a:gd name="T39" fmla="*/ 199 h 208"/>
                <a:gd name="T40" fmla="*/ 69 w 366"/>
                <a:gd name="T41" fmla="*/ 148 h 208"/>
                <a:gd name="T42" fmla="*/ 233 w 366"/>
                <a:gd name="T43" fmla="*/ 148 h 208"/>
                <a:gd name="T44" fmla="*/ 279 w 366"/>
                <a:gd name="T45" fmla="*/ 199 h 208"/>
                <a:gd name="T46" fmla="*/ 293 w 366"/>
                <a:gd name="T47" fmla="*/ 199 h 208"/>
                <a:gd name="T48" fmla="*/ 292 w 366"/>
                <a:gd name="T49" fmla="*/ 185 h 208"/>
                <a:gd name="T50" fmla="*/ 250 w 366"/>
                <a:gd name="T51" fmla="*/ 138 h 208"/>
                <a:gd name="T52" fmla="*/ 357 w 366"/>
                <a:gd name="T53" fmla="*/ 23 h 208"/>
                <a:gd name="T54" fmla="*/ 344 w 366"/>
                <a:gd name="T55" fmla="*/ 9 h 208"/>
                <a:gd name="T56" fmla="*/ 233 w 366"/>
                <a:gd name="T57" fmla="*/ 128 h 208"/>
                <a:gd name="T58" fmla="*/ 73 w 366"/>
                <a:gd name="T59" fmla="*/ 128 h 208"/>
                <a:gd name="T60" fmla="*/ 75 w 366"/>
                <a:gd name="T61" fmla="*/ 125 h 208"/>
                <a:gd name="T62" fmla="*/ 77 w 366"/>
                <a:gd name="T63" fmla="*/ 125 h 208"/>
                <a:gd name="T64" fmla="*/ 80 w 366"/>
                <a:gd name="T65" fmla="*/ 121 h 208"/>
                <a:gd name="T66" fmla="*/ 80 w 366"/>
                <a:gd name="T67" fmla="*/ 121 h 208"/>
                <a:gd name="T68" fmla="*/ 80 w 366"/>
                <a:gd name="T69" fmla="*/ 120 h 208"/>
                <a:gd name="T70" fmla="*/ 108 w 366"/>
                <a:gd name="T71" fmla="*/ 88 h 208"/>
                <a:gd name="T72" fmla="*/ 254 w 366"/>
                <a:gd name="T73" fmla="*/ 88 h 208"/>
                <a:gd name="T74" fmla="*/ 252 w 366"/>
                <a:gd name="T75" fmla="*/ 90 h 208"/>
                <a:gd name="T76" fmla="*/ 252 w 366"/>
                <a:gd name="T77" fmla="*/ 96 h 208"/>
                <a:gd name="T78" fmla="*/ 253 w 366"/>
                <a:gd name="T79" fmla="*/ 96 h 208"/>
                <a:gd name="T80" fmla="*/ 257 w 366"/>
                <a:gd name="T81" fmla="*/ 96 h 208"/>
                <a:gd name="T82" fmla="*/ 265 w 366"/>
                <a:gd name="T83" fmla="*/ 88 h 208"/>
                <a:gd name="T84" fmla="*/ 270 w 366"/>
                <a:gd name="T85" fmla="*/ 88 h 208"/>
                <a:gd name="T86" fmla="*/ 233 w 366"/>
                <a:gd name="T87" fmla="*/ 12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66" h="208">
                  <a:moveTo>
                    <a:pt x="344" y="9"/>
                  </a:moveTo>
                  <a:cubicBezTo>
                    <a:pt x="278" y="80"/>
                    <a:pt x="278" y="80"/>
                    <a:pt x="278" y="80"/>
                  </a:cubicBezTo>
                  <a:cubicBezTo>
                    <a:pt x="273" y="80"/>
                    <a:pt x="273" y="80"/>
                    <a:pt x="273" y="80"/>
                  </a:cubicBezTo>
                  <a:cubicBezTo>
                    <a:pt x="274" y="79"/>
                    <a:pt x="273" y="77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71" y="73"/>
                    <a:pt x="268" y="73"/>
                    <a:pt x="267" y="75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111" y="80"/>
                    <a:pt x="111" y="80"/>
                    <a:pt x="111" y="80"/>
                  </a:cubicBezTo>
                  <a:cubicBezTo>
                    <a:pt x="108" y="80"/>
                    <a:pt x="105" y="80"/>
                    <a:pt x="102" y="82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59" y="117"/>
                    <a:pt x="59" y="117"/>
                    <a:pt x="59" y="117"/>
                  </a:cubicBezTo>
                  <a:cubicBezTo>
                    <a:pt x="57" y="117"/>
                    <a:pt x="56" y="119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23"/>
                    <a:pt x="57" y="125"/>
                    <a:pt x="59" y="125"/>
                  </a:cubicBezTo>
                  <a:cubicBezTo>
                    <a:pt x="64" y="125"/>
                    <a:pt x="64" y="125"/>
                    <a:pt x="64" y="125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9" y="130"/>
                    <a:pt x="59" y="130"/>
                  </a:cubicBezTo>
                  <a:cubicBezTo>
                    <a:pt x="59" y="130"/>
                    <a:pt x="58" y="130"/>
                    <a:pt x="58" y="131"/>
                  </a:cubicBezTo>
                  <a:cubicBezTo>
                    <a:pt x="9" y="185"/>
                    <a:pt x="9" y="185"/>
                    <a:pt x="9" y="185"/>
                  </a:cubicBezTo>
                  <a:cubicBezTo>
                    <a:pt x="0" y="194"/>
                    <a:pt x="13" y="208"/>
                    <a:pt x="22" y="199"/>
                  </a:cubicBezTo>
                  <a:cubicBezTo>
                    <a:pt x="69" y="148"/>
                    <a:pt x="69" y="148"/>
                    <a:pt x="69" y="148"/>
                  </a:cubicBezTo>
                  <a:cubicBezTo>
                    <a:pt x="233" y="148"/>
                    <a:pt x="233" y="148"/>
                    <a:pt x="233" y="148"/>
                  </a:cubicBezTo>
                  <a:cubicBezTo>
                    <a:pt x="279" y="199"/>
                    <a:pt x="279" y="199"/>
                    <a:pt x="279" y="199"/>
                  </a:cubicBezTo>
                  <a:cubicBezTo>
                    <a:pt x="283" y="203"/>
                    <a:pt x="289" y="203"/>
                    <a:pt x="293" y="199"/>
                  </a:cubicBezTo>
                  <a:cubicBezTo>
                    <a:pt x="296" y="195"/>
                    <a:pt x="296" y="189"/>
                    <a:pt x="292" y="185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357" y="23"/>
                    <a:pt x="357" y="23"/>
                    <a:pt x="357" y="23"/>
                  </a:cubicBezTo>
                  <a:cubicBezTo>
                    <a:pt x="366" y="14"/>
                    <a:pt x="353" y="0"/>
                    <a:pt x="344" y="9"/>
                  </a:cubicBezTo>
                  <a:close/>
                  <a:moveTo>
                    <a:pt x="233" y="128"/>
                  </a:moveTo>
                  <a:cubicBezTo>
                    <a:pt x="73" y="128"/>
                    <a:pt x="73" y="128"/>
                    <a:pt x="73" y="128"/>
                  </a:cubicBezTo>
                  <a:cubicBezTo>
                    <a:pt x="75" y="125"/>
                    <a:pt x="75" y="125"/>
                    <a:pt x="75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9" y="125"/>
                    <a:pt x="80" y="123"/>
                    <a:pt x="80" y="121"/>
                  </a:cubicBezTo>
                  <a:cubicBezTo>
                    <a:pt x="80" y="121"/>
                    <a:pt x="80" y="121"/>
                    <a:pt x="80" y="121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254" y="88"/>
                    <a:pt x="254" y="88"/>
                    <a:pt x="254" y="88"/>
                  </a:cubicBezTo>
                  <a:cubicBezTo>
                    <a:pt x="252" y="90"/>
                    <a:pt x="252" y="90"/>
                    <a:pt x="252" y="90"/>
                  </a:cubicBezTo>
                  <a:cubicBezTo>
                    <a:pt x="251" y="92"/>
                    <a:pt x="251" y="94"/>
                    <a:pt x="252" y="96"/>
                  </a:cubicBezTo>
                  <a:cubicBezTo>
                    <a:pt x="253" y="96"/>
                    <a:pt x="253" y="96"/>
                    <a:pt x="253" y="96"/>
                  </a:cubicBezTo>
                  <a:cubicBezTo>
                    <a:pt x="254" y="97"/>
                    <a:pt x="256" y="98"/>
                    <a:pt x="257" y="96"/>
                  </a:cubicBezTo>
                  <a:cubicBezTo>
                    <a:pt x="265" y="88"/>
                    <a:pt x="265" y="88"/>
                    <a:pt x="265" y="88"/>
                  </a:cubicBezTo>
                  <a:cubicBezTo>
                    <a:pt x="270" y="88"/>
                    <a:pt x="270" y="88"/>
                    <a:pt x="270" y="88"/>
                  </a:cubicBezTo>
                  <a:lnTo>
                    <a:pt x="23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26"/>
            <p:cNvSpPr>
              <a:spLocks noEditPoints="1"/>
            </p:cNvSpPr>
            <p:nvPr/>
          </p:nvSpPr>
          <p:spPr bwMode="auto">
            <a:xfrm>
              <a:off x="1339850" y="3121025"/>
              <a:ext cx="133350" cy="1333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28 h 42"/>
                <a:gd name="T12" fmla="*/ 14 w 42"/>
                <a:gd name="T13" fmla="*/ 21 h 42"/>
                <a:gd name="T14" fmla="*/ 21 w 42"/>
                <a:gd name="T15" fmla="*/ 14 h 42"/>
                <a:gd name="T16" fmla="*/ 28 w 42"/>
                <a:gd name="T17" fmla="*/ 21 h 42"/>
                <a:gd name="T18" fmla="*/ 21 w 42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32" y="42"/>
                    <a:pt x="42" y="33"/>
                    <a:pt x="42" y="21"/>
                  </a:cubicBezTo>
                  <a:cubicBezTo>
                    <a:pt x="42" y="10"/>
                    <a:pt x="32" y="0"/>
                    <a:pt x="21" y="0"/>
                  </a:cubicBezTo>
                  <a:close/>
                  <a:moveTo>
                    <a:pt x="21" y="28"/>
                  </a:moveTo>
                  <a:cubicBezTo>
                    <a:pt x="17" y="28"/>
                    <a:pt x="14" y="25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5" y="14"/>
                    <a:pt x="28" y="17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7"/>
            <p:cNvSpPr>
              <a:spLocks noEditPoints="1"/>
            </p:cNvSpPr>
            <p:nvPr/>
          </p:nvSpPr>
          <p:spPr bwMode="auto">
            <a:xfrm>
              <a:off x="1314450" y="3038475"/>
              <a:ext cx="184150" cy="241300"/>
            </a:xfrm>
            <a:custGeom>
              <a:avLst/>
              <a:gdLst>
                <a:gd name="T0" fmla="*/ 53 w 58"/>
                <a:gd name="T1" fmla="*/ 0 h 76"/>
                <a:gd name="T2" fmla="*/ 5 w 58"/>
                <a:gd name="T3" fmla="*/ 0 h 76"/>
                <a:gd name="T4" fmla="*/ 0 w 58"/>
                <a:gd name="T5" fmla="*/ 5 h 76"/>
                <a:gd name="T6" fmla="*/ 0 w 58"/>
                <a:gd name="T7" fmla="*/ 71 h 76"/>
                <a:gd name="T8" fmla="*/ 5 w 58"/>
                <a:gd name="T9" fmla="*/ 76 h 76"/>
                <a:gd name="T10" fmla="*/ 53 w 58"/>
                <a:gd name="T11" fmla="*/ 76 h 76"/>
                <a:gd name="T12" fmla="*/ 58 w 58"/>
                <a:gd name="T13" fmla="*/ 71 h 76"/>
                <a:gd name="T14" fmla="*/ 58 w 58"/>
                <a:gd name="T15" fmla="*/ 5 h 76"/>
                <a:gd name="T16" fmla="*/ 53 w 58"/>
                <a:gd name="T17" fmla="*/ 0 h 76"/>
                <a:gd name="T18" fmla="*/ 29 w 58"/>
                <a:gd name="T19" fmla="*/ 5 h 76"/>
                <a:gd name="T20" fmla="*/ 36 w 58"/>
                <a:gd name="T21" fmla="*/ 12 h 76"/>
                <a:gd name="T22" fmla="*/ 29 w 58"/>
                <a:gd name="T23" fmla="*/ 19 h 76"/>
                <a:gd name="T24" fmla="*/ 22 w 58"/>
                <a:gd name="T25" fmla="*/ 12 h 76"/>
                <a:gd name="T26" fmla="*/ 29 w 58"/>
                <a:gd name="T27" fmla="*/ 5 h 76"/>
                <a:gd name="T28" fmla="*/ 49 w 58"/>
                <a:gd name="T29" fmla="*/ 62 h 76"/>
                <a:gd name="T30" fmla="*/ 50 w 58"/>
                <a:gd name="T31" fmla="*/ 62 h 76"/>
                <a:gd name="T32" fmla="*/ 50 w 58"/>
                <a:gd name="T33" fmla="*/ 68 h 76"/>
                <a:gd name="T34" fmla="*/ 44 w 58"/>
                <a:gd name="T35" fmla="*/ 68 h 76"/>
                <a:gd name="T36" fmla="*/ 43 w 58"/>
                <a:gd name="T37" fmla="*/ 67 h 76"/>
                <a:gd name="T38" fmla="*/ 29 w 58"/>
                <a:gd name="T39" fmla="*/ 72 h 76"/>
                <a:gd name="T40" fmla="*/ 14 w 58"/>
                <a:gd name="T41" fmla="*/ 67 h 76"/>
                <a:gd name="T42" fmla="*/ 14 w 58"/>
                <a:gd name="T43" fmla="*/ 68 h 76"/>
                <a:gd name="T44" fmla="*/ 8 w 58"/>
                <a:gd name="T45" fmla="*/ 68 h 76"/>
                <a:gd name="T46" fmla="*/ 8 w 58"/>
                <a:gd name="T47" fmla="*/ 62 h 76"/>
                <a:gd name="T48" fmla="*/ 9 w 58"/>
                <a:gd name="T49" fmla="*/ 62 h 76"/>
                <a:gd name="T50" fmla="*/ 5 w 58"/>
                <a:gd name="T51" fmla="*/ 47 h 76"/>
                <a:gd name="T52" fmla="*/ 9 w 58"/>
                <a:gd name="T53" fmla="*/ 33 h 76"/>
                <a:gd name="T54" fmla="*/ 8 w 58"/>
                <a:gd name="T55" fmla="*/ 32 h 76"/>
                <a:gd name="T56" fmla="*/ 8 w 58"/>
                <a:gd name="T57" fmla="*/ 26 h 76"/>
                <a:gd name="T58" fmla="*/ 14 w 58"/>
                <a:gd name="T59" fmla="*/ 26 h 76"/>
                <a:gd name="T60" fmla="*/ 14 w 58"/>
                <a:gd name="T61" fmla="*/ 28 h 76"/>
                <a:gd name="T62" fmla="*/ 29 w 58"/>
                <a:gd name="T63" fmla="*/ 23 h 76"/>
                <a:gd name="T64" fmla="*/ 43 w 58"/>
                <a:gd name="T65" fmla="*/ 28 h 76"/>
                <a:gd name="T66" fmla="*/ 44 w 58"/>
                <a:gd name="T67" fmla="*/ 26 h 76"/>
                <a:gd name="T68" fmla="*/ 50 w 58"/>
                <a:gd name="T69" fmla="*/ 26 h 76"/>
                <a:gd name="T70" fmla="*/ 50 w 58"/>
                <a:gd name="T71" fmla="*/ 32 h 76"/>
                <a:gd name="T72" fmla="*/ 49 w 58"/>
                <a:gd name="T73" fmla="*/ 33 h 76"/>
                <a:gd name="T74" fmla="*/ 53 w 58"/>
                <a:gd name="T75" fmla="*/ 47 h 76"/>
                <a:gd name="T76" fmla="*/ 49 w 58"/>
                <a:gd name="T77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76">
                  <a:moveTo>
                    <a:pt x="5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6"/>
                    <a:pt x="5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5" y="76"/>
                    <a:pt x="58" y="74"/>
                    <a:pt x="58" y="7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5" y="0"/>
                    <a:pt x="53" y="0"/>
                  </a:cubicBezTo>
                  <a:close/>
                  <a:moveTo>
                    <a:pt x="29" y="5"/>
                  </a:moveTo>
                  <a:cubicBezTo>
                    <a:pt x="33" y="5"/>
                    <a:pt x="36" y="8"/>
                    <a:pt x="36" y="12"/>
                  </a:cubicBezTo>
                  <a:cubicBezTo>
                    <a:pt x="36" y="16"/>
                    <a:pt x="33" y="19"/>
                    <a:pt x="29" y="19"/>
                  </a:cubicBezTo>
                  <a:cubicBezTo>
                    <a:pt x="25" y="19"/>
                    <a:pt x="22" y="16"/>
                    <a:pt x="22" y="12"/>
                  </a:cubicBezTo>
                  <a:cubicBezTo>
                    <a:pt x="22" y="8"/>
                    <a:pt x="25" y="5"/>
                    <a:pt x="29" y="5"/>
                  </a:cubicBezTo>
                  <a:close/>
                  <a:moveTo>
                    <a:pt x="49" y="62"/>
                  </a:moveTo>
                  <a:cubicBezTo>
                    <a:pt x="49" y="62"/>
                    <a:pt x="49" y="62"/>
                    <a:pt x="50" y="62"/>
                  </a:cubicBezTo>
                  <a:cubicBezTo>
                    <a:pt x="51" y="64"/>
                    <a:pt x="51" y="67"/>
                    <a:pt x="50" y="68"/>
                  </a:cubicBezTo>
                  <a:cubicBezTo>
                    <a:pt x="48" y="70"/>
                    <a:pt x="46" y="70"/>
                    <a:pt x="44" y="68"/>
                  </a:cubicBezTo>
                  <a:cubicBezTo>
                    <a:pt x="44" y="68"/>
                    <a:pt x="44" y="67"/>
                    <a:pt x="43" y="67"/>
                  </a:cubicBezTo>
                  <a:cubicBezTo>
                    <a:pt x="39" y="70"/>
                    <a:pt x="34" y="72"/>
                    <a:pt x="29" y="72"/>
                  </a:cubicBezTo>
                  <a:cubicBezTo>
                    <a:pt x="24" y="72"/>
                    <a:pt x="19" y="70"/>
                    <a:pt x="14" y="67"/>
                  </a:cubicBezTo>
                  <a:cubicBezTo>
                    <a:pt x="14" y="67"/>
                    <a:pt x="14" y="68"/>
                    <a:pt x="14" y="68"/>
                  </a:cubicBezTo>
                  <a:cubicBezTo>
                    <a:pt x="12" y="70"/>
                    <a:pt x="10" y="70"/>
                    <a:pt x="8" y="68"/>
                  </a:cubicBezTo>
                  <a:cubicBezTo>
                    <a:pt x="6" y="67"/>
                    <a:pt x="6" y="64"/>
                    <a:pt x="8" y="62"/>
                  </a:cubicBezTo>
                  <a:cubicBezTo>
                    <a:pt x="8" y="62"/>
                    <a:pt x="9" y="62"/>
                    <a:pt x="9" y="62"/>
                  </a:cubicBezTo>
                  <a:cubicBezTo>
                    <a:pt x="6" y="58"/>
                    <a:pt x="5" y="53"/>
                    <a:pt x="5" y="47"/>
                  </a:cubicBezTo>
                  <a:cubicBezTo>
                    <a:pt x="5" y="42"/>
                    <a:pt x="6" y="37"/>
                    <a:pt x="9" y="33"/>
                  </a:cubicBezTo>
                  <a:cubicBezTo>
                    <a:pt x="9" y="33"/>
                    <a:pt x="8" y="32"/>
                    <a:pt x="8" y="32"/>
                  </a:cubicBezTo>
                  <a:cubicBezTo>
                    <a:pt x="6" y="30"/>
                    <a:pt x="6" y="28"/>
                    <a:pt x="8" y="26"/>
                  </a:cubicBezTo>
                  <a:cubicBezTo>
                    <a:pt x="10" y="25"/>
                    <a:pt x="12" y="25"/>
                    <a:pt x="14" y="26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9" y="25"/>
                    <a:pt x="24" y="23"/>
                    <a:pt x="29" y="23"/>
                  </a:cubicBezTo>
                  <a:cubicBezTo>
                    <a:pt x="34" y="23"/>
                    <a:pt x="39" y="25"/>
                    <a:pt x="43" y="28"/>
                  </a:cubicBezTo>
                  <a:cubicBezTo>
                    <a:pt x="44" y="27"/>
                    <a:pt x="44" y="27"/>
                    <a:pt x="44" y="26"/>
                  </a:cubicBezTo>
                  <a:cubicBezTo>
                    <a:pt x="46" y="25"/>
                    <a:pt x="48" y="25"/>
                    <a:pt x="50" y="26"/>
                  </a:cubicBezTo>
                  <a:cubicBezTo>
                    <a:pt x="51" y="28"/>
                    <a:pt x="51" y="30"/>
                    <a:pt x="50" y="32"/>
                  </a:cubicBezTo>
                  <a:cubicBezTo>
                    <a:pt x="49" y="32"/>
                    <a:pt x="49" y="33"/>
                    <a:pt x="49" y="33"/>
                  </a:cubicBezTo>
                  <a:cubicBezTo>
                    <a:pt x="52" y="37"/>
                    <a:pt x="53" y="42"/>
                    <a:pt x="53" y="47"/>
                  </a:cubicBezTo>
                  <a:cubicBezTo>
                    <a:pt x="53" y="53"/>
                    <a:pt x="52" y="58"/>
                    <a:pt x="4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8"/>
            <p:cNvSpPr>
              <a:spLocks noEditPoints="1"/>
            </p:cNvSpPr>
            <p:nvPr/>
          </p:nvSpPr>
          <p:spPr bwMode="auto">
            <a:xfrm>
              <a:off x="1952625" y="3121025"/>
              <a:ext cx="133350" cy="1333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28 h 42"/>
                <a:gd name="T12" fmla="*/ 14 w 42"/>
                <a:gd name="T13" fmla="*/ 21 h 42"/>
                <a:gd name="T14" fmla="*/ 21 w 42"/>
                <a:gd name="T15" fmla="*/ 14 h 42"/>
                <a:gd name="T16" fmla="*/ 28 w 42"/>
                <a:gd name="T17" fmla="*/ 21 h 42"/>
                <a:gd name="T18" fmla="*/ 21 w 42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  <a:moveTo>
                    <a:pt x="21" y="28"/>
                  </a:moveTo>
                  <a:cubicBezTo>
                    <a:pt x="17" y="28"/>
                    <a:pt x="14" y="25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5" y="14"/>
                    <a:pt x="28" y="17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9"/>
            <p:cNvSpPr>
              <a:spLocks noEditPoints="1"/>
            </p:cNvSpPr>
            <p:nvPr/>
          </p:nvSpPr>
          <p:spPr bwMode="auto">
            <a:xfrm>
              <a:off x="1927225" y="3038475"/>
              <a:ext cx="184150" cy="241300"/>
            </a:xfrm>
            <a:custGeom>
              <a:avLst/>
              <a:gdLst>
                <a:gd name="T0" fmla="*/ 53 w 58"/>
                <a:gd name="T1" fmla="*/ 0 h 76"/>
                <a:gd name="T2" fmla="*/ 6 w 58"/>
                <a:gd name="T3" fmla="*/ 0 h 76"/>
                <a:gd name="T4" fmla="*/ 0 w 58"/>
                <a:gd name="T5" fmla="*/ 5 h 76"/>
                <a:gd name="T6" fmla="*/ 0 w 58"/>
                <a:gd name="T7" fmla="*/ 71 h 76"/>
                <a:gd name="T8" fmla="*/ 6 w 58"/>
                <a:gd name="T9" fmla="*/ 76 h 76"/>
                <a:gd name="T10" fmla="*/ 53 w 58"/>
                <a:gd name="T11" fmla="*/ 76 h 76"/>
                <a:gd name="T12" fmla="*/ 58 w 58"/>
                <a:gd name="T13" fmla="*/ 71 h 76"/>
                <a:gd name="T14" fmla="*/ 58 w 58"/>
                <a:gd name="T15" fmla="*/ 5 h 76"/>
                <a:gd name="T16" fmla="*/ 53 w 58"/>
                <a:gd name="T17" fmla="*/ 0 h 76"/>
                <a:gd name="T18" fmla="*/ 29 w 58"/>
                <a:gd name="T19" fmla="*/ 5 h 76"/>
                <a:gd name="T20" fmla="*/ 36 w 58"/>
                <a:gd name="T21" fmla="*/ 12 h 76"/>
                <a:gd name="T22" fmla="*/ 29 w 58"/>
                <a:gd name="T23" fmla="*/ 19 h 76"/>
                <a:gd name="T24" fmla="*/ 22 w 58"/>
                <a:gd name="T25" fmla="*/ 12 h 76"/>
                <a:gd name="T26" fmla="*/ 29 w 58"/>
                <a:gd name="T27" fmla="*/ 5 h 76"/>
                <a:gd name="T28" fmla="*/ 49 w 58"/>
                <a:gd name="T29" fmla="*/ 62 h 76"/>
                <a:gd name="T30" fmla="*/ 50 w 58"/>
                <a:gd name="T31" fmla="*/ 62 h 76"/>
                <a:gd name="T32" fmla="*/ 50 w 58"/>
                <a:gd name="T33" fmla="*/ 68 h 76"/>
                <a:gd name="T34" fmla="*/ 44 w 58"/>
                <a:gd name="T35" fmla="*/ 68 h 76"/>
                <a:gd name="T36" fmla="*/ 44 w 58"/>
                <a:gd name="T37" fmla="*/ 67 h 76"/>
                <a:gd name="T38" fmla="*/ 29 w 58"/>
                <a:gd name="T39" fmla="*/ 72 h 76"/>
                <a:gd name="T40" fmla="*/ 15 w 58"/>
                <a:gd name="T41" fmla="*/ 67 h 76"/>
                <a:gd name="T42" fmla="*/ 14 w 58"/>
                <a:gd name="T43" fmla="*/ 68 h 76"/>
                <a:gd name="T44" fmla="*/ 8 w 58"/>
                <a:gd name="T45" fmla="*/ 68 h 76"/>
                <a:gd name="T46" fmla="*/ 8 w 58"/>
                <a:gd name="T47" fmla="*/ 62 h 76"/>
                <a:gd name="T48" fmla="*/ 10 w 58"/>
                <a:gd name="T49" fmla="*/ 62 h 76"/>
                <a:gd name="T50" fmla="*/ 5 w 58"/>
                <a:gd name="T51" fmla="*/ 47 h 76"/>
                <a:gd name="T52" fmla="*/ 10 w 58"/>
                <a:gd name="T53" fmla="*/ 33 h 76"/>
                <a:gd name="T54" fmla="*/ 8 w 58"/>
                <a:gd name="T55" fmla="*/ 32 h 76"/>
                <a:gd name="T56" fmla="*/ 8 w 58"/>
                <a:gd name="T57" fmla="*/ 26 h 76"/>
                <a:gd name="T58" fmla="*/ 14 w 58"/>
                <a:gd name="T59" fmla="*/ 26 h 76"/>
                <a:gd name="T60" fmla="*/ 15 w 58"/>
                <a:gd name="T61" fmla="*/ 28 h 76"/>
                <a:gd name="T62" fmla="*/ 29 w 58"/>
                <a:gd name="T63" fmla="*/ 23 h 76"/>
                <a:gd name="T64" fmla="*/ 44 w 58"/>
                <a:gd name="T65" fmla="*/ 28 h 76"/>
                <a:gd name="T66" fmla="*/ 44 w 58"/>
                <a:gd name="T67" fmla="*/ 26 h 76"/>
                <a:gd name="T68" fmla="*/ 50 w 58"/>
                <a:gd name="T69" fmla="*/ 26 h 76"/>
                <a:gd name="T70" fmla="*/ 50 w 58"/>
                <a:gd name="T71" fmla="*/ 32 h 76"/>
                <a:gd name="T72" fmla="*/ 49 w 58"/>
                <a:gd name="T73" fmla="*/ 33 h 76"/>
                <a:gd name="T74" fmla="*/ 54 w 58"/>
                <a:gd name="T75" fmla="*/ 47 h 76"/>
                <a:gd name="T76" fmla="*/ 49 w 58"/>
                <a:gd name="T77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76"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6"/>
                    <a:pt x="6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8" y="74"/>
                    <a:pt x="58" y="7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6" y="0"/>
                    <a:pt x="53" y="0"/>
                  </a:cubicBezTo>
                  <a:close/>
                  <a:moveTo>
                    <a:pt x="29" y="5"/>
                  </a:moveTo>
                  <a:cubicBezTo>
                    <a:pt x="33" y="5"/>
                    <a:pt x="36" y="8"/>
                    <a:pt x="36" y="12"/>
                  </a:cubicBezTo>
                  <a:cubicBezTo>
                    <a:pt x="36" y="16"/>
                    <a:pt x="33" y="19"/>
                    <a:pt x="29" y="19"/>
                  </a:cubicBezTo>
                  <a:cubicBezTo>
                    <a:pt x="25" y="19"/>
                    <a:pt x="22" y="16"/>
                    <a:pt x="22" y="12"/>
                  </a:cubicBezTo>
                  <a:cubicBezTo>
                    <a:pt x="22" y="8"/>
                    <a:pt x="25" y="5"/>
                    <a:pt x="29" y="5"/>
                  </a:cubicBezTo>
                  <a:close/>
                  <a:moveTo>
                    <a:pt x="49" y="62"/>
                  </a:moveTo>
                  <a:cubicBezTo>
                    <a:pt x="49" y="62"/>
                    <a:pt x="50" y="62"/>
                    <a:pt x="50" y="62"/>
                  </a:cubicBezTo>
                  <a:cubicBezTo>
                    <a:pt x="52" y="64"/>
                    <a:pt x="52" y="67"/>
                    <a:pt x="50" y="68"/>
                  </a:cubicBezTo>
                  <a:cubicBezTo>
                    <a:pt x="49" y="70"/>
                    <a:pt x="46" y="70"/>
                    <a:pt x="44" y="68"/>
                  </a:cubicBezTo>
                  <a:cubicBezTo>
                    <a:pt x="44" y="68"/>
                    <a:pt x="44" y="67"/>
                    <a:pt x="44" y="67"/>
                  </a:cubicBezTo>
                  <a:cubicBezTo>
                    <a:pt x="40" y="70"/>
                    <a:pt x="35" y="72"/>
                    <a:pt x="29" y="72"/>
                  </a:cubicBezTo>
                  <a:cubicBezTo>
                    <a:pt x="24" y="72"/>
                    <a:pt x="19" y="70"/>
                    <a:pt x="15" y="67"/>
                  </a:cubicBezTo>
                  <a:cubicBezTo>
                    <a:pt x="15" y="67"/>
                    <a:pt x="14" y="68"/>
                    <a:pt x="14" y="68"/>
                  </a:cubicBezTo>
                  <a:cubicBezTo>
                    <a:pt x="12" y="70"/>
                    <a:pt x="10" y="70"/>
                    <a:pt x="8" y="68"/>
                  </a:cubicBezTo>
                  <a:cubicBezTo>
                    <a:pt x="7" y="67"/>
                    <a:pt x="7" y="64"/>
                    <a:pt x="8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7" y="58"/>
                    <a:pt x="5" y="53"/>
                    <a:pt x="5" y="47"/>
                  </a:cubicBezTo>
                  <a:cubicBezTo>
                    <a:pt x="5" y="42"/>
                    <a:pt x="7" y="37"/>
                    <a:pt x="10" y="33"/>
                  </a:cubicBezTo>
                  <a:cubicBezTo>
                    <a:pt x="9" y="33"/>
                    <a:pt x="9" y="32"/>
                    <a:pt x="8" y="32"/>
                  </a:cubicBezTo>
                  <a:cubicBezTo>
                    <a:pt x="7" y="30"/>
                    <a:pt x="7" y="28"/>
                    <a:pt x="8" y="26"/>
                  </a:cubicBezTo>
                  <a:cubicBezTo>
                    <a:pt x="10" y="25"/>
                    <a:pt x="12" y="25"/>
                    <a:pt x="14" y="26"/>
                  </a:cubicBezTo>
                  <a:cubicBezTo>
                    <a:pt x="14" y="27"/>
                    <a:pt x="15" y="27"/>
                    <a:pt x="15" y="28"/>
                  </a:cubicBezTo>
                  <a:cubicBezTo>
                    <a:pt x="19" y="25"/>
                    <a:pt x="24" y="23"/>
                    <a:pt x="29" y="23"/>
                  </a:cubicBezTo>
                  <a:cubicBezTo>
                    <a:pt x="35" y="23"/>
                    <a:pt x="40" y="25"/>
                    <a:pt x="44" y="28"/>
                  </a:cubicBezTo>
                  <a:cubicBezTo>
                    <a:pt x="44" y="27"/>
                    <a:pt x="44" y="27"/>
                    <a:pt x="44" y="26"/>
                  </a:cubicBezTo>
                  <a:cubicBezTo>
                    <a:pt x="46" y="25"/>
                    <a:pt x="49" y="25"/>
                    <a:pt x="50" y="26"/>
                  </a:cubicBezTo>
                  <a:cubicBezTo>
                    <a:pt x="52" y="28"/>
                    <a:pt x="52" y="30"/>
                    <a:pt x="50" y="32"/>
                  </a:cubicBezTo>
                  <a:cubicBezTo>
                    <a:pt x="50" y="32"/>
                    <a:pt x="49" y="33"/>
                    <a:pt x="49" y="33"/>
                  </a:cubicBezTo>
                  <a:cubicBezTo>
                    <a:pt x="52" y="37"/>
                    <a:pt x="54" y="42"/>
                    <a:pt x="54" y="47"/>
                  </a:cubicBezTo>
                  <a:cubicBezTo>
                    <a:pt x="54" y="53"/>
                    <a:pt x="52" y="58"/>
                    <a:pt x="4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Freeform 108"/>
          <p:cNvSpPr>
            <a:spLocks noEditPoints="1"/>
          </p:cNvSpPr>
          <p:nvPr/>
        </p:nvSpPr>
        <p:spPr bwMode="auto">
          <a:xfrm>
            <a:off x="6246812" y="3149600"/>
            <a:ext cx="619126" cy="660400"/>
          </a:xfrm>
          <a:custGeom>
            <a:avLst/>
            <a:gdLst>
              <a:gd name="T0" fmla="*/ 344 w 366"/>
              <a:gd name="T1" fmla="*/ 9 h 208"/>
              <a:gd name="T2" fmla="*/ 278 w 366"/>
              <a:gd name="T3" fmla="*/ 80 h 208"/>
              <a:gd name="T4" fmla="*/ 273 w 366"/>
              <a:gd name="T5" fmla="*/ 80 h 208"/>
              <a:gd name="T6" fmla="*/ 272 w 366"/>
              <a:gd name="T7" fmla="*/ 75 h 208"/>
              <a:gd name="T8" fmla="*/ 272 w 366"/>
              <a:gd name="T9" fmla="*/ 75 h 208"/>
              <a:gd name="T10" fmla="*/ 267 w 366"/>
              <a:gd name="T11" fmla="*/ 75 h 208"/>
              <a:gd name="T12" fmla="*/ 262 w 366"/>
              <a:gd name="T13" fmla="*/ 80 h 208"/>
              <a:gd name="T14" fmla="*/ 111 w 366"/>
              <a:gd name="T15" fmla="*/ 80 h 208"/>
              <a:gd name="T16" fmla="*/ 102 w 366"/>
              <a:gd name="T17" fmla="*/ 82 h 208"/>
              <a:gd name="T18" fmla="*/ 71 w 366"/>
              <a:gd name="T19" fmla="*/ 117 h 208"/>
              <a:gd name="T20" fmla="*/ 59 w 366"/>
              <a:gd name="T21" fmla="*/ 117 h 208"/>
              <a:gd name="T22" fmla="*/ 56 w 366"/>
              <a:gd name="T23" fmla="*/ 121 h 208"/>
              <a:gd name="T24" fmla="*/ 56 w 366"/>
              <a:gd name="T25" fmla="*/ 121 h 208"/>
              <a:gd name="T26" fmla="*/ 59 w 366"/>
              <a:gd name="T27" fmla="*/ 125 h 208"/>
              <a:gd name="T28" fmla="*/ 64 w 366"/>
              <a:gd name="T29" fmla="*/ 125 h 208"/>
              <a:gd name="T30" fmla="*/ 59 w 366"/>
              <a:gd name="T31" fmla="*/ 130 h 208"/>
              <a:gd name="T32" fmla="*/ 59 w 366"/>
              <a:gd name="T33" fmla="*/ 130 h 208"/>
              <a:gd name="T34" fmla="*/ 58 w 366"/>
              <a:gd name="T35" fmla="*/ 131 h 208"/>
              <a:gd name="T36" fmla="*/ 9 w 366"/>
              <a:gd name="T37" fmla="*/ 185 h 208"/>
              <a:gd name="T38" fmla="*/ 22 w 366"/>
              <a:gd name="T39" fmla="*/ 199 h 208"/>
              <a:gd name="T40" fmla="*/ 69 w 366"/>
              <a:gd name="T41" fmla="*/ 148 h 208"/>
              <a:gd name="T42" fmla="*/ 233 w 366"/>
              <a:gd name="T43" fmla="*/ 148 h 208"/>
              <a:gd name="T44" fmla="*/ 279 w 366"/>
              <a:gd name="T45" fmla="*/ 199 h 208"/>
              <a:gd name="T46" fmla="*/ 293 w 366"/>
              <a:gd name="T47" fmla="*/ 199 h 208"/>
              <a:gd name="T48" fmla="*/ 292 w 366"/>
              <a:gd name="T49" fmla="*/ 185 h 208"/>
              <a:gd name="T50" fmla="*/ 250 w 366"/>
              <a:gd name="T51" fmla="*/ 138 h 208"/>
              <a:gd name="T52" fmla="*/ 357 w 366"/>
              <a:gd name="T53" fmla="*/ 23 h 208"/>
              <a:gd name="T54" fmla="*/ 344 w 366"/>
              <a:gd name="T55" fmla="*/ 9 h 208"/>
              <a:gd name="T56" fmla="*/ 233 w 366"/>
              <a:gd name="T57" fmla="*/ 128 h 208"/>
              <a:gd name="T58" fmla="*/ 73 w 366"/>
              <a:gd name="T59" fmla="*/ 128 h 208"/>
              <a:gd name="T60" fmla="*/ 75 w 366"/>
              <a:gd name="T61" fmla="*/ 125 h 208"/>
              <a:gd name="T62" fmla="*/ 77 w 366"/>
              <a:gd name="T63" fmla="*/ 125 h 208"/>
              <a:gd name="T64" fmla="*/ 80 w 366"/>
              <a:gd name="T65" fmla="*/ 121 h 208"/>
              <a:gd name="T66" fmla="*/ 80 w 366"/>
              <a:gd name="T67" fmla="*/ 121 h 208"/>
              <a:gd name="T68" fmla="*/ 80 w 366"/>
              <a:gd name="T69" fmla="*/ 120 h 208"/>
              <a:gd name="T70" fmla="*/ 108 w 366"/>
              <a:gd name="T71" fmla="*/ 88 h 208"/>
              <a:gd name="T72" fmla="*/ 254 w 366"/>
              <a:gd name="T73" fmla="*/ 88 h 208"/>
              <a:gd name="T74" fmla="*/ 252 w 366"/>
              <a:gd name="T75" fmla="*/ 90 h 208"/>
              <a:gd name="T76" fmla="*/ 252 w 366"/>
              <a:gd name="T77" fmla="*/ 96 h 208"/>
              <a:gd name="T78" fmla="*/ 253 w 366"/>
              <a:gd name="T79" fmla="*/ 96 h 208"/>
              <a:gd name="T80" fmla="*/ 257 w 366"/>
              <a:gd name="T81" fmla="*/ 96 h 208"/>
              <a:gd name="T82" fmla="*/ 265 w 366"/>
              <a:gd name="T83" fmla="*/ 88 h 208"/>
              <a:gd name="T84" fmla="*/ 270 w 366"/>
              <a:gd name="T85" fmla="*/ 88 h 208"/>
              <a:gd name="T86" fmla="*/ 233 w 366"/>
              <a:gd name="T87" fmla="*/ 128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66" h="208">
                <a:moveTo>
                  <a:pt x="344" y="9"/>
                </a:moveTo>
                <a:cubicBezTo>
                  <a:pt x="278" y="80"/>
                  <a:pt x="278" y="80"/>
                  <a:pt x="278" y="80"/>
                </a:cubicBezTo>
                <a:cubicBezTo>
                  <a:pt x="273" y="80"/>
                  <a:pt x="273" y="80"/>
                  <a:pt x="273" y="80"/>
                </a:cubicBezTo>
                <a:cubicBezTo>
                  <a:pt x="274" y="79"/>
                  <a:pt x="273" y="77"/>
                  <a:pt x="272" y="75"/>
                </a:cubicBezTo>
                <a:cubicBezTo>
                  <a:pt x="272" y="75"/>
                  <a:pt x="272" y="75"/>
                  <a:pt x="272" y="75"/>
                </a:cubicBezTo>
                <a:cubicBezTo>
                  <a:pt x="271" y="73"/>
                  <a:pt x="268" y="73"/>
                  <a:pt x="267" y="75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08" y="80"/>
                  <a:pt x="105" y="80"/>
                  <a:pt x="102" y="82"/>
                </a:cubicBezTo>
                <a:cubicBezTo>
                  <a:pt x="71" y="117"/>
                  <a:pt x="71" y="117"/>
                  <a:pt x="71" y="117"/>
                </a:cubicBezTo>
                <a:cubicBezTo>
                  <a:pt x="59" y="117"/>
                  <a:pt x="59" y="117"/>
                  <a:pt x="59" y="117"/>
                </a:cubicBezTo>
                <a:cubicBezTo>
                  <a:pt x="57" y="117"/>
                  <a:pt x="56" y="119"/>
                  <a:pt x="56" y="121"/>
                </a:cubicBezTo>
                <a:cubicBezTo>
                  <a:pt x="56" y="121"/>
                  <a:pt x="56" y="121"/>
                  <a:pt x="56" y="121"/>
                </a:cubicBezTo>
                <a:cubicBezTo>
                  <a:pt x="56" y="123"/>
                  <a:pt x="57" y="125"/>
                  <a:pt x="59" y="125"/>
                </a:cubicBezTo>
                <a:cubicBezTo>
                  <a:pt x="64" y="125"/>
                  <a:pt x="64" y="125"/>
                  <a:pt x="64" y="125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9" y="130"/>
                  <a:pt x="59" y="130"/>
                  <a:pt x="59" y="130"/>
                </a:cubicBezTo>
                <a:cubicBezTo>
                  <a:pt x="59" y="130"/>
                  <a:pt x="58" y="130"/>
                  <a:pt x="58" y="131"/>
                </a:cubicBezTo>
                <a:cubicBezTo>
                  <a:pt x="9" y="185"/>
                  <a:pt x="9" y="185"/>
                  <a:pt x="9" y="185"/>
                </a:cubicBezTo>
                <a:cubicBezTo>
                  <a:pt x="0" y="194"/>
                  <a:pt x="13" y="208"/>
                  <a:pt x="22" y="199"/>
                </a:cubicBezTo>
                <a:cubicBezTo>
                  <a:pt x="69" y="148"/>
                  <a:pt x="69" y="148"/>
                  <a:pt x="69" y="148"/>
                </a:cubicBezTo>
                <a:cubicBezTo>
                  <a:pt x="233" y="148"/>
                  <a:pt x="233" y="148"/>
                  <a:pt x="233" y="148"/>
                </a:cubicBezTo>
                <a:cubicBezTo>
                  <a:pt x="279" y="199"/>
                  <a:pt x="279" y="199"/>
                  <a:pt x="279" y="199"/>
                </a:cubicBezTo>
                <a:cubicBezTo>
                  <a:pt x="283" y="203"/>
                  <a:pt x="289" y="203"/>
                  <a:pt x="293" y="199"/>
                </a:cubicBezTo>
                <a:cubicBezTo>
                  <a:pt x="296" y="195"/>
                  <a:pt x="296" y="189"/>
                  <a:pt x="292" y="185"/>
                </a:cubicBezTo>
                <a:cubicBezTo>
                  <a:pt x="250" y="138"/>
                  <a:pt x="250" y="138"/>
                  <a:pt x="250" y="138"/>
                </a:cubicBezTo>
                <a:cubicBezTo>
                  <a:pt x="357" y="23"/>
                  <a:pt x="357" y="23"/>
                  <a:pt x="357" y="23"/>
                </a:cubicBezTo>
                <a:cubicBezTo>
                  <a:pt x="366" y="14"/>
                  <a:pt x="353" y="0"/>
                  <a:pt x="344" y="9"/>
                </a:cubicBezTo>
                <a:close/>
                <a:moveTo>
                  <a:pt x="233" y="128"/>
                </a:moveTo>
                <a:cubicBezTo>
                  <a:pt x="73" y="128"/>
                  <a:pt x="73" y="128"/>
                  <a:pt x="73" y="128"/>
                </a:cubicBezTo>
                <a:cubicBezTo>
                  <a:pt x="75" y="125"/>
                  <a:pt x="75" y="125"/>
                  <a:pt x="75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9" y="125"/>
                  <a:pt x="80" y="123"/>
                  <a:pt x="80" y="121"/>
                </a:cubicBezTo>
                <a:cubicBezTo>
                  <a:pt x="80" y="121"/>
                  <a:pt x="80" y="121"/>
                  <a:pt x="80" y="121"/>
                </a:cubicBezTo>
                <a:cubicBezTo>
                  <a:pt x="80" y="120"/>
                  <a:pt x="80" y="120"/>
                  <a:pt x="80" y="120"/>
                </a:cubicBezTo>
                <a:cubicBezTo>
                  <a:pt x="108" y="88"/>
                  <a:pt x="108" y="88"/>
                  <a:pt x="108" y="88"/>
                </a:cubicBezTo>
                <a:cubicBezTo>
                  <a:pt x="254" y="88"/>
                  <a:pt x="254" y="88"/>
                  <a:pt x="254" y="88"/>
                </a:cubicBezTo>
                <a:cubicBezTo>
                  <a:pt x="252" y="90"/>
                  <a:pt x="252" y="90"/>
                  <a:pt x="252" y="90"/>
                </a:cubicBezTo>
                <a:cubicBezTo>
                  <a:pt x="251" y="92"/>
                  <a:pt x="251" y="94"/>
                  <a:pt x="252" y="96"/>
                </a:cubicBezTo>
                <a:cubicBezTo>
                  <a:pt x="253" y="96"/>
                  <a:pt x="253" y="96"/>
                  <a:pt x="253" y="96"/>
                </a:cubicBezTo>
                <a:cubicBezTo>
                  <a:pt x="254" y="97"/>
                  <a:pt x="256" y="98"/>
                  <a:pt x="257" y="96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70" y="88"/>
                  <a:pt x="270" y="88"/>
                  <a:pt x="270" y="88"/>
                </a:cubicBezTo>
                <a:lnTo>
                  <a:pt x="233" y="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6551612" y="1960111"/>
            <a:ext cx="1616075" cy="1849889"/>
            <a:chOff x="7875263" y="1863725"/>
            <a:chExt cx="1616075" cy="1849889"/>
          </a:xfrm>
        </p:grpSpPr>
        <p:grpSp>
          <p:nvGrpSpPr>
            <p:cNvPr id="58" name="Group 57"/>
            <p:cNvGrpSpPr/>
            <p:nvPr/>
          </p:nvGrpSpPr>
          <p:grpSpPr>
            <a:xfrm>
              <a:off x="8228013" y="1863725"/>
              <a:ext cx="910575" cy="1849889"/>
              <a:chOff x="8228013" y="1863725"/>
              <a:chExt cx="910575" cy="1849889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8228013" y="3124200"/>
                <a:ext cx="910575" cy="589414"/>
                <a:chOff x="8228013" y="3124200"/>
                <a:chExt cx="910575" cy="589414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8228013" y="3124200"/>
                  <a:ext cx="910575" cy="182878"/>
                </a:xfrm>
                <a:prstGeom prst="round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8304212" y="3307078"/>
                  <a:ext cx="0" cy="406536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9063064" y="3307078"/>
                  <a:ext cx="0" cy="406536"/>
                </a:xfrm>
                <a:prstGeom prst="line">
                  <a:avLst/>
                </a:prstGeom>
                <a:ln w="5715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/>
              <p:cNvCxnSpPr>
                <a:endCxn id="65" idx="0"/>
              </p:cNvCxnSpPr>
              <p:nvPr/>
            </p:nvCxnSpPr>
            <p:spPr>
              <a:xfrm>
                <a:off x="8683301" y="1863725"/>
                <a:ext cx="0" cy="126047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7875263" y="1946275"/>
              <a:ext cx="1616075" cy="418382"/>
              <a:chOff x="4549888" y="700648"/>
              <a:chExt cx="1616075" cy="418382"/>
            </a:xfrm>
          </p:grpSpPr>
          <p:sp>
            <p:nvSpPr>
              <p:cNvPr id="60" name="Freeform 122"/>
              <p:cNvSpPr>
                <a:spLocks/>
              </p:cNvSpPr>
              <p:nvPr/>
            </p:nvSpPr>
            <p:spPr bwMode="auto">
              <a:xfrm>
                <a:off x="4549888" y="700648"/>
                <a:ext cx="1616075" cy="409575"/>
              </a:xfrm>
              <a:custGeom>
                <a:avLst/>
                <a:gdLst>
                  <a:gd name="T0" fmla="*/ 255 w 509"/>
                  <a:gd name="T1" fmla="*/ 126 h 129"/>
                  <a:gd name="T2" fmla="*/ 385 w 509"/>
                  <a:gd name="T3" fmla="*/ 128 h 129"/>
                  <a:gd name="T4" fmla="*/ 509 w 509"/>
                  <a:gd name="T5" fmla="*/ 123 h 129"/>
                  <a:gd name="T6" fmla="*/ 433 w 509"/>
                  <a:gd name="T7" fmla="*/ 54 h 129"/>
                  <a:gd name="T8" fmla="*/ 254 w 509"/>
                  <a:gd name="T9" fmla="*/ 0 h 129"/>
                  <a:gd name="T10" fmla="*/ 76 w 509"/>
                  <a:gd name="T11" fmla="*/ 54 h 129"/>
                  <a:gd name="T12" fmla="*/ 0 w 509"/>
                  <a:gd name="T13" fmla="*/ 124 h 129"/>
                  <a:gd name="T14" fmla="*/ 124 w 509"/>
                  <a:gd name="T15" fmla="*/ 129 h 129"/>
                  <a:gd name="T16" fmla="*/ 255 w 509"/>
                  <a:gd name="T17" fmla="*/ 12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9" h="129">
                    <a:moveTo>
                      <a:pt x="255" y="126"/>
                    </a:moveTo>
                    <a:cubicBezTo>
                      <a:pt x="302" y="109"/>
                      <a:pt x="339" y="109"/>
                      <a:pt x="385" y="128"/>
                    </a:cubicBezTo>
                    <a:cubicBezTo>
                      <a:pt x="419" y="104"/>
                      <a:pt x="489" y="112"/>
                      <a:pt x="509" y="123"/>
                    </a:cubicBezTo>
                    <a:cubicBezTo>
                      <a:pt x="485" y="98"/>
                      <a:pt x="459" y="76"/>
                      <a:pt x="433" y="54"/>
                    </a:cubicBezTo>
                    <a:cubicBezTo>
                      <a:pt x="380" y="9"/>
                      <a:pt x="316" y="22"/>
                      <a:pt x="254" y="0"/>
                    </a:cubicBezTo>
                    <a:cubicBezTo>
                      <a:pt x="192" y="22"/>
                      <a:pt x="128" y="10"/>
                      <a:pt x="76" y="54"/>
                    </a:cubicBezTo>
                    <a:cubicBezTo>
                      <a:pt x="49" y="77"/>
                      <a:pt x="24" y="99"/>
                      <a:pt x="0" y="124"/>
                    </a:cubicBezTo>
                    <a:cubicBezTo>
                      <a:pt x="20" y="113"/>
                      <a:pt x="90" y="104"/>
                      <a:pt x="124" y="129"/>
                    </a:cubicBezTo>
                    <a:cubicBezTo>
                      <a:pt x="170" y="109"/>
                      <a:pt x="207" y="109"/>
                      <a:pt x="255" y="12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23"/>
              <p:cNvSpPr>
                <a:spLocks/>
              </p:cNvSpPr>
              <p:nvPr/>
            </p:nvSpPr>
            <p:spPr bwMode="auto">
              <a:xfrm>
                <a:off x="4549888" y="700648"/>
                <a:ext cx="806450" cy="409575"/>
              </a:xfrm>
              <a:custGeom>
                <a:avLst/>
                <a:gdLst>
                  <a:gd name="T0" fmla="*/ 124 w 254"/>
                  <a:gd name="T1" fmla="*/ 129 h 129"/>
                  <a:gd name="T2" fmla="*/ 254 w 254"/>
                  <a:gd name="T3" fmla="*/ 0 h 129"/>
                  <a:gd name="T4" fmla="*/ 76 w 254"/>
                  <a:gd name="T5" fmla="*/ 54 h 129"/>
                  <a:gd name="T6" fmla="*/ 0 w 254"/>
                  <a:gd name="T7" fmla="*/ 124 h 129"/>
                  <a:gd name="T8" fmla="*/ 124 w 254"/>
                  <a:gd name="T9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129">
                    <a:moveTo>
                      <a:pt x="124" y="129"/>
                    </a:moveTo>
                    <a:cubicBezTo>
                      <a:pt x="155" y="70"/>
                      <a:pt x="202" y="33"/>
                      <a:pt x="254" y="0"/>
                    </a:cubicBezTo>
                    <a:cubicBezTo>
                      <a:pt x="193" y="22"/>
                      <a:pt x="128" y="10"/>
                      <a:pt x="76" y="54"/>
                    </a:cubicBezTo>
                    <a:cubicBezTo>
                      <a:pt x="49" y="77"/>
                      <a:pt x="24" y="99"/>
                      <a:pt x="0" y="124"/>
                    </a:cubicBezTo>
                    <a:cubicBezTo>
                      <a:pt x="20" y="113"/>
                      <a:pt x="90" y="105"/>
                      <a:pt x="124" y="1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24"/>
              <p:cNvSpPr>
                <a:spLocks/>
              </p:cNvSpPr>
              <p:nvPr/>
            </p:nvSpPr>
            <p:spPr bwMode="auto">
              <a:xfrm>
                <a:off x="5341065" y="712630"/>
                <a:ext cx="415925" cy="406400"/>
              </a:xfrm>
              <a:custGeom>
                <a:avLst/>
                <a:gdLst>
                  <a:gd name="T0" fmla="*/ 0 w 131"/>
                  <a:gd name="T1" fmla="*/ 0 h 128"/>
                  <a:gd name="T2" fmla="*/ 1 w 131"/>
                  <a:gd name="T3" fmla="*/ 126 h 128"/>
                  <a:gd name="T4" fmla="*/ 131 w 131"/>
                  <a:gd name="T5" fmla="*/ 128 h 128"/>
                  <a:gd name="T6" fmla="*/ 0 w 131"/>
                  <a:gd name="T7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1" h="128">
                    <a:moveTo>
                      <a:pt x="0" y="0"/>
                    </a:moveTo>
                    <a:cubicBezTo>
                      <a:pt x="23" y="49"/>
                      <a:pt x="1" y="123"/>
                      <a:pt x="1" y="126"/>
                    </a:cubicBezTo>
                    <a:cubicBezTo>
                      <a:pt x="48" y="109"/>
                      <a:pt x="85" y="109"/>
                      <a:pt x="131" y="128"/>
                    </a:cubicBezTo>
                    <a:cubicBezTo>
                      <a:pt x="111" y="68"/>
                      <a:pt x="38" y="27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5655853" y="4116882"/>
            <a:ext cx="200025" cy="200025"/>
            <a:chOff x="3136900" y="5353050"/>
            <a:chExt cx="200025" cy="200025"/>
          </a:xfrm>
          <a:solidFill>
            <a:srgbClr val="000000"/>
          </a:solidFill>
        </p:grpSpPr>
        <p:sp>
          <p:nvSpPr>
            <p:cNvPr id="91" name="Freeform 20"/>
            <p:cNvSpPr>
              <a:spLocks noEditPoints="1"/>
            </p:cNvSpPr>
            <p:nvPr/>
          </p:nvSpPr>
          <p:spPr bwMode="auto">
            <a:xfrm>
              <a:off x="3165475" y="5384800"/>
              <a:ext cx="142875" cy="142875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2 h 45"/>
                <a:gd name="T4" fmla="*/ 23 w 45"/>
                <a:gd name="T5" fmla="*/ 45 h 45"/>
                <a:gd name="T6" fmla="*/ 45 w 45"/>
                <a:gd name="T7" fmla="*/ 22 h 45"/>
                <a:gd name="T8" fmla="*/ 23 w 45"/>
                <a:gd name="T9" fmla="*/ 0 h 45"/>
                <a:gd name="T10" fmla="*/ 23 w 45"/>
                <a:gd name="T11" fmla="*/ 30 h 45"/>
                <a:gd name="T12" fmla="*/ 15 w 45"/>
                <a:gd name="T13" fmla="*/ 22 h 45"/>
                <a:gd name="T14" fmla="*/ 23 w 45"/>
                <a:gd name="T15" fmla="*/ 15 h 45"/>
                <a:gd name="T16" fmla="*/ 30 w 45"/>
                <a:gd name="T17" fmla="*/ 22 h 45"/>
                <a:gd name="T18" fmla="*/ 23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30"/>
                  </a:moveTo>
                  <a:cubicBezTo>
                    <a:pt x="18" y="30"/>
                    <a:pt x="15" y="26"/>
                    <a:pt x="15" y="22"/>
                  </a:cubicBezTo>
                  <a:cubicBezTo>
                    <a:pt x="15" y="18"/>
                    <a:pt x="18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30"/>
                    <a:pt x="23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1"/>
            <p:cNvSpPr>
              <a:spLocks noEditPoints="1"/>
            </p:cNvSpPr>
            <p:nvPr/>
          </p:nvSpPr>
          <p:spPr bwMode="auto">
            <a:xfrm>
              <a:off x="3136900" y="5353050"/>
              <a:ext cx="200025" cy="200025"/>
            </a:xfrm>
            <a:custGeom>
              <a:avLst/>
              <a:gdLst>
                <a:gd name="T0" fmla="*/ 57 w 63"/>
                <a:gd name="T1" fmla="*/ 0 h 63"/>
                <a:gd name="T2" fmla="*/ 6 w 63"/>
                <a:gd name="T3" fmla="*/ 0 h 63"/>
                <a:gd name="T4" fmla="*/ 0 w 63"/>
                <a:gd name="T5" fmla="*/ 5 h 63"/>
                <a:gd name="T6" fmla="*/ 0 w 63"/>
                <a:gd name="T7" fmla="*/ 58 h 63"/>
                <a:gd name="T8" fmla="*/ 6 w 63"/>
                <a:gd name="T9" fmla="*/ 63 h 63"/>
                <a:gd name="T10" fmla="*/ 57 w 63"/>
                <a:gd name="T11" fmla="*/ 63 h 63"/>
                <a:gd name="T12" fmla="*/ 63 w 63"/>
                <a:gd name="T13" fmla="*/ 58 h 63"/>
                <a:gd name="T14" fmla="*/ 63 w 63"/>
                <a:gd name="T15" fmla="*/ 5 h 63"/>
                <a:gd name="T16" fmla="*/ 57 w 63"/>
                <a:gd name="T17" fmla="*/ 0 h 63"/>
                <a:gd name="T18" fmla="*/ 53 w 63"/>
                <a:gd name="T19" fmla="*/ 48 h 63"/>
                <a:gd name="T20" fmla="*/ 54 w 63"/>
                <a:gd name="T21" fmla="*/ 49 h 63"/>
                <a:gd name="T22" fmla="*/ 54 w 63"/>
                <a:gd name="T23" fmla="*/ 55 h 63"/>
                <a:gd name="T24" fmla="*/ 48 w 63"/>
                <a:gd name="T25" fmla="*/ 55 h 63"/>
                <a:gd name="T26" fmla="*/ 47 w 63"/>
                <a:gd name="T27" fmla="*/ 54 h 63"/>
                <a:gd name="T28" fmla="*/ 32 w 63"/>
                <a:gd name="T29" fmla="*/ 59 h 63"/>
                <a:gd name="T30" fmla="*/ 16 w 63"/>
                <a:gd name="T31" fmla="*/ 54 h 63"/>
                <a:gd name="T32" fmla="*/ 15 w 63"/>
                <a:gd name="T33" fmla="*/ 55 h 63"/>
                <a:gd name="T34" fmla="*/ 9 w 63"/>
                <a:gd name="T35" fmla="*/ 55 h 63"/>
                <a:gd name="T36" fmla="*/ 9 w 63"/>
                <a:gd name="T37" fmla="*/ 49 h 63"/>
                <a:gd name="T38" fmla="*/ 10 w 63"/>
                <a:gd name="T39" fmla="*/ 48 h 63"/>
                <a:gd name="T40" fmla="*/ 5 w 63"/>
                <a:gd name="T41" fmla="*/ 32 h 63"/>
                <a:gd name="T42" fmla="*/ 10 w 63"/>
                <a:gd name="T43" fmla="*/ 17 h 63"/>
                <a:gd name="T44" fmla="*/ 9 w 63"/>
                <a:gd name="T45" fmla="*/ 16 h 63"/>
                <a:gd name="T46" fmla="*/ 9 w 63"/>
                <a:gd name="T47" fmla="*/ 10 h 63"/>
                <a:gd name="T48" fmla="*/ 15 w 63"/>
                <a:gd name="T49" fmla="*/ 10 h 63"/>
                <a:gd name="T50" fmla="*/ 16 w 63"/>
                <a:gd name="T51" fmla="*/ 11 h 63"/>
                <a:gd name="T52" fmla="*/ 32 w 63"/>
                <a:gd name="T53" fmla="*/ 6 h 63"/>
                <a:gd name="T54" fmla="*/ 47 w 63"/>
                <a:gd name="T55" fmla="*/ 11 h 63"/>
                <a:gd name="T56" fmla="*/ 48 w 63"/>
                <a:gd name="T57" fmla="*/ 10 h 63"/>
                <a:gd name="T58" fmla="*/ 54 w 63"/>
                <a:gd name="T59" fmla="*/ 10 h 63"/>
                <a:gd name="T60" fmla="*/ 54 w 63"/>
                <a:gd name="T61" fmla="*/ 16 h 63"/>
                <a:gd name="T62" fmla="*/ 53 w 63"/>
                <a:gd name="T63" fmla="*/ 17 h 63"/>
                <a:gd name="T64" fmla="*/ 58 w 63"/>
                <a:gd name="T65" fmla="*/ 32 h 63"/>
                <a:gd name="T66" fmla="*/ 53 w 63"/>
                <a:gd name="T6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63">
                  <a:moveTo>
                    <a:pt x="5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3"/>
                    <a:pt x="6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0" y="63"/>
                    <a:pt x="63" y="61"/>
                    <a:pt x="63" y="5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2"/>
                    <a:pt x="60" y="0"/>
                    <a:pt x="57" y="0"/>
                  </a:cubicBezTo>
                  <a:close/>
                  <a:moveTo>
                    <a:pt x="53" y="48"/>
                  </a:moveTo>
                  <a:cubicBezTo>
                    <a:pt x="54" y="48"/>
                    <a:pt x="54" y="49"/>
                    <a:pt x="54" y="49"/>
                  </a:cubicBezTo>
                  <a:cubicBezTo>
                    <a:pt x="56" y="51"/>
                    <a:pt x="56" y="53"/>
                    <a:pt x="54" y="55"/>
                  </a:cubicBezTo>
                  <a:cubicBezTo>
                    <a:pt x="53" y="57"/>
                    <a:pt x="50" y="57"/>
                    <a:pt x="48" y="55"/>
                  </a:cubicBezTo>
                  <a:cubicBezTo>
                    <a:pt x="48" y="55"/>
                    <a:pt x="48" y="54"/>
                    <a:pt x="47" y="54"/>
                  </a:cubicBezTo>
                  <a:cubicBezTo>
                    <a:pt x="43" y="57"/>
                    <a:pt x="37" y="59"/>
                    <a:pt x="32" y="59"/>
                  </a:cubicBezTo>
                  <a:cubicBezTo>
                    <a:pt x="26" y="59"/>
                    <a:pt x="20" y="57"/>
                    <a:pt x="16" y="54"/>
                  </a:cubicBezTo>
                  <a:cubicBezTo>
                    <a:pt x="16" y="54"/>
                    <a:pt x="15" y="55"/>
                    <a:pt x="15" y="55"/>
                  </a:cubicBezTo>
                  <a:cubicBezTo>
                    <a:pt x="13" y="57"/>
                    <a:pt x="10" y="57"/>
                    <a:pt x="9" y="55"/>
                  </a:cubicBezTo>
                  <a:cubicBezTo>
                    <a:pt x="7" y="53"/>
                    <a:pt x="7" y="51"/>
                    <a:pt x="9" y="49"/>
                  </a:cubicBezTo>
                  <a:cubicBezTo>
                    <a:pt x="9" y="49"/>
                    <a:pt x="10" y="48"/>
                    <a:pt x="10" y="48"/>
                  </a:cubicBezTo>
                  <a:cubicBezTo>
                    <a:pt x="7" y="44"/>
                    <a:pt x="5" y="38"/>
                    <a:pt x="5" y="32"/>
                  </a:cubicBezTo>
                  <a:cubicBezTo>
                    <a:pt x="5" y="26"/>
                    <a:pt x="7" y="21"/>
                    <a:pt x="10" y="17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7" y="14"/>
                    <a:pt x="7" y="11"/>
                    <a:pt x="9" y="10"/>
                  </a:cubicBezTo>
                  <a:cubicBezTo>
                    <a:pt x="10" y="8"/>
                    <a:pt x="13" y="8"/>
                    <a:pt x="15" y="10"/>
                  </a:cubicBezTo>
                  <a:cubicBezTo>
                    <a:pt x="15" y="10"/>
                    <a:pt x="16" y="10"/>
                    <a:pt x="16" y="11"/>
                  </a:cubicBezTo>
                  <a:cubicBezTo>
                    <a:pt x="20" y="8"/>
                    <a:pt x="26" y="6"/>
                    <a:pt x="32" y="6"/>
                  </a:cubicBezTo>
                  <a:cubicBezTo>
                    <a:pt x="37" y="6"/>
                    <a:pt x="43" y="8"/>
                    <a:pt x="47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8"/>
                    <a:pt x="53" y="8"/>
                    <a:pt x="54" y="10"/>
                  </a:cubicBezTo>
                  <a:cubicBezTo>
                    <a:pt x="56" y="11"/>
                    <a:pt x="56" y="14"/>
                    <a:pt x="54" y="16"/>
                  </a:cubicBezTo>
                  <a:cubicBezTo>
                    <a:pt x="54" y="16"/>
                    <a:pt x="54" y="16"/>
                    <a:pt x="53" y="17"/>
                  </a:cubicBezTo>
                  <a:cubicBezTo>
                    <a:pt x="56" y="21"/>
                    <a:pt x="58" y="26"/>
                    <a:pt x="58" y="32"/>
                  </a:cubicBezTo>
                  <a:cubicBezTo>
                    <a:pt x="58" y="38"/>
                    <a:pt x="56" y="44"/>
                    <a:pt x="53" y="4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Freeform 19"/>
          <p:cNvSpPr>
            <a:spLocks noEditPoints="1"/>
          </p:cNvSpPr>
          <p:nvPr/>
        </p:nvSpPr>
        <p:spPr bwMode="auto">
          <a:xfrm>
            <a:off x="7837486" y="5299076"/>
            <a:ext cx="698500" cy="790575"/>
          </a:xfrm>
          <a:custGeom>
            <a:avLst/>
            <a:gdLst>
              <a:gd name="T0" fmla="*/ 4 w 220"/>
              <a:gd name="T1" fmla="*/ 191 h 249"/>
              <a:gd name="T2" fmla="*/ 0 w 220"/>
              <a:gd name="T3" fmla="*/ 245 h 249"/>
              <a:gd name="T4" fmla="*/ 216 w 220"/>
              <a:gd name="T5" fmla="*/ 249 h 249"/>
              <a:gd name="T6" fmla="*/ 220 w 220"/>
              <a:gd name="T7" fmla="*/ 195 h 249"/>
              <a:gd name="T8" fmla="*/ 156 w 220"/>
              <a:gd name="T9" fmla="*/ 207 h 249"/>
              <a:gd name="T10" fmla="*/ 61 w 220"/>
              <a:gd name="T11" fmla="*/ 203 h 249"/>
              <a:gd name="T12" fmla="*/ 156 w 220"/>
              <a:gd name="T13" fmla="*/ 199 h 249"/>
              <a:gd name="T14" fmla="*/ 156 w 220"/>
              <a:gd name="T15" fmla="*/ 207 h 249"/>
              <a:gd name="T16" fmla="*/ 4 w 220"/>
              <a:gd name="T17" fmla="*/ 0 h 249"/>
              <a:gd name="T18" fmla="*/ 0 w 220"/>
              <a:gd name="T19" fmla="*/ 36 h 249"/>
              <a:gd name="T20" fmla="*/ 216 w 220"/>
              <a:gd name="T21" fmla="*/ 40 h 249"/>
              <a:gd name="T22" fmla="*/ 220 w 220"/>
              <a:gd name="T23" fmla="*/ 3 h 249"/>
              <a:gd name="T24" fmla="*/ 34 w 220"/>
              <a:gd name="T25" fmla="*/ 31 h 249"/>
              <a:gd name="T26" fmla="*/ 34 w 220"/>
              <a:gd name="T27" fmla="*/ 8 h 249"/>
              <a:gd name="T28" fmla="*/ 34 w 220"/>
              <a:gd name="T29" fmla="*/ 31 h 249"/>
              <a:gd name="T30" fmla="*/ 60 w 220"/>
              <a:gd name="T31" fmla="*/ 19 h 249"/>
              <a:gd name="T32" fmla="*/ 83 w 220"/>
              <a:gd name="T33" fmla="*/ 19 h 249"/>
              <a:gd name="T34" fmla="*/ 109 w 220"/>
              <a:gd name="T35" fmla="*/ 31 h 249"/>
              <a:gd name="T36" fmla="*/ 109 w 220"/>
              <a:gd name="T37" fmla="*/ 8 h 249"/>
              <a:gd name="T38" fmla="*/ 109 w 220"/>
              <a:gd name="T39" fmla="*/ 31 h 249"/>
              <a:gd name="T40" fmla="*/ 136 w 220"/>
              <a:gd name="T41" fmla="*/ 19 h 249"/>
              <a:gd name="T42" fmla="*/ 159 w 220"/>
              <a:gd name="T43" fmla="*/ 19 h 249"/>
              <a:gd name="T44" fmla="*/ 185 w 220"/>
              <a:gd name="T45" fmla="*/ 31 h 249"/>
              <a:gd name="T46" fmla="*/ 185 w 220"/>
              <a:gd name="T47" fmla="*/ 8 h 249"/>
              <a:gd name="T48" fmla="*/ 185 w 220"/>
              <a:gd name="T49" fmla="*/ 31 h 249"/>
              <a:gd name="T50" fmla="*/ 4 w 220"/>
              <a:gd name="T51" fmla="*/ 42 h 249"/>
              <a:gd name="T52" fmla="*/ 0 w 220"/>
              <a:gd name="T53" fmla="*/ 181 h 249"/>
              <a:gd name="T54" fmla="*/ 216 w 220"/>
              <a:gd name="T55" fmla="*/ 185 h 249"/>
              <a:gd name="T56" fmla="*/ 220 w 220"/>
              <a:gd name="T57" fmla="*/ 46 h 249"/>
              <a:gd name="T58" fmla="*/ 156 w 220"/>
              <a:gd name="T59" fmla="*/ 59 h 249"/>
              <a:gd name="T60" fmla="*/ 61 w 220"/>
              <a:gd name="T61" fmla="*/ 55 h 249"/>
              <a:gd name="T62" fmla="*/ 156 w 220"/>
              <a:gd name="T63" fmla="*/ 52 h 249"/>
              <a:gd name="T64" fmla="*/ 156 w 220"/>
              <a:gd name="T65" fmla="*/ 59 h 249"/>
              <a:gd name="T66" fmla="*/ 147 w 220"/>
              <a:gd name="T67" fmla="*/ 27 h 249"/>
              <a:gd name="T68" fmla="*/ 147 w 220"/>
              <a:gd name="T69" fmla="*/ 11 h 249"/>
              <a:gd name="T70" fmla="*/ 193 w 220"/>
              <a:gd name="T71" fmla="*/ 19 h 249"/>
              <a:gd name="T72" fmla="*/ 177 w 220"/>
              <a:gd name="T73" fmla="*/ 19 h 249"/>
              <a:gd name="T74" fmla="*/ 193 w 220"/>
              <a:gd name="T75" fmla="*/ 19 h 249"/>
              <a:gd name="T76" fmla="*/ 34 w 220"/>
              <a:gd name="T77" fmla="*/ 27 h 249"/>
              <a:gd name="T78" fmla="*/ 34 w 220"/>
              <a:gd name="T79" fmla="*/ 11 h 249"/>
              <a:gd name="T80" fmla="*/ 117 w 220"/>
              <a:gd name="T81" fmla="*/ 19 h 249"/>
              <a:gd name="T82" fmla="*/ 101 w 220"/>
              <a:gd name="T83" fmla="*/ 19 h 249"/>
              <a:gd name="T84" fmla="*/ 117 w 220"/>
              <a:gd name="T85" fmla="*/ 19 h 249"/>
              <a:gd name="T86" fmla="*/ 71 w 220"/>
              <a:gd name="T87" fmla="*/ 27 h 249"/>
              <a:gd name="T88" fmla="*/ 71 w 220"/>
              <a:gd name="T89" fmla="*/ 11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20" h="249">
                <a:moveTo>
                  <a:pt x="216" y="191"/>
                </a:moveTo>
                <a:cubicBezTo>
                  <a:pt x="4" y="191"/>
                  <a:pt x="4" y="191"/>
                  <a:pt x="4" y="191"/>
                </a:cubicBezTo>
                <a:cubicBezTo>
                  <a:pt x="2" y="191"/>
                  <a:pt x="0" y="193"/>
                  <a:pt x="0" y="195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47"/>
                  <a:pt x="2" y="249"/>
                  <a:pt x="4" y="249"/>
                </a:cubicBezTo>
                <a:cubicBezTo>
                  <a:pt x="216" y="249"/>
                  <a:pt x="216" y="249"/>
                  <a:pt x="216" y="249"/>
                </a:cubicBezTo>
                <a:cubicBezTo>
                  <a:pt x="218" y="249"/>
                  <a:pt x="220" y="247"/>
                  <a:pt x="220" y="245"/>
                </a:cubicBezTo>
                <a:cubicBezTo>
                  <a:pt x="220" y="195"/>
                  <a:pt x="220" y="195"/>
                  <a:pt x="220" y="195"/>
                </a:cubicBezTo>
                <a:cubicBezTo>
                  <a:pt x="220" y="193"/>
                  <a:pt x="218" y="191"/>
                  <a:pt x="216" y="191"/>
                </a:cubicBezTo>
                <a:close/>
                <a:moveTo>
                  <a:pt x="156" y="207"/>
                </a:moveTo>
                <a:cubicBezTo>
                  <a:pt x="65" y="207"/>
                  <a:pt x="65" y="207"/>
                  <a:pt x="65" y="207"/>
                </a:cubicBezTo>
                <a:cubicBezTo>
                  <a:pt x="63" y="207"/>
                  <a:pt x="61" y="205"/>
                  <a:pt x="61" y="203"/>
                </a:cubicBezTo>
                <a:cubicBezTo>
                  <a:pt x="61" y="201"/>
                  <a:pt x="63" y="199"/>
                  <a:pt x="65" y="199"/>
                </a:cubicBezTo>
                <a:cubicBezTo>
                  <a:pt x="156" y="199"/>
                  <a:pt x="156" y="199"/>
                  <a:pt x="156" y="199"/>
                </a:cubicBezTo>
                <a:cubicBezTo>
                  <a:pt x="158" y="199"/>
                  <a:pt x="159" y="201"/>
                  <a:pt x="159" y="203"/>
                </a:cubicBezTo>
                <a:cubicBezTo>
                  <a:pt x="159" y="205"/>
                  <a:pt x="158" y="207"/>
                  <a:pt x="156" y="207"/>
                </a:cubicBezTo>
                <a:close/>
                <a:moveTo>
                  <a:pt x="216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2" y="40"/>
                  <a:pt x="4" y="40"/>
                </a:cubicBezTo>
                <a:cubicBezTo>
                  <a:pt x="216" y="40"/>
                  <a:pt x="216" y="40"/>
                  <a:pt x="216" y="40"/>
                </a:cubicBezTo>
                <a:cubicBezTo>
                  <a:pt x="218" y="40"/>
                  <a:pt x="220" y="38"/>
                  <a:pt x="220" y="36"/>
                </a:cubicBezTo>
                <a:cubicBezTo>
                  <a:pt x="220" y="3"/>
                  <a:pt x="220" y="3"/>
                  <a:pt x="220" y="3"/>
                </a:cubicBezTo>
                <a:cubicBezTo>
                  <a:pt x="220" y="1"/>
                  <a:pt x="218" y="0"/>
                  <a:pt x="216" y="0"/>
                </a:cubicBezTo>
                <a:close/>
                <a:moveTo>
                  <a:pt x="34" y="31"/>
                </a:moveTo>
                <a:cubicBezTo>
                  <a:pt x="27" y="31"/>
                  <a:pt x="22" y="26"/>
                  <a:pt x="22" y="19"/>
                </a:cubicBezTo>
                <a:cubicBezTo>
                  <a:pt x="22" y="13"/>
                  <a:pt x="27" y="8"/>
                  <a:pt x="34" y="8"/>
                </a:cubicBezTo>
                <a:cubicBezTo>
                  <a:pt x="40" y="8"/>
                  <a:pt x="45" y="13"/>
                  <a:pt x="45" y="19"/>
                </a:cubicBezTo>
                <a:cubicBezTo>
                  <a:pt x="45" y="26"/>
                  <a:pt x="40" y="31"/>
                  <a:pt x="34" y="31"/>
                </a:cubicBezTo>
                <a:close/>
                <a:moveTo>
                  <a:pt x="71" y="31"/>
                </a:moveTo>
                <a:cubicBezTo>
                  <a:pt x="65" y="31"/>
                  <a:pt x="60" y="26"/>
                  <a:pt x="60" y="19"/>
                </a:cubicBezTo>
                <a:cubicBezTo>
                  <a:pt x="60" y="13"/>
                  <a:pt x="65" y="8"/>
                  <a:pt x="71" y="8"/>
                </a:cubicBezTo>
                <a:cubicBezTo>
                  <a:pt x="78" y="8"/>
                  <a:pt x="83" y="13"/>
                  <a:pt x="83" y="19"/>
                </a:cubicBezTo>
                <a:cubicBezTo>
                  <a:pt x="83" y="26"/>
                  <a:pt x="78" y="31"/>
                  <a:pt x="71" y="31"/>
                </a:cubicBezTo>
                <a:close/>
                <a:moveTo>
                  <a:pt x="109" y="31"/>
                </a:moveTo>
                <a:cubicBezTo>
                  <a:pt x="103" y="31"/>
                  <a:pt x="98" y="26"/>
                  <a:pt x="98" y="19"/>
                </a:cubicBezTo>
                <a:cubicBezTo>
                  <a:pt x="98" y="13"/>
                  <a:pt x="103" y="8"/>
                  <a:pt x="109" y="8"/>
                </a:cubicBezTo>
                <a:cubicBezTo>
                  <a:pt x="116" y="8"/>
                  <a:pt x="121" y="13"/>
                  <a:pt x="121" y="19"/>
                </a:cubicBezTo>
                <a:cubicBezTo>
                  <a:pt x="121" y="26"/>
                  <a:pt x="116" y="31"/>
                  <a:pt x="109" y="31"/>
                </a:cubicBezTo>
                <a:close/>
                <a:moveTo>
                  <a:pt x="147" y="31"/>
                </a:moveTo>
                <a:cubicBezTo>
                  <a:pt x="141" y="31"/>
                  <a:pt x="136" y="26"/>
                  <a:pt x="136" y="19"/>
                </a:cubicBezTo>
                <a:cubicBezTo>
                  <a:pt x="136" y="13"/>
                  <a:pt x="141" y="8"/>
                  <a:pt x="147" y="8"/>
                </a:cubicBezTo>
                <a:cubicBezTo>
                  <a:pt x="153" y="8"/>
                  <a:pt x="159" y="13"/>
                  <a:pt x="159" y="19"/>
                </a:cubicBezTo>
                <a:cubicBezTo>
                  <a:pt x="159" y="26"/>
                  <a:pt x="153" y="31"/>
                  <a:pt x="147" y="31"/>
                </a:cubicBezTo>
                <a:close/>
                <a:moveTo>
                  <a:pt x="185" y="31"/>
                </a:moveTo>
                <a:cubicBezTo>
                  <a:pt x="178" y="31"/>
                  <a:pt x="173" y="26"/>
                  <a:pt x="173" y="19"/>
                </a:cubicBezTo>
                <a:cubicBezTo>
                  <a:pt x="173" y="13"/>
                  <a:pt x="178" y="8"/>
                  <a:pt x="185" y="8"/>
                </a:cubicBezTo>
                <a:cubicBezTo>
                  <a:pt x="191" y="8"/>
                  <a:pt x="196" y="13"/>
                  <a:pt x="196" y="19"/>
                </a:cubicBezTo>
                <a:cubicBezTo>
                  <a:pt x="196" y="26"/>
                  <a:pt x="191" y="31"/>
                  <a:pt x="185" y="31"/>
                </a:cubicBezTo>
                <a:close/>
                <a:moveTo>
                  <a:pt x="216" y="42"/>
                </a:moveTo>
                <a:cubicBezTo>
                  <a:pt x="4" y="42"/>
                  <a:pt x="4" y="42"/>
                  <a:pt x="4" y="42"/>
                </a:cubicBezTo>
                <a:cubicBezTo>
                  <a:pt x="2" y="42"/>
                  <a:pt x="0" y="44"/>
                  <a:pt x="0" y="46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83"/>
                  <a:pt x="2" y="185"/>
                  <a:pt x="4" y="185"/>
                </a:cubicBezTo>
                <a:cubicBezTo>
                  <a:pt x="216" y="185"/>
                  <a:pt x="216" y="185"/>
                  <a:pt x="216" y="185"/>
                </a:cubicBezTo>
                <a:cubicBezTo>
                  <a:pt x="218" y="185"/>
                  <a:pt x="220" y="183"/>
                  <a:pt x="220" y="181"/>
                </a:cubicBezTo>
                <a:cubicBezTo>
                  <a:pt x="220" y="46"/>
                  <a:pt x="220" y="46"/>
                  <a:pt x="220" y="46"/>
                </a:cubicBezTo>
                <a:cubicBezTo>
                  <a:pt x="220" y="44"/>
                  <a:pt x="218" y="42"/>
                  <a:pt x="216" y="42"/>
                </a:cubicBezTo>
                <a:close/>
                <a:moveTo>
                  <a:pt x="156" y="59"/>
                </a:moveTo>
                <a:cubicBezTo>
                  <a:pt x="65" y="59"/>
                  <a:pt x="65" y="59"/>
                  <a:pt x="65" y="59"/>
                </a:cubicBezTo>
                <a:cubicBezTo>
                  <a:pt x="63" y="59"/>
                  <a:pt x="61" y="57"/>
                  <a:pt x="61" y="55"/>
                </a:cubicBezTo>
                <a:cubicBezTo>
                  <a:pt x="61" y="53"/>
                  <a:pt x="63" y="52"/>
                  <a:pt x="65" y="52"/>
                </a:cubicBezTo>
                <a:cubicBezTo>
                  <a:pt x="156" y="52"/>
                  <a:pt x="156" y="52"/>
                  <a:pt x="156" y="52"/>
                </a:cubicBezTo>
                <a:cubicBezTo>
                  <a:pt x="158" y="52"/>
                  <a:pt x="159" y="53"/>
                  <a:pt x="159" y="55"/>
                </a:cubicBezTo>
                <a:cubicBezTo>
                  <a:pt x="159" y="57"/>
                  <a:pt x="158" y="59"/>
                  <a:pt x="156" y="59"/>
                </a:cubicBezTo>
                <a:close/>
                <a:moveTo>
                  <a:pt x="155" y="19"/>
                </a:moveTo>
                <a:cubicBezTo>
                  <a:pt x="155" y="24"/>
                  <a:pt x="151" y="27"/>
                  <a:pt x="147" y="27"/>
                </a:cubicBezTo>
                <a:cubicBezTo>
                  <a:pt x="143" y="27"/>
                  <a:pt x="139" y="24"/>
                  <a:pt x="139" y="19"/>
                </a:cubicBezTo>
                <a:cubicBezTo>
                  <a:pt x="139" y="15"/>
                  <a:pt x="143" y="11"/>
                  <a:pt x="147" y="11"/>
                </a:cubicBezTo>
                <a:cubicBezTo>
                  <a:pt x="151" y="11"/>
                  <a:pt x="155" y="15"/>
                  <a:pt x="155" y="19"/>
                </a:cubicBezTo>
                <a:close/>
                <a:moveTo>
                  <a:pt x="193" y="19"/>
                </a:moveTo>
                <a:cubicBezTo>
                  <a:pt x="193" y="24"/>
                  <a:pt x="189" y="27"/>
                  <a:pt x="185" y="27"/>
                </a:cubicBezTo>
                <a:cubicBezTo>
                  <a:pt x="180" y="27"/>
                  <a:pt x="177" y="24"/>
                  <a:pt x="177" y="19"/>
                </a:cubicBezTo>
                <a:cubicBezTo>
                  <a:pt x="177" y="15"/>
                  <a:pt x="180" y="11"/>
                  <a:pt x="185" y="11"/>
                </a:cubicBezTo>
                <a:cubicBezTo>
                  <a:pt x="189" y="11"/>
                  <a:pt x="193" y="15"/>
                  <a:pt x="193" y="19"/>
                </a:cubicBezTo>
                <a:close/>
                <a:moveTo>
                  <a:pt x="42" y="19"/>
                </a:moveTo>
                <a:cubicBezTo>
                  <a:pt x="42" y="24"/>
                  <a:pt x="38" y="27"/>
                  <a:pt x="34" y="27"/>
                </a:cubicBezTo>
                <a:cubicBezTo>
                  <a:pt x="29" y="27"/>
                  <a:pt x="26" y="24"/>
                  <a:pt x="26" y="19"/>
                </a:cubicBezTo>
                <a:cubicBezTo>
                  <a:pt x="26" y="15"/>
                  <a:pt x="29" y="11"/>
                  <a:pt x="34" y="11"/>
                </a:cubicBezTo>
                <a:cubicBezTo>
                  <a:pt x="38" y="11"/>
                  <a:pt x="42" y="15"/>
                  <a:pt x="42" y="19"/>
                </a:cubicBezTo>
                <a:close/>
                <a:moveTo>
                  <a:pt x="117" y="19"/>
                </a:moveTo>
                <a:cubicBezTo>
                  <a:pt x="117" y="24"/>
                  <a:pt x="114" y="27"/>
                  <a:pt x="109" y="27"/>
                </a:cubicBezTo>
                <a:cubicBezTo>
                  <a:pt x="105" y="27"/>
                  <a:pt x="101" y="24"/>
                  <a:pt x="101" y="19"/>
                </a:cubicBezTo>
                <a:cubicBezTo>
                  <a:pt x="101" y="15"/>
                  <a:pt x="105" y="11"/>
                  <a:pt x="109" y="11"/>
                </a:cubicBezTo>
                <a:cubicBezTo>
                  <a:pt x="114" y="11"/>
                  <a:pt x="117" y="15"/>
                  <a:pt x="117" y="19"/>
                </a:cubicBezTo>
                <a:close/>
                <a:moveTo>
                  <a:pt x="79" y="19"/>
                </a:moveTo>
                <a:cubicBezTo>
                  <a:pt x="79" y="24"/>
                  <a:pt x="76" y="27"/>
                  <a:pt x="71" y="27"/>
                </a:cubicBezTo>
                <a:cubicBezTo>
                  <a:pt x="67" y="27"/>
                  <a:pt x="63" y="24"/>
                  <a:pt x="63" y="19"/>
                </a:cubicBezTo>
                <a:cubicBezTo>
                  <a:pt x="63" y="15"/>
                  <a:pt x="67" y="11"/>
                  <a:pt x="71" y="11"/>
                </a:cubicBezTo>
                <a:cubicBezTo>
                  <a:pt x="76" y="11"/>
                  <a:pt x="79" y="15"/>
                  <a:pt x="79" y="19"/>
                </a:cubicBezTo>
                <a:close/>
              </a:path>
            </a:pathLst>
          </a:custGeom>
          <a:solidFill>
            <a:srgbClr val="000000"/>
          </a:solidFill>
          <a:ln w="9525">
            <a:solidFill>
              <a:srgbClr val="FFFFF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2" name="Freeform 23"/>
          <p:cNvSpPr>
            <a:spLocks noEditPoints="1"/>
          </p:cNvSpPr>
          <p:nvPr/>
        </p:nvSpPr>
        <p:spPr bwMode="auto">
          <a:xfrm>
            <a:off x="6621462" y="5048249"/>
            <a:ext cx="234950" cy="263525"/>
          </a:xfrm>
          <a:custGeom>
            <a:avLst/>
            <a:gdLst>
              <a:gd name="T0" fmla="*/ 72 w 74"/>
              <a:gd name="T1" fmla="*/ 35 h 66"/>
              <a:gd name="T2" fmla="*/ 69 w 74"/>
              <a:gd name="T3" fmla="*/ 26 h 66"/>
              <a:gd name="T4" fmla="*/ 67 w 74"/>
              <a:gd name="T5" fmla="*/ 25 h 66"/>
              <a:gd name="T6" fmla="*/ 26 w 74"/>
              <a:gd name="T7" fmla="*/ 25 h 66"/>
              <a:gd name="T8" fmla="*/ 26 w 74"/>
              <a:gd name="T9" fmla="*/ 19 h 66"/>
              <a:gd name="T10" fmla="*/ 48 w 74"/>
              <a:gd name="T11" fmla="*/ 19 h 66"/>
              <a:gd name="T12" fmla="*/ 63 w 74"/>
              <a:gd name="T13" fmla="*/ 2 h 66"/>
              <a:gd name="T14" fmla="*/ 63 w 74"/>
              <a:gd name="T15" fmla="*/ 2 h 66"/>
              <a:gd name="T16" fmla="*/ 60 w 74"/>
              <a:gd name="T17" fmla="*/ 0 h 66"/>
              <a:gd name="T18" fmla="*/ 2 w 74"/>
              <a:gd name="T19" fmla="*/ 0 h 66"/>
              <a:gd name="T20" fmla="*/ 0 w 74"/>
              <a:gd name="T21" fmla="*/ 2 h 66"/>
              <a:gd name="T22" fmla="*/ 0 w 74"/>
              <a:gd name="T23" fmla="*/ 63 h 66"/>
              <a:gd name="T24" fmla="*/ 2 w 74"/>
              <a:gd name="T25" fmla="*/ 66 h 66"/>
              <a:gd name="T26" fmla="*/ 57 w 74"/>
              <a:gd name="T27" fmla="*/ 66 h 66"/>
              <a:gd name="T28" fmla="*/ 59 w 74"/>
              <a:gd name="T29" fmla="*/ 65 h 66"/>
              <a:gd name="T30" fmla="*/ 60 w 74"/>
              <a:gd name="T31" fmla="*/ 63 h 66"/>
              <a:gd name="T32" fmla="*/ 60 w 74"/>
              <a:gd name="T33" fmla="*/ 53 h 66"/>
              <a:gd name="T34" fmla="*/ 64 w 74"/>
              <a:gd name="T35" fmla="*/ 53 h 66"/>
              <a:gd name="T36" fmla="*/ 72 w 74"/>
              <a:gd name="T37" fmla="*/ 51 h 66"/>
              <a:gd name="T38" fmla="*/ 72 w 74"/>
              <a:gd name="T39" fmla="*/ 35 h 66"/>
              <a:gd name="T40" fmla="*/ 11 w 74"/>
              <a:gd name="T41" fmla="*/ 15 h 66"/>
              <a:gd name="T42" fmla="*/ 13 w 74"/>
              <a:gd name="T43" fmla="*/ 13 h 66"/>
              <a:gd name="T44" fmla="*/ 15 w 74"/>
              <a:gd name="T45" fmla="*/ 15 h 66"/>
              <a:gd name="T46" fmla="*/ 15 w 74"/>
              <a:gd name="T47" fmla="*/ 41 h 66"/>
              <a:gd name="T48" fmla="*/ 13 w 74"/>
              <a:gd name="T49" fmla="*/ 43 h 66"/>
              <a:gd name="T50" fmla="*/ 11 w 74"/>
              <a:gd name="T51" fmla="*/ 41 h 66"/>
              <a:gd name="T52" fmla="*/ 11 w 74"/>
              <a:gd name="T53" fmla="*/ 15 h 66"/>
              <a:gd name="T54" fmla="*/ 13 w 74"/>
              <a:gd name="T55" fmla="*/ 58 h 66"/>
              <a:gd name="T56" fmla="*/ 10 w 74"/>
              <a:gd name="T57" fmla="*/ 54 h 66"/>
              <a:gd name="T58" fmla="*/ 13 w 74"/>
              <a:gd name="T59" fmla="*/ 51 h 66"/>
              <a:gd name="T60" fmla="*/ 16 w 74"/>
              <a:gd name="T61" fmla="*/ 54 h 66"/>
              <a:gd name="T62" fmla="*/ 13 w 74"/>
              <a:gd name="T63" fmla="*/ 58 h 66"/>
              <a:gd name="T64" fmla="*/ 55 w 74"/>
              <a:gd name="T65" fmla="*/ 51 h 66"/>
              <a:gd name="T66" fmla="*/ 26 w 74"/>
              <a:gd name="T67" fmla="*/ 51 h 66"/>
              <a:gd name="T68" fmla="*/ 26 w 74"/>
              <a:gd name="T69" fmla="*/ 32 h 66"/>
              <a:gd name="T70" fmla="*/ 55 w 74"/>
              <a:gd name="T71" fmla="*/ 32 h 66"/>
              <a:gd name="T72" fmla="*/ 55 w 74"/>
              <a:gd name="T73" fmla="*/ 51 h 66"/>
              <a:gd name="T74" fmla="*/ 67 w 74"/>
              <a:gd name="T75" fmla="*/ 47 h 66"/>
              <a:gd name="T76" fmla="*/ 62 w 74"/>
              <a:gd name="T77" fmla="*/ 48 h 66"/>
              <a:gd name="T78" fmla="*/ 60 w 74"/>
              <a:gd name="T79" fmla="*/ 48 h 66"/>
              <a:gd name="T80" fmla="*/ 60 w 74"/>
              <a:gd name="T81" fmla="*/ 32 h 66"/>
              <a:gd name="T82" fmla="*/ 64 w 74"/>
              <a:gd name="T83" fmla="*/ 32 h 66"/>
              <a:gd name="T84" fmla="*/ 67 w 74"/>
              <a:gd name="T85" fmla="*/ 4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4" h="66">
                <a:moveTo>
                  <a:pt x="72" y="35"/>
                </a:moveTo>
                <a:cubicBezTo>
                  <a:pt x="71" y="31"/>
                  <a:pt x="69" y="27"/>
                  <a:pt x="69" y="26"/>
                </a:cubicBezTo>
                <a:cubicBezTo>
                  <a:pt x="69" y="26"/>
                  <a:pt x="68" y="25"/>
                  <a:pt x="67" y="25"/>
                </a:cubicBezTo>
                <a:cubicBezTo>
                  <a:pt x="26" y="25"/>
                  <a:pt x="26" y="25"/>
                  <a:pt x="26" y="25"/>
                </a:cubicBezTo>
                <a:cubicBezTo>
                  <a:pt x="26" y="19"/>
                  <a:pt x="26" y="19"/>
                  <a:pt x="26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54" y="19"/>
                  <a:pt x="63" y="18"/>
                  <a:pt x="63" y="2"/>
                </a:cubicBezTo>
                <a:cubicBezTo>
                  <a:pt x="63" y="2"/>
                  <a:pt x="63" y="2"/>
                  <a:pt x="63" y="2"/>
                </a:cubicBezTo>
                <a:cubicBezTo>
                  <a:pt x="63" y="1"/>
                  <a:pt x="62" y="0"/>
                  <a:pt x="6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1" y="66"/>
                  <a:pt x="2" y="66"/>
                </a:cubicBezTo>
                <a:cubicBezTo>
                  <a:pt x="57" y="66"/>
                  <a:pt x="57" y="66"/>
                  <a:pt x="57" y="66"/>
                </a:cubicBezTo>
                <a:cubicBezTo>
                  <a:pt x="58" y="66"/>
                  <a:pt x="58" y="66"/>
                  <a:pt x="59" y="65"/>
                </a:cubicBezTo>
                <a:cubicBezTo>
                  <a:pt x="60" y="65"/>
                  <a:pt x="60" y="64"/>
                  <a:pt x="60" y="63"/>
                </a:cubicBezTo>
                <a:cubicBezTo>
                  <a:pt x="60" y="53"/>
                  <a:pt x="60" y="53"/>
                  <a:pt x="60" y="53"/>
                </a:cubicBezTo>
                <a:cubicBezTo>
                  <a:pt x="61" y="53"/>
                  <a:pt x="63" y="53"/>
                  <a:pt x="64" y="53"/>
                </a:cubicBezTo>
                <a:cubicBezTo>
                  <a:pt x="67" y="53"/>
                  <a:pt x="70" y="53"/>
                  <a:pt x="72" y="51"/>
                </a:cubicBezTo>
                <a:cubicBezTo>
                  <a:pt x="74" y="48"/>
                  <a:pt x="74" y="42"/>
                  <a:pt x="72" y="35"/>
                </a:cubicBezTo>
                <a:close/>
                <a:moveTo>
                  <a:pt x="11" y="15"/>
                </a:moveTo>
                <a:cubicBezTo>
                  <a:pt x="11" y="14"/>
                  <a:pt x="12" y="13"/>
                  <a:pt x="13" y="13"/>
                </a:cubicBezTo>
                <a:cubicBezTo>
                  <a:pt x="14" y="13"/>
                  <a:pt x="15" y="14"/>
                  <a:pt x="15" y="15"/>
                </a:cubicBezTo>
                <a:cubicBezTo>
                  <a:pt x="15" y="41"/>
                  <a:pt x="15" y="41"/>
                  <a:pt x="15" y="41"/>
                </a:cubicBezTo>
                <a:cubicBezTo>
                  <a:pt x="15" y="42"/>
                  <a:pt x="14" y="43"/>
                  <a:pt x="13" y="43"/>
                </a:cubicBezTo>
                <a:cubicBezTo>
                  <a:pt x="12" y="43"/>
                  <a:pt x="11" y="42"/>
                  <a:pt x="11" y="41"/>
                </a:cubicBezTo>
                <a:lnTo>
                  <a:pt x="11" y="15"/>
                </a:lnTo>
                <a:close/>
                <a:moveTo>
                  <a:pt x="13" y="58"/>
                </a:moveTo>
                <a:cubicBezTo>
                  <a:pt x="11" y="58"/>
                  <a:pt x="10" y="56"/>
                  <a:pt x="10" y="54"/>
                </a:cubicBezTo>
                <a:cubicBezTo>
                  <a:pt x="10" y="53"/>
                  <a:pt x="11" y="51"/>
                  <a:pt x="13" y="51"/>
                </a:cubicBezTo>
                <a:cubicBezTo>
                  <a:pt x="15" y="51"/>
                  <a:pt x="16" y="53"/>
                  <a:pt x="16" y="54"/>
                </a:cubicBezTo>
                <a:cubicBezTo>
                  <a:pt x="16" y="56"/>
                  <a:pt x="15" y="58"/>
                  <a:pt x="13" y="58"/>
                </a:cubicBezTo>
                <a:close/>
                <a:moveTo>
                  <a:pt x="55" y="51"/>
                </a:moveTo>
                <a:cubicBezTo>
                  <a:pt x="26" y="51"/>
                  <a:pt x="26" y="51"/>
                  <a:pt x="26" y="51"/>
                </a:cubicBezTo>
                <a:cubicBezTo>
                  <a:pt x="26" y="32"/>
                  <a:pt x="26" y="32"/>
                  <a:pt x="26" y="32"/>
                </a:cubicBezTo>
                <a:cubicBezTo>
                  <a:pt x="55" y="32"/>
                  <a:pt x="55" y="32"/>
                  <a:pt x="55" y="32"/>
                </a:cubicBezTo>
                <a:lnTo>
                  <a:pt x="55" y="51"/>
                </a:lnTo>
                <a:close/>
                <a:moveTo>
                  <a:pt x="67" y="47"/>
                </a:moveTo>
                <a:cubicBezTo>
                  <a:pt x="66" y="48"/>
                  <a:pt x="64" y="48"/>
                  <a:pt x="62" y="48"/>
                </a:cubicBezTo>
                <a:cubicBezTo>
                  <a:pt x="61" y="48"/>
                  <a:pt x="60" y="48"/>
                  <a:pt x="60" y="48"/>
                </a:cubicBezTo>
                <a:cubicBezTo>
                  <a:pt x="60" y="32"/>
                  <a:pt x="60" y="32"/>
                  <a:pt x="6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7" y="36"/>
                  <a:pt x="69" y="44"/>
                  <a:pt x="67" y="47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25"/>
          <p:cNvSpPr>
            <a:spLocks noEditPoints="1"/>
          </p:cNvSpPr>
          <p:nvPr/>
        </p:nvSpPr>
        <p:spPr bwMode="auto">
          <a:xfrm>
            <a:off x="7167237" y="5308600"/>
            <a:ext cx="314325" cy="787400"/>
          </a:xfrm>
          <a:custGeom>
            <a:avLst/>
            <a:gdLst>
              <a:gd name="T0" fmla="*/ 0 w 99"/>
              <a:gd name="T1" fmla="*/ 0 h 248"/>
              <a:gd name="T2" fmla="*/ 0 w 99"/>
              <a:gd name="T3" fmla="*/ 124 h 248"/>
              <a:gd name="T4" fmla="*/ 0 w 99"/>
              <a:gd name="T5" fmla="*/ 248 h 248"/>
              <a:gd name="T6" fmla="*/ 99 w 99"/>
              <a:gd name="T7" fmla="*/ 248 h 248"/>
              <a:gd name="T8" fmla="*/ 99 w 99"/>
              <a:gd name="T9" fmla="*/ 0 h 248"/>
              <a:gd name="T10" fmla="*/ 0 w 99"/>
              <a:gd name="T11" fmla="*/ 0 h 248"/>
              <a:gd name="T12" fmla="*/ 86 w 99"/>
              <a:gd name="T13" fmla="*/ 53 h 248"/>
              <a:gd name="T14" fmla="*/ 83 w 99"/>
              <a:gd name="T15" fmla="*/ 57 h 248"/>
              <a:gd name="T16" fmla="*/ 80 w 99"/>
              <a:gd name="T17" fmla="*/ 53 h 248"/>
              <a:gd name="T18" fmla="*/ 80 w 99"/>
              <a:gd name="T19" fmla="*/ 20 h 248"/>
              <a:gd name="T20" fmla="*/ 83 w 99"/>
              <a:gd name="T21" fmla="*/ 17 h 248"/>
              <a:gd name="T22" fmla="*/ 86 w 99"/>
              <a:gd name="T23" fmla="*/ 20 h 248"/>
              <a:gd name="T24" fmla="*/ 86 w 99"/>
              <a:gd name="T25" fmla="*/ 5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248">
                <a:moveTo>
                  <a:pt x="0" y="0"/>
                </a:moveTo>
                <a:cubicBezTo>
                  <a:pt x="0" y="41"/>
                  <a:pt x="0" y="83"/>
                  <a:pt x="0" y="124"/>
                </a:cubicBezTo>
                <a:cubicBezTo>
                  <a:pt x="0" y="165"/>
                  <a:pt x="0" y="206"/>
                  <a:pt x="0" y="248"/>
                </a:cubicBezTo>
                <a:cubicBezTo>
                  <a:pt x="32" y="248"/>
                  <a:pt x="99" y="248"/>
                  <a:pt x="99" y="248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32" y="0"/>
                  <a:pt x="0" y="0"/>
                </a:cubicBezTo>
                <a:close/>
                <a:moveTo>
                  <a:pt x="86" y="53"/>
                </a:moveTo>
                <a:cubicBezTo>
                  <a:pt x="86" y="55"/>
                  <a:pt x="85" y="57"/>
                  <a:pt x="83" y="57"/>
                </a:cubicBezTo>
                <a:cubicBezTo>
                  <a:pt x="81" y="57"/>
                  <a:pt x="80" y="55"/>
                  <a:pt x="80" y="53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81" y="17"/>
                  <a:pt x="83" y="17"/>
                </a:cubicBezTo>
                <a:cubicBezTo>
                  <a:pt x="85" y="17"/>
                  <a:pt x="86" y="18"/>
                  <a:pt x="86" y="20"/>
                </a:cubicBezTo>
                <a:lnTo>
                  <a:pt x="86" y="5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27"/>
          <p:cNvSpPr>
            <a:spLocks noEditPoints="1"/>
          </p:cNvSpPr>
          <p:nvPr/>
        </p:nvSpPr>
        <p:spPr bwMode="auto">
          <a:xfrm>
            <a:off x="7500612" y="5308600"/>
            <a:ext cx="314325" cy="787400"/>
          </a:xfrm>
          <a:custGeom>
            <a:avLst/>
            <a:gdLst>
              <a:gd name="T0" fmla="*/ 0 w 99"/>
              <a:gd name="T1" fmla="*/ 0 h 248"/>
              <a:gd name="T2" fmla="*/ 0 w 99"/>
              <a:gd name="T3" fmla="*/ 248 h 248"/>
              <a:gd name="T4" fmla="*/ 99 w 99"/>
              <a:gd name="T5" fmla="*/ 248 h 248"/>
              <a:gd name="T6" fmla="*/ 99 w 99"/>
              <a:gd name="T7" fmla="*/ 124 h 248"/>
              <a:gd name="T8" fmla="*/ 99 w 99"/>
              <a:gd name="T9" fmla="*/ 0 h 248"/>
              <a:gd name="T10" fmla="*/ 0 w 99"/>
              <a:gd name="T11" fmla="*/ 0 h 248"/>
              <a:gd name="T12" fmla="*/ 19 w 99"/>
              <a:gd name="T13" fmla="*/ 53 h 248"/>
              <a:gd name="T14" fmla="*/ 15 w 99"/>
              <a:gd name="T15" fmla="*/ 57 h 248"/>
              <a:gd name="T16" fmla="*/ 12 w 99"/>
              <a:gd name="T17" fmla="*/ 53 h 248"/>
              <a:gd name="T18" fmla="*/ 12 w 99"/>
              <a:gd name="T19" fmla="*/ 20 h 248"/>
              <a:gd name="T20" fmla="*/ 15 w 99"/>
              <a:gd name="T21" fmla="*/ 17 h 248"/>
              <a:gd name="T22" fmla="*/ 19 w 99"/>
              <a:gd name="T23" fmla="*/ 20 h 248"/>
              <a:gd name="T24" fmla="*/ 19 w 99"/>
              <a:gd name="T25" fmla="*/ 5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248">
                <a:moveTo>
                  <a:pt x="0" y="0"/>
                </a:moveTo>
                <a:cubicBezTo>
                  <a:pt x="0" y="248"/>
                  <a:pt x="0" y="248"/>
                  <a:pt x="0" y="248"/>
                </a:cubicBezTo>
                <a:cubicBezTo>
                  <a:pt x="0" y="248"/>
                  <a:pt x="67" y="248"/>
                  <a:pt x="99" y="248"/>
                </a:cubicBezTo>
                <a:cubicBezTo>
                  <a:pt x="99" y="206"/>
                  <a:pt x="99" y="165"/>
                  <a:pt x="99" y="124"/>
                </a:cubicBezTo>
                <a:cubicBezTo>
                  <a:pt x="99" y="83"/>
                  <a:pt x="99" y="41"/>
                  <a:pt x="99" y="0"/>
                </a:cubicBezTo>
                <a:cubicBezTo>
                  <a:pt x="67" y="0"/>
                  <a:pt x="0" y="0"/>
                  <a:pt x="0" y="0"/>
                </a:cubicBezTo>
                <a:close/>
                <a:moveTo>
                  <a:pt x="19" y="53"/>
                </a:moveTo>
                <a:cubicBezTo>
                  <a:pt x="19" y="55"/>
                  <a:pt x="17" y="57"/>
                  <a:pt x="15" y="57"/>
                </a:cubicBezTo>
                <a:cubicBezTo>
                  <a:pt x="14" y="57"/>
                  <a:pt x="12" y="55"/>
                  <a:pt x="12" y="53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4" y="17"/>
                  <a:pt x="15" y="17"/>
                </a:cubicBezTo>
                <a:cubicBezTo>
                  <a:pt x="17" y="17"/>
                  <a:pt x="19" y="18"/>
                  <a:pt x="19" y="20"/>
                </a:cubicBezTo>
                <a:lnTo>
                  <a:pt x="19" y="5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17"/>
          <p:cNvSpPr>
            <a:spLocks/>
          </p:cNvSpPr>
          <p:nvPr/>
        </p:nvSpPr>
        <p:spPr bwMode="auto">
          <a:xfrm>
            <a:off x="7485062" y="4997450"/>
            <a:ext cx="95250" cy="260350"/>
          </a:xfrm>
          <a:custGeom>
            <a:avLst/>
            <a:gdLst>
              <a:gd name="T0" fmla="*/ 6 w 30"/>
              <a:gd name="T1" fmla="*/ 16 h 82"/>
              <a:gd name="T2" fmla="*/ 14 w 30"/>
              <a:gd name="T3" fmla="*/ 7 h 82"/>
              <a:gd name="T4" fmla="*/ 21 w 30"/>
              <a:gd name="T5" fmla="*/ 10 h 82"/>
              <a:gd name="T6" fmla="*/ 23 w 30"/>
              <a:gd name="T7" fmla="*/ 20 h 82"/>
              <a:gd name="T8" fmla="*/ 30 w 30"/>
              <a:gd name="T9" fmla="*/ 20 h 82"/>
              <a:gd name="T10" fmla="*/ 26 w 30"/>
              <a:gd name="T11" fmla="*/ 7 h 82"/>
              <a:gd name="T12" fmla="*/ 14 w 30"/>
              <a:gd name="T13" fmla="*/ 0 h 82"/>
              <a:gd name="T14" fmla="*/ 0 w 30"/>
              <a:gd name="T15" fmla="*/ 16 h 82"/>
              <a:gd name="T16" fmla="*/ 0 w 30"/>
              <a:gd name="T17" fmla="*/ 82 h 82"/>
              <a:gd name="T18" fmla="*/ 6 w 30"/>
              <a:gd name="T19" fmla="*/ 82 h 82"/>
              <a:gd name="T20" fmla="*/ 6 w 30"/>
              <a:gd name="T21" fmla="*/ 1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" h="82">
                <a:moveTo>
                  <a:pt x="6" y="16"/>
                </a:moveTo>
                <a:cubicBezTo>
                  <a:pt x="6" y="11"/>
                  <a:pt x="9" y="7"/>
                  <a:pt x="14" y="7"/>
                </a:cubicBezTo>
                <a:cubicBezTo>
                  <a:pt x="17" y="7"/>
                  <a:pt x="19" y="8"/>
                  <a:pt x="21" y="10"/>
                </a:cubicBezTo>
                <a:cubicBezTo>
                  <a:pt x="23" y="13"/>
                  <a:pt x="23" y="16"/>
                  <a:pt x="23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15"/>
                  <a:pt x="29" y="10"/>
                  <a:pt x="26" y="7"/>
                </a:cubicBezTo>
                <a:cubicBezTo>
                  <a:pt x="24" y="2"/>
                  <a:pt x="19" y="0"/>
                  <a:pt x="14" y="0"/>
                </a:cubicBezTo>
                <a:cubicBezTo>
                  <a:pt x="6" y="0"/>
                  <a:pt x="0" y="7"/>
                  <a:pt x="0" y="16"/>
                </a:cubicBezTo>
                <a:cubicBezTo>
                  <a:pt x="0" y="82"/>
                  <a:pt x="0" y="82"/>
                  <a:pt x="0" y="82"/>
                </a:cubicBezTo>
                <a:cubicBezTo>
                  <a:pt x="6" y="82"/>
                  <a:pt x="6" y="82"/>
                  <a:pt x="6" y="82"/>
                </a:cubicBezTo>
                <a:lnTo>
                  <a:pt x="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8"/>
          <p:cNvSpPr>
            <a:spLocks/>
          </p:cNvSpPr>
          <p:nvPr/>
        </p:nvSpPr>
        <p:spPr bwMode="auto">
          <a:xfrm>
            <a:off x="7221537" y="5289550"/>
            <a:ext cx="549275" cy="19050"/>
          </a:xfrm>
          <a:custGeom>
            <a:avLst/>
            <a:gdLst>
              <a:gd name="T0" fmla="*/ 6 w 173"/>
              <a:gd name="T1" fmla="*/ 6 h 6"/>
              <a:gd name="T2" fmla="*/ 167 w 173"/>
              <a:gd name="T3" fmla="*/ 6 h 6"/>
              <a:gd name="T4" fmla="*/ 173 w 173"/>
              <a:gd name="T5" fmla="*/ 3 h 6"/>
              <a:gd name="T6" fmla="*/ 173 w 173"/>
              <a:gd name="T7" fmla="*/ 3 h 6"/>
              <a:gd name="T8" fmla="*/ 167 w 173"/>
              <a:gd name="T9" fmla="*/ 0 h 6"/>
              <a:gd name="T10" fmla="*/ 6 w 173"/>
              <a:gd name="T11" fmla="*/ 0 h 6"/>
              <a:gd name="T12" fmla="*/ 0 w 173"/>
              <a:gd name="T13" fmla="*/ 3 h 6"/>
              <a:gd name="T14" fmla="*/ 0 w 173"/>
              <a:gd name="T15" fmla="*/ 3 h 6"/>
              <a:gd name="T16" fmla="*/ 6 w 173"/>
              <a:gd name="T17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" h="6">
                <a:moveTo>
                  <a:pt x="6" y="6"/>
                </a:moveTo>
                <a:cubicBezTo>
                  <a:pt x="167" y="6"/>
                  <a:pt x="167" y="6"/>
                  <a:pt x="167" y="6"/>
                </a:cubicBezTo>
                <a:cubicBezTo>
                  <a:pt x="171" y="6"/>
                  <a:pt x="173" y="5"/>
                  <a:pt x="173" y="3"/>
                </a:cubicBezTo>
                <a:cubicBezTo>
                  <a:pt x="173" y="3"/>
                  <a:pt x="173" y="3"/>
                  <a:pt x="173" y="3"/>
                </a:cubicBezTo>
                <a:cubicBezTo>
                  <a:pt x="173" y="1"/>
                  <a:pt x="171" y="0"/>
                  <a:pt x="167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1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5"/>
                  <a:pt x="3" y="6"/>
                  <a:pt x="6" y="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6"/>
          <p:cNvSpPr>
            <a:spLocks noEditPoints="1"/>
          </p:cNvSpPr>
          <p:nvPr/>
        </p:nvSpPr>
        <p:spPr bwMode="auto">
          <a:xfrm>
            <a:off x="7466012" y="5241925"/>
            <a:ext cx="63500" cy="66675"/>
          </a:xfrm>
          <a:custGeom>
            <a:avLst/>
            <a:gdLst>
              <a:gd name="T0" fmla="*/ 19 w 20"/>
              <a:gd name="T1" fmla="*/ 6 h 21"/>
              <a:gd name="T2" fmla="*/ 17 w 20"/>
              <a:gd name="T3" fmla="*/ 5 h 21"/>
              <a:gd name="T4" fmla="*/ 16 w 20"/>
              <a:gd name="T5" fmla="*/ 5 h 21"/>
              <a:gd name="T6" fmla="*/ 13 w 20"/>
              <a:gd name="T7" fmla="*/ 2 h 21"/>
              <a:gd name="T8" fmla="*/ 13 w 20"/>
              <a:gd name="T9" fmla="*/ 2 h 21"/>
              <a:gd name="T10" fmla="*/ 11 w 20"/>
              <a:gd name="T11" fmla="*/ 0 h 21"/>
              <a:gd name="T12" fmla="*/ 9 w 20"/>
              <a:gd name="T13" fmla="*/ 2 h 21"/>
              <a:gd name="T14" fmla="*/ 9 w 20"/>
              <a:gd name="T15" fmla="*/ 2 h 21"/>
              <a:gd name="T16" fmla="*/ 5 w 20"/>
              <a:gd name="T17" fmla="*/ 3 h 21"/>
              <a:gd name="T18" fmla="*/ 5 w 20"/>
              <a:gd name="T19" fmla="*/ 3 h 21"/>
              <a:gd name="T20" fmla="*/ 2 w 20"/>
              <a:gd name="T21" fmla="*/ 3 h 21"/>
              <a:gd name="T22" fmla="*/ 2 w 20"/>
              <a:gd name="T23" fmla="*/ 6 h 21"/>
              <a:gd name="T24" fmla="*/ 2 w 20"/>
              <a:gd name="T25" fmla="*/ 7 h 21"/>
              <a:gd name="T26" fmla="*/ 2 w 20"/>
              <a:gd name="T27" fmla="*/ 10 h 21"/>
              <a:gd name="T28" fmla="*/ 2 w 20"/>
              <a:gd name="T29" fmla="*/ 12 h 21"/>
              <a:gd name="T30" fmla="*/ 1 w 20"/>
              <a:gd name="T31" fmla="*/ 12 h 21"/>
              <a:gd name="T32" fmla="*/ 0 w 20"/>
              <a:gd name="T33" fmla="*/ 15 h 21"/>
              <a:gd name="T34" fmla="*/ 3 w 20"/>
              <a:gd name="T35" fmla="*/ 16 h 21"/>
              <a:gd name="T36" fmla="*/ 4 w 20"/>
              <a:gd name="T37" fmla="*/ 15 h 21"/>
              <a:gd name="T38" fmla="*/ 7 w 20"/>
              <a:gd name="T39" fmla="*/ 18 h 21"/>
              <a:gd name="T40" fmla="*/ 7 w 20"/>
              <a:gd name="T41" fmla="*/ 18 h 21"/>
              <a:gd name="T42" fmla="*/ 8 w 20"/>
              <a:gd name="T43" fmla="*/ 21 h 21"/>
              <a:gd name="T44" fmla="*/ 11 w 20"/>
              <a:gd name="T45" fmla="*/ 19 h 21"/>
              <a:gd name="T46" fmla="*/ 11 w 20"/>
              <a:gd name="T47" fmla="*/ 18 h 21"/>
              <a:gd name="T48" fmla="*/ 15 w 20"/>
              <a:gd name="T49" fmla="*/ 17 h 21"/>
              <a:gd name="T50" fmla="*/ 15 w 20"/>
              <a:gd name="T51" fmla="*/ 17 h 21"/>
              <a:gd name="T52" fmla="*/ 18 w 20"/>
              <a:gd name="T53" fmla="*/ 17 h 21"/>
              <a:gd name="T54" fmla="*/ 18 w 20"/>
              <a:gd name="T55" fmla="*/ 14 h 21"/>
              <a:gd name="T56" fmla="*/ 17 w 20"/>
              <a:gd name="T57" fmla="*/ 14 h 21"/>
              <a:gd name="T58" fmla="*/ 18 w 20"/>
              <a:gd name="T59" fmla="*/ 10 h 21"/>
              <a:gd name="T60" fmla="*/ 18 w 20"/>
              <a:gd name="T61" fmla="*/ 9 h 21"/>
              <a:gd name="T62" fmla="*/ 18 w 20"/>
              <a:gd name="T63" fmla="*/ 9 h 21"/>
              <a:gd name="T64" fmla="*/ 19 w 20"/>
              <a:gd name="T65" fmla="*/ 6 h 21"/>
              <a:gd name="T66" fmla="*/ 10 w 20"/>
              <a:gd name="T67" fmla="*/ 14 h 21"/>
              <a:gd name="T68" fmla="*/ 6 w 20"/>
              <a:gd name="T69" fmla="*/ 10 h 21"/>
              <a:gd name="T70" fmla="*/ 10 w 20"/>
              <a:gd name="T71" fmla="*/ 6 h 21"/>
              <a:gd name="T72" fmla="*/ 14 w 20"/>
              <a:gd name="T73" fmla="*/ 10 h 21"/>
              <a:gd name="T74" fmla="*/ 10 w 20"/>
              <a:gd name="T75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" h="21">
                <a:moveTo>
                  <a:pt x="19" y="6"/>
                </a:moveTo>
                <a:cubicBezTo>
                  <a:pt x="19" y="5"/>
                  <a:pt x="18" y="4"/>
                  <a:pt x="17" y="5"/>
                </a:cubicBezTo>
                <a:cubicBezTo>
                  <a:pt x="17" y="5"/>
                  <a:pt x="16" y="5"/>
                  <a:pt x="16" y="5"/>
                </a:cubicBezTo>
                <a:cubicBezTo>
                  <a:pt x="15" y="4"/>
                  <a:pt x="14" y="3"/>
                  <a:pt x="13" y="2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3" y="0"/>
                  <a:pt x="11" y="0"/>
                </a:cubicBezTo>
                <a:cubicBezTo>
                  <a:pt x="10" y="0"/>
                  <a:pt x="9" y="0"/>
                  <a:pt x="9" y="2"/>
                </a:cubicBezTo>
                <a:cubicBezTo>
                  <a:pt x="9" y="2"/>
                  <a:pt x="9" y="2"/>
                  <a:pt x="9" y="2"/>
                </a:cubicBezTo>
                <a:cubicBezTo>
                  <a:pt x="8" y="2"/>
                  <a:pt x="6" y="3"/>
                  <a:pt x="5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2"/>
                  <a:pt x="3" y="2"/>
                  <a:pt x="2" y="3"/>
                </a:cubicBezTo>
                <a:cubicBezTo>
                  <a:pt x="1" y="4"/>
                  <a:pt x="1" y="6"/>
                  <a:pt x="2" y="6"/>
                </a:cubicBezTo>
                <a:cubicBezTo>
                  <a:pt x="2" y="6"/>
                  <a:pt x="2" y="7"/>
                  <a:pt x="2" y="7"/>
                </a:cubicBezTo>
                <a:cubicBezTo>
                  <a:pt x="2" y="8"/>
                  <a:pt x="2" y="9"/>
                  <a:pt x="2" y="10"/>
                </a:cubicBezTo>
                <a:cubicBezTo>
                  <a:pt x="2" y="11"/>
                  <a:pt x="2" y="11"/>
                  <a:pt x="2" y="12"/>
                </a:cubicBezTo>
                <a:cubicBezTo>
                  <a:pt x="2" y="12"/>
                  <a:pt x="2" y="12"/>
                  <a:pt x="1" y="12"/>
                </a:cubicBezTo>
                <a:cubicBezTo>
                  <a:pt x="0" y="12"/>
                  <a:pt x="0" y="14"/>
                  <a:pt x="0" y="15"/>
                </a:cubicBezTo>
                <a:cubicBezTo>
                  <a:pt x="1" y="16"/>
                  <a:pt x="2" y="16"/>
                  <a:pt x="3" y="16"/>
                </a:cubicBezTo>
                <a:cubicBezTo>
                  <a:pt x="3" y="16"/>
                  <a:pt x="3" y="16"/>
                  <a:pt x="4" y="15"/>
                </a:cubicBezTo>
                <a:cubicBezTo>
                  <a:pt x="4" y="16"/>
                  <a:pt x="6" y="17"/>
                  <a:pt x="7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9"/>
                  <a:pt x="7" y="20"/>
                  <a:pt x="8" y="21"/>
                </a:cubicBezTo>
                <a:cubicBezTo>
                  <a:pt x="10" y="21"/>
                  <a:pt x="11" y="20"/>
                  <a:pt x="11" y="19"/>
                </a:cubicBezTo>
                <a:cubicBezTo>
                  <a:pt x="11" y="19"/>
                  <a:pt x="11" y="18"/>
                  <a:pt x="11" y="18"/>
                </a:cubicBezTo>
                <a:cubicBezTo>
                  <a:pt x="12" y="18"/>
                  <a:pt x="14" y="18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6" y="18"/>
                  <a:pt x="17" y="18"/>
                  <a:pt x="18" y="17"/>
                </a:cubicBezTo>
                <a:cubicBezTo>
                  <a:pt x="19" y="16"/>
                  <a:pt x="19" y="15"/>
                  <a:pt x="18" y="14"/>
                </a:cubicBezTo>
                <a:cubicBezTo>
                  <a:pt x="18" y="14"/>
                  <a:pt x="18" y="14"/>
                  <a:pt x="17" y="14"/>
                </a:cubicBezTo>
                <a:cubicBezTo>
                  <a:pt x="18" y="13"/>
                  <a:pt x="18" y="11"/>
                  <a:pt x="18" y="10"/>
                </a:cubicBezTo>
                <a:cubicBezTo>
                  <a:pt x="18" y="10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20" y="8"/>
                  <a:pt x="20" y="7"/>
                  <a:pt x="19" y="6"/>
                </a:cubicBezTo>
                <a:close/>
                <a:moveTo>
                  <a:pt x="10" y="14"/>
                </a:moveTo>
                <a:cubicBezTo>
                  <a:pt x="8" y="14"/>
                  <a:pt x="6" y="12"/>
                  <a:pt x="6" y="10"/>
                </a:cubicBezTo>
                <a:cubicBezTo>
                  <a:pt x="6" y="8"/>
                  <a:pt x="8" y="6"/>
                  <a:pt x="10" y="6"/>
                </a:cubicBezTo>
                <a:cubicBezTo>
                  <a:pt x="12" y="6"/>
                  <a:pt x="14" y="8"/>
                  <a:pt x="14" y="10"/>
                </a:cubicBezTo>
                <a:cubicBezTo>
                  <a:pt x="14" y="12"/>
                  <a:pt x="12" y="14"/>
                  <a:pt x="10" y="1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4"/>
          <p:cNvSpPr>
            <a:spLocks noEditPoints="1"/>
          </p:cNvSpPr>
          <p:nvPr/>
        </p:nvSpPr>
        <p:spPr bwMode="auto">
          <a:xfrm>
            <a:off x="6856412" y="4114800"/>
            <a:ext cx="282575" cy="279400"/>
          </a:xfrm>
          <a:custGeom>
            <a:avLst/>
            <a:gdLst>
              <a:gd name="T0" fmla="*/ 44 w 89"/>
              <a:gd name="T1" fmla="*/ 0 h 88"/>
              <a:gd name="T2" fmla="*/ 0 w 89"/>
              <a:gd name="T3" fmla="*/ 44 h 88"/>
              <a:gd name="T4" fmla="*/ 44 w 89"/>
              <a:gd name="T5" fmla="*/ 88 h 88"/>
              <a:gd name="T6" fmla="*/ 89 w 89"/>
              <a:gd name="T7" fmla="*/ 44 h 88"/>
              <a:gd name="T8" fmla="*/ 44 w 89"/>
              <a:gd name="T9" fmla="*/ 0 h 88"/>
              <a:gd name="T10" fmla="*/ 43 w 89"/>
              <a:gd name="T11" fmla="*/ 7 h 88"/>
              <a:gd name="T12" fmla="*/ 44 w 89"/>
              <a:gd name="T13" fmla="*/ 5 h 88"/>
              <a:gd name="T14" fmla="*/ 45 w 89"/>
              <a:gd name="T15" fmla="*/ 5 h 88"/>
              <a:gd name="T16" fmla="*/ 46 w 89"/>
              <a:gd name="T17" fmla="*/ 7 h 88"/>
              <a:gd name="T18" fmla="*/ 46 w 89"/>
              <a:gd name="T19" fmla="*/ 13 h 88"/>
              <a:gd name="T20" fmla="*/ 45 w 89"/>
              <a:gd name="T21" fmla="*/ 15 h 88"/>
              <a:gd name="T22" fmla="*/ 44 w 89"/>
              <a:gd name="T23" fmla="*/ 15 h 88"/>
              <a:gd name="T24" fmla="*/ 43 w 89"/>
              <a:gd name="T25" fmla="*/ 13 h 88"/>
              <a:gd name="T26" fmla="*/ 43 w 89"/>
              <a:gd name="T27" fmla="*/ 7 h 88"/>
              <a:gd name="T28" fmla="*/ 15 w 89"/>
              <a:gd name="T29" fmla="*/ 45 h 88"/>
              <a:gd name="T30" fmla="*/ 13 w 89"/>
              <a:gd name="T31" fmla="*/ 46 h 88"/>
              <a:gd name="T32" fmla="*/ 7 w 89"/>
              <a:gd name="T33" fmla="*/ 46 h 88"/>
              <a:gd name="T34" fmla="*/ 5 w 89"/>
              <a:gd name="T35" fmla="*/ 45 h 88"/>
              <a:gd name="T36" fmla="*/ 5 w 89"/>
              <a:gd name="T37" fmla="*/ 43 h 88"/>
              <a:gd name="T38" fmla="*/ 7 w 89"/>
              <a:gd name="T39" fmla="*/ 43 h 88"/>
              <a:gd name="T40" fmla="*/ 13 w 89"/>
              <a:gd name="T41" fmla="*/ 43 h 88"/>
              <a:gd name="T42" fmla="*/ 15 w 89"/>
              <a:gd name="T43" fmla="*/ 43 h 88"/>
              <a:gd name="T44" fmla="*/ 15 w 89"/>
              <a:gd name="T45" fmla="*/ 45 h 88"/>
              <a:gd name="T46" fmla="*/ 46 w 89"/>
              <a:gd name="T47" fmla="*/ 81 h 88"/>
              <a:gd name="T48" fmla="*/ 45 w 89"/>
              <a:gd name="T49" fmla="*/ 83 h 88"/>
              <a:gd name="T50" fmla="*/ 44 w 89"/>
              <a:gd name="T51" fmla="*/ 83 h 88"/>
              <a:gd name="T52" fmla="*/ 43 w 89"/>
              <a:gd name="T53" fmla="*/ 81 h 88"/>
              <a:gd name="T54" fmla="*/ 43 w 89"/>
              <a:gd name="T55" fmla="*/ 75 h 88"/>
              <a:gd name="T56" fmla="*/ 44 w 89"/>
              <a:gd name="T57" fmla="*/ 73 h 88"/>
              <a:gd name="T58" fmla="*/ 45 w 89"/>
              <a:gd name="T59" fmla="*/ 73 h 88"/>
              <a:gd name="T60" fmla="*/ 46 w 89"/>
              <a:gd name="T61" fmla="*/ 75 h 88"/>
              <a:gd name="T62" fmla="*/ 46 w 89"/>
              <a:gd name="T63" fmla="*/ 81 h 88"/>
              <a:gd name="T64" fmla="*/ 68 w 89"/>
              <a:gd name="T65" fmla="*/ 49 h 88"/>
              <a:gd name="T66" fmla="*/ 68 w 89"/>
              <a:gd name="T67" fmla="*/ 50 h 88"/>
              <a:gd name="T68" fmla="*/ 66 w 89"/>
              <a:gd name="T69" fmla="*/ 52 h 88"/>
              <a:gd name="T70" fmla="*/ 45 w 89"/>
              <a:gd name="T71" fmla="*/ 47 h 88"/>
              <a:gd name="T72" fmla="*/ 36 w 89"/>
              <a:gd name="T73" fmla="*/ 74 h 88"/>
              <a:gd name="T74" fmla="*/ 34 w 89"/>
              <a:gd name="T75" fmla="*/ 75 h 88"/>
              <a:gd name="T76" fmla="*/ 33 w 89"/>
              <a:gd name="T77" fmla="*/ 73 h 88"/>
              <a:gd name="T78" fmla="*/ 42 w 89"/>
              <a:gd name="T79" fmla="*/ 46 h 88"/>
              <a:gd name="T80" fmla="*/ 41 w 89"/>
              <a:gd name="T81" fmla="*/ 46 h 88"/>
              <a:gd name="T82" fmla="*/ 40 w 89"/>
              <a:gd name="T83" fmla="*/ 44 h 88"/>
              <a:gd name="T84" fmla="*/ 40 w 89"/>
              <a:gd name="T85" fmla="*/ 43 h 88"/>
              <a:gd name="T86" fmla="*/ 42 w 89"/>
              <a:gd name="T87" fmla="*/ 41 h 88"/>
              <a:gd name="T88" fmla="*/ 44 w 89"/>
              <a:gd name="T89" fmla="*/ 41 h 88"/>
              <a:gd name="T90" fmla="*/ 45 w 89"/>
              <a:gd name="T91" fmla="*/ 38 h 88"/>
              <a:gd name="T92" fmla="*/ 47 w 89"/>
              <a:gd name="T93" fmla="*/ 37 h 88"/>
              <a:gd name="T94" fmla="*/ 48 w 89"/>
              <a:gd name="T95" fmla="*/ 38 h 88"/>
              <a:gd name="T96" fmla="*/ 47 w 89"/>
              <a:gd name="T97" fmla="*/ 42 h 88"/>
              <a:gd name="T98" fmla="*/ 67 w 89"/>
              <a:gd name="T99" fmla="*/ 47 h 88"/>
              <a:gd name="T100" fmla="*/ 68 w 89"/>
              <a:gd name="T101" fmla="*/ 49 h 88"/>
              <a:gd name="T102" fmla="*/ 82 w 89"/>
              <a:gd name="T103" fmla="*/ 46 h 88"/>
              <a:gd name="T104" fmla="*/ 75 w 89"/>
              <a:gd name="T105" fmla="*/ 46 h 88"/>
              <a:gd name="T106" fmla="*/ 74 w 89"/>
              <a:gd name="T107" fmla="*/ 45 h 88"/>
              <a:gd name="T108" fmla="*/ 74 w 89"/>
              <a:gd name="T109" fmla="*/ 43 h 88"/>
              <a:gd name="T110" fmla="*/ 75 w 89"/>
              <a:gd name="T111" fmla="*/ 43 h 88"/>
              <a:gd name="T112" fmla="*/ 82 w 89"/>
              <a:gd name="T113" fmla="*/ 43 h 88"/>
              <a:gd name="T114" fmla="*/ 83 w 89"/>
              <a:gd name="T115" fmla="*/ 43 h 88"/>
              <a:gd name="T116" fmla="*/ 83 w 89"/>
              <a:gd name="T117" fmla="*/ 45 h 88"/>
              <a:gd name="T118" fmla="*/ 82 w 89"/>
              <a:gd name="T119" fmla="*/ 4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9" h="8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9"/>
                  <a:pt x="20" y="88"/>
                  <a:pt x="44" y="88"/>
                </a:cubicBezTo>
                <a:cubicBezTo>
                  <a:pt x="69" y="88"/>
                  <a:pt x="89" y="69"/>
                  <a:pt x="89" y="44"/>
                </a:cubicBezTo>
                <a:cubicBezTo>
                  <a:pt x="89" y="20"/>
                  <a:pt x="69" y="0"/>
                  <a:pt x="44" y="0"/>
                </a:cubicBezTo>
                <a:close/>
                <a:moveTo>
                  <a:pt x="43" y="7"/>
                </a:moveTo>
                <a:cubicBezTo>
                  <a:pt x="43" y="6"/>
                  <a:pt x="43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6"/>
                  <a:pt x="46" y="7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4"/>
                  <a:pt x="46" y="15"/>
                  <a:pt x="45" y="15"/>
                </a:cubicBezTo>
                <a:cubicBezTo>
                  <a:pt x="44" y="15"/>
                  <a:pt x="44" y="15"/>
                  <a:pt x="44" y="15"/>
                </a:cubicBezTo>
                <a:cubicBezTo>
                  <a:pt x="43" y="15"/>
                  <a:pt x="43" y="14"/>
                  <a:pt x="43" y="13"/>
                </a:cubicBezTo>
                <a:lnTo>
                  <a:pt x="43" y="7"/>
                </a:lnTo>
                <a:close/>
                <a:moveTo>
                  <a:pt x="15" y="45"/>
                </a:moveTo>
                <a:cubicBezTo>
                  <a:pt x="15" y="45"/>
                  <a:pt x="14" y="46"/>
                  <a:pt x="13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5" y="45"/>
                  <a:pt x="5" y="45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13" y="43"/>
                  <a:pt x="13" y="43"/>
                  <a:pt x="13" y="43"/>
                </a:cubicBezTo>
                <a:cubicBezTo>
                  <a:pt x="14" y="43"/>
                  <a:pt x="15" y="43"/>
                  <a:pt x="15" y="43"/>
                </a:cubicBezTo>
                <a:lnTo>
                  <a:pt x="15" y="45"/>
                </a:lnTo>
                <a:close/>
                <a:moveTo>
                  <a:pt x="46" y="81"/>
                </a:moveTo>
                <a:cubicBezTo>
                  <a:pt x="46" y="82"/>
                  <a:pt x="46" y="83"/>
                  <a:pt x="45" y="83"/>
                </a:cubicBezTo>
                <a:cubicBezTo>
                  <a:pt x="44" y="83"/>
                  <a:pt x="44" y="83"/>
                  <a:pt x="44" y="83"/>
                </a:cubicBezTo>
                <a:cubicBezTo>
                  <a:pt x="43" y="83"/>
                  <a:pt x="43" y="82"/>
                  <a:pt x="43" y="81"/>
                </a:cubicBezTo>
                <a:cubicBezTo>
                  <a:pt x="43" y="75"/>
                  <a:pt x="43" y="75"/>
                  <a:pt x="43" y="75"/>
                </a:cubicBezTo>
                <a:cubicBezTo>
                  <a:pt x="43" y="74"/>
                  <a:pt x="43" y="73"/>
                  <a:pt x="44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6" y="74"/>
                  <a:pt x="46" y="75"/>
                </a:cubicBezTo>
                <a:lnTo>
                  <a:pt x="46" y="81"/>
                </a:lnTo>
                <a:close/>
                <a:moveTo>
                  <a:pt x="68" y="49"/>
                </a:moveTo>
                <a:cubicBezTo>
                  <a:pt x="68" y="50"/>
                  <a:pt x="68" y="50"/>
                  <a:pt x="68" y="50"/>
                </a:cubicBezTo>
                <a:cubicBezTo>
                  <a:pt x="68" y="51"/>
                  <a:pt x="67" y="52"/>
                  <a:pt x="66" y="52"/>
                </a:cubicBezTo>
                <a:cubicBezTo>
                  <a:pt x="45" y="47"/>
                  <a:pt x="45" y="47"/>
                  <a:pt x="45" y="47"/>
                </a:cubicBezTo>
                <a:cubicBezTo>
                  <a:pt x="36" y="74"/>
                  <a:pt x="36" y="74"/>
                  <a:pt x="36" y="74"/>
                </a:cubicBezTo>
                <a:cubicBezTo>
                  <a:pt x="36" y="74"/>
                  <a:pt x="35" y="75"/>
                  <a:pt x="34" y="75"/>
                </a:cubicBezTo>
                <a:cubicBezTo>
                  <a:pt x="33" y="74"/>
                  <a:pt x="33" y="74"/>
                  <a:pt x="33" y="73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5"/>
                  <a:pt x="40" y="44"/>
                </a:cubicBezTo>
                <a:cubicBezTo>
                  <a:pt x="40" y="43"/>
                  <a:pt x="40" y="43"/>
                  <a:pt x="40" y="43"/>
                </a:cubicBezTo>
                <a:cubicBezTo>
                  <a:pt x="40" y="42"/>
                  <a:pt x="41" y="41"/>
                  <a:pt x="42" y="41"/>
                </a:cubicBezTo>
                <a:cubicBezTo>
                  <a:pt x="44" y="41"/>
                  <a:pt x="44" y="41"/>
                  <a:pt x="44" y="41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7"/>
                  <a:pt x="46" y="36"/>
                  <a:pt x="47" y="37"/>
                </a:cubicBezTo>
                <a:cubicBezTo>
                  <a:pt x="48" y="37"/>
                  <a:pt x="48" y="38"/>
                  <a:pt x="48" y="38"/>
                </a:cubicBezTo>
                <a:cubicBezTo>
                  <a:pt x="47" y="42"/>
                  <a:pt x="47" y="42"/>
                  <a:pt x="47" y="42"/>
                </a:cubicBezTo>
                <a:cubicBezTo>
                  <a:pt x="67" y="47"/>
                  <a:pt x="67" y="47"/>
                  <a:pt x="67" y="47"/>
                </a:cubicBezTo>
                <a:cubicBezTo>
                  <a:pt x="68" y="47"/>
                  <a:pt x="68" y="48"/>
                  <a:pt x="68" y="49"/>
                </a:cubicBezTo>
                <a:close/>
                <a:moveTo>
                  <a:pt x="82" y="46"/>
                </a:moveTo>
                <a:cubicBezTo>
                  <a:pt x="75" y="46"/>
                  <a:pt x="75" y="46"/>
                  <a:pt x="75" y="46"/>
                </a:cubicBezTo>
                <a:cubicBezTo>
                  <a:pt x="74" y="46"/>
                  <a:pt x="74" y="45"/>
                  <a:pt x="74" y="45"/>
                </a:cubicBezTo>
                <a:cubicBezTo>
                  <a:pt x="74" y="43"/>
                  <a:pt x="74" y="43"/>
                  <a:pt x="74" y="43"/>
                </a:cubicBezTo>
                <a:cubicBezTo>
                  <a:pt x="74" y="43"/>
                  <a:pt x="74" y="43"/>
                  <a:pt x="75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5"/>
                  <a:pt x="83" y="45"/>
                  <a:pt x="83" y="45"/>
                </a:cubicBezTo>
                <a:cubicBezTo>
                  <a:pt x="83" y="45"/>
                  <a:pt x="83" y="46"/>
                  <a:pt x="82" y="46"/>
                </a:cubicBezTo>
                <a:close/>
              </a:path>
            </a:pathLst>
          </a:custGeom>
          <a:solidFill>
            <a:srgbClr val="000000"/>
          </a:solidFill>
          <a:ln>
            <a:solidFill>
              <a:schemeClr val="bg1"/>
            </a:solidFill>
          </a:ln>
          <a:scene3d>
            <a:camera prst="orthographicFront">
              <a:rot lat="10800000" lon="0" rev="0"/>
            </a:camera>
            <a:lightRig rig="threePt" dir="t"/>
          </a:scene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27"/>
          <p:cNvSpPr>
            <a:spLocks noEditPoints="1"/>
          </p:cNvSpPr>
          <p:nvPr/>
        </p:nvSpPr>
        <p:spPr bwMode="auto">
          <a:xfrm>
            <a:off x="6856412" y="5308600"/>
            <a:ext cx="314325" cy="787400"/>
          </a:xfrm>
          <a:custGeom>
            <a:avLst/>
            <a:gdLst>
              <a:gd name="T0" fmla="*/ 0 w 99"/>
              <a:gd name="T1" fmla="*/ 0 h 248"/>
              <a:gd name="T2" fmla="*/ 0 w 99"/>
              <a:gd name="T3" fmla="*/ 248 h 248"/>
              <a:gd name="T4" fmla="*/ 99 w 99"/>
              <a:gd name="T5" fmla="*/ 248 h 248"/>
              <a:gd name="T6" fmla="*/ 99 w 99"/>
              <a:gd name="T7" fmla="*/ 124 h 248"/>
              <a:gd name="T8" fmla="*/ 99 w 99"/>
              <a:gd name="T9" fmla="*/ 0 h 248"/>
              <a:gd name="T10" fmla="*/ 0 w 99"/>
              <a:gd name="T11" fmla="*/ 0 h 248"/>
              <a:gd name="T12" fmla="*/ 19 w 99"/>
              <a:gd name="T13" fmla="*/ 53 h 248"/>
              <a:gd name="T14" fmla="*/ 15 w 99"/>
              <a:gd name="T15" fmla="*/ 57 h 248"/>
              <a:gd name="T16" fmla="*/ 12 w 99"/>
              <a:gd name="T17" fmla="*/ 53 h 248"/>
              <a:gd name="T18" fmla="*/ 12 w 99"/>
              <a:gd name="T19" fmla="*/ 20 h 248"/>
              <a:gd name="T20" fmla="*/ 15 w 99"/>
              <a:gd name="T21" fmla="*/ 17 h 248"/>
              <a:gd name="T22" fmla="*/ 19 w 99"/>
              <a:gd name="T23" fmla="*/ 20 h 248"/>
              <a:gd name="T24" fmla="*/ 19 w 99"/>
              <a:gd name="T25" fmla="*/ 5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248">
                <a:moveTo>
                  <a:pt x="0" y="0"/>
                </a:moveTo>
                <a:cubicBezTo>
                  <a:pt x="0" y="248"/>
                  <a:pt x="0" y="248"/>
                  <a:pt x="0" y="248"/>
                </a:cubicBezTo>
                <a:cubicBezTo>
                  <a:pt x="0" y="248"/>
                  <a:pt x="67" y="248"/>
                  <a:pt x="99" y="248"/>
                </a:cubicBezTo>
                <a:cubicBezTo>
                  <a:pt x="99" y="206"/>
                  <a:pt x="99" y="165"/>
                  <a:pt x="99" y="124"/>
                </a:cubicBezTo>
                <a:cubicBezTo>
                  <a:pt x="99" y="83"/>
                  <a:pt x="99" y="41"/>
                  <a:pt x="99" y="0"/>
                </a:cubicBezTo>
                <a:cubicBezTo>
                  <a:pt x="67" y="0"/>
                  <a:pt x="0" y="0"/>
                  <a:pt x="0" y="0"/>
                </a:cubicBezTo>
                <a:close/>
                <a:moveTo>
                  <a:pt x="19" y="53"/>
                </a:moveTo>
                <a:cubicBezTo>
                  <a:pt x="19" y="55"/>
                  <a:pt x="17" y="57"/>
                  <a:pt x="15" y="57"/>
                </a:cubicBezTo>
                <a:cubicBezTo>
                  <a:pt x="14" y="57"/>
                  <a:pt x="12" y="55"/>
                  <a:pt x="12" y="53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8"/>
                  <a:pt x="14" y="17"/>
                  <a:pt x="15" y="17"/>
                </a:cubicBezTo>
                <a:cubicBezTo>
                  <a:pt x="17" y="17"/>
                  <a:pt x="19" y="18"/>
                  <a:pt x="19" y="20"/>
                </a:cubicBezTo>
                <a:lnTo>
                  <a:pt x="19" y="5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25"/>
          <p:cNvSpPr>
            <a:spLocks noEditPoints="1"/>
          </p:cNvSpPr>
          <p:nvPr/>
        </p:nvSpPr>
        <p:spPr bwMode="auto">
          <a:xfrm>
            <a:off x="6551612" y="5308600"/>
            <a:ext cx="314325" cy="787400"/>
          </a:xfrm>
          <a:custGeom>
            <a:avLst/>
            <a:gdLst>
              <a:gd name="T0" fmla="*/ 0 w 99"/>
              <a:gd name="T1" fmla="*/ 0 h 248"/>
              <a:gd name="T2" fmla="*/ 0 w 99"/>
              <a:gd name="T3" fmla="*/ 124 h 248"/>
              <a:gd name="T4" fmla="*/ 0 w 99"/>
              <a:gd name="T5" fmla="*/ 248 h 248"/>
              <a:gd name="T6" fmla="*/ 99 w 99"/>
              <a:gd name="T7" fmla="*/ 248 h 248"/>
              <a:gd name="T8" fmla="*/ 99 w 99"/>
              <a:gd name="T9" fmla="*/ 0 h 248"/>
              <a:gd name="T10" fmla="*/ 0 w 99"/>
              <a:gd name="T11" fmla="*/ 0 h 248"/>
              <a:gd name="T12" fmla="*/ 86 w 99"/>
              <a:gd name="T13" fmla="*/ 53 h 248"/>
              <a:gd name="T14" fmla="*/ 83 w 99"/>
              <a:gd name="T15" fmla="*/ 57 h 248"/>
              <a:gd name="T16" fmla="*/ 80 w 99"/>
              <a:gd name="T17" fmla="*/ 53 h 248"/>
              <a:gd name="T18" fmla="*/ 80 w 99"/>
              <a:gd name="T19" fmla="*/ 20 h 248"/>
              <a:gd name="T20" fmla="*/ 83 w 99"/>
              <a:gd name="T21" fmla="*/ 17 h 248"/>
              <a:gd name="T22" fmla="*/ 86 w 99"/>
              <a:gd name="T23" fmla="*/ 20 h 248"/>
              <a:gd name="T24" fmla="*/ 86 w 99"/>
              <a:gd name="T25" fmla="*/ 53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9" h="248">
                <a:moveTo>
                  <a:pt x="0" y="0"/>
                </a:moveTo>
                <a:cubicBezTo>
                  <a:pt x="0" y="41"/>
                  <a:pt x="0" y="83"/>
                  <a:pt x="0" y="124"/>
                </a:cubicBezTo>
                <a:cubicBezTo>
                  <a:pt x="0" y="165"/>
                  <a:pt x="0" y="206"/>
                  <a:pt x="0" y="248"/>
                </a:cubicBezTo>
                <a:cubicBezTo>
                  <a:pt x="32" y="248"/>
                  <a:pt x="99" y="248"/>
                  <a:pt x="99" y="248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32" y="0"/>
                  <a:pt x="0" y="0"/>
                </a:cubicBezTo>
                <a:close/>
                <a:moveTo>
                  <a:pt x="86" y="53"/>
                </a:moveTo>
                <a:cubicBezTo>
                  <a:pt x="86" y="55"/>
                  <a:pt x="85" y="57"/>
                  <a:pt x="83" y="57"/>
                </a:cubicBezTo>
                <a:cubicBezTo>
                  <a:pt x="81" y="57"/>
                  <a:pt x="80" y="55"/>
                  <a:pt x="80" y="53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81" y="17"/>
                  <a:pt x="83" y="17"/>
                </a:cubicBezTo>
                <a:cubicBezTo>
                  <a:pt x="85" y="17"/>
                  <a:pt x="86" y="18"/>
                  <a:pt x="86" y="20"/>
                </a:cubicBezTo>
                <a:lnTo>
                  <a:pt x="86" y="53"/>
                </a:lnTo>
                <a:close/>
              </a:path>
            </a:pathLst>
          </a:custGeom>
          <a:solidFill>
            <a:srgbClr val="000000"/>
          </a:solidFill>
          <a:ln>
            <a:solidFill>
              <a:srgbClr val="FFFF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11"/>
          <p:cNvSpPr>
            <a:spLocks/>
          </p:cNvSpPr>
          <p:nvPr/>
        </p:nvSpPr>
        <p:spPr bwMode="auto">
          <a:xfrm flipH="1">
            <a:off x="6689168" y="4496294"/>
            <a:ext cx="1234043" cy="52483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FCB53B"/>
                </a:solidFill>
                <a:latin typeface="Qualcomm Office Bold" panose="020B0803030202060203" pitchFamily="34" charset="0"/>
              </a:rPr>
              <a:t>“Coffee is done”</a:t>
            </a:r>
          </a:p>
        </p:txBody>
      </p:sp>
      <p:sp>
        <p:nvSpPr>
          <p:cNvPr id="116" name="Freeform 11"/>
          <p:cNvSpPr>
            <a:spLocks/>
          </p:cNvSpPr>
          <p:nvPr/>
        </p:nvSpPr>
        <p:spPr bwMode="auto">
          <a:xfrm flipH="1">
            <a:off x="7008812" y="2438400"/>
            <a:ext cx="1234043" cy="52483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>
                <a:solidFill>
                  <a:srgbClr val="FCB53B"/>
                </a:solidFill>
                <a:latin typeface="Qualcomm Office Bold" panose="020B0803030202060203" pitchFamily="34" charset="0"/>
              </a:rPr>
              <a:t>“Coffee is done”</a:t>
            </a:r>
          </a:p>
        </p:txBody>
      </p:sp>
      <p:sp>
        <p:nvSpPr>
          <p:cNvPr id="117" name="Freeform 62"/>
          <p:cNvSpPr>
            <a:spLocks/>
          </p:cNvSpPr>
          <p:nvPr/>
        </p:nvSpPr>
        <p:spPr bwMode="auto">
          <a:xfrm>
            <a:off x="6831012" y="2822575"/>
            <a:ext cx="101600" cy="149225"/>
          </a:xfrm>
          <a:custGeom>
            <a:avLst/>
            <a:gdLst>
              <a:gd name="T0" fmla="*/ 32 w 32"/>
              <a:gd name="T1" fmla="*/ 2 h 47"/>
              <a:gd name="T2" fmla="*/ 32 w 32"/>
              <a:gd name="T3" fmla="*/ 1 h 47"/>
              <a:gd name="T4" fmla="*/ 32 w 32"/>
              <a:gd name="T5" fmla="*/ 0 h 47"/>
              <a:gd name="T6" fmla="*/ 31 w 32"/>
              <a:gd name="T7" fmla="*/ 0 h 47"/>
              <a:gd name="T8" fmla="*/ 8 w 32"/>
              <a:gd name="T9" fmla="*/ 8 h 47"/>
              <a:gd name="T10" fmla="*/ 7 w 32"/>
              <a:gd name="T11" fmla="*/ 9 h 47"/>
              <a:gd name="T12" fmla="*/ 7 w 32"/>
              <a:gd name="T13" fmla="*/ 10 h 47"/>
              <a:gd name="T14" fmla="*/ 7 w 32"/>
              <a:gd name="T15" fmla="*/ 37 h 47"/>
              <a:gd name="T16" fmla="*/ 6 w 32"/>
              <a:gd name="T17" fmla="*/ 37 h 47"/>
              <a:gd name="T18" fmla="*/ 0 w 32"/>
              <a:gd name="T19" fmla="*/ 42 h 47"/>
              <a:gd name="T20" fmla="*/ 6 w 32"/>
              <a:gd name="T21" fmla="*/ 47 h 47"/>
              <a:gd name="T22" fmla="*/ 12 w 32"/>
              <a:gd name="T23" fmla="*/ 42 h 47"/>
              <a:gd name="T24" fmla="*/ 12 w 32"/>
              <a:gd name="T25" fmla="*/ 17 h 47"/>
              <a:gd name="T26" fmla="*/ 28 w 32"/>
              <a:gd name="T27" fmla="*/ 12 h 47"/>
              <a:gd name="T28" fmla="*/ 28 w 32"/>
              <a:gd name="T29" fmla="*/ 29 h 47"/>
              <a:gd name="T30" fmla="*/ 26 w 32"/>
              <a:gd name="T31" fmla="*/ 29 h 47"/>
              <a:gd name="T32" fmla="*/ 21 w 32"/>
              <a:gd name="T33" fmla="*/ 35 h 47"/>
              <a:gd name="T34" fmla="*/ 26 w 32"/>
              <a:gd name="T35" fmla="*/ 40 h 47"/>
              <a:gd name="T36" fmla="*/ 32 w 32"/>
              <a:gd name="T37" fmla="*/ 35 h 47"/>
              <a:gd name="T38" fmla="*/ 32 w 32"/>
              <a:gd name="T39" fmla="*/ 2 h 47"/>
              <a:gd name="T40" fmla="*/ 32 w 32"/>
              <a:gd name="T41" fmla="*/ 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" h="47">
                <a:moveTo>
                  <a:pt x="32" y="2"/>
                </a:moveTo>
                <a:cubicBezTo>
                  <a:pt x="32" y="1"/>
                  <a:pt x="32" y="1"/>
                  <a:pt x="32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8" y="8"/>
                  <a:pt x="8" y="8"/>
                  <a:pt x="8" y="8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cubicBezTo>
                  <a:pt x="3" y="37"/>
                  <a:pt x="0" y="39"/>
                  <a:pt x="0" y="42"/>
                </a:cubicBezTo>
                <a:cubicBezTo>
                  <a:pt x="0" y="45"/>
                  <a:pt x="3" y="47"/>
                  <a:pt x="6" y="47"/>
                </a:cubicBezTo>
                <a:cubicBezTo>
                  <a:pt x="9" y="47"/>
                  <a:pt x="12" y="45"/>
                  <a:pt x="12" y="42"/>
                </a:cubicBezTo>
                <a:cubicBezTo>
                  <a:pt x="12" y="17"/>
                  <a:pt x="12" y="17"/>
                  <a:pt x="12" y="17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9"/>
                  <a:pt x="27" y="29"/>
                  <a:pt x="26" y="29"/>
                </a:cubicBezTo>
                <a:cubicBezTo>
                  <a:pt x="23" y="29"/>
                  <a:pt x="21" y="32"/>
                  <a:pt x="21" y="35"/>
                </a:cubicBezTo>
                <a:cubicBezTo>
                  <a:pt x="21" y="38"/>
                  <a:pt x="23" y="40"/>
                  <a:pt x="26" y="40"/>
                </a:cubicBezTo>
                <a:cubicBezTo>
                  <a:pt x="29" y="40"/>
                  <a:pt x="32" y="38"/>
                  <a:pt x="32" y="35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65"/>
          <p:cNvSpPr>
            <a:spLocks/>
          </p:cNvSpPr>
          <p:nvPr/>
        </p:nvSpPr>
        <p:spPr bwMode="auto">
          <a:xfrm>
            <a:off x="6757987" y="2743200"/>
            <a:ext cx="98425" cy="133350"/>
          </a:xfrm>
          <a:custGeom>
            <a:avLst/>
            <a:gdLst>
              <a:gd name="T0" fmla="*/ 13 w 31"/>
              <a:gd name="T1" fmla="*/ 40 h 42"/>
              <a:gd name="T2" fmla="*/ 17 w 31"/>
              <a:gd name="T3" fmla="*/ 33 h 42"/>
              <a:gd name="T4" fmla="*/ 17 w 31"/>
              <a:gd name="T5" fmla="*/ 33 h 42"/>
              <a:gd name="T6" fmla="*/ 17 w 31"/>
              <a:gd name="T7" fmla="*/ 10 h 42"/>
              <a:gd name="T8" fmla="*/ 24 w 31"/>
              <a:gd name="T9" fmla="*/ 14 h 42"/>
              <a:gd name="T10" fmla="*/ 28 w 31"/>
              <a:gd name="T11" fmla="*/ 23 h 42"/>
              <a:gd name="T12" fmla="*/ 30 w 31"/>
              <a:gd name="T13" fmla="*/ 11 h 42"/>
              <a:gd name="T14" fmla="*/ 17 w 31"/>
              <a:gd name="T15" fmla="*/ 0 h 42"/>
              <a:gd name="T16" fmla="*/ 17 w 31"/>
              <a:gd name="T17" fmla="*/ 0 h 42"/>
              <a:gd name="T18" fmla="*/ 13 w 31"/>
              <a:gd name="T19" fmla="*/ 0 h 42"/>
              <a:gd name="T20" fmla="*/ 13 w 31"/>
              <a:gd name="T21" fmla="*/ 27 h 42"/>
              <a:gd name="T22" fmla="*/ 6 w 31"/>
              <a:gd name="T23" fmla="*/ 27 h 42"/>
              <a:gd name="T24" fmla="*/ 2 w 31"/>
              <a:gd name="T25" fmla="*/ 38 h 42"/>
              <a:gd name="T26" fmla="*/ 13 w 31"/>
              <a:gd name="T27" fmla="*/ 4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" h="42">
                <a:moveTo>
                  <a:pt x="13" y="40"/>
                </a:moveTo>
                <a:cubicBezTo>
                  <a:pt x="15" y="38"/>
                  <a:pt x="17" y="36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2" y="11"/>
                  <a:pt x="24" y="14"/>
                </a:cubicBezTo>
                <a:cubicBezTo>
                  <a:pt x="27" y="18"/>
                  <a:pt x="28" y="23"/>
                  <a:pt x="28" y="23"/>
                </a:cubicBezTo>
                <a:cubicBezTo>
                  <a:pt x="28" y="23"/>
                  <a:pt x="31" y="19"/>
                  <a:pt x="30" y="11"/>
                </a:cubicBezTo>
                <a:cubicBezTo>
                  <a:pt x="29" y="3"/>
                  <a:pt x="23" y="2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7"/>
                  <a:pt x="13" y="27"/>
                  <a:pt x="13" y="27"/>
                </a:cubicBezTo>
                <a:cubicBezTo>
                  <a:pt x="11" y="26"/>
                  <a:pt x="8" y="26"/>
                  <a:pt x="6" y="27"/>
                </a:cubicBezTo>
                <a:cubicBezTo>
                  <a:pt x="2" y="30"/>
                  <a:pt x="0" y="34"/>
                  <a:pt x="2" y="38"/>
                </a:cubicBezTo>
                <a:cubicBezTo>
                  <a:pt x="4" y="41"/>
                  <a:pt x="9" y="42"/>
                  <a:pt x="13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120"/>
          <p:cNvGrpSpPr/>
          <p:nvPr/>
        </p:nvGrpSpPr>
        <p:grpSpPr>
          <a:xfrm>
            <a:off x="1096945" y="5229225"/>
            <a:ext cx="209550" cy="257175"/>
            <a:chOff x="8250238" y="5153025"/>
            <a:chExt cx="209550" cy="257175"/>
          </a:xfrm>
          <a:solidFill>
            <a:srgbClr val="000000"/>
          </a:solidFill>
        </p:grpSpPr>
        <p:sp>
          <p:nvSpPr>
            <p:cNvPr id="124" name="Freeform 90"/>
            <p:cNvSpPr>
              <a:spLocks noEditPoints="1"/>
            </p:cNvSpPr>
            <p:nvPr/>
          </p:nvSpPr>
          <p:spPr bwMode="auto">
            <a:xfrm>
              <a:off x="8389938" y="5153025"/>
              <a:ext cx="69850" cy="257175"/>
            </a:xfrm>
            <a:custGeom>
              <a:avLst/>
              <a:gdLst>
                <a:gd name="T0" fmla="*/ 19 w 22"/>
                <a:gd name="T1" fmla="*/ 0 h 81"/>
                <a:gd name="T2" fmla="*/ 3 w 22"/>
                <a:gd name="T3" fmla="*/ 0 h 81"/>
                <a:gd name="T4" fmla="*/ 0 w 22"/>
                <a:gd name="T5" fmla="*/ 3 h 81"/>
                <a:gd name="T6" fmla="*/ 0 w 22"/>
                <a:gd name="T7" fmla="*/ 78 h 81"/>
                <a:gd name="T8" fmla="*/ 3 w 22"/>
                <a:gd name="T9" fmla="*/ 81 h 81"/>
                <a:gd name="T10" fmla="*/ 19 w 22"/>
                <a:gd name="T11" fmla="*/ 81 h 81"/>
                <a:gd name="T12" fmla="*/ 22 w 22"/>
                <a:gd name="T13" fmla="*/ 78 h 81"/>
                <a:gd name="T14" fmla="*/ 22 w 22"/>
                <a:gd name="T15" fmla="*/ 3 h 81"/>
                <a:gd name="T16" fmla="*/ 19 w 22"/>
                <a:gd name="T17" fmla="*/ 0 h 81"/>
                <a:gd name="T18" fmla="*/ 14 w 22"/>
                <a:gd name="T19" fmla="*/ 65 h 81"/>
                <a:gd name="T20" fmla="*/ 14 w 22"/>
                <a:gd name="T21" fmla="*/ 71 h 81"/>
                <a:gd name="T22" fmla="*/ 11 w 22"/>
                <a:gd name="T23" fmla="*/ 74 h 81"/>
                <a:gd name="T24" fmla="*/ 8 w 22"/>
                <a:gd name="T25" fmla="*/ 71 h 81"/>
                <a:gd name="T26" fmla="*/ 8 w 22"/>
                <a:gd name="T27" fmla="*/ 65 h 81"/>
                <a:gd name="T28" fmla="*/ 7 w 22"/>
                <a:gd name="T29" fmla="*/ 61 h 81"/>
                <a:gd name="T30" fmla="*/ 11 w 22"/>
                <a:gd name="T31" fmla="*/ 57 h 81"/>
                <a:gd name="T32" fmla="*/ 16 w 22"/>
                <a:gd name="T33" fmla="*/ 61 h 81"/>
                <a:gd name="T34" fmla="*/ 14 w 22"/>
                <a:gd name="T3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81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0"/>
                    <a:pt x="1" y="81"/>
                    <a:pt x="3" y="81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21" y="81"/>
                    <a:pt x="22" y="80"/>
                    <a:pt x="22" y="78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4" y="65"/>
                  </a:moveTo>
                  <a:cubicBezTo>
                    <a:pt x="14" y="71"/>
                    <a:pt x="14" y="71"/>
                    <a:pt x="14" y="71"/>
                  </a:cubicBezTo>
                  <a:cubicBezTo>
                    <a:pt x="14" y="73"/>
                    <a:pt x="13" y="74"/>
                    <a:pt x="11" y="74"/>
                  </a:cubicBezTo>
                  <a:cubicBezTo>
                    <a:pt x="10" y="74"/>
                    <a:pt x="8" y="73"/>
                    <a:pt x="8" y="71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7" y="64"/>
                    <a:pt x="7" y="63"/>
                    <a:pt x="7" y="61"/>
                  </a:cubicBezTo>
                  <a:cubicBezTo>
                    <a:pt x="7" y="59"/>
                    <a:pt x="9" y="57"/>
                    <a:pt x="11" y="57"/>
                  </a:cubicBezTo>
                  <a:cubicBezTo>
                    <a:pt x="14" y="57"/>
                    <a:pt x="16" y="59"/>
                    <a:pt x="16" y="61"/>
                  </a:cubicBezTo>
                  <a:cubicBezTo>
                    <a:pt x="16" y="63"/>
                    <a:pt x="15" y="64"/>
                    <a:pt x="14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1"/>
            <p:cNvSpPr>
              <a:spLocks/>
            </p:cNvSpPr>
            <p:nvPr/>
          </p:nvSpPr>
          <p:spPr bwMode="auto">
            <a:xfrm>
              <a:off x="8250238" y="5235575"/>
              <a:ext cx="190500" cy="44450"/>
            </a:xfrm>
            <a:custGeom>
              <a:avLst/>
              <a:gdLst>
                <a:gd name="T0" fmla="*/ 2 w 60"/>
                <a:gd name="T1" fmla="*/ 6 h 14"/>
                <a:gd name="T2" fmla="*/ 7 w 60"/>
                <a:gd name="T3" fmla="*/ 6 h 14"/>
                <a:gd name="T4" fmla="*/ 30 w 60"/>
                <a:gd name="T5" fmla="*/ 5 h 14"/>
                <a:gd name="T6" fmla="*/ 58 w 60"/>
                <a:gd name="T7" fmla="*/ 2 h 14"/>
                <a:gd name="T8" fmla="*/ 60 w 60"/>
                <a:gd name="T9" fmla="*/ 7 h 14"/>
                <a:gd name="T10" fmla="*/ 55 w 60"/>
                <a:gd name="T11" fmla="*/ 12 h 14"/>
                <a:gd name="T12" fmla="*/ 51 w 60"/>
                <a:gd name="T13" fmla="*/ 9 h 14"/>
                <a:gd name="T14" fmla="*/ 51 w 60"/>
                <a:gd name="T15" fmla="*/ 9 h 14"/>
                <a:gd name="T16" fmla="*/ 14 w 60"/>
                <a:gd name="T17" fmla="*/ 13 h 14"/>
                <a:gd name="T18" fmla="*/ 2 w 60"/>
                <a:gd name="T1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4">
                  <a:moveTo>
                    <a:pt x="2" y="6"/>
                  </a:moveTo>
                  <a:cubicBezTo>
                    <a:pt x="2" y="6"/>
                    <a:pt x="4" y="4"/>
                    <a:pt x="7" y="6"/>
                  </a:cubicBezTo>
                  <a:cubicBezTo>
                    <a:pt x="10" y="9"/>
                    <a:pt x="16" y="10"/>
                    <a:pt x="30" y="5"/>
                  </a:cubicBezTo>
                  <a:cubicBezTo>
                    <a:pt x="44" y="0"/>
                    <a:pt x="54" y="0"/>
                    <a:pt x="58" y="2"/>
                  </a:cubicBezTo>
                  <a:cubicBezTo>
                    <a:pt x="59" y="3"/>
                    <a:pt x="60" y="5"/>
                    <a:pt x="60" y="7"/>
                  </a:cubicBezTo>
                  <a:cubicBezTo>
                    <a:pt x="60" y="9"/>
                    <a:pt x="58" y="12"/>
                    <a:pt x="55" y="12"/>
                  </a:cubicBezTo>
                  <a:cubicBezTo>
                    <a:pt x="53" y="12"/>
                    <a:pt x="52" y="10"/>
                    <a:pt x="51" y="9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44" y="0"/>
                    <a:pt x="29" y="12"/>
                    <a:pt x="14" y="13"/>
                  </a:cubicBezTo>
                  <a:cubicBezTo>
                    <a:pt x="0" y="14"/>
                    <a:pt x="0" y="7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0" name="Freeform 11"/>
          <p:cNvSpPr>
            <a:spLocks/>
          </p:cNvSpPr>
          <p:nvPr/>
        </p:nvSpPr>
        <p:spPr bwMode="auto">
          <a:xfrm flipH="1">
            <a:off x="989012" y="2446967"/>
            <a:ext cx="1447800" cy="52483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FCB53B"/>
                </a:solidFill>
                <a:latin typeface="Qualcomm Office Bold" panose="020B0803030202060203" pitchFamily="34" charset="0"/>
              </a:rPr>
              <a:t>“Laundry is ready!”</a:t>
            </a:r>
            <a:endParaRPr lang="en-US" sz="1100" dirty="0">
              <a:solidFill>
                <a:srgbClr val="FCB53B"/>
              </a:solidFill>
              <a:latin typeface="Qualcomm Office Bold" panose="020B0803030202060203" pitchFamily="34" charset="0"/>
            </a:endParaRPr>
          </a:p>
        </p:txBody>
      </p:sp>
      <p:sp>
        <p:nvSpPr>
          <p:cNvPr id="132" name="Oval 88"/>
          <p:cNvSpPr>
            <a:spLocks noChangeArrowheads="1"/>
          </p:cNvSpPr>
          <p:nvPr/>
        </p:nvSpPr>
        <p:spPr bwMode="auto">
          <a:xfrm>
            <a:off x="227012" y="5219700"/>
            <a:ext cx="114300" cy="11430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812" y="3962400"/>
            <a:ext cx="353440" cy="353440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pSp>
        <p:nvGrpSpPr>
          <p:cNvPr id="146" name="Group 145"/>
          <p:cNvGrpSpPr>
            <a:grpSpLocks noChangeAspect="1"/>
          </p:cNvGrpSpPr>
          <p:nvPr/>
        </p:nvGrpSpPr>
        <p:grpSpPr>
          <a:xfrm rot="7438357">
            <a:off x="471325" y="3987248"/>
            <a:ext cx="203773" cy="146304"/>
            <a:chOff x="5197623" y="5404504"/>
            <a:chExt cx="325477" cy="233685"/>
          </a:xfrm>
        </p:grpSpPr>
        <p:sp>
          <p:nvSpPr>
            <p:cNvPr id="147" name="Freeform 268"/>
            <p:cNvSpPr>
              <a:spLocks/>
            </p:cNvSpPr>
            <p:nvPr/>
          </p:nvSpPr>
          <p:spPr bwMode="auto">
            <a:xfrm rot="20916795">
              <a:off x="5343022" y="5512763"/>
              <a:ext cx="180078" cy="125426"/>
            </a:xfrm>
            <a:custGeom>
              <a:avLst/>
              <a:gdLst>
                <a:gd name="T0" fmla="*/ 178 w 194"/>
                <a:gd name="T1" fmla="*/ 33 h 135"/>
                <a:gd name="T2" fmla="*/ 194 w 194"/>
                <a:gd name="T3" fmla="*/ 20 h 135"/>
                <a:gd name="T4" fmla="*/ 192 w 194"/>
                <a:gd name="T5" fmla="*/ 11 h 135"/>
                <a:gd name="T6" fmla="*/ 181 w 194"/>
                <a:gd name="T7" fmla="*/ 4 h 135"/>
                <a:gd name="T8" fmla="*/ 73 w 194"/>
                <a:gd name="T9" fmla="*/ 28 h 135"/>
                <a:gd name="T10" fmla="*/ 3 w 194"/>
                <a:gd name="T11" fmla="*/ 114 h 135"/>
                <a:gd name="T12" fmla="*/ 12 w 194"/>
                <a:gd name="T13" fmla="*/ 132 h 135"/>
                <a:gd name="T14" fmla="*/ 30 w 194"/>
                <a:gd name="T15" fmla="*/ 124 h 135"/>
                <a:gd name="T16" fmla="*/ 88 w 194"/>
                <a:gd name="T17" fmla="*/ 53 h 135"/>
                <a:gd name="T18" fmla="*/ 178 w 194"/>
                <a:gd name="T19" fmla="*/ 3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4" h="135">
                  <a:moveTo>
                    <a:pt x="178" y="33"/>
                  </a:moveTo>
                  <a:cubicBezTo>
                    <a:pt x="186" y="34"/>
                    <a:pt x="193" y="28"/>
                    <a:pt x="194" y="20"/>
                  </a:cubicBezTo>
                  <a:cubicBezTo>
                    <a:pt x="194" y="17"/>
                    <a:pt x="193" y="14"/>
                    <a:pt x="192" y="11"/>
                  </a:cubicBezTo>
                  <a:cubicBezTo>
                    <a:pt x="189" y="8"/>
                    <a:pt x="186" y="5"/>
                    <a:pt x="181" y="4"/>
                  </a:cubicBezTo>
                  <a:cubicBezTo>
                    <a:pt x="143" y="0"/>
                    <a:pt x="106" y="8"/>
                    <a:pt x="73" y="28"/>
                  </a:cubicBezTo>
                  <a:cubicBezTo>
                    <a:pt x="40" y="49"/>
                    <a:pt x="16" y="78"/>
                    <a:pt x="3" y="114"/>
                  </a:cubicBezTo>
                  <a:cubicBezTo>
                    <a:pt x="0" y="121"/>
                    <a:pt x="4" y="130"/>
                    <a:pt x="12" y="132"/>
                  </a:cubicBezTo>
                  <a:cubicBezTo>
                    <a:pt x="19" y="135"/>
                    <a:pt x="27" y="131"/>
                    <a:pt x="30" y="124"/>
                  </a:cubicBezTo>
                  <a:cubicBezTo>
                    <a:pt x="41" y="94"/>
                    <a:pt x="61" y="69"/>
                    <a:pt x="88" y="53"/>
                  </a:cubicBezTo>
                  <a:cubicBezTo>
                    <a:pt x="115" y="36"/>
                    <a:pt x="146" y="29"/>
                    <a:pt x="178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48" name="Freeform 269"/>
            <p:cNvSpPr>
              <a:spLocks/>
            </p:cNvSpPr>
            <p:nvPr/>
          </p:nvSpPr>
          <p:spPr bwMode="auto">
            <a:xfrm rot="20916795">
              <a:off x="5270324" y="5458653"/>
              <a:ext cx="242201" cy="167103"/>
            </a:xfrm>
            <a:custGeom>
              <a:avLst/>
              <a:gdLst>
                <a:gd name="T0" fmla="*/ 113 w 261"/>
                <a:gd name="T1" fmla="*/ 63 h 180"/>
                <a:gd name="T2" fmla="*/ 245 w 261"/>
                <a:gd name="T3" fmla="*/ 36 h 180"/>
                <a:gd name="T4" fmla="*/ 261 w 261"/>
                <a:gd name="T5" fmla="*/ 24 h 180"/>
                <a:gd name="T6" fmla="*/ 259 w 261"/>
                <a:gd name="T7" fmla="*/ 14 h 180"/>
                <a:gd name="T8" fmla="*/ 249 w 261"/>
                <a:gd name="T9" fmla="*/ 8 h 180"/>
                <a:gd name="T10" fmla="*/ 98 w 261"/>
                <a:gd name="T11" fmla="*/ 39 h 180"/>
                <a:gd name="T12" fmla="*/ 2 w 261"/>
                <a:gd name="T13" fmla="*/ 159 h 180"/>
                <a:gd name="T14" fmla="*/ 12 w 261"/>
                <a:gd name="T15" fmla="*/ 177 h 180"/>
                <a:gd name="T16" fmla="*/ 30 w 261"/>
                <a:gd name="T17" fmla="*/ 168 h 180"/>
                <a:gd name="T18" fmla="*/ 113 w 261"/>
                <a:gd name="T19" fmla="*/ 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180">
                  <a:moveTo>
                    <a:pt x="113" y="63"/>
                  </a:moveTo>
                  <a:cubicBezTo>
                    <a:pt x="152" y="39"/>
                    <a:pt x="199" y="29"/>
                    <a:pt x="245" y="36"/>
                  </a:cubicBezTo>
                  <a:cubicBezTo>
                    <a:pt x="252" y="37"/>
                    <a:pt x="260" y="32"/>
                    <a:pt x="261" y="24"/>
                  </a:cubicBezTo>
                  <a:cubicBezTo>
                    <a:pt x="261" y="20"/>
                    <a:pt x="261" y="17"/>
                    <a:pt x="259" y="14"/>
                  </a:cubicBezTo>
                  <a:cubicBezTo>
                    <a:pt x="257" y="11"/>
                    <a:pt x="253" y="8"/>
                    <a:pt x="249" y="8"/>
                  </a:cubicBezTo>
                  <a:cubicBezTo>
                    <a:pt x="196" y="0"/>
                    <a:pt x="143" y="11"/>
                    <a:pt x="98" y="39"/>
                  </a:cubicBezTo>
                  <a:cubicBezTo>
                    <a:pt x="53" y="66"/>
                    <a:pt x="19" y="109"/>
                    <a:pt x="2" y="159"/>
                  </a:cubicBezTo>
                  <a:cubicBezTo>
                    <a:pt x="0" y="167"/>
                    <a:pt x="4" y="175"/>
                    <a:pt x="12" y="177"/>
                  </a:cubicBezTo>
                  <a:cubicBezTo>
                    <a:pt x="19" y="180"/>
                    <a:pt x="27" y="176"/>
                    <a:pt x="30" y="168"/>
                  </a:cubicBezTo>
                  <a:cubicBezTo>
                    <a:pt x="44" y="124"/>
                    <a:pt x="74" y="87"/>
                    <a:pt x="113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  <p:sp>
          <p:nvSpPr>
            <p:cNvPr id="149" name="Freeform 270"/>
            <p:cNvSpPr>
              <a:spLocks/>
            </p:cNvSpPr>
            <p:nvPr/>
          </p:nvSpPr>
          <p:spPr bwMode="auto">
            <a:xfrm rot="20916795">
              <a:off x="5197623" y="5404504"/>
              <a:ext cx="304717" cy="208780"/>
            </a:xfrm>
            <a:custGeom>
              <a:avLst/>
              <a:gdLst>
                <a:gd name="T0" fmla="*/ 138 w 328"/>
                <a:gd name="T1" fmla="*/ 73 h 225"/>
                <a:gd name="T2" fmla="*/ 311 w 328"/>
                <a:gd name="T3" fmla="*/ 39 h 225"/>
                <a:gd name="T4" fmla="*/ 328 w 328"/>
                <a:gd name="T5" fmla="*/ 27 h 225"/>
                <a:gd name="T6" fmla="*/ 326 w 328"/>
                <a:gd name="T7" fmla="*/ 17 h 225"/>
                <a:gd name="T8" fmla="*/ 316 w 328"/>
                <a:gd name="T9" fmla="*/ 11 h 225"/>
                <a:gd name="T10" fmla="*/ 123 w 328"/>
                <a:gd name="T11" fmla="*/ 49 h 225"/>
                <a:gd name="T12" fmla="*/ 2 w 328"/>
                <a:gd name="T13" fmla="*/ 204 h 225"/>
                <a:gd name="T14" fmla="*/ 11 w 328"/>
                <a:gd name="T15" fmla="*/ 222 h 225"/>
                <a:gd name="T16" fmla="*/ 29 w 328"/>
                <a:gd name="T17" fmla="*/ 213 h 225"/>
                <a:gd name="T18" fmla="*/ 138 w 328"/>
                <a:gd name="T19" fmla="*/ 73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8" h="225">
                  <a:moveTo>
                    <a:pt x="138" y="73"/>
                  </a:moveTo>
                  <a:cubicBezTo>
                    <a:pt x="190" y="41"/>
                    <a:pt x="251" y="29"/>
                    <a:pt x="311" y="39"/>
                  </a:cubicBezTo>
                  <a:cubicBezTo>
                    <a:pt x="319" y="40"/>
                    <a:pt x="326" y="35"/>
                    <a:pt x="328" y="27"/>
                  </a:cubicBezTo>
                  <a:cubicBezTo>
                    <a:pt x="328" y="24"/>
                    <a:pt x="327" y="20"/>
                    <a:pt x="326" y="17"/>
                  </a:cubicBezTo>
                  <a:cubicBezTo>
                    <a:pt x="324" y="14"/>
                    <a:pt x="320" y="11"/>
                    <a:pt x="316" y="11"/>
                  </a:cubicBezTo>
                  <a:cubicBezTo>
                    <a:pt x="249" y="0"/>
                    <a:pt x="180" y="13"/>
                    <a:pt x="123" y="49"/>
                  </a:cubicBezTo>
                  <a:cubicBezTo>
                    <a:pt x="65" y="84"/>
                    <a:pt x="22" y="139"/>
                    <a:pt x="2" y="204"/>
                  </a:cubicBezTo>
                  <a:cubicBezTo>
                    <a:pt x="0" y="212"/>
                    <a:pt x="4" y="220"/>
                    <a:pt x="11" y="222"/>
                  </a:cubicBezTo>
                  <a:cubicBezTo>
                    <a:pt x="19" y="225"/>
                    <a:pt x="27" y="220"/>
                    <a:pt x="29" y="213"/>
                  </a:cubicBezTo>
                  <a:cubicBezTo>
                    <a:pt x="47" y="155"/>
                    <a:pt x="86" y="105"/>
                    <a:pt x="138" y="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Qualcomm Office Regular" pitchFamily="34" charset="0"/>
              </a:endParaRPr>
            </a:p>
          </p:txBody>
        </p:sp>
      </p:grpSp>
      <p:sp>
        <p:nvSpPr>
          <p:cNvPr id="150" name="Freeform 62"/>
          <p:cNvSpPr>
            <a:spLocks/>
          </p:cNvSpPr>
          <p:nvPr/>
        </p:nvSpPr>
        <p:spPr bwMode="auto">
          <a:xfrm>
            <a:off x="5938837" y="4194175"/>
            <a:ext cx="101600" cy="149225"/>
          </a:xfrm>
          <a:custGeom>
            <a:avLst/>
            <a:gdLst>
              <a:gd name="T0" fmla="*/ 32 w 32"/>
              <a:gd name="T1" fmla="*/ 2 h 47"/>
              <a:gd name="T2" fmla="*/ 32 w 32"/>
              <a:gd name="T3" fmla="*/ 1 h 47"/>
              <a:gd name="T4" fmla="*/ 32 w 32"/>
              <a:gd name="T5" fmla="*/ 0 h 47"/>
              <a:gd name="T6" fmla="*/ 31 w 32"/>
              <a:gd name="T7" fmla="*/ 0 h 47"/>
              <a:gd name="T8" fmla="*/ 8 w 32"/>
              <a:gd name="T9" fmla="*/ 8 h 47"/>
              <a:gd name="T10" fmla="*/ 7 w 32"/>
              <a:gd name="T11" fmla="*/ 9 h 47"/>
              <a:gd name="T12" fmla="*/ 7 w 32"/>
              <a:gd name="T13" fmla="*/ 10 h 47"/>
              <a:gd name="T14" fmla="*/ 7 w 32"/>
              <a:gd name="T15" fmla="*/ 37 h 47"/>
              <a:gd name="T16" fmla="*/ 6 w 32"/>
              <a:gd name="T17" fmla="*/ 37 h 47"/>
              <a:gd name="T18" fmla="*/ 0 w 32"/>
              <a:gd name="T19" fmla="*/ 42 h 47"/>
              <a:gd name="T20" fmla="*/ 6 w 32"/>
              <a:gd name="T21" fmla="*/ 47 h 47"/>
              <a:gd name="T22" fmla="*/ 12 w 32"/>
              <a:gd name="T23" fmla="*/ 42 h 47"/>
              <a:gd name="T24" fmla="*/ 12 w 32"/>
              <a:gd name="T25" fmla="*/ 17 h 47"/>
              <a:gd name="T26" fmla="*/ 28 w 32"/>
              <a:gd name="T27" fmla="*/ 12 h 47"/>
              <a:gd name="T28" fmla="*/ 28 w 32"/>
              <a:gd name="T29" fmla="*/ 29 h 47"/>
              <a:gd name="T30" fmla="*/ 26 w 32"/>
              <a:gd name="T31" fmla="*/ 29 h 47"/>
              <a:gd name="T32" fmla="*/ 21 w 32"/>
              <a:gd name="T33" fmla="*/ 35 h 47"/>
              <a:gd name="T34" fmla="*/ 26 w 32"/>
              <a:gd name="T35" fmla="*/ 40 h 47"/>
              <a:gd name="T36" fmla="*/ 32 w 32"/>
              <a:gd name="T37" fmla="*/ 35 h 47"/>
              <a:gd name="T38" fmla="*/ 32 w 32"/>
              <a:gd name="T39" fmla="*/ 2 h 47"/>
              <a:gd name="T40" fmla="*/ 32 w 32"/>
              <a:gd name="T41" fmla="*/ 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" h="47">
                <a:moveTo>
                  <a:pt x="32" y="2"/>
                </a:moveTo>
                <a:cubicBezTo>
                  <a:pt x="32" y="1"/>
                  <a:pt x="32" y="1"/>
                  <a:pt x="32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8" y="8"/>
                  <a:pt x="8" y="8"/>
                  <a:pt x="8" y="8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cubicBezTo>
                  <a:pt x="3" y="37"/>
                  <a:pt x="0" y="39"/>
                  <a:pt x="0" y="42"/>
                </a:cubicBezTo>
                <a:cubicBezTo>
                  <a:pt x="0" y="45"/>
                  <a:pt x="3" y="47"/>
                  <a:pt x="6" y="47"/>
                </a:cubicBezTo>
                <a:cubicBezTo>
                  <a:pt x="9" y="47"/>
                  <a:pt x="12" y="45"/>
                  <a:pt x="12" y="42"/>
                </a:cubicBezTo>
                <a:cubicBezTo>
                  <a:pt x="12" y="17"/>
                  <a:pt x="12" y="17"/>
                  <a:pt x="12" y="17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9"/>
                  <a:pt x="27" y="29"/>
                  <a:pt x="26" y="29"/>
                </a:cubicBezTo>
                <a:cubicBezTo>
                  <a:pt x="23" y="29"/>
                  <a:pt x="21" y="32"/>
                  <a:pt x="21" y="35"/>
                </a:cubicBezTo>
                <a:cubicBezTo>
                  <a:pt x="21" y="38"/>
                  <a:pt x="23" y="40"/>
                  <a:pt x="26" y="40"/>
                </a:cubicBezTo>
                <a:cubicBezTo>
                  <a:pt x="29" y="40"/>
                  <a:pt x="32" y="38"/>
                  <a:pt x="32" y="35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65"/>
          <p:cNvSpPr>
            <a:spLocks/>
          </p:cNvSpPr>
          <p:nvPr/>
        </p:nvSpPr>
        <p:spPr bwMode="auto">
          <a:xfrm>
            <a:off x="5865812" y="4114800"/>
            <a:ext cx="98425" cy="133350"/>
          </a:xfrm>
          <a:custGeom>
            <a:avLst/>
            <a:gdLst>
              <a:gd name="T0" fmla="*/ 13 w 31"/>
              <a:gd name="T1" fmla="*/ 40 h 42"/>
              <a:gd name="T2" fmla="*/ 17 w 31"/>
              <a:gd name="T3" fmla="*/ 33 h 42"/>
              <a:gd name="T4" fmla="*/ 17 w 31"/>
              <a:gd name="T5" fmla="*/ 33 h 42"/>
              <a:gd name="T6" fmla="*/ 17 w 31"/>
              <a:gd name="T7" fmla="*/ 10 h 42"/>
              <a:gd name="T8" fmla="*/ 24 w 31"/>
              <a:gd name="T9" fmla="*/ 14 h 42"/>
              <a:gd name="T10" fmla="*/ 28 w 31"/>
              <a:gd name="T11" fmla="*/ 23 h 42"/>
              <a:gd name="T12" fmla="*/ 30 w 31"/>
              <a:gd name="T13" fmla="*/ 11 h 42"/>
              <a:gd name="T14" fmla="*/ 17 w 31"/>
              <a:gd name="T15" fmla="*/ 0 h 42"/>
              <a:gd name="T16" fmla="*/ 17 w 31"/>
              <a:gd name="T17" fmla="*/ 0 h 42"/>
              <a:gd name="T18" fmla="*/ 13 w 31"/>
              <a:gd name="T19" fmla="*/ 0 h 42"/>
              <a:gd name="T20" fmla="*/ 13 w 31"/>
              <a:gd name="T21" fmla="*/ 27 h 42"/>
              <a:gd name="T22" fmla="*/ 6 w 31"/>
              <a:gd name="T23" fmla="*/ 27 h 42"/>
              <a:gd name="T24" fmla="*/ 2 w 31"/>
              <a:gd name="T25" fmla="*/ 38 h 42"/>
              <a:gd name="T26" fmla="*/ 13 w 31"/>
              <a:gd name="T27" fmla="*/ 4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" h="42">
                <a:moveTo>
                  <a:pt x="13" y="40"/>
                </a:moveTo>
                <a:cubicBezTo>
                  <a:pt x="15" y="38"/>
                  <a:pt x="17" y="36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2" y="11"/>
                  <a:pt x="24" y="14"/>
                </a:cubicBezTo>
                <a:cubicBezTo>
                  <a:pt x="27" y="18"/>
                  <a:pt x="28" y="23"/>
                  <a:pt x="28" y="23"/>
                </a:cubicBezTo>
                <a:cubicBezTo>
                  <a:pt x="28" y="23"/>
                  <a:pt x="31" y="19"/>
                  <a:pt x="30" y="11"/>
                </a:cubicBezTo>
                <a:cubicBezTo>
                  <a:pt x="29" y="3"/>
                  <a:pt x="23" y="2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7"/>
                  <a:pt x="13" y="27"/>
                  <a:pt x="13" y="27"/>
                </a:cubicBezTo>
                <a:cubicBezTo>
                  <a:pt x="11" y="26"/>
                  <a:pt x="8" y="26"/>
                  <a:pt x="6" y="27"/>
                </a:cubicBezTo>
                <a:cubicBezTo>
                  <a:pt x="2" y="30"/>
                  <a:pt x="0" y="34"/>
                  <a:pt x="2" y="38"/>
                </a:cubicBezTo>
                <a:cubicBezTo>
                  <a:pt x="4" y="41"/>
                  <a:pt x="9" y="42"/>
                  <a:pt x="13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8408987" y="4114800"/>
            <a:ext cx="200025" cy="200025"/>
            <a:chOff x="3136900" y="5353050"/>
            <a:chExt cx="200025" cy="200025"/>
          </a:xfrm>
          <a:solidFill>
            <a:srgbClr val="000000"/>
          </a:solidFill>
        </p:grpSpPr>
        <p:sp>
          <p:nvSpPr>
            <p:cNvPr id="155" name="Freeform 20"/>
            <p:cNvSpPr>
              <a:spLocks noEditPoints="1"/>
            </p:cNvSpPr>
            <p:nvPr/>
          </p:nvSpPr>
          <p:spPr bwMode="auto">
            <a:xfrm>
              <a:off x="3165475" y="5384800"/>
              <a:ext cx="142875" cy="142875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2 h 45"/>
                <a:gd name="T4" fmla="*/ 23 w 45"/>
                <a:gd name="T5" fmla="*/ 45 h 45"/>
                <a:gd name="T6" fmla="*/ 45 w 45"/>
                <a:gd name="T7" fmla="*/ 22 h 45"/>
                <a:gd name="T8" fmla="*/ 23 w 45"/>
                <a:gd name="T9" fmla="*/ 0 h 45"/>
                <a:gd name="T10" fmla="*/ 23 w 45"/>
                <a:gd name="T11" fmla="*/ 30 h 45"/>
                <a:gd name="T12" fmla="*/ 15 w 45"/>
                <a:gd name="T13" fmla="*/ 22 h 45"/>
                <a:gd name="T14" fmla="*/ 23 w 45"/>
                <a:gd name="T15" fmla="*/ 15 h 45"/>
                <a:gd name="T16" fmla="*/ 30 w 45"/>
                <a:gd name="T17" fmla="*/ 22 h 45"/>
                <a:gd name="T18" fmla="*/ 23 w 45"/>
                <a:gd name="T19" fmla="*/ 3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2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23" y="30"/>
                  </a:moveTo>
                  <a:cubicBezTo>
                    <a:pt x="18" y="30"/>
                    <a:pt x="15" y="26"/>
                    <a:pt x="15" y="22"/>
                  </a:cubicBezTo>
                  <a:cubicBezTo>
                    <a:pt x="15" y="18"/>
                    <a:pt x="18" y="15"/>
                    <a:pt x="23" y="15"/>
                  </a:cubicBezTo>
                  <a:cubicBezTo>
                    <a:pt x="27" y="15"/>
                    <a:pt x="30" y="18"/>
                    <a:pt x="30" y="22"/>
                  </a:cubicBezTo>
                  <a:cubicBezTo>
                    <a:pt x="30" y="26"/>
                    <a:pt x="27" y="30"/>
                    <a:pt x="23" y="3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1"/>
            <p:cNvSpPr>
              <a:spLocks noEditPoints="1"/>
            </p:cNvSpPr>
            <p:nvPr/>
          </p:nvSpPr>
          <p:spPr bwMode="auto">
            <a:xfrm>
              <a:off x="3136900" y="5353050"/>
              <a:ext cx="200025" cy="200025"/>
            </a:xfrm>
            <a:custGeom>
              <a:avLst/>
              <a:gdLst>
                <a:gd name="T0" fmla="*/ 57 w 63"/>
                <a:gd name="T1" fmla="*/ 0 h 63"/>
                <a:gd name="T2" fmla="*/ 6 w 63"/>
                <a:gd name="T3" fmla="*/ 0 h 63"/>
                <a:gd name="T4" fmla="*/ 0 w 63"/>
                <a:gd name="T5" fmla="*/ 5 h 63"/>
                <a:gd name="T6" fmla="*/ 0 w 63"/>
                <a:gd name="T7" fmla="*/ 58 h 63"/>
                <a:gd name="T8" fmla="*/ 6 w 63"/>
                <a:gd name="T9" fmla="*/ 63 h 63"/>
                <a:gd name="T10" fmla="*/ 57 w 63"/>
                <a:gd name="T11" fmla="*/ 63 h 63"/>
                <a:gd name="T12" fmla="*/ 63 w 63"/>
                <a:gd name="T13" fmla="*/ 58 h 63"/>
                <a:gd name="T14" fmla="*/ 63 w 63"/>
                <a:gd name="T15" fmla="*/ 5 h 63"/>
                <a:gd name="T16" fmla="*/ 57 w 63"/>
                <a:gd name="T17" fmla="*/ 0 h 63"/>
                <a:gd name="T18" fmla="*/ 53 w 63"/>
                <a:gd name="T19" fmla="*/ 48 h 63"/>
                <a:gd name="T20" fmla="*/ 54 w 63"/>
                <a:gd name="T21" fmla="*/ 49 h 63"/>
                <a:gd name="T22" fmla="*/ 54 w 63"/>
                <a:gd name="T23" fmla="*/ 55 h 63"/>
                <a:gd name="T24" fmla="*/ 48 w 63"/>
                <a:gd name="T25" fmla="*/ 55 h 63"/>
                <a:gd name="T26" fmla="*/ 47 w 63"/>
                <a:gd name="T27" fmla="*/ 54 h 63"/>
                <a:gd name="T28" fmla="*/ 32 w 63"/>
                <a:gd name="T29" fmla="*/ 59 h 63"/>
                <a:gd name="T30" fmla="*/ 16 w 63"/>
                <a:gd name="T31" fmla="*/ 54 h 63"/>
                <a:gd name="T32" fmla="*/ 15 w 63"/>
                <a:gd name="T33" fmla="*/ 55 h 63"/>
                <a:gd name="T34" fmla="*/ 9 w 63"/>
                <a:gd name="T35" fmla="*/ 55 h 63"/>
                <a:gd name="T36" fmla="*/ 9 w 63"/>
                <a:gd name="T37" fmla="*/ 49 h 63"/>
                <a:gd name="T38" fmla="*/ 10 w 63"/>
                <a:gd name="T39" fmla="*/ 48 h 63"/>
                <a:gd name="T40" fmla="*/ 5 w 63"/>
                <a:gd name="T41" fmla="*/ 32 h 63"/>
                <a:gd name="T42" fmla="*/ 10 w 63"/>
                <a:gd name="T43" fmla="*/ 17 h 63"/>
                <a:gd name="T44" fmla="*/ 9 w 63"/>
                <a:gd name="T45" fmla="*/ 16 h 63"/>
                <a:gd name="T46" fmla="*/ 9 w 63"/>
                <a:gd name="T47" fmla="*/ 10 h 63"/>
                <a:gd name="T48" fmla="*/ 15 w 63"/>
                <a:gd name="T49" fmla="*/ 10 h 63"/>
                <a:gd name="T50" fmla="*/ 16 w 63"/>
                <a:gd name="T51" fmla="*/ 11 h 63"/>
                <a:gd name="T52" fmla="*/ 32 w 63"/>
                <a:gd name="T53" fmla="*/ 6 h 63"/>
                <a:gd name="T54" fmla="*/ 47 w 63"/>
                <a:gd name="T55" fmla="*/ 11 h 63"/>
                <a:gd name="T56" fmla="*/ 48 w 63"/>
                <a:gd name="T57" fmla="*/ 10 h 63"/>
                <a:gd name="T58" fmla="*/ 54 w 63"/>
                <a:gd name="T59" fmla="*/ 10 h 63"/>
                <a:gd name="T60" fmla="*/ 54 w 63"/>
                <a:gd name="T61" fmla="*/ 16 h 63"/>
                <a:gd name="T62" fmla="*/ 53 w 63"/>
                <a:gd name="T63" fmla="*/ 17 h 63"/>
                <a:gd name="T64" fmla="*/ 58 w 63"/>
                <a:gd name="T65" fmla="*/ 32 h 63"/>
                <a:gd name="T66" fmla="*/ 53 w 63"/>
                <a:gd name="T67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63">
                  <a:moveTo>
                    <a:pt x="5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1"/>
                    <a:pt x="3" y="63"/>
                    <a:pt x="6" y="63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60" y="63"/>
                    <a:pt x="63" y="61"/>
                    <a:pt x="63" y="5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2"/>
                    <a:pt x="60" y="0"/>
                    <a:pt x="57" y="0"/>
                  </a:cubicBezTo>
                  <a:close/>
                  <a:moveTo>
                    <a:pt x="53" y="48"/>
                  </a:moveTo>
                  <a:cubicBezTo>
                    <a:pt x="54" y="48"/>
                    <a:pt x="54" y="49"/>
                    <a:pt x="54" y="49"/>
                  </a:cubicBezTo>
                  <a:cubicBezTo>
                    <a:pt x="56" y="51"/>
                    <a:pt x="56" y="53"/>
                    <a:pt x="54" y="55"/>
                  </a:cubicBezTo>
                  <a:cubicBezTo>
                    <a:pt x="53" y="57"/>
                    <a:pt x="50" y="57"/>
                    <a:pt x="48" y="55"/>
                  </a:cubicBezTo>
                  <a:cubicBezTo>
                    <a:pt x="48" y="55"/>
                    <a:pt x="48" y="54"/>
                    <a:pt x="47" y="54"/>
                  </a:cubicBezTo>
                  <a:cubicBezTo>
                    <a:pt x="43" y="57"/>
                    <a:pt x="37" y="59"/>
                    <a:pt x="32" y="59"/>
                  </a:cubicBezTo>
                  <a:cubicBezTo>
                    <a:pt x="26" y="59"/>
                    <a:pt x="20" y="57"/>
                    <a:pt x="16" y="54"/>
                  </a:cubicBezTo>
                  <a:cubicBezTo>
                    <a:pt x="16" y="54"/>
                    <a:pt x="15" y="55"/>
                    <a:pt x="15" y="55"/>
                  </a:cubicBezTo>
                  <a:cubicBezTo>
                    <a:pt x="13" y="57"/>
                    <a:pt x="10" y="57"/>
                    <a:pt x="9" y="55"/>
                  </a:cubicBezTo>
                  <a:cubicBezTo>
                    <a:pt x="7" y="53"/>
                    <a:pt x="7" y="51"/>
                    <a:pt x="9" y="49"/>
                  </a:cubicBezTo>
                  <a:cubicBezTo>
                    <a:pt x="9" y="49"/>
                    <a:pt x="10" y="48"/>
                    <a:pt x="10" y="48"/>
                  </a:cubicBezTo>
                  <a:cubicBezTo>
                    <a:pt x="7" y="44"/>
                    <a:pt x="5" y="38"/>
                    <a:pt x="5" y="32"/>
                  </a:cubicBezTo>
                  <a:cubicBezTo>
                    <a:pt x="5" y="26"/>
                    <a:pt x="7" y="21"/>
                    <a:pt x="10" y="17"/>
                  </a:cubicBezTo>
                  <a:cubicBezTo>
                    <a:pt x="10" y="16"/>
                    <a:pt x="9" y="16"/>
                    <a:pt x="9" y="16"/>
                  </a:cubicBezTo>
                  <a:cubicBezTo>
                    <a:pt x="7" y="14"/>
                    <a:pt x="7" y="11"/>
                    <a:pt x="9" y="10"/>
                  </a:cubicBezTo>
                  <a:cubicBezTo>
                    <a:pt x="10" y="8"/>
                    <a:pt x="13" y="8"/>
                    <a:pt x="15" y="10"/>
                  </a:cubicBezTo>
                  <a:cubicBezTo>
                    <a:pt x="15" y="10"/>
                    <a:pt x="16" y="10"/>
                    <a:pt x="16" y="11"/>
                  </a:cubicBezTo>
                  <a:cubicBezTo>
                    <a:pt x="20" y="8"/>
                    <a:pt x="26" y="6"/>
                    <a:pt x="32" y="6"/>
                  </a:cubicBezTo>
                  <a:cubicBezTo>
                    <a:pt x="37" y="6"/>
                    <a:pt x="43" y="8"/>
                    <a:pt x="47" y="11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0" y="8"/>
                    <a:pt x="53" y="8"/>
                    <a:pt x="54" y="10"/>
                  </a:cubicBezTo>
                  <a:cubicBezTo>
                    <a:pt x="56" y="11"/>
                    <a:pt x="56" y="14"/>
                    <a:pt x="54" y="16"/>
                  </a:cubicBezTo>
                  <a:cubicBezTo>
                    <a:pt x="54" y="16"/>
                    <a:pt x="54" y="16"/>
                    <a:pt x="53" y="17"/>
                  </a:cubicBezTo>
                  <a:cubicBezTo>
                    <a:pt x="56" y="21"/>
                    <a:pt x="58" y="26"/>
                    <a:pt x="58" y="32"/>
                  </a:cubicBezTo>
                  <a:cubicBezTo>
                    <a:pt x="58" y="38"/>
                    <a:pt x="56" y="44"/>
                    <a:pt x="53" y="4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1598612" y="5638800"/>
            <a:ext cx="1257300" cy="457461"/>
            <a:chOff x="1598612" y="2876550"/>
            <a:chExt cx="990600" cy="708286"/>
          </a:xfrm>
        </p:grpSpPr>
        <p:sp>
          <p:nvSpPr>
            <p:cNvPr id="157" name="Rectangle 156"/>
            <p:cNvSpPr/>
            <p:nvPr/>
          </p:nvSpPr>
          <p:spPr>
            <a:xfrm>
              <a:off x="1598612" y="2876550"/>
              <a:ext cx="990600" cy="83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 rot="16200000">
              <a:off x="2145535" y="3217359"/>
              <a:ext cx="689235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 rot="16200000">
              <a:off x="1353054" y="3217359"/>
              <a:ext cx="689235" cy="457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Freeform 63"/>
          <p:cNvSpPr>
            <a:spLocks noEditPoints="1"/>
          </p:cNvSpPr>
          <p:nvPr/>
        </p:nvSpPr>
        <p:spPr bwMode="auto">
          <a:xfrm>
            <a:off x="1590993" y="3042170"/>
            <a:ext cx="845819" cy="555105"/>
          </a:xfrm>
          <a:custGeom>
            <a:avLst/>
            <a:gdLst>
              <a:gd name="T0" fmla="*/ 351 w 357"/>
              <a:gd name="T1" fmla="*/ 0 h 221"/>
              <a:gd name="T2" fmla="*/ 5 w 357"/>
              <a:gd name="T3" fmla="*/ 0 h 221"/>
              <a:gd name="T4" fmla="*/ 0 w 357"/>
              <a:gd name="T5" fmla="*/ 7 h 221"/>
              <a:gd name="T6" fmla="*/ 5 w 357"/>
              <a:gd name="T7" fmla="*/ 15 h 221"/>
              <a:gd name="T8" fmla="*/ 115 w 357"/>
              <a:gd name="T9" fmla="*/ 15 h 221"/>
              <a:gd name="T10" fmla="*/ 174 w 357"/>
              <a:gd name="T11" fmla="*/ 88 h 221"/>
              <a:gd name="T12" fmla="*/ 67 w 357"/>
              <a:gd name="T13" fmla="*/ 221 h 221"/>
              <a:gd name="T14" fmla="*/ 75 w 357"/>
              <a:gd name="T15" fmla="*/ 221 h 221"/>
              <a:gd name="T16" fmla="*/ 178 w 357"/>
              <a:gd name="T17" fmla="*/ 94 h 221"/>
              <a:gd name="T18" fmla="*/ 281 w 357"/>
              <a:gd name="T19" fmla="*/ 221 h 221"/>
              <a:gd name="T20" fmla="*/ 289 w 357"/>
              <a:gd name="T21" fmla="*/ 221 h 221"/>
              <a:gd name="T22" fmla="*/ 182 w 357"/>
              <a:gd name="T23" fmla="*/ 88 h 221"/>
              <a:gd name="T24" fmla="*/ 242 w 357"/>
              <a:gd name="T25" fmla="*/ 15 h 221"/>
              <a:gd name="T26" fmla="*/ 351 w 357"/>
              <a:gd name="T27" fmla="*/ 15 h 221"/>
              <a:gd name="T28" fmla="*/ 357 w 357"/>
              <a:gd name="T29" fmla="*/ 7 h 221"/>
              <a:gd name="T30" fmla="*/ 351 w 357"/>
              <a:gd name="T31" fmla="*/ 0 h 221"/>
              <a:gd name="T32" fmla="*/ 178 w 357"/>
              <a:gd name="T33" fmla="*/ 83 h 221"/>
              <a:gd name="T34" fmla="*/ 123 w 357"/>
              <a:gd name="T35" fmla="*/ 15 h 221"/>
              <a:gd name="T36" fmla="*/ 233 w 357"/>
              <a:gd name="T37" fmla="*/ 15 h 221"/>
              <a:gd name="T38" fmla="*/ 178 w 357"/>
              <a:gd name="T39" fmla="*/ 83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7" h="221">
                <a:moveTo>
                  <a:pt x="35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3"/>
                  <a:pt x="0" y="7"/>
                </a:cubicBezTo>
                <a:cubicBezTo>
                  <a:pt x="0" y="11"/>
                  <a:pt x="2" y="15"/>
                  <a:pt x="5" y="15"/>
                </a:cubicBezTo>
                <a:cubicBezTo>
                  <a:pt x="115" y="15"/>
                  <a:pt x="115" y="15"/>
                  <a:pt x="115" y="15"/>
                </a:cubicBezTo>
                <a:cubicBezTo>
                  <a:pt x="174" y="88"/>
                  <a:pt x="174" y="88"/>
                  <a:pt x="174" y="88"/>
                </a:cubicBezTo>
                <a:cubicBezTo>
                  <a:pt x="67" y="221"/>
                  <a:pt x="67" y="221"/>
                  <a:pt x="67" y="221"/>
                </a:cubicBezTo>
                <a:cubicBezTo>
                  <a:pt x="75" y="221"/>
                  <a:pt x="75" y="221"/>
                  <a:pt x="75" y="221"/>
                </a:cubicBezTo>
                <a:cubicBezTo>
                  <a:pt x="178" y="94"/>
                  <a:pt x="178" y="94"/>
                  <a:pt x="178" y="94"/>
                </a:cubicBezTo>
                <a:cubicBezTo>
                  <a:pt x="281" y="221"/>
                  <a:pt x="281" y="221"/>
                  <a:pt x="281" y="221"/>
                </a:cubicBezTo>
                <a:cubicBezTo>
                  <a:pt x="289" y="221"/>
                  <a:pt x="289" y="221"/>
                  <a:pt x="289" y="221"/>
                </a:cubicBezTo>
                <a:cubicBezTo>
                  <a:pt x="182" y="88"/>
                  <a:pt x="182" y="88"/>
                  <a:pt x="182" y="88"/>
                </a:cubicBezTo>
                <a:cubicBezTo>
                  <a:pt x="242" y="15"/>
                  <a:pt x="242" y="15"/>
                  <a:pt x="242" y="15"/>
                </a:cubicBezTo>
                <a:cubicBezTo>
                  <a:pt x="351" y="15"/>
                  <a:pt x="351" y="15"/>
                  <a:pt x="351" y="15"/>
                </a:cubicBezTo>
                <a:cubicBezTo>
                  <a:pt x="354" y="15"/>
                  <a:pt x="357" y="11"/>
                  <a:pt x="357" y="7"/>
                </a:cubicBezTo>
                <a:cubicBezTo>
                  <a:pt x="357" y="3"/>
                  <a:pt x="354" y="0"/>
                  <a:pt x="351" y="0"/>
                </a:cubicBezTo>
                <a:close/>
                <a:moveTo>
                  <a:pt x="178" y="83"/>
                </a:moveTo>
                <a:cubicBezTo>
                  <a:pt x="123" y="15"/>
                  <a:pt x="123" y="15"/>
                  <a:pt x="123" y="15"/>
                </a:cubicBezTo>
                <a:cubicBezTo>
                  <a:pt x="233" y="15"/>
                  <a:pt x="233" y="15"/>
                  <a:pt x="233" y="15"/>
                </a:cubicBezTo>
                <a:lnTo>
                  <a:pt x="178" y="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62"/>
          <p:cNvSpPr>
            <a:spLocks/>
          </p:cNvSpPr>
          <p:nvPr/>
        </p:nvSpPr>
        <p:spPr bwMode="auto">
          <a:xfrm>
            <a:off x="2214562" y="3035300"/>
            <a:ext cx="104775" cy="393700"/>
          </a:xfrm>
          <a:custGeom>
            <a:avLst/>
            <a:gdLst>
              <a:gd name="T0" fmla="*/ 17 w 33"/>
              <a:gd name="T1" fmla="*/ 9 h 124"/>
              <a:gd name="T2" fmla="*/ 24 w 33"/>
              <a:gd name="T3" fmla="*/ 52 h 124"/>
              <a:gd name="T4" fmla="*/ 32 w 33"/>
              <a:gd name="T5" fmla="*/ 89 h 124"/>
              <a:gd name="T6" fmla="*/ 27 w 33"/>
              <a:gd name="T7" fmla="*/ 117 h 124"/>
              <a:gd name="T8" fmla="*/ 20 w 33"/>
              <a:gd name="T9" fmla="*/ 122 h 124"/>
              <a:gd name="T10" fmla="*/ 12 w 33"/>
              <a:gd name="T11" fmla="*/ 123 h 124"/>
              <a:gd name="T12" fmla="*/ 3 w 33"/>
              <a:gd name="T13" fmla="*/ 98 h 124"/>
              <a:gd name="T14" fmla="*/ 5 w 33"/>
              <a:gd name="T15" fmla="*/ 53 h 124"/>
              <a:gd name="T16" fmla="*/ 12 w 33"/>
              <a:gd name="T17" fmla="*/ 1 h 124"/>
              <a:gd name="T18" fmla="*/ 13 w 33"/>
              <a:gd name="T19" fmla="*/ 0 h 124"/>
              <a:gd name="T20" fmla="*/ 15 w 33"/>
              <a:gd name="T21" fmla="*/ 1 h 124"/>
              <a:gd name="T22" fmla="*/ 15 w 33"/>
              <a:gd name="T23" fmla="*/ 2 h 124"/>
              <a:gd name="T24" fmla="*/ 8 w 33"/>
              <a:gd name="T25" fmla="*/ 54 h 124"/>
              <a:gd name="T26" fmla="*/ 13 w 33"/>
              <a:gd name="T27" fmla="*/ 121 h 124"/>
              <a:gd name="T28" fmla="*/ 19 w 33"/>
              <a:gd name="T29" fmla="*/ 120 h 124"/>
              <a:gd name="T30" fmla="*/ 26 w 33"/>
              <a:gd name="T31" fmla="*/ 115 h 124"/>
              <a:gd name="T32" fmla="*/ 30 w 33"/>
              <a:gd name="T33" fmla="*/ 89 h 124"/>
              <a:gd name="T34" fmla="*/ 22 w 33"/>
              <a:gd name="T35" fmla="*/ 52 h 124"/>
              <a:gd name="T36" fmla="*/ 15 w 33"/>
              <a:gd name="T37" fmla="*/ 9 h 124"/>
              <a:gd name="T38" fmla="*/ 15 w 33"/>
              <a:gd name="T39" fmla="*/ 8 h 124"/>
              <a:gd name="T40" fmla="*/ 17 w 33"/>
              <a:gd name="T41" fmla="*/ 8 h 124"/>
              <a:gd name="T42" fmla="*/ 17 w 33"/>
              <a:gd name="T43" fmla="*/ 9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3" h="124">
                <a:moveTo>
                  <a:pt x="17" y="9"/>
                </a:moveTo>
                <a:cubicBezTo>
                  <a:pt x="17" y="23"/>
                  <a:pt x="20" y="38"/>
                  <a:pt x="24" y="52"/>
                </a:cubicBezTo>
                <a:cubicBezTo>
                  <a:pt x="27" y="64"/>
                  <a:pt x="30" y="77"/>
                  <a:pt x="32" y="89"/>
                </a:cubicBezTo>
                <a:cubicBezTo>
                  <a:pt x="33" y="98"/>
                  <a:pt x="33" y="110"/>
                  <a:pt x="27" y="117"/>
                </a:cubicBezTo>
                <a:cubicBezTo>
                  <a:pt x="25" y="119"/>
                  <a:pt x="23" y="121"/>
                  <a:pt x="20" y="122"/>
                </a:cubicBezTo>
                <a:cubicBezTo>
                  <a:pt x="17" y="123"/>
                  <a:pt x="14" y="124"/>
                  <a:pt x="12" y="123"/>
                </a:cubicBezTo>
                <a:cubicBezTo>
                  <a:pt x="4" y="119"/>
                  <a:pt x="3" y="105"/>
                  <a:pt x="3" y="98"/>
                </a:cubicBezTo>
                <a:cubicBezTo>
                  <a:pt x="2" y="83"/>
                  <a:pt x="4" y="68"/>
                  <a:pt x="5" y="53"/>
                </a:cubicBezTo>
                <a:cubicBezTo>
                  <a:pt x="7" y="36"/>
                  <a:pt x="10" y="19"/>
                  <a:pt x="12" y="1"/>
                </a:cubicBezTo>
                <a:cubicBezTo>
                  <a:pt x="13" y="0"/>
                  <a:pt x="13" y="0"/>
                  <a:pt x="13" y="0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2"/>
                  <a:pt x="15" y="2"/>
                  <a:pt x="15" y="2"/>
                </a:cubicBezTo>
                <a:cubicBezTo>
                  <a:pt x="12" y="19"/>
                  <a:pt x="10" y="36"/>
                  <a:pt x="8" y="54"/>
                </a:cubicBezTo>
                <a:cubicBezTo>
                  <a:pt x="6" y="64"/>
                  <a:pt x="0" y="115"/>
                  <a:pt x="13" y="121"/>
                </a:cubicBezTo>
                <a:cubicBezTo>
                  <a:pt x="15" y="122"/>
                  <a:pt x="17" y="121"/>
                  <a:pt x="19" y="120"/>
                </a:cubicBezTo>
                <a:cubicBezTo>
                  <a:pt x="22" y="119"/>
                  <a:pt x="24" y="118"/>
                  <a:pt x="26" y="115"/>
                </a:cubicBezTo>
                <a:cubicBezTo>
                  <a:pt x="31" y="109"/>
                  <a:pt x="31" y="98"/>
                  <a:pt x="30" y="89"/>
                </a:cubicBezTo>
                <a:cubicBezTo>
                  <a:pt x="28" y="77"/>
                  <a:pt x="25" y="64"/>
                  <a:pt x="22" y="52"/>
                </a:cubicBezTo>
                <a:cubicBezTo>
                  <a:pt x="18" y="39"/>
                  <a:pt x="14" y="23"/>
                  <a:pt x="15" y="9"/>
                </a:cubicBezTo>
                <a:cubicBezTo>
                  <a:pt x="15" y="8"/>
                  <a:pt x="15" y="8"/>
                  <a:pt x="15" y="8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9"/>
                  <a:pt x="17" y="9"/>
                  <a:pt x="17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65"/>
          <p:cNvSpPr>
            <a:spLocks noEditPoints="1"/>
          </p:cNvSpPr>
          <p:nvPr/>
        </p:nvSpPr>
        <p:spPr bwMode="auto">
          <a:xfrm>
            <a:off x="2208212" y="2860675"/>
            <a:ext cx="136525" cy="206375"/>
          </a:xfrm>
          <a:custGeom>
            <a:avLst/>
            <a:gdLst>
              <a:gd name="T0" fmla="*/ 43 w 43"/>
              <a:gd name="T1" fmla="*/ 54 h 65"/>
              <a:gd name="T2" fmla="*/ 24 w 43"/>
              <a:gd name="T3" fmla="*/ 0 h 65"/>
              <a:gd name="T4" fmla="*/ 18 w 43"/>
              <a:gd name="T5" fmla="*/ 6 h 65"/>
              <a:gd name="T6" fmla="*/ 4 w 43"/>
              <a:gd name="T7" fmla="*/ 26 h 65"/>
              <a:gd name="T8" fmla="*/ 6 w 43"/>
              <a:gd name="T9" fmla="*/ 65 h 65"/>
              <a:gd name="T10" fmla="*/ 25 w 43"/>
              <a:gd name="T11" fmla="*/ 65 h 65"/>
              <a:gd name="T12" fmla="*/ 40 w 43"/>
              <a:gd name="T13" fmla="*/ 65 h 65"/>
              <a:gd name="T14" fmla="*/ 37 w 43"/>
              <a:gd name="T15" fmla="*/ 59 h 65"/>
              <a:gd name="T16" fmla="*/ 43 w 43"/>
              <a:gd name="T17" fmla="*/ 54 h 65"/>
              <a:gd name="T18" fmla="*/ 11 w 43"/>
              <a:gd name="T19" fmla="*/ 54 h 65"/>
              <a:gd name="T20" fmla="*/ 14 w 43"/>
              <a:gd name="T21" fmla="*/ 24 h 65"/>
              <a:gd name="T22" fmla="*/ 14 w 43"/>
              <a:gd name="T23" fmla="*/ 34 h 65"/>
              <a:gd name="T24" fmla="*/ 13 w 43"/>
              <a:gd name="T25" fmla="*/ 35 h 65"/>
              <a:gd name="T26" fmla="*/ 13 w 43"/>
              <a:gd name="T27" fmla="*/ 46 h 65"/>
              <a:gd name="T28" fmla="*/ 15 w 43"/>
              <a:gd name="T29" fmla="*/ 47 h 65"/>
              <a:gd name="T30" fmla="*/ 17 w 43"/>
              <a:gd name="T31" fmla="*/ 54 h 65"/>
              <a:gd name="T32" fmla="*/ 11 w 43"/>
              <a:gd name="T33" fmla="*/ 5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3" h="65">
                <a:moveTo>
                  <a:pt x="43" y="54"/>
                </a:moveTo>
                <a:cubicBezTo>
                  <a:pt x="39" y="39"/>
                  <a:pt x="29" y="0"/>
                  <a:pt x="24" y="0"/>
                </a:cubicBezTo>
                <a:cubicBezTo>
                  <a:pt x="22" y="0"/>
                  <a:pt x="20" y="2"/>
                  <a:pt x="18" y="6"/>
                </a:cubicBezTo>
                <a:cubicBezTo>
                  <a:pt x="12" y="9"/>
                  <a:pt x="5" y="20"/>
                  <a:pt x="4" y="26"/>
                </a:cubicBezTo>
                <a:cubicBezTo>
                  <a:pt x="2" y="35"/>
                  <a:pt x="0" y="57"/>
                  <a:pt x="6" y="65"/>
                </a:cubicBezTo>
                <a:cubicBezTo>
                  <a:pt x="25" y="65"/>
                  <a:pt x="25" y="65"/>
                  <a:pt x="25" y="65"/>
                </a:cubicBezTo>
                <a:cubicBezTo>
                  <a:pt x="40" y="65"/>
                  <a:pt x="40" y="65"/>
                  <a:pt x="40" y="65"/>
                </a:cubicBezTo>
                <a:cubicBezTo>
                  <a:pt x="37" y="59"/>
                  <a:pt x="37" y="59"/>
                  <a:pt x="37" y="59"/>
                </a:cubicBezTo>
                <a:cubicBezTo>
                  <a:pt x="41" y="58"/>
                  <a:pt x="43" y="56"/>
                  <a:pt x="43" y="54"/>
                </a:cubicBezTo>
                <a:close/>
                <a:moveTo>
                  <a:pt x="11" y="54"/>
                </a:moveTo>
                <a:cubicBezTo>
                  <a:pt x="10" y="43"/>
                  <a:pt x="9" y="31"/>
                  <a:pt x="14" y="24"/>
                </a:cubicBezTo>
                <a:cubicBezTo>
                  <a:pt x="14" y="27"/>
                  <a:pt x="14" y="31"/>
                  <a:pt x="14" y="34"/>
                </a:cubicBezTo>
                <a:cubicBezTo>
                  <a:pt x="14" y="34"/>
                  <a:pt x="13" y="34"/>
                  <a:pt x="13" y="35"/>
                </a:cubicBezTo>
                <a:cubicBezTo>
                  <a:pt x="12" y="38"/>
                  <a:pt x="13" y="44"/>
                  <a:pt x="13" y="46"/>
                </a:cubicBezTo>
                <a:cubicBezTo>
                  <a:pt x="14" y="47"/>
                  <a:pt x="15" y="47"/>
                  <a:pt x="15" y="47"/>
                </a:cubicBezTo>
                <a:cubicBezTo>
                  <a:pt x="16" y="49"/>
                  <a:pt x="16" y="52"/>
                  <a:pt x="17" y="54"/>
                </a:cubicBezTo>
                <a:cubicBezTo>
                  <a:pt x="15" y="54"/>
                  <a:pt x="12" y="54"/>
                  <a:pt x="11" y="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5" name="Picture 164" descr="Allseen-DisplayTelevision-K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12" y="5009935"/>
            <a:ext cx="912056" cy="705065"/>
          </a:xfrm>
          <a:prstGeom prst="rect">
            <a:avLst/>
          </a:prstGeom>
        </p:spPr>
      </p:pic>
      <p:grpSp>
        <p:nvGrpSpPr>
          <p:cNvPr id="174" name="Group 173"/>
          <p:cNvGrpSpPr/>
          <p:nvPr/>
        </p:nvGrpSpPr>
        <p:grpSpPr>
          <a:xfrm>
            <a:off x="1636712" y="5397500"/>
            <a:ext cx="184150" cy="241300"/>
            <a:chOff x="2513012" y="4572000"/>
            <a:chExt cx="184150" cy="241300"/>
          </a:xfrm>
        </p:grpSpPr>
        <p:sp>
          <p:nvSpPr>
            <p:cNvPr id="169" name="Freeform 126"/>
            <p:cNvSpPr>
              <a:spLocks noEditPoints="1"/>
            </p:cNvSpPr>
            <p:nvPr/>
          </p:nvSpPr>
          <p:spPr bwMode="auto">
            <a:xfrm>
              <a:off x="2538412" y="4654550"/>
              <a:ext cx="133350" cy="1333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28 h 42"/>
                <a:gd name="T12" fmla="*/ 14 w 42"/>
                <a:gd name="T13" fmla="*/ 21 h 42"/>
                <a:gd name="T14" fmla="*/ 21 w 42"/>
                <a:gd name="T15" fmla="*/ 14 h 42"/>
                <a:gd name="T16" fmla="*/ 28 w 42"/>
                <a:gd name="T17" fmla="*/ 21 h 42"/>
                <a:gd name="T18" fmla="*/ 21 w 42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9" y="0"/>
                    <a:pt x="0" y="10"/>
                    <a:pt x="0" y="21"/>
                  </a:cubicBezTo>
                  <a:cubicBezTo>
                    <a:pt x="0" y="33"/>
                    <a:pt x="9" y="42"/>
                    <a:pt x="21" y="42"/>
                  </a:cubicBezTo>
                  <a:cubicBezTo>
                    <a:pt x="32" y="42"/>
                    <a:pt x="42" y="33"/>
                    <a:pt x="42" y="21"/>
                  </a:cubicBezTo>
                  <a:cubicBezTo>
                    <a:pt x="42" y="10"/>
                    <a:pt x="32" y="0"/>
                    <a:pt x="21" y="0"/>
                  </a:cubicBezTo>
                  <a:close/>
                  <a:moveTo>
                    <a:pt x="21" y="28"/>
                  </a:moveTo>
                  <a:cubicBezTo>
                    <a:pt x="17" y="28"/>
                    <a:pt x="14" y="25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5" y="14"/>
                    <a:pt x="28" y="17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27"/>
            <p:cNvSpPr>
              <a:spLocks noEditPoints="1"/>
            </p:cNvSpPr>
            <p:nvPr/>
          </p:nvSpPr>
          <p:spPr bwMode="auto">
            <a:xfrm>
              <a:off x="2513012" y="4572000"/>
              <a:ext cx="184150" cy="241300"/>
            </a:xfrm>
            <a:custGeom>
              <a:avLst/>
              <a:gdLst>
                <a:gd name="T0" fmla="*/ 53 w 58"/>
                <a:gd name="T1" fmla="*/ 0 h 76"/>
                <a:gd name="T2" fmla="*/ 5 w 58"/>
                <a:gd name="T3" fmla="*/ 0 h 76"/>
                <a:gd name="T4" fmla="*/ 0 w 58"/>
                <a:gd name="T5" fmla="*/ 5 h 76"/>
                <a:gd name="T6" fmla="*/ 0 w 58"/>
                <a:gd name="T7" fmla="*/ 71 h 76"/>
                <a:gd name="T8" fmla="*/ 5 w 58"/>
                <a:gd name="T9" fmla="*/ 76 h 76"/>
                <a:gd name="T10" fmla="*/ 53 w 58"/>
                <a:gd name="T11" fmla="*/ 76 h 76"/>
                <a:gd name="T12" fmla="*/ 58 w 58"/>
                <a:gd name="T13" fmla="*/ 71 h 76"/>
                <a:gd name="T14" fmla="*/ 58 w 58"/>
                <a:gd name="T15" fmla="*/ 5 h 76"/>
                <a:gd name="T16" fmla="*/ 53 w 58"/>
                <a:gd name="T17" fmla="*/ 0 h 76"/>
                <a:gd name="T18" fmla="*/ 29 w 58"/>
                <a:gd name="T19" fmla="*/ 5 h 76"/>
                <a:gd name="T20" fmla="*/ 36 w 58"/>
                <a:gd name="T21" fmla="*/ 12 h 76"/>
                <a:gd name="T22" fmla="*/ 29 w 58"/>
                <a:gd name="T23" fmla="*/ 19 h 76"/>
                <a:gd name="T24" fmla="*/ 22 w 58"/>
                <a:gd name="T25" fmla="*/ 12 h 76"/>
                <a:gd name="T26" fmla="*/ 29 w 58"/>
                <a:gd name="T27" fmla="*/ 5 h 76"/>
                <a:gd name="T28" fmla="*/ 49 w 58"/>
                <a:gd name="T29" fmla="*/ 62 h 76"/>
                <a:gd name="T30" fmla="*/ 50 w 58"/>
                <a:gd name="T31" fmla="*/ 62 h 76"/>
                <a:gd name="T32" fmla="*/ 50 w 58"/>
                <a:gd name="T33" fmla="*/ 68 h 76"/>
                <a:gd name="T34" fmla="*/ 44 w 58"/>
                <a:gd name="T35" fmla="*/ 68 h 76"/>
                <a:gd name="T36" fmla="*/ 43 w 58"/>
                <a:gd name="T37" fmla="*/ 67 h 76"/>
                <a:gd name="T38" fmla="*/ 29 w 58"/>
                <a:gd name="T39" fmla="*/ 72 h 76"/>
                <a:gd name="T40" fmla="*/ 14 w 58"/>
                <a:gd name="T41" fmla="*/ 67 h 76"/>
                <a:gd name="T42" fmla="*/ 14 w 58"/>
                <a:gd name="T43" fmla="*/ 68 h 76"/>
                <a:gd name="T44" fmla="*/ 8 w 58"/>
                <a:gd name="T45" fmla="*/ 68 h 76"/>
                <a:gd name="T46" fmla="*/ 8 w 58"/>
                <a:gd name="T47" fmla="*/ 62 h 76"/>
                <a:gd name="T48" fmla="*/ 9 w 58"/>
                <a:gd name="T49" fmla="*/ 62 h 76"/>
                <a:gd name="T50" fmla="*/ 5 w 58"/>
                <a:gd name="T51" fmla="*/ 47 h 76"/>
                <a:gd name="T52" fmla="*/ 9 w 58"/>
                <a:gd name="T53" fmla="*/ 33 h 76"/>
                <a:gd name="T54" fmla="*/ 8 w 58"/>
                <a:gd name="T55" fmla="*/ 32 h 76"/>
                <a:gd name="T56" fmla="*/ 8 w 58"/>
                <a:gd name="T57" fmla="*/ 26 h 76"/>
                <a:gd name="T58" fmla="*/ 14 w 58"/>
                <a:gd name="T59" fmla="*/ 26 h 76"/>
                <a:gd name="T60" fmla="*/ 14 w 58"/>
                <a:gd name="T61" fmla="*/ 28 h 76"/>
                <a:gd name="T62" fmla="*/ 29 w 58"/>
                <a:gd name="T63" fmla="*/ 23 h 76"/>
                <a:gd name="T64" fmla="*/ 43 w 58"/>
                <a:gd name="T65" fmla="*/ 28 h 76"/>
                <a:gd name="T66" fmla="*/ 44 w 58"/>
                <a:gd name="T67" fmla="*/ 26 h 76"/>
                <a:gd name="T68" fmla="*/ 50 w 58"/>
                <a:gd name="T69" fmla="*/ 26 h 76"/>
                <a:gd name="T70" fmla="*/ 50 w 58"/>
                <a:gd name="T71" fmla="*/ 32 h 76"/>
                <a:gd name="T72" fmla="*/ 49 w 58"/>
                <a:gd name="T73" fmla="*/ 33 h 76"/>
                <a:gd name="T74" fmla="*/ 53 w 58"/>
                <a:gd name="T75" fmla="*/ 47 h 76"/>
                <a:gd name="T76" fmla="*/ 49 w 58"/>
                <a:gd name="T77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76">
                  <a:moveTo>
                    <a:pt x="5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6"/>
                    <a:pt x="5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5" y="76"/>
                    <a:pt x="58" y="74"/>
                    <a:pt x="58" y="7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5" y="0"/>
                    <a:pt x="53" y="0"/>
                  </a:cubicBezTo>
                  <a:close/>
                  <a:moveTo>
                    <a:pt x="29" y="5"/>
                  </a:moveTo>
                  <a:cubicBezTo>
                    <a:pt x="33" y="5"/>
                    <a:pt x="36" y="8"/>
                    <a:pt x="36" y="12"/>
                  </a:cubicBezTo>
                  <a:cubicBezTo>
                    <a:pt x="36" y="16"/>
                    <a:pt x="33" y="19"/>
                    <a:pt x="29" y="19"/>
                  </a:cubicBezTo>
                  <a:cubicBezTo>
                    <a:pt x="25" y="19"/>
                    <a:pt x="22" y="16"/>
                    <a:pt x="22" y="12"/>
                  </a:cubicBezTo>
                  <a:cubicBezTo>
                    <a:pt x="22" y="8"/>
                    <a:pt x="25" y="5"/>
                    <a:pt x="29" y="5"/>
                  </a:cubicBezTo>
                  <a:close/>
                  <a:moveTo>
                    <a:pt x="49" y="62"/>
                  </a:moveTo>
                  <a:cubicBezTo>
                    <a:pt x="49" y="62"/>
                    <a:pt x="49" y="62"/>
                    <a:pt x="50" y="62"/>
                  </a:cubicBezTo>
                  <a:cubicBezTo>
                    <a:pt x="51" y="64"/>
                    <a:pt x="51" y="67"/>
                    <a:pt x="50" y="68"/>
                  </a:cubicBezTo>
                  <a:cubicBezTo>
                    <a:pt x="48" y="70"/>
                    <a:pt x="46" y="70"/>
                    <a:pt x="44" y="68"/>
                  </a:cubicBezTo>
                  <a:cubicBezTo>
                    <a:pt x="44" y="68"/>
                    <a:pt x="44" y="67"/>
                    <a:pt x="43" y="67"/>
                  </a:cubicBezTo>
                  <a:cubicBezTo>
                    <a:pt x="39" y="70"/>
                    <a:pt x="34" y="72"/>
                    <a:pt x="29" y="72"/>
                  </a:cubicBezTo>
                  <a:cubicBezTo>
                    <a:pt x="24" y="72"/>
                    <a:pt x="19" y="70"/>
                    <a:pt x="14" y="67"/>
                  </a:cubicBezTo>
                  <a:cubicBezTo>
                    <a:pt x="14" y="67"/>
                    <a:pt x="14" y="68"/>
                    <a:pt x="14" y="68"/>
                  </a:cubicBezTo>
                  <a:cubicBezTo>
                    <a:pt x="12" y="70"/>
                    <a:pt x="10" y="70"/>
                    <a:pt x="8" y="68"/>
                  </a:cubicBezTo>
                  <a:cubicBezTo>
                    <a:pt x="6" y="67"/>
                    <a:pt x="6" y="64"/>
                    <a:pt x="8" y="62"/>
                  </a:cubicBezTo>
                  <a:cubicBezTo>
                    <a:pt x="8" y="62"/>
                    <a:pt x="9" y="62"/>
                    <a:pt x="9" y="62"/>
                  </a:cubicBezTo>
                  <a:cubicBezTo>
                    <a:pt x="6" y="58"/>
                    <a:pt x="5" y="53"/>
                    <a:pt x="5" y="47"/>
                  </a:cubicBezTo>
                  <a:cubicBezTo>
                    <a:pt x="5" y="42"/>
                    <a:pt x="6" y="37"/>
                    <a:pt x="9" y="33"/>
                  </a:cubicBezTo>
                  <a:cubicBezTo>
                    <a:pt x="9" y="33"/>
                    <a:pt x="8" y="32"/>
                    <a:pt x="8" y="32"/>
                  </a:cubicBezTo>
                  <a:cubicBezTo>
                    <a:pt x="6" y="30"/>
                    <a:pt x="6" y="28"/>
                    <a:pt x="8" y="26"/>
                  </a:cubicBezTo>
                  <a:cubicBezTo>
                    <a:pt x="10" y="25"/>
                    <a:pt x="12" y="25"/>
                    <a:pt x="14" y="26"/>
                  </a:cubicBezTo>
                  <a:cubicBezTo>
                    <a:pt x="14" y="27"/>
                    <a:pt x="14" y="27"/>
                    <a:pt x="14" y="28"/>
                  </a:cubicBezTo>
                  <a:cubicBezTo>
                    <a:pt x="19" y="25"/>
                    <a:pt x="24" y="23"/>
                    <a:pt x="29" y="23"/>
                  </a:cubicBezTo>
                  <a:cubicBezTo>
                    <a:pt x="34" y="23"/>
                    <a:pt x="39" y="25"/>
                    <a:pt x="43" y="28"/>
                  </a:cubicBezTo>
                  <a:cubicBezTo>
                    <a:pt x="44" y="27"/>
                    <a:pt x="44" y="27"/>
                    <a:pt x="44" y="26"/>
                  </a:cubicBezTo>
                  <a:cubicBezTo>
                    <a:pt x="46" y="25"/>
                    <a:pt x="48" y="25"/>
                    <a:pt x="50" y="26"/>
                  </a:cubicBezTo>
                  <a:cubicBezTo>
                    <a:pt x="51" y="28"/>
                    <a:pt x="51" y="30"/>
                    <a:pt x="50" y="32"/>
                  </a:cubicBezTo>
                  <a:cubicBezTo>
                    <a:pt x="49" y="32"/>
                    <a:pt x="49" y="33"/>
                    <a:pt x="49" y="33"/>
                  </a:cubicBezTo>
                  <a:cubicBezTo>
                    <a:pt x="52" y="37"/>
                    <a:pt x="53" y="42"/>
                    <a:pt x="53" y="47"/>
                  </a:cubicBezTo>
                  <a:cubicBezTo>
                    <a:pt x="53" y="53"/>
                    <a:pt x="52" y="58"/>
                    <a:pt x="49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3" name="Group 172"/>
          <p:cNvGrpSpPr/>
          <p:nvPr/>
        </p:nvGrpSpPr>
        <p:grpSpPr>
          <a:xfrm>
            <a:off x="2665412" y="5397500"/>
            <a:ext cx="184150" cy="241300"/>
            <a:chOff x="3125787" y="4572000"/>
            <a:chExt cx="184150" cy="241300"/>
          </a:xfrm>
        </p:grpSpPr>
        <p:sp>
          <p:nvSpPr>
            <p:cNvPr id="171" name="Freeform 128"/>
            <p:cNvSpPr>
              <a:spLocks noEditPoints="1"/>
            </p:cNvSpPr>
            <p:nvPr/>
          </p:nvSpPr>
          <p:spPr bwMode="auto">
            <a:xfrm>
              <a:off x="3151187" y="4654550"/>
              <a:ext cx="133350" cy="1333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28 h 42"/>
                <a:gd name="T12" fmla="*/ 14 w 42"/>
                <a:gd name="T13" fmla="*/ 21 h 42"/>
                <a:gd name="T14" fmla="*/ 21 w 42"/>
                <a:gd name="T15" fmla="*/ 14 h 42"/>
                <a:gd name="T16" fmla="*/ 28 w 42"/>
                <a:gd name="T17" fmla="*/ 21 h 42"/>
                <a:gd name="T18" fmla="*/ 21 w 42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  <a:moveTo>
                    <a:pt x="21" y="28"/>
                  </a:moveTo>
                  <a:cubicBezTo>
                    <a:pt x="17" y="28"/>
                    <a:pt x="14" y="25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5" y="14"/>
                    <a:pt x="28" y="17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29"/>
            <p:cNvSpPr>
              <a:spLocks noEditPoints="1"/>
            </p:cNvSpPr>
            <p:nvPr/>
          </p:nvSpPr>
          <p:spPr bwMode="auto">
            <a:xfrm>
              <a:off x="3125787" y="4572000"/>
              <a:ext cx="184150" cy="241300"/>
            </a:xfrm>
            <a:custGeom>
              <a:avLst/>
              <a:gdLst>
                <a:gd name="T0" fmla="*/ 53 w 58"/>
                <a:gd name="T1" fmla="*/ 0 h 76"/>
                <a:gd name="T2" fmla="*/ 6 w 58"/>
                <a:gd name="T3" fmla="*/ 0 h 76"/>
                <a:gd name="T4" fmla="*/ 0 w 58"/>
                <a:gd name="T5" fmla="*/ 5 h 76"/>
                <a:gd name="T6" fmla="*/ 0 w 58"/>
                <a:gd name="T7" fmla="*/ 71 h 76"/>
                <a:gd name="T8" fmla="*/ 6 w 58"/>
                <a:gd name="T9" fmla="*/ 76 h 76"/>
                <a:gd name="T10" fmla="*/ 53 w 58"/>
                <a:gd name="T11" fmla="*/ 76 h 76"/>
                <a:gd name="T12" fmla="*/ 58 w 58"/>
                <a:gd name="T13" fmla="*/ 71 h 76"/>
                <a:gd name="T14" fmla="*/ 58 w 58"/>
                <a:gd name="T15" fmla="*/ 5 h 76"/>
                <a:gd name="T16" fmla="*/ 53 w 58"/>
                <a:gd name="T17" fmla="*/ 0 h 76"/>
                <a:gd name="T18" fmla="*/ 29 w 58"/>
                <a:gd name="T19" fmla="*/ 5 h 76"/>
                <a:gd name="T20" fmla="*/ 36 w 58"/>
                <a:gd name="T21" fmla="*/ 12 h 76"/>
                <a:gd name="T22" fmla="*/ 29 w 58"/>
                <a:gd name="T23" fmla="*/ 19 h 76"/>
                <a:gd name="T24" fmla="*/ 22 w 58"/>
                <a:gd name="T25" fmla="*/ 12 h 76"/>
                <a:gd name="T26" fmla="*/ 29 w 58"/>
                <a:gd name="T27" fmla="*/ 5 h 76"/>
                <a:gd name="T28" fmla="*/ 49 w 58"/>
                <a:gd name="T29" fmla="*/ 62 h 76"/>
                <a:gd name="T30" fmla="*/ 50 w 58"/>
                <a:gd name="T31" fmla="*/ 62 h 76"/>
                <a:gd name="T32" fmla="*/ 50 w 58"/>
                <a:gd name="T33" fmla="*/ 68 h 76"/>
                <a:gd name="T34" fmla="*/ 44 w 58"/>
                <a:gd name="T35" fmla="*/ 68 h 76"/>
                <a:gd name="T36" fmla="*/ 44 w 58"/>
                <a:gd name="T37" fmla="*/ 67 h 76"/>
                <a:gd name="T38" fmla="*/ 29 w 58"/>
                <a:gd name="T39" fmla="*/ 72 h 76"/>
                <a:gd name="T40" fmla="*/ 15 w 58"/>
                <a:gd name="T41" fmla="*/ 67 h 76"/>
                <a:gd name="T42" fmla="*/ 14 w 58"/>
                <a:gd name="T43" fmla="*/ 68 h 76"/>
                <a:gd name="T44" fmla="*/ 8 w 58"/>
                <a:gd name="T45" fmla="*/ 68 h 76"/>
                <a:gd name="T46" fmla="*/ 8 w 58"/>
                <a:gd name="T47" fmla="*/ 62 h 76"/>
                <a:gd name="T48" fmla="*/ 10 w 58"/>
                <a:gd name="T49" fmla="*/ 62 h 76"/>
                <a:gd name="T50" fmla="*/ 5 w 58"/>
                <a:gd name="T51" fmla="*/ 47 h 76"/>
                <a:gd name="T52" fmla="*/ 10 w 58"/>
                <a:gd name="T53" fmla="*/ 33 h 76"/>
                <a:gd name="T54" fmla="*/ 8 w 58"/>
                <a:gd name="T55" fmla="*/ 32 h 76"/>
                <a:gd name="T56" fmla="*/ 8 w 58"/>
                <a:gd name="T57" fmla="*/ 26 h 76"/>
                <a:gd name="T58" fmla="*/ 14 w 58"/>
                <a:gd name="T59" fmla="*/ 26 h 76"/>
                <a:gd name="T60" fmla="*/ 15 w 58"/>
                <a:gd name="T61" fmla="*/ 28 h 76"/>
                <a:gd name="T62" fmla="*/ 29 w 58"/>
                <a:gd name="T63" fmla="*/ 23 h 76"/>
                <a:gd name="T64" fmla="*/ 44 w 58"/>
                <a:gd name="T65" fmla="*/ 28 h 76"/>
                <a:gd name="T66" fmla="*/ 44 w 58"/>
                <a:gd name="T67" fmla="*/ 26 h 76"/>
                <a:gd name="T68" fmla="*/ 50 w 58"/>
                <a:gd name="T69" fmla="*/ 26 h 76"/>
                <a:gd name="T70" fmla="*/ 50 w 58"/>
                <a:gd name="T71" fmla="*/ 32 h 76"/>
                <a:gd name="T72" fmla="*/ 49 w 58"/>
                <a:gd name="T73" fmla="*/ 33 h 76"/>
                <a:gd name="T74" fmla="*/ 54 w 58"/>
                <a:gd name="T75" fmla="*/ 47 h 76"/>
                <a:gd name="T76" fmla="*/ 49 w 58"/>
                <a:gd name="T77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76"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6"/>
                    <a:pt x="6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8" y="74"/>
                    <a:pt x="58" y="7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6" y="0"/>
                    <a:pt x="53" y="0"/>
                  </a:cubicBezTo>
                  <a:close/>
                  <a:moveTo>
                    <a:pt x="29" y="5"/>
                  </a:moveTo>
                  <a:cubicBezTo>
                    <a:pt x="33" y="5"/>
                    <a:pt x="36" y="8"/>
                    <a:pt x="36" y="12"/>
                  </a:cubicBezTo>
                  <a:cubicBezTo>
                    <a:pt x="36" y="16"/>
                    <a:pt x="33" y="19"/>
                    <a:pt x="29" y="19"/>
                  </a:cubicBezTo>
                  <a:cubicBezTo>
                    <a:pt x="25" y="19"/>
                    <a:pt x="22" y="16"/>
                    <a:pt x="22" y="12"/>
                  </a:cubicBezTo>
                  <a:cubicBezTo>
                    <a:pt x="22" y="8"/>
                    <a:pt x="25" y="5"/>
                    <a:pt x="29" y="5"/>
                  </a:cubicBezTo>
                  <a:close/>
                  <a:moveTo>
                    <a:pt x="49" y="62"/>
                  </a:moveTo>
                  <a:cubicBezTo>
                    <a:pt x="49" y="62"/>
                    <a:pt x="50" y="62"/>
                    <a:pt x="50" y="62"/>
                  </a:cubicBezTo>
                  <a:cubicBezTo>
                    <a:pt x="52" y="64"/>
                    <a:pt x="52" y="67"/>
                    <a:pt x="50" y="68"/>
                  </a:cubicBezTo>
                  <a:cubicBezTo>
                    <a:pt x="49" y="70"/>
                    <a:pt x="46" y="70"/>
                    <a:pt x="44" y="68"/>
                  </a:cubicBezTo>
                  <a:cubicBezTo>
                    <a:pt x="44" y="68"/>
                    <a:pt x="44" y="67"/>
                    <a:pt x="44" y="67"/>
                  </a:cubicBezTo>
                  <a:cubicBezTo>
                    <a:pt x="40" y="70"/>
                    <a:pt x="35" y="72"/>
                    <a:pt x="29" y="72"/>
                  </a:cubicBezTo>
                  <a:cubicBezTo>
                    <a:pt x="24" y="72"/>
                    <a:pt x="19" y="70"/>
                    <a:pt x="15" y="67"/>
                  </a:cubicBezTo>
                  <a:cubicBezTo>
                    <a:pt x="15" y="67"/>
                    <a:pt x="14" y="68"/>
                    <a:pt x="14" y="68"/>
                  </a:cubicBezTo>
                  <a:cubicBezTo>
                    <a:pt x="12" y="70"/>
                    <a:pt x="10" y="70"/>
                    <a:pt x="8" y="68"/>
                  </a:cubicBezTo>
                  <a:cubicBezTo>
                    <a:pt x="7" y="67"/>
                    <a:pt x="7" y="64"/>
                    <a:pt x="8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7" y="58"/>
                    <a:pt x="5" y="53"/>
                    <a:pt x="5" y="47"/>
                  </a:cubicBezTo>
                  <a:cubicBezTo>
                    <a:pt x="5" y="42"/>
                    <a:pt x="7" y="37"/>
                    <a:pt x="10" y="33"/>
                  </a:cubicBezTo>
                  <a:cubicBezTo>
                    <a:pt x="9" y="33"/>
                    <a:pt x="9" y="32"/>
                    <a:pt x="8" y="32"/>
                  </a:cubicBezTo>
                  <a:cubicBezTo>
                    <a:pt x="7" y="30"/>
                    <a:pt x="7" y="28"/>
                    <a:pt x="8" y="26"/>
                  </a:cubicBezTo>
                  <a:cubicBezTo>
                    <a:pt x="10" y="25"/>
                    <a:pt x="12" y="25"/>
                    <a:pt x="14" y="26"/>
                  </a:cubicBezTo>
                  <a:cubicBezTo>
                    <a:pt x="14" y="27"/>
                    <a:pt x="15" y="27"/>
                    <a:pt x="15" y="28"/>
                  </a:cubicBezTo>
                  <a:cubicBezTo>
                    <a:pt x="19" y="25"/>
                    <a:pt x="24" y="23"/>
                    <a:pt x="29" y="23"/>
                  </a:cubicBezTo>
                  <a:cubicBezTo>
                    <a:pt x="35" y="23"/>
                    <a:pt x="40" y="25"/>
                    <a:pt x="44" y="28"/>
                  </a:cubicBezTo>
                  <a:cubicBezTo>
                    <a:pt x="44" y="27"/>
                    <a:pt x="44" y="27"/>
                    <a:pt x="44" y="26"/>
                  </a:cubicBezTo>
                  <a:cubicBezTo>
                    <a:pt x="46" y="25"/>
                    <a:pt x="49" y="25"/>
                    <a:pt x="50" y="26"/>
                  </a:cubicBezTo>
                  <a:cubicBezTo>
                    <a:pt x="52" y="28"/>
                    <a:pt x="52" y="30"/>
                    <a:pt x="50" y="32"/>
                  </a:cubicBezTo>
                  <a:cubicBezTo>
                    <a:pt x="50" y="32"/>
                    <a:pt x="49" y="33"/>
                    <a:pt x="49" y="33"/>
                  </a:cubicBezTo>
                  <a:cubicBezTo>
                    <a:pt x="52" y="37"/>
                    <a:pt x="54" y="42"/>
                    <a:pt x="54" y="47"/>
                  </a:cubicBezTo>
                  <a:cubicBezTo>
                    <a:pt x="54" y="53"/>
                    <a:pt x="52" y="58"/>
                    <a:pt x="49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5" name="Freeform 62"/>
          <p:cNvSpPr>
            <a:spLocks/>
          </p:cNvSpPr>
          <p:nvPr/>
        </p:nvSpPr>
        <p:spPr bwMode="auto">
          <a:xfrm>
            <a:off x="2716212" y="5032375"/>
            <a:ext cx="101600" cy="149225"/>
          </a:xfrm>
          <a:custGeom>
            <a:avLst/>
            <a:gdLst>
              <a:gd name="T0" fmla="*/ 32 w 32"/>
              <a:gd name="T1" fmla="*/ 2 h 47"/>
              <a:gd name="T2" fmla="*/ 32 w 32"/>
              <a:gd name="T3" fmla="*/ 1 h 47"/>
              <a:gd name="T4" fmla="*/ 32 w 32"/>
              <a:gd name="T5" fmla="*/ 0 h 47"/>
              <a:gd name="T6" fmla="*/ 31 w 32"/>
              <a:gd name="T7" fmla="*/ 0 h 47"/>
              <a:gd name="T8" fmla="*/ 8 w 32"/>
              <a:gd name="T9" fmla="*/ 8 h 47"/>
              <a:gd name="T10" fmla="*/ 7 w 32"/>
              <a:gd name="T11" fmla="*/ 9 h 47"/>
              <a:gd name="T12" fmla="*/ 7 w 32"/>
              <a:gd name="T13" fmla="*/ 10 h 47"/>
              <a:gd name="T14" fmla="*/ 7 w 32"/>
              <a:gd name="T15" fmla="*/ 37 h 47"/>
              <a:gd name="T16" fmla="*/ 6 w 32"/>
              <a:gd name="T17" fmla="*/ 37 h 47"/>
              <a:gd name="T18" fmla="*/ 0 w 32"/>
              <a:gd name="T19" fmla="*/ 42 h 47"/>
              <a:gd name="T20" fmla="*/ 6 w 32"/>
              <a:gd name="T21" fmla="*/ 47 h 47"/>
              <a:gd name="T22" fmla="*/ 12 w 32"/>
              <a:gd name="T23" fmla="*/ 42 h 47"/>
              <a:gd name="T24" fmla="*/ 12 w 32"/>
              <a:gd name="T25" fmla="*/ 17 h 47"/>
              <a:gd name="T26" fmla="*/ 28 w 32"/>
              <a:gd name="T27" fmla="*/ 12 h 47"/>
              <a:gd name="T28" fmla="*/ 28 w 32"/>
              <a:gd name="T29" fmla="*/ 29 h 47"/>
              <a:gd name="T30" fmla="*/ 26 w 32"/>
              <a:gd name="T31" fmla="*/ 29 h 47"/>
              <a:gd name="T32" fmla="*/ 21 w 32"/>
              <a:gd name="T33" fmla="*/ 35 h 47"/>
              <a:gd name="T34" fmla="*/ 26 w 32"/>
              <a:gd name="T35" fmla="*/ 40 h 47"/>
              <a:gd name="T36" fmla="*/ 32 w 32"/>
              <a:gd name="T37" fmla="*/ 35 h 47"/>
              <a:gd name="T38" fmla="*/ 32 w 32"/>
              <a:gd name="T39" fmla="*/ 2 h 47"/>
              <a:gd name="T40" fmla="*/ 32 w 32"/>
              <a:gd name="T41" fmla="*/ 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" h="47">
                <a:moveTo>
                  <a:pt x="32" y="2"/>
                </a:moveTo>
                <a:cubicBezTo>
                  <a:pt x="32" y="1"/>
                  <a:pt x="32" y="1"/>
                  <a:pt x="32" y="1"/>
                </a:cubicBez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8" y="8"/>
                  <a:pt x="8" y="8"/>
                  <a:pt x="8" y="8"/>
                </a:cubicBezTo>
                <a:cubicBezTo>
                  <a:pt x="7" y="9"/>
                  <a:pt x="7" y="9"/>
                  <a:pt x="7" y="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37"/>
                  <a:pt x="7" y="37"/>
                  <a:pt x="6" y="37"/>
                </a:cubicBezTo>
                <a:cubicBezTo>
                  <a:pt x="3" y="37"/>
                  <a:pt x="0" y="39"/>
                  <a:pt x="0" y="42"/>
                </a:cubicBezTo>
                <a:cubicBezTo>
                  <a:pt x="0" y="45"/>
                  <a:pt x="3" y="47"/>
                  <a:pt x="6" y="47"/>
                </a:cubicBezTo>
                <a:cubicBezTo>
                  <a:pt x="9" y="47"/>
                  <a:pt x="12" y="45"/>
                  <a:pt x="12" y="42"/>
                </a:cubicBezTo>
                <a:cubicBezTo>
                  <a:pt x="12" y="17"/>
                  <a:pt x="12" y="17"/>
                  <a:pt x="12" y="17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29"/>
                  <a:pt x="28" y="29"/>
                  <a:pt x="28" y="29"/>
                </a:cubicBezTo>
                <a:cubicBezTo>
                  <a:pt x="27" y="29"/>
                  <a:pt x="27" y="29"/>
                  <a:pt x="26" y="29"/>
                </a:cubicBezTo>
                <a:cubicBezTo>
                  <a:pt x="23" y="29"/>
                  <a:pt x="21" y="32"/>
                  <a:pt x="21" y="35"/>
                </a:cubicBezTo>
                <a:cubicBezTo>
                  <a:pt x="21" y="38"/>
                  <a:pt x="23" y="40"/>
                  <a:pt x="26" y="40"/>
                </a:cubicBezTo>
                <a:cubicBezTo>
                  <a:pt x="29" y="40"/>
                  <a:pt x="32" y="38"/>
                  <a:pt x="32" y="35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2"/>
                  <a:pt x="32" y="2"/>
                </a:cubicBezTo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65"/>
          <p:cNvSpPr>
            <a:spLocks/>
          </p:cNvSpPr>
          <p:nvPr/>
        </p:nvSpPr>
        <p:spPr bwMode="auto">
          <a:xfrm>
            <a:off x="2643187" y="4953000"/>
            <a:ext cx="98425" cy="133350"/>
          </a:xfrm>
          <a:custGeom>
            <a:avLst/>
            <a:gdLst>
              <a:gd name="T0" fmla="*/ 13 w 31"/>
              <a:gd name="T1" fmla="*/ 40 h 42"/>
              <a:gd name="T2" fmla="*/ 17 w 31"/>
              <a:gd name="T3" fmla="*/ 33 h 42"/>
              <a:gd name="T4" fmla="*/ 17 w 31"/>
              <a:gd name="T5" fmla="*/ 33 h 42"/>
              <a:gd name="T6" fmla="*/ 17 w 31"/>
              <a:gd name="T7" fmla="*/ 10 h 42"/>
              <a:gd name="T8" fmla="*/ 24 w 31"/>
              <a:gd name="T9" fmla="*/ 14 h 42"/>
              <a:gd name="T10" fmla="*/ 28 w 31"/>
              <a:gd name="T11" fmla="*/ 23 h 42"/>
              <a:gd name="T12" fmla="*/ 30 w 31"/>
              <a:gd name="T13" fmla="*/ 11 h 42"/>
              <a:gd name="T14" fmla="*/ 17 w 31"/>
              <a:gd name="T15" fmla="*/ 0 h 42"/>
              <a:gd name="T16" fmla="*/ 17 w 31"/>
              <a:gd name="T17" fmla="*/ 0 h 42"/>
              <a:gd name="T18" fmla="*/ 13 w 31"/>
              <a:gd name="T19" fmla="*/ 0 h 42"/>
              <a:gd name="T20" fmla="*/ 13 w 31"/>
              <a:gd name="T21" fmla="*/ 27 h 42"/>
              <a:gd name="T22" fmla="*/ 6 w 31"/>
              <a:gd name="T23" fmla="*/ 27 h 42"/>
              <a:gd name="T24" fmla="*/ 2 w 31"/>
              <a:gd name="T25" fmla="*/ 38 h 42"/>
              <a:gd name="T26" fmla="*/ 13 w 31"/>
              <a:gd name="T27" fmla="*/ 4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" h="42">
                <a:moveTo>
                  <a:pt x="13" y="40"/>
                </a:moveTo>
                <a:cubicBezTo>
                  <a:pt x="15" y="38"/>
                  <a:pt x="17" y="36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10"/>
                  <a:pt x="17" y="10"/>
                  <a:pt x="17" y="10"/>
                </a:cubicBezTo>
                <a:cubicBezTo>
                  <a:pt x="19" y="10"/>
                  <a:pt x="22" y="11"/>
                  <a:pt x="24" y="14"/>
                </a:cubicBezTo>
                <a:cubicBezTo>
                  <a:pt x="27" y="18"/>
                  <a:pt x="28" y="23"/>
                  <a:pt x="28" y="23"/>
                </a:cubicBezTo>
                <a:cubicBezTo>
                  <a:pt x="28" y="23"/>
                  <a:pt x="31" y="19"/>
                  <a:pt x="30" y="11"/>
                </a:cubicBezTo>
                <a:cubicBezTo>
                  <a:pt x="29" y="3"/>
                  <a:pt x="23" y="2"/>
                  <a:pt x="17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27"/>
                  <a:pt x="13" y="27"/>
                  <a:pt x="13" y="27"/>
                </a:cubicBezTo>
                <a:cubicBezTo>
                  <a:pt x="11" y="26"/>
                  <a:pt x="8" y="26"/>
                  <a:pt x="6" y="27"/>
                </a:cubicBezTo>
                <a:cubicBezTo>
                  <a:pt x="2" y="30"/>
                  <a:pt x="0" y="34"/>
                  <a:pt x="2" y="38"/>
                </a:cubicBezTo>
                <a:cubicBezTo>
                  <a:pt x="4" y="41"/>
                  <a:pt x="9" y="42"/>
                  <a:pt x="13" y="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11"/>
          <p:cNvSpPr>
            <a:spLocks/>
          </p:cNvSpPr>
          <p:nvPr/>
        </p:nvSpPr>
        <p:spPr bwMode="auto">
          <a:xfrm flipH="1">
            <a:off x="1674812" y="4504367"/>
            <a:ext cx="1447800" cy="52483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FCB53B"/>
                </a:solidFill>
                <a:latin typeface="Qualcomm Office Bold" panose="020B0803030202060203" pitchFamily="34" charset="0"/>
              </a:rPr>
              <a:t>“Laundry is ready!”</a:t>
            </a:r>
            <a:endParaRPr lang="en-US" sz="1100" dirty="0">
              <a:solidFill>
                <a:srgbClr val="FCB53B"/>
              </a:solidFill>
              <a:latin typeface="Qualcomm Office Bold" panose="020B0803030202060203" pitchFamily="34" charset="0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2894012" y="5346374"/>
            <a:ext cx="1724025" cy="673100"/>
            <a:chOff x="4305300" y="5270500"/>
            <a:chExt cx="1724025" cy="673100"/>
          </a:xfrm>
        </p:grpSpPr>
        <p:sp>
          <p:nvSpPr>
            <p:cNvPr id="196" name="Freeform 38"/>
            <p:cNvSpPr>
              <a:spLocks/>
            </p:cNvSpPr>
            <p:nvPr/>
          </p:nvSpPr>
          <p:spPr bwMode="auto">
            <a:xfrm>
              <a:off x="4314825" y="5270500"/>
              <a:ext cx="1704975" cy="593725"/>
            </a:xfrm>
            <a:custGeom>
              <a:avLst/>
              <a:gdLst>
                <a:gd name="T0" fmla="*/ 537 w 537"/>
                <a:gd name="T1" fmla="*/ 55 h 187"/>
                <a:gd name="T2" fmla="*/ 488 w 537"/>
                <a:gd name="T3" fmla="*/ 0 h 187"/>
                <a:gd name="T4" fmla="*/ 310 w 537"/>
                <a:gd name="T5" fmla="*/ 0 h 187"/>
                <a:gd name="T6" fmla="*/ 269 w 537"/>
                <a:gd name="T7" fmla="*/ 28 h 187"/>
                <a:gd name="T8" fmla="*/ 225 w 537"/>
                <a:gd name="T9" fmla="*/ 0 h 187"/>
                <a:gd name="T10" fmla="*/ 50 w 537"/>
                <a:gd name="T11" fmla="*/ 0 h 187"/>
                <a:gd name="T12" fmla="*/ 0 w 537"/>
                <a:gd name="T13" fmla="*/ 55 h 187"/>
                <a:gd name="T14" fmla="*/ 0 w 537"/>
                <a:gd name="T15" fmla="*/ 187 h 187"/>
                <a:gd name="T16" fmla="*/ 537 w 537"/>
                <a:gd name="T17" fmla="*/ 187 h 187"/>
                <a:gd name="T18" fmla="*/ 537 w 537"/>
                <a:gd name="T19" fmla="*/ 55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7" h="187">
                  <a:moveTo>
                    <a:pt x="537" y="55"/>
                  </a:moveTo>
                  <a:cubicBezTo>
                    <a:pt x="537" y="19"/>
                    <a:pt x="525" y="0"/>
                    <a:pt x="48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0" y="0"/>
                    <a:pt x="271" y="11"/>
                    <a:pt x="269" y="28"/>
                  </a:cubicBezTo>
                  <a:cubicBezTo>
                    <a:pt x="267" y="11"/>
                    <a:pt x="249" y="0"/>
                    <a:pt x="225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4" y="0"/>
                    <a:pt x="0" y="19"/>
                    <a:pt x="0" y="5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537" y="187"/>
                    <a:pt x="537" y="187"/>
                    <a:pt x="537" y="187"/>
                  </a:cubicBezTo>
                  <a:lnTo>
                    <a:pt x="537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39"/>
            <p:cNvSpPr>
              <a:spLocks/>
            </p:cNvSpPr>
            <p:nvPr/>
          </p:nvSpPr>
          <p:spPr bwMode="auto">
            <a:xfrm>
              <a:off x="4406900" y="5651500"/>
              <a:ext cx="1520825" cy="133350"/>
            </a:xfrm>
            <a:custGeom>
              <a:avLst/>
              <a:gdLst>
                <a:gd name="T0" fmla="*/ 469 w 479"/>
                <a:gd name="T1" fmla="*/ 0 h 42"/>
                <a:gd name="T2" fmla="*/ 248 w 479"/>
                <a:gd name="T3" fmla="*/ 0 h 42"/>
                <a:gd name="T4" fmla="*/ 240 w 479"/>
                <a:gd name="T5" fmla="*/ 4 h 42"/>
                <a:gd name="T6" fmla="*/ 231 w 479"/>
                <a:gd name="T7" fmla="*/ 0 h 42"/>
                <a:gd name="T8" fmla="*/ 11 w 479"/>
                <a:gd name="T9" fmla="*/ 0 h 42"/>
                <a:gd name="T10" fmla="*/ 0 w 479"/>
                <a:gd name="T11" fmla="*/ 10 h 42"/>
                <a:gd name="T12" fmla="*/ 0 w 479"/>
                <a:gd name="T13" fmla="*/ 32 h 42"/>
                <a:gd name="T14" fmla="*/ 11 w 479"/>
                <a:gd name="T15" fmla="*/ 42 h 42"/>
                <a:gd name="T16" fmla="*/ 231 w 479"/>
                <a:gd name="T17" fmla="*/ 42 h 42"/>
                <a:gd name="T18" fmla="*/ 240 w 479"/>
                <a:gd name="T19" fmla="*/ 38 h 42"/>
                <a:gd name="T20" fmla="*/ 248 w 479"/>
                <a:gd name="T21" fmla="*/ 42 h 42"/>
                <a:gd name="T22" fmla="*/ 469 w 479"/>
                <a:gd name="T23" fmla="*/ 42 h 42"/>
                <a:gd name="T24" fmla="*/ 479 w 479"/>
                <a:gd name="T25" fmla="*/ 32 h 42"/>
                <a:gd name="T26" fmla="*/ 479 w 479"/>
                <a:gd name="T27" fmla="*/ 10 h 42"/>
                <a:gd name="T28" fmla="*/ 469 w 479"/>
                <a:gd name="T2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9" h="42">
                  <a:moveTo>
                    <a:pt x="469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5" y="0"/>
                    <a:pt x="242" y="1"/>
                    <a:pt x="240" y="4"/>
                  </a:cubicBezTo>
                  <a:cubicBezTo>
                    <a:pt x="238" y="1"/>
                    <a:pt x="235" y="0"/>
                    <a:pt x="23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2"/>
                    <a:pt x="11" y="42"/>
                  </a:cubicBezTo>
                  <a:cubicBezTo>
                    <a:pt x="231" y="42"/>
                    <a:pt x="231" y="42"/>
                    <a:pt x="231" y="42"/>
                  </a:cubicBezTo>
                  <a:cubicBezTo>
                    <a:pt x="235" y="42"/>
                    <a:pt x="238" y="41"/>
                    <a:pt x="240" y="38"/>
                  </a:cubicBezTo>
                  <a:cubicBezTo>
                    <a:pt x="242" y="41"/>
                    <a:pt x="245" y="42"/>
                    <a:pt x="248" y="42"/>
                  </a:cubicBezTo>
                  <a:cubicBezTo>
                    <a:pt x="469" y="42"/>
                    <a:pt x="469" y="42"/>
                    <a:pt x="469" y="42"/>
                  </a:cubicBezTo>
                  <a:cubicBezTo>
                    <a:pt x="475" y="42"/>
                    <a:pt x="479" y="38"/>
                    <a:pt x="479" y="32"/>
                  </a:cubicBezTo>
                  <a:cubicBezTo>
                    <a:pt x="479" y="10"/>
                    <a:pt x="479" y="10"/>
                    <a:pt x="479" y="10"/>
                  </a:cubicBezTo>
                  <a:cubicBezTo>
                    <a:pt x="479" y="4"/>
                    <a:pt x="475" y="0"/>
                    <a:pt x="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40"/>
            <p:cNvSpPr>
              <a:spLocks/>
            </p:cNvSpPr>
            <p:nvPr/>
          </p:nvSpPr>
          <p:spPr bwMode="auto">
            <a:xfrm>
              <a:off x="4305300" y="5568950"/>
              <a:ext cx="1724025" cy="374650"/>
            </a:xfrm>
            <a:custGeom>
              <a:avLst/>
              <a:gdLst>
                <a:gd name="T0" fmla="*/ 1028 w 1086"/>
                <a:gd name="T1" fmla="*/ 0 h 236"/>
                <a:gd name="T2" fmla="*/ 1028 w 1086"/>
                <a:gd name="T3" fmla="*/ 142 h 236"/>
                <a:gd name="T4" fmla="*/ 58 w 1086"/>
                <a:gd name="T5" fmla="*/ 142 h 236"/>
                <a:gd name="T6" fmla="*/ 58 w 1086"/>
                <a:gd name="T7" fmla="*/ 0 h 236"/>
                <a:gd name="T8" fmla="*/ 0 w 1086"/>
                <a:gd name="T9" fmla="*/ 0 h 236"/>
                <a:gd name="T10" fmla="*/ 0 w 1086"/>
                <a:gd name="T11" fmla="*/ 236 h 236"/>
                <a:gd name="T12" fmla="*/ 1086 w 1086"/>
                <a:gd name="T13" fmla="*/ 236 h 236"/>
                <a:gd name="T14" fmla="*/ 1086 w 1086"/>
                <a:gd name="T15" fmla="*/ 0 h 236"/>
                <a:gd name="T16" fmla="*/ 1028 w 1086"/>
                <a:gd name="T1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6" h="236">
                  <a:moveTo>
                    <a:pt x="1028" y="0"/>
                  </a:moveTo>
                  <a:lnTo>
                    <a:pt x="1028" y="142"/>
                  </a:lnTo>
                  <a:lnTo>
                    <a:pt x="58" y="142"/>
                  </a:lnTo>
                  <a:lnTo>
                    <a:pt x="58" y="0"/>
                  </a:lnTo>
                  <a:lnTo>
                    <a:pt x="0" y="0"/>
                  </a:lnTo>
                  <a:lnTo>
                    <a:pt x="0" y="236"/>
                  </a:lnTo>
                  <a:lnTo>
                    <a:pt x="1086" y="236"/>
                  </a:lnTo>
                  <a:lnTo>
                    <a:pt x="1086" y="0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3" name="Trapezoid 202"/>
          <p:cNvSpPr/>
          <p:nvPr/>
        </p:nvSpPr>
        <p:spPr>
          <a:xfrm>
            <a:off x="2889504" y="6003599"/>
            <a:ext cx="92075" cy="9240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rapezoid 203"/>
          <p:cNvSpPr/>
          <p:nvPr/>
        </p:nvSpPr>
        <p:spPr>
          <a:xfrm>
            <a:off x="4535424" y="6003599"/>
            <a:ext cx="92075" cy="92401"/>
          </a:xfrm>
          <a:prstGeom prst="trapezoid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4684712" y="5638800"/>
            <a:ext cx="647700" cy="457461"/>
            <a:chOff x="1598612" y="2876550"/>
            <a:chExt cx="990600" cy="708286"/>
          </a:xfrm>
        </p:grpSpPr>
        <p:sp>
          <p:nvSpPr>
            <p:cNvPr id="206" name="Rectangle 205"/>
            <p:cNvSpPr/>
            <p:nvPr/>
          </p:nvSpPr>
          <p:spPr>
            <a:xfrm>
              <a:off x="1598612" y="2876550"/>
              <a:ext cx="990600" cy="830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 rot="16200000">
              <a:off x="2164631" y="3198263"/>
              <a:ext cx="689236" cy="839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 rot="16200000">
              <a:off x="1372150" y="3198263"/>
              <a:ext cx="689236" cy="839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0" name="Straight Connector 209"/>
          <p:cNvCxnSpPr/>
          <p:nvPr/>
        </p:nvCxnSpPr>
        <p:spPr>
          <a:xfrm flipH="1">
            <a:off x="1751012" y="5715000"/>
            <a:ext cx="976826" cy="313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46504" y="5715000"/>
            <a:ext cx="978408" cy="31089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H="1">
            <a:off x="4789868" y="5751576"/>
            <a:ext cx="466344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4789400" y="5742432"/>
            <a:ext cx="466344" cy="27622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3" name="Group 242"/>
          <p:cNvGrpSpPr/>
          <p:nvPr/>
        </p:nvGrpSpPr>
        <p:grpSpPr>
          <a:xfrm>
            <a:off x="3351212" y="2914650"/>
            <a:ext cx="1619249" cy="742950"/>
            <a:chOff x="3937002" y="2816225"/>
            <a:chExt cx="1619249" cy="742950"/>
          </a:xfrm>
        </p:grpSpPr>
        <p:grpSp>
          <p:nvGrpSpPr>
            <p:cNvPr id="244" name="Group 243"/>
            <p:cNvGrpSpPr/>
            <p:nvPr/>
          </p:nvGrpSpPr>
          <p:grpSpPr>
            <a:xfrm>
              <a:off x="3971927" y="2816225"/>
              <a:ext cx="1552574" cy="460375"/>
              <a:chOff x="3971927" y="2209800"/>
              <a:chExt cx="1552574" cy="460375"/>
            </a:xfrm>
          </p:grpSpPr>
          <p:sp>
            <p:nvSpPr>
              <p:cNvPr id="250" name="Freeform 37"/>
              <p:cNvSpPr>
                <a:spLocks noEditPoints="1"/>
              </p:cNvSpPr>
              <p:nvPr/>
            </p:nvSpPr>
            <p:spPr bwMode="auto">
              <a:xfrm>
                <a:off x="3971927" y="2209800"/>
                <a:ext cx="1552574" cy="460375"/>
              </a:xfrm>
              <a:custGeom>
                <a:avLst/>
                <a:gdLst>
                  <a:gd name="T0" fmla="*/ 0 w 978"/>
                  <a:gd name="T1" fmla="*/ 0 h 290"/>
                  <a:gd name="T2" fmla="*/ 978 w 978"/>
                  <a:gd name="T3" fmla="*/ 290 h 290"/>
                  <a:gd name="T4" fmla="*/ 74 w 978"/>
                  <a:gd name="T5" fmla="*/ 178 h 290"/>
                  <a:gd name="T6" fmla="*/ 42 w 978"/>
                  <a:gd name="T7" fmla="*/ 30 h 290"/>
                  <a:gd name="T8" fmla="*/ 74 w 978"/>
                  <a:gd name="T9" fmla="*/ 178 h 290"/>
                  <a:gd name="T10" fmla="*/ 102 w 978"/>
                  <a:gd name="T11" fmla="*/ 178 h 290"/>
                  <a:gd name="T12" fmla="*/ 134 w 978"/>
                  <a:gd name="T13" fmla="*/ 30 h 290"/>
                  <a:gd name="T14" fmla="*/ 196 w 978"/>
                  <a:gd name="T15" fmla="*/ 178 h 290"/>
                  <a:gd name="T16" fmla="*/ 164 w 978"/>
                  <a:gd name="T17" fmla="*/ 30 h 290"/>
                  <a:gd name="T18" fmla="*/ 196 w 978"/>
                  <a:gd name="T19" fmla="*/ 178 h 290"/>
                  <a:gd name="T20" fmla="*/ 224 w 978"/>
                  <a:gd name="T21" fmla="*/ 178 h 290"/>
                  <a:gd name="T22" fmla="*/ 256 w 978"/>
                  <a:gd name="T23" fmla="*/ 30 h 290"/>
                  <a:gd name="T24" fmla="*/ 318 w 978"/>
                  <a:gd name="T25" fmla="*/ 178 h 290"/>
                  <a:gd name="T26" fmla="*/ 286 w 978"/>
                  <a:gd name="T27" fmla="*/ 30 h 290"/>
                  <a:gd name="T28" fmla="*/ 318 w 978"/>
                  <a:gd name="T29" fmla="*/ 178 h 290"/>
                  <a:gd name="T30" fmla="*/ 346 w 978"/>
                  <a:gd name="T31" fmla="*/ 178 h 290"/>
                  <a:gd name="T32" fmla="*/ 378 w 978"/>
                  <a:gd name="T33" fmla="*/ 30 h 290"/>
                  <a:gd name="T34" fmla="*/ 440 w 978"/>
                  <a:gd name="T35" fmla="*/ 178 h 290"/>
                  <a:gd name="T36" fmla="*/ 408 w 978"/>
                  <a:gd name="T37" fmla="*/ 30 h 290"/>
                  <a:gd name="T38" fmla="*/ 440 w 978"/>
                  <a:gd name="T39" fmla="*/ 178 h 290"/>
                  <a:gd name="T40" fmla="*/ 470 w 978"/>
                  <a:gd name="T41" fmla="*/ 178 h 290"/>
                  <a:gd name="T42" fmla="*/ 502 w 978"/>
                  <a:gd name="T43" fmla="*/ 30 h 290"/>
                  <a:gd name="T44" fmla="*/ 562 w 978"/>
                  <a:gd name="T45" fmla="*/ 178 h 290"/>
                  <a:gd name="T46" fmla="*/ 530 w 978"/>
                  <a:gd name="T47" fmla="*/ 30 h 290"/>
                  <a:gd name="T48" fmla="*/ 562 w 978"/>
                  <a:gd name="T49" fmla="*/ 178 h 290"/>
                  <a:gd name="T50" fmla="*/ 592 w 978"/>
                  <a:gd name="T51" fmla="*/ 178 h 290"/>
                  <a:gd name="T52" fmla="*/ 624 w 978"/>
                  <a:gd name="T53" fmla="*/ 30 h 290"/>
                  <a:gd name="T54" fmla="*/ 684 w 978"/>
                  <a:gd name="T55" fmla="*/ 178 h 290"/>
                  <a:gd name="T56" fmla="*/ 652 w 978"/>
                  <a:gd name="T57" fmla="*/ 30 h 290"/>
                  <a:gd name="T58" fmla="*/ 684 w 978"/>
                  <a:gd name="T59" fmla="*/ 178 h 290"/>
                  <a:gd name="T60" fmla="*/ 714 w 978"/>
                  <a:gd name="T61" fmla="*/ 178 h 290"/>
                  <a:gd name="T62" fmla="*/ 746 w 978"/>
                  <a:gd name="T63" fmla="*/ 30 h 290"/>
                  <a:gd name="T64" fmla="*/ 806 w 978"/>
                  <a:gd name="T65" fmla="*/ 178 h 290"/>
                  <a:gd name="T66" fmla="*/ 774 w 978"/>
                  <a:gd name="T67" fmla="*/ 30 h 290"/>
                  <a:gd name="T68" fmla="*/ 806 w 978"/>
                  <a:gd name="T69" fmla="*/ 178 h 290"/>
                  <a:gd name="T70" fmla="*/ 836 w 978"/>
                  <a:gd name="T71" fmla="*/ 178 h 290"/>
                  <a:gd name="T72" fmla="*/ 868 w 978"/>
                  <a:gd name="T73" fmla="*/ 30 h 290"/>
                  <a:gd name="T74" fmla="*/ 896 w 978"/>
                  <a:gd name="T75" fmla="*/ 178 h 290"/>
                  <a:gd name="T76" fmla="*/ 930 w 978"/>
                  <a:gd name="T77" fmla="*/ 30 h 290"/>
                  <a:gd name="T78" fmla="*/ 896 w 978"/>
                  <a:gd name="T79" fmla="*/ 178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78" h="290">
                    <a:moveTo>
                      <a:pt x="978" y="0"/>
                    </a:moveTo>
                    <a:lnTo>
                      <a:pt x="0" y="0"/>
                    </a:lnTo>
                    <a:lnTo>
                      <a:pt x="0" y="290"/>
                    </a:lnTo>
                    <a:lnTo>
                      <a:pt x="978" y="290"/>
                    </a:lnTo>
                    <a:lnTo>
                      <a:pt x="978" y="0"/>
                    </a:lnTo>
                    <a:close/>
                    <a:moveTo>
                      <a:pt x="74" y="178"/>
                    </a:moveTo>
                    <a:lnTo>
                      <a:pt x="42" y="178"/>
                    </a:lnTo>
                    <a:lnTo>
                      <a:pt x="42" y="30"/>
                    </a:lnTo>
                    <a:lnTo>
                      <a:pt x="74" y="30"/>
                    </a:lnTo>
                    <a:lnTo>
                      <a:pt x="74" y="178"/>
                    </a:lnTo>
                    <a:close/>
                    <a:moveTo>
                      <a:pt x="134" y="178"/>
                    </a:moveTo>
                    <a:lnTo>
                      <a:pt x="102" y="178"/>
                    </a:lnTo>
                    <a:lnTo>
                      <a:pt x="102" y="30"/>
                    </a:lnTo>
                    <a:lnTo>
                      <a:pt x="134" y="30"/>
                    </a:lnTo>
                    <a:lnTo>
                      <a:pt x="134" y="178"/>
                    </a:lnTo>
                    <a:close/>
                    <a:moveTo>
                      <a:pt x="196" y="178"/>
                    </a:moveTo>
                    <a:lnTo>
                      <a:pt x="164" y="178"/>
                    </a:lnTo>
                    <a:lnTo>
                      <a:pt x="164" y="30"/>
                    </a:lnTo>
                    <a:lnTo>
                      <a:pt x="196" y="30"/>
                    </a:lnTo>
                    <a:lnTo>
                      <a:pt x="196" y="178"/>
                    </a:lnTo>
                    <a:close/>
                    <a:moveTo>
                      <a:pt x="256" y="178"/>
                    </a:moveTo>
                    <a:lnTo>
                      <a:pt x="224" y="178"/>
                    </a:lnTo>
                    <a:lnTo>
                      <a:pt x="224" y="30"/>
                    </a:lnTo>
                    <a:lnTo>
                      <a:pt x="256" y="30"/>
                    </a:lnTo>
                    <a:lnTo>
                      <a:pt x="256" y="178"/>
                    </a:lnTo>
                    <a:close/>
                    <a:moveTo>
                      <a:pt x="318" y="178"/>
                    </a:moveTo>
                    <a:lnTo>
                      <a:pt x="286" y="178"/>
                    </a:lnTo>
                    <a:lnTo>
                      <a:pt x="286" y="30"/>
                    </a:lnTo>
                    <a:lnTo>
                      <a:pt x="318" y="30"/>
                    </a:lnTo>
                    <a:lnTo>
                      <a:pt x="318" y="178"/>
                    </a:lnTo>
                    <a:close/>
                    <a:moveTo>
                      <a:pt x="378" y="178"/>
                    </a:moveTo>
                    <a:lnTo>
                      <a:pt x="346" y="178"/>
                    </a:lnTo>
                    <a:lnTo>
                      <a:pt x="346" y="30"/>
                    </a:lnTo>
                    <a:lnTo>
                      <a:pt x="378" y="30"/>
                    </a:lnTo>
                    <a:lnTo>
                      <a:pt x="378" y="178"/>
                    </a:lnTo>
                    <a:close/>
                    <a:moveTo>
                      <a:pt x="440" y="178"/>
                    </a:moveTo>
                    <a:lnTo>
                      <a:pt x="408" y="178"/>
                    </a:lnTo>
                    <a:lnTo>
                      <a:pt x="408" y="30"/>
                    </a:lnTo>
                    <a:lnTo>
                      <a:pt x="440" y="30"/>
                    </a:lnTo>
                    <a:lnTo>
                      <a:pt x="440" y="178"/>
                    </a:lnTo>
                    <a:close/>
                    <a:moveTo>
                      <a:pt x="502" y="178"/>
                    </a:moveTo>
                    <a:lnTo>
                      <a:pt x="470" y="178"/>
                    </a:lnTo>
                    <a:lnTo>
                      <a:pt x="470" y="30"/>
                    </a:lnTo>
                    <a:lnTo>
                      <a:pt x="502" y="30"/>
                    </a:lnTo>
                    <a:lnTo>
                      <a:pt x="502" y="178"/>
                    </a:lnTo>
                    <a:close/>
                    <a:moveTo>
                      <a:pt x="562" y="178"/>
                    </a:moveTo>
                    <a:lnTo>
                      <a:pt x="530" y="178"/>
                    </a:lnTo>
                    <a:lnTo>
                      <a:pt x="530" y="30"/>
                    </a:lnTo>
                    <a:lnTo>
                      <a:pt x="562" y="30"/>
                    </a:lnTo>
                    <a:lnTo>
                      <a:pt x="562" y="178"/>
                    </a:lnTo>
                    <a:close/>
                    <a:moveTo>
                      <a:pt x="624" y="178"/>
                    </a:moveTo>
                    <a:lnTo>
                      <a:pt x="592" y="178"/>
                    </a:lnTo>
                    <a:lnTo>
                      <a:pt x="592" y="30"/>
                    </a:lnTo>
                    <a:lnTo>
                      <a:pt x="624" y="30"/>
                    </a:lnTo>
                    <a:lnTo>
                      <a:pt x="624" y="178"/>
                    </a:lnTo>
                    <a:close/>
                    <a:moveTo>
                      <a:pt x="684" y="178"/>
                    </a:moveTo>
                    <a:lnTo>
                      <a:pt x="652" y="178"/>
                    </a:lnTo>
                    <a:lnTo>
                      <a:pt x="652" y="30"/>
                    </a:lnTo>
                    <a:lnTo>
                      <a:pt x="684" y="30"/>
                    </a:lnTo>
                    <a:lnTo>
                      <a:pt x="684" y="178"/>
                    </a:lnTo>
                    <a:close/>
                    <a:moveTo>
                      <a:pt x="746" y="178"/>
                    </a:moveTo>
                    <a:lnTo>
                      <a:pt x="714" y="178"/>
                    </a:lnTo>
                    <a:lnTo>
                      <a:pt x="714" y="30"/>
                    </a:lnTo>
                    <a:lnTo>
                      <a:pt x="746" y="30"/>
                    </a:lnTo>
                    <a:lnTo>
                      <a:pt x="746" y="178"/>
                    </a:lnTo>
                    <a:close/>
                    <a:moveTo>
                      <a:pt x="806" y="178"/>
                    </a:moveTo>
                    <a:lnTo>
                      <a:pt x="774" y="178"/>
                    </a:lnTo>
                    <a:lnTo>
                      <a:pt x="774" y="30"/>
                    </a:lnTo>
                    <a:lnTo>
                      <a:pt x="806" y="30"/>
                    </a:lnTo>
                    <a:lnTo>
                      <a:pt x="806" y="178"/>
                    </a:lnTo>
                    <a:close/>
                    <a:moveTo>
                      <a:pt x="868" y="178"/>
                    </a:moveTo>
                    <a:lnTo>
                      <a:pt x="836" y="178"/>
                    </a:lnTo>
                    <a:lnTo>
                      <a:pt x="836" y="30"/>
                    </a:lnTo>
                    <a:lnTo>
                      <a:pt x="868" y="30"/>
                    </a:lnTo>
                    <a:lnTo>
                      <a:pt x="868" y="178"/>
                    </a:lnTo>
                    <a:close/>
                    <a:moveTo>
                      <a:pt x="896" y="178"/>
                    </a:moveTo>
                    <a:lnTo>
                      <a:pt x="896" y="30"/>
                    </a:lnTo>
                    <a:lnTo>
                      <a:pt x="930" y="30"/>
                    </a:lnTo>
                    <a:lnTo>
                      <a:pt x="930" y="178"/>
                    </a:lnTo>
                    <a:lnTo>
                      <a:pt x="896" y="1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251" name="Straight Connector 250"/>
              <p:cNvCxnSpPr/>
              <p:nvPr/>
            </p:nvCxnSpPr>
            <p:spPr>
              <a:xfrm>
                <a:off x="4038602" y="2286000"/>
                <a:ext cx="140969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4037012" y="2362200"/>
                <a:ext cx="140969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037012" y="2438400"/>
                <a:ext cx="1409699" cy="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Freeform 39"/>
            <p:cNvSpPr>
              <a:spLocks/>
            </p:cNvSpPr>
            <p:nvPr/>
          </p:nvSpPr>
          <p:spPr bwMode="auto">
            <a:xfrm>
              <a:off x="3937002" y="3352800"/>
              <a:ext cx="1619249" cy="206375"/>
            </a:xfrm>
            <a:custGeom>
              <a:avLst/>
              <a:gdLst>
                <a:gd name="T0" fmla="*/ 509 w 510"/>
                <a:gd name="T1" fmla="*/ 0 h 83"/>
                <a:gd name="T2" fmla="*/ 505 w 510"/>
                <a:gd name="T3" fmla="*/ 0 h 83"/>
                <a:gd name="T4" fmla="*/ 484 w 510"/>
                <a:gd name="T5" fmla="*/ 0 h 83"/>
                <a:gd name="T6" fmla="*/ 477 w 510"/>
                <a:gd name="T7" fmla="*/ 0 h 83"/>
                <a:gd name="T8" fmla="*/ 34 w 510"/>
                <a:gd name="T9" fmla="*/ 0 h 83"/>
                <a:gd name="T10" fmla="*/ 27 w 510"/>
                <a:gd name="T11" fmla="*/ 0 h 83"/>
                <a:gd name="T12" fmla="*/ 4 w 510"/>
                <a:gd name="T13" fmla="*/ 0 h 83"/>
                <a:gd name="T14" fmla="*/ 0 w 510"/>
                <a:gd name="T15" fmla="*/ 3 h 83"/>
                <a:gd name="T16" fmla="*/ 0 w 510"/>
                <a:gd name="T17" fmla="*/ 38 h 83"/>
                <a:gd name="T18" fmla="*/ 0 w 510"/>
                <a:gd name="T19" fmla="*/ 45 h 83"/>
                <a:gd name="T20" fmla="*/ 0 w 510"/>
                <a:gd name="T21" fmla="*/ 80 h 83"/>
                <a:gd name="T22" fmla="*/ 4 w 510"/>
                <a:gd name="T23" fmla="*/ 83 h 83"/>
                <a:gd name="T24" fmla="*/ 27 w 510"/>
                <a:gd name="T25" fmla="*/ 83 h 83"/>
                <a:gd name="T26" fmla="*/ 30 w 510"/>
                <a:gd name="T27" fmla="*/ 80 h 83"/>
                <a:gd name="T28" fmla="*/ 30 w 510"/>
                <a:gd name="T29" fmla="*/ 45 h 83"/>
                <a:gd name="T30" fmla="*/ 34 w 510"/>
                <a:gd name="T31" fmla="*/ 41 h 83"/>
                <a:gd name="T32" fmla="*/ 477 w 510"/>
                <a:gd name="T33" fmla="*/ 41 h 83"/>
                <a:gd name="T34" fmla="*/ 480 w 510"/>
                <a:gd name="T35" fmla="*/ 45 h 83"/>
                <a:gd name="T36" fmla="*/ 480 w 510"/>
                <a:gd name="T37" fmla="*/ 80 h 83"/>
                <a:gd name="T38" fmla="*/ 484 w 510"/>
                <a:gd name="T39" fmla="*/ 83 h 83"/>
                <a:gd name="T40" fmla="*/ 507 w 510"/>
                <a:gd name="T41" fmla="*/ 83 h 83"/>
                <a:gd name="T42" fmla="*/ 510 w 510"/>
                <a:gd name="T43" fmla="*/ 80 h 83"/>
                <a:gd name="T44" fmla="*/ 510 w 510"/>
                <a:gd name="T45" fmla="*/ 3 h 83"/>
                <a:gd name="T46" fmla="*/ 509 w 510"/>
                <a:gd name="T4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10" h="83">
                  <a:moveTo>
                    <a:pt x="509" y="0"/>
                  </a:moveTo>
                  <a:cubicBezTo>
                    <a:pt x="509" y="0"/>
                    <a:pt x="507" y="0"/>
                    <a:pt x="505" y="0"/>
                  </a:cubicBezTo>
                  <a:cubicBezTo>
                    <a:pt x="484" y="0"/>
                    <a:pt x="484" y="0"/>
                    <a:pt x="484" y="0"/>
                  </a:cubicBezTo>
                  <a:cubicBezTo>
                    <a:pt x="482" y="0"/>
                    <a:pt x="479" y="0"/>
                    <a:pt x="47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2" y="0"/>
                    <a:pt x="29" y="0"/>
                    <a:pt x="27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0" y="43"/>
                    <a:pt x="0" y="4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2"/>
                    <a:pt x="2" y="83"/>
                    <a:pt x="4" y="83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9" y="83"/>
                    <a:pt x="30" y="82"/>
                    <a:pt x="30" y="80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2" y="41"/>
                    <a:pt x="34" y="41"/>
                  </a:cubicBezTo>
                  <a:cubicBezTo>
                    <a:pt x="477" y="41"/>
                    <a:pt x="477" y="41"/>
                    <a:pt x="477" y="41"/>
                  </a:cubicBezTo>
                  <a:cubicBezTo>
                    <a:pt x="479" y="41"/>
                    <a:pt x="480" y="43"/>
                    <a:pt x="480" y="45"/>
                  </a:cubicBezTo>
                  <a:cubicBezTo>
                    <a:pt x="480" y="80"/>
                    <a:pt x="480" y="80"/>
                    <a:pt x="480" y="80"/>
                  </a:cubicBezTo>
                  <a:cubicBezTo>
                    <a:pt x="480" y="82"/>
                    <a:pt x="482" y="83"/>
                    <a:pt x="484" y="83"/>
                  </a:cubicBezTo>
                  <a:cubicBezTo>
                    <a:pt x="507" y="83"/>
                    <a:pt x="507" y="83"/>
                    <a:pt x="507" y="83"/>
                  </a:cubicBezTo>
                  <a:cubicBezTo>
                    <a:pt x="509" y="83"/>
                    <a:pt x="510" y="82"/>
                    <a:pt x="510" y="80"/>
                  </a:cubicBezTo>
                  <a:cubicBezTo>
                    <a:pt x="510" y="3"/>
                    <a:pt x="510" y="3"/>
                    <a:pt x="510" y="3"/>
                  </a:cubicBezTo>
                  <a:cubicBezTo>
                    <a:pt x="510" y="1"/>
                    <a:pt x="510" y="0"/>
                    <a:pt x="5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40"/>
            <p:cNvSpPr>
              <a:spLocks/>
            </p:cNvSpPr>
            <p:nvPr/>
          </p:nvSpPr>
          <p:spPr bwMode="auto">
            <a:xfrm>
              <a:off x="4232277" y="2886075"/>
              <a:ext cx="508000" cy="244475"/>
            </a:xfrm>
            <a:custGeom>
              <a:avLst/>
              <a:gdLst>
                <a:gd name="T0" fmla="*/ 160 w 160"/>
                <a:gd name="T1" fmla="*/ 77 h 77"/>
                <a:gd name="T2" fmla="*/ 0 w 160"/>
                <a:gd name="T3" fmla="*/ 77 h 77"/>
                <a:gd name="T4" fmla="*/ 0 w 160"/>
                <a:gd name="T5" fmla="*/ 0 h 77"/>
                <a:gd name="T6" fmla="*/ 160 w 160"/>
                <a:gd name="T7" fmla="*/ 0 h 77"/>
                <a:gd name="T8" fmla="*/ 160 w 16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60" y="77"/>
                  </a:moveTo>
                  <a:cubicBezTo>
                    <a:pt x="107" y="66"/>
                    <a:pt x="53" y="66"/>
                    <a:pt x="0" y="77"/>
                  </a:cubicBezTo>
                  <a:cubicBezTo>
                    <a:pt x="0" y="51"/>
                    <a:pt x="0" y="25"/>
                    <a:pt x="0" y="0"/>
                  </a:cubicBezTo>
                  <a:cubicBezTo>
                    <a:pt x="53" y="11"/>
                    <a:pt x="107" y="11"/>
                    <a:pt x="160" y="0"/>
                  </a:cubicBezTo>
                  <a:cubicBezTo>
                    <a:pt x="160" y="25"/>
                    <a:pt x="160" y="51"/>
                    <a:pt x="160" y="77"/>
                  </a:cubicBezTo>
                  <a:close/>
                </a:path>
              </a:pathLst>
            </a:custGeom>
            <a:pattFill prst="pct90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41"/>
            <p:cNvSpPr>
              <a:spLocks/>
            </p:cNvSpPr>
            <p:nvPr/>
          </p:nvSpPr>
          <p:spPr bwMode="auto">
            <a:xfrm>
              <a:off x="4759326" y="2886075"/>
              <a:ext cx="508000" cy="244475"/>
            </a:xfrm>
            <a:custGeom>
              <a:avLst/>
              <a:gdLst>
                <a:gd name="T0" fmla="*/ 160 w 160"/>
                <a:gd name="T1" fmla="*/ 77 h 77"/>
                <a:gd name="T2" fmla="*/ 0 w 160"/>
                <a:gd name="T3" fmla="*/ 77 h 77"/>
                <a:gd name="T4" fmla="*/ 0 w 160"/>
                <a:gd name="T5" fmla="*/ 0 h 77"/>
                <a:gd name="T6" fmla="*/ 160 w 160"/>
                <a:gd name="T7" fmla="*/ 0 h 77"/>
                <a:gd name="T8" fmla="*/ 160 w 16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77">
                  <a:moveTo>
                    <a:pt x="160" y="77"/>
                  </a:moveTo>
                  <a:cubicBezTo>
                    <a:pt x="107" y="66"/>
                    <a:pt x="53" y="66"/>
                    <a:pt x="0" y="77"/>
                  </a:cubicBezTo>
                  <a:cubicBezTo>
                    <a:pt x="0" y="51"/>
                    <a:pt x="0" y="25"/>
                    <a:pt x="0" y="0"/>
                  </a:cubicBezTo>
                  <a:cubicBezTo>
                    <a:pt x="53" y="11"/>
                    <a:pt x="107" y="11"/>
                    <a:pt x="160" y="0"/>
                  </a:cubicBezTo>
                  <a:cubicBezTo>
                    <a:pt x="160" y="25"/>
                    <a:pt x="160" y="51"/>
                    <a:pt x="160" y="77"/>
                  </a:cubicBezTo>
                  <a:close/>
                </a:path>
              </a:pathLst>
            </a:custGeom>
            <a:pattFill prst="pct90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42"/>
            <p:cNvSpPr>
              <a:spLocks/>
            </p:cNvSpPr>
            <p:nvPr/>
          </p:nvSpPr>
          <p:spPr bwMode="auto">
            <a:xfrm>
              <a:off x="3946527" y="3155950"/>
              <a:ext cx="1600199" cy="136525"/>
            </a:xfrm>
            <a:custGeom>
              <a:avLst/>
              <a:gdLst>
                <a:gd name="T0" fmla="*/ 504 w 504"/>
                <a:gd name="T1" fmla="*/ 22 h 43"/>
                <a:gd name="T2" fmla="*/ 487 w 504"/>
                <a:gd name="T3" fmla="*/ 43 h 43"/>
                <a:gd name="T4" fmla="*/ 18 w 504"/>
                <a:gd name="T5" fmla="*/ 43 h 43"/>
                <a:gd name="T6" fmla="*/ 0 w 504"/>
                <a:gd name="T7" fmla="*/ 22 h 43"/>
                <a:gd name="T8" fmla="*/ 0 w 504"/>
                <a:gd name="T9" fmla="*/ 21 h 43"/>
                <a:gd name="T10" fmla="*/ 18 w 504"/>
                <a:gd name="T11" fmla="*/ 0 h 43"/>
                <a:gd name="T12" fmla="*/ 487 w 504"/>
                <a:gd name="T13" fmla="*/ 0 h 43"/>
                <a:gd name="T14" fmla="*/ 504 w 504"/>
                <a:gd name="T15" fmla="*/ 21 h 43"/>
                <a:gd name="T16" fmla="*/ 504 w 504"/>
                <a:gd name="T1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4" h="43">
                  <a:moveTo>
                    <a:pt x="504" y="22"/>
                  </a:moveTo>
                  <a:cubicBezTo>
                    <a:pt x="504" y="34"/>
                    <a:pt x="496" y="43"/>
                    <a:pt x="487" y="43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8" y="43"/>
                    <a:pt x="0" y="34"/>
                    <a:pt x="0" y="2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8" y="0"/>
                    <a:pt x="18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96" y="0"/>
                    <a:pt x="504" y="10"/>
                    <a:pt x="504" y="21"/>
                  </a:cubicBezTo>
                  <a:lnTo>
                    <a:pt x="504" y="22"/>
                  </a:lnTo>
                  <a:close/>
                </a:path>
              </a:pathLst>
            </a:custGeom>
            <a:pattFill prst="pct40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38"/>
            <p:cNvSpPr>
              <a:spLocks/>
            </p:cNvSpPr>
            <p:nvPr/>
          </p:nvSpPr>
          <p:spPr bwMode="auto">
            <a:xfrm>
              <a:off x="3971927" y="3257550"/>
              <a:ext cx="1552574" cy="101600"/>
            </a:xfrm>
            <a:custGeom>
              <a:avLst/>
              <a:gdLst>
                <a:gd name="T0" fmla="*/ 489 w 489"/>
                <a:gd name="T1" fmla="*/ 30 h 32"/>
                <a:gd name="T2" fmla="*/ 485 w 489"/>
                <a:gd name="T3" fmla="*/ 32 h 32"/>
                <a:gd name="T4" fmla="*/ 3 w 489"/>
                <a:gd name="T5" fmla="*/ 32 h 32"/>
                <a:gd name="T6" fmla="*/ 0 w 489"/>
                <a:gd name="T7" fmla="*/ 30 h 32"/>
                <a:gd name="T8" fmla="*/ 0 w 489"/>
                <a:gd name="T9" fmla="*/ 3 h 32"/>
                <a:gd name="T10" fmla="*/ 3 w 489"/>
                <a:gd name="T11" fmla="*/ 0 h 32"/>
                <a:gd name="T12" fmla="*/ 485 w 489"/>
                <a:gd name="T13" fmla="*/ 0 h 32"/>
                <a:gd name="T14" fmla="*/ 489 w 489"/>
                <a:gd name="T15" fmla="*/ 3 h 32"/>
                <a:gd name="T16" fmla="*/ 489 w 489"/>
                <a:gd name="T17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9" h="32">
                  <a:moveTo>
                    <a:pt x="489" y="30"/>
                  </a:moveTo>
                  <a:cubicBezTo>
                    <a:pt x="489" y="31"/>
                    <a:pt x="487" y="32"/>
                    <a:pt x="485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85" y="0"/>
                    <a:pt x="485" y="0"/>
                    <a:pt x="485" y="0"/>
                  </a:cubicBezTo>
                  <a:cubicBezTo>
                    <a:pt x="487" y="0"/>
                    <a:pt x="489" y="1"/>
                    <a:pt x="489" y="3"/>
                  </a:cubicBezTo>
                  <a:lnTo>
                    <a:pt x="489" y="30"/>
                  </a:lnTo>
                  <a:close/>
                </a:path>
              </a:pathLst>
            </a:custGeom>
            <a:pattFill prst="pct40">
              <a:fgClr>
                <a:schemeClr val="bg1"/>
              </a:fgClr>
              <a:bgClr>
                <a:schemeClr val="tx1"/>
              </a:bgClr>
            </a:patt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Freeform 11"/>
          <p:cNvSpPr>
            <a:spLocks/>
          </p:cNvSpPr>
          <p:nvPr/>
        </p:nvSpPr>
        <p:spPr bwMode="auto">
          <a:xfrm flipH="1">
            <a:off x="730248" y="3707117"/>
            <a:ext cx="1812925" cy="52384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FCB53B"/>
                </a:solidFill>
                <a:latin typeface="Qualcomm Office Bold" panose="020B0803030202060203" pitchFamily="34" charset="0"/>
              </a:rPr>
              <a:t>“Someone’s at the door”</a:t>
            </a:r>
            <a:endParaRPr lang="en-US" sz="1100" dirty="0">
              <a:solidFill>
                <a:srgbClr val="FCB53B"/>
              </a:solidFill>
              <a:latin typeface="Qualcomm Office Bold" panose="020B0803030202060203" pitchFamily="34" charset="0"/>
            </a:endParaRPr>
          </a:p>
        </p:txBody>
      </p:sp>
      <p:sp>
        <p:nvSpPr>
          <p:cNvPr id="111" name="Freeform 11"/>
          <p:cNvSpPr>
            <a:spLocks/>
          </p:cNvSpPr>
          <p:nvPr/>
        </p:nvSpPr>
        <p:spPr bwMode="auto">
          <a:xfrm flipH="1">
            <a:off x="6507162" y="1366077"/>
            <a:ext cx="1812925" cy="52483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FCB53B"/>
                </a:solidFill>
                <a:latin typeface="Qualcomm Office Bold" panose="020B0803030202060203" pitchFamily="34" charset="0"/>
              </a:rPr>
              <a:t>“Someone’s at the door”</a:t>
            </a:r>
            <a:endParaRPr lang="en-US" sz="1100" dirty="0">
              <a:solidFill>
                <a:srgbClr val="FCB53B"/>
              </a:solidFill>
              <a:latin typeface="Qualcomm Office Bold" panose="020B0803030202060203" pitchFamily="34" charset="0"/>
            </a:endParaRPr>
          </a:p>
        </p:txBody>
      </p:sp>
      <p:sp>
        <p:nvSpPr>
          <p:cNvPr id="119" name="Freeform 118"/>
          <p:cNvSpPr/>
          <p:nvPr/>
        </p:nvSpPr>
        <p:spPr bwMode="auto">
          <a:xfrm rot="21322000">
            <a:off x="6579862" y="3138745"/>
            <a:ext cx="428950" cy="1907037"/>
          </a:xfrm>
          <a:custGeom>
            <a:avLst/>
            <a:gdLst>
              <a:gd name="connsiteX0" fmla="*/ 0 w 1728216"/>
              <a:gd name="connsiteY0" fmla="*/ 2263140 h 2263140"/>
              <a:gd name="connsiteX1" fmla="*/ 1728216 w 1728216"/>
              <a:gd name="connsiteY1" fmla="*/ 0 h 2263140"/>
              <a:gd name="connsiteX0" fmla="*/ 0 w 1728216"/>
              <a:gd name="connsiteY0" fmla="*/ 2263140 h 2263140"/>
              <a:gd name="connsiteX1" fmla="*/ 1728216 w 1728216"/>
              <a:gd name="connsiteY1" fmla="*/ 0 h 2263140"/>
              <a:gd name="connsiteX0" fmla="*/ 0 w 1728216"/>
              <a:gd name="connsiteY0" fmla="*/ 2263140 h 2263140"/>
              <a:gd name="connsiteX1" fmla="*/ 1728216 w 1728216"/>
              <a:gd name="connsiteY1" fmla="*/ 0 h 2263140"/>
              <a:gd name="connsiteX0" fmla="*/ 0 w 1728216"/>
              <a:gd name="connsiteY0" fmla="*/ 2263140 h 2263140"/>
              <a:gd name="connsiteX1" fmla="*/ 1728216 w 1728216"/>
              <a:gd name="connsiteY1" fmla="*/ 0 h 2263140"/>
              <a:gd name="connsiteX0" fmla="*/ 0 w 1728216"/>
              <a:gd name="connsiteY0" fmla="*/ 2263140 h 2263140"/>
              <a:gd name="connsiteX1" fmla="*/ 1728216 w 1728216"/>
              <a:gd name="connsiteY1" fmla="*/ 0 h 2263140"/>
              <a:gd name="connsiteX0" fmla="*/ 0 w 1759389"/>
              <a:gd name="connsiteY0" fmla="*/ 2304704 h 2304704"/>
              <a:gd name="connsiteX1" fmla="*/ 1759389 w 1759389"/>
              <a:gd name="connsiteY1" fmla="*/ 0 h 2304704"/>
              <a:gd name="connsiteX0" fmla="*/ 0 w 2216589"/>
              <a:gd name="connsiteY0" fmla="*/ 1877322 h 1877322"/>
              <a:gd name="connsiteX1" fmla="*/ 2216589 w 2216589"/>
              <a:gd name="connsiteY1" fmla="*/ 0 h 1877322"/>
              <a:gd name="connsiteX0" fmla="*/ 0 w 3091232"/>
              <a:gd name="connsiteY0" fmla="*/ 497825 h 1502906"/>
              <a:gd name="connsiteX1" fmla="*/ 3091232 w 3091232"/>
              <a:gd name="connsiteY1" fmla="*/ 1502851 h 1502906"/>
              <a:gd name="connsiteX0" fmla="*/ 0 w 3091232"/>
              <a:gd name="connsiteY0" fmla="*/ 577507 h 1582533"/>
              <a:gd name="connsiteX1" fmla="*/ 3091232 w 3091232"/>
              <a:gd name="connsiteY1" fmla="*/ 1582533 h 1582533"/>
              <a:gd name="connsiteX0" fmla="*/ 0 w 3091232"/>
              <a:gd name="connsiteY0" fmla="*/ 189866 h 1194892"/>
              <a:gd name="connsiteX1" fmla="*/ 3091232 w 3091232"/>
              <a:gd name="connsiteY1" fmla="*/ 1194892 h 1194892"/>
              <a:gd name="connsiteX0" fmla="*/ 0 w 3150867"/>
              <a:gd name="connsiteY0" fmla="*/ 188706 h 1203671"/>
              <a:gd name="connsiteX1" fmla="*/ 3150867 w 3150867"/>
              <a:gd name="connsiteY1" fmla="*/ 1203671 h 1203671"/>
              <a:gd name="connsiteX0" fmla="*/ 0 w 2890985"/>
              <a:gd name="connsiteY0" fmla="*/ 2124004 h 2124004"/>
              <a:gd name="connsiteX1" fmla="*/ 2890985 w 2890985"/>
              <a:gd name="connsiteY1" fmla="*/ 97386 h 2124004"/>
              <a:gd name="connsiteX0" fmla="*/ 0 w 2890985"/>
              <a:gd name="connsiteY0" fmla="*/ 2182762 h 2182762"/>
              <a:gd name="connsiteX1" fmla="*/ 2890985 w 2890985"/>
              <a:gd name="connsiteY1" fmla="*/ 156144 h 2182762"/>
              <a:gd name="connsiteX0" fmla="*/ 0 w 2890985"/>
              <a:gd name="connsiteY0" fmla="*/ 2042639 h 2042639"/>
              <a:gd name="connsiteX1" fmla="*/ 2890985 w 2890985"/>
              <a:gd name="connsiteY1" fmla="*/ 16021 h 2042639"/>
              <a:gd name="connsiteX0" fmla="*/ 0 w 1216189"/>
              <a:gd name="connsiteY0" fmla="*/ 1892848 h 1892848"/>
              <a:gd name="connsiteX1" fmla="*/ 1216189 w 1216189"/>
              <a:gd name="connsiteY1" fmla="*/ 20235 h 1892848"/>
              <a:gd name="connsiteX0" fmla="*/ 0 w 1273941"/>
              <a:gd name="connsiteY0" fmla="*/ 2089762 h 2089762"/>
              <a:gd name="connsiteX1" fmla="*/ 1273941 w 1273941"/>
              <a:gd name="connsiteY1" fmla="*/ 15018 h 2089762"/>
              <a:gd name="connsiteX0" fmla="*/ 187603 w 1461544"/>
              <a:gd name="connsiteY0" fmla="*/ 2083318 h 2083318"/>
              <a:gd name="connsiteX1" fmla="*/ 1461544 w 1461544"/>
              <a:gd name="connsiteY1" fmla="*/ 8574 h 2083318"/>
              <a:gd name="connsiteX0" fmla="*/ 184054 w 1480029"/>
              <a:gd name="connsiteY0" fmla="*/ 1973963 h 1973963"/>
              <a:gd name="connsiteX1" fmla="*/ 1480029 w 1480029"/>
              <a:gd name="connsiteY1" fmla="*/ 9388 h 1973963"/>
              <a:gd name="connsiteX0" fmla="*/ 178074 w 1512794"/>
              <a:gd name="connsiteY0" fmla="*/ 1950905 h 1950905"/>
              <a:gd name="connsiteX1" fmla="*/ 1512794 w 1512794"/>
              <a:gd name="connsiteY1" fmla="*/ 9578 h 1950905"/>
              <a:gd name="connsiteX0" fmla="*/ 120427 w 1455147"/>
              <a:gd name="connsiteY0" fmla="*/ 1950718 h 1950718"/>
              <a:gd name="connsiteX1" fmla="*/ 1455147 w 1455147"/>
              <a:gd name="connsiteY1" fmla="*/ 9391 h 1950718"/>
              <a:gd name="connsiteX0" fmla="*/ 252827 w 1008427"/>
              <a:gd name="connsiteY0" fmla="*/ 1916713 h 1916713"/>
              <a:gd name="connsiteX1" fmla="*/ 1008427 w 1008427"/>
              <a:gd name="connsiteY1" fmla="*/ 9676 h 1916713"/>
              <a:gd name="connsiteX0" fmla="*/ 206208 w 961808"/>
              <a:gd name="connsiteY0" fmla="*/ 1907845 h 1907845"/>
              <a:gd name="connsiteX1" fmla="*/ 961808 w 961808"/>
              <a:gd name="connsiteY1" fmla="*/ 808 h 1907845"/>
              <a:gd name="connsiteX0" fmla="*/ 141395 w 896995"/>
              <a:gd name="connsiteY0" fmla="*/ 1907037 h 1907037"/>
              <a:gd name="connsiteX1" fmla="*/ 896995 w 896995"/>
              <a:gd name="connsiteY1" fmla="*/ 0 h 1907037"/>
              <a:gd name="connsiteX0" fmla="*/ 188878 w 944478"/>
              <a:gd name="connsiteY0" fmla="*/ 1907037 h 1907037"/>
              <a:gd name="connsiteX1" fmla="*/ 944478 w 944478"/>
              <a:gd name="connsiteY1" fmla="*/ 0 h 1907037"/>
              <a:gd name="connsiteX0" fmla="*/ 167247 w 922847"/>
              <a:gd name="connsiteY0" fmla="*/ 1907037 h 1907037"/>
              <a:gd name="connsiteX1" fmla="*/ 922847 w 922847"/>
              <a:gd name="connsiteY1" fmla="*/ 0 h 1907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847" h="1907037">
                <a:moveTo>
                  <a:pt x="167247" y="1907037"/>
                </a:moveTo>
                <a:cubicBezTo>
                  <a:pt x="-244980" y="820147"/>
                  <a:pt x="141776" y="107182"/>
                  <a:pt x="922847" y="0"/>
                </a:cubicBezTo>
              </a:path>
            </a:pathLst>
          </a:custGeom>
          <a:ln w="38100" cap="rnd">
            <a:solidFill>
              <a:srgbClr val="FCB53B"/>
            </a:solidFill>
            <a:prstDash val="solid"/>
            <a:round/>
            <a:headEnd type="none" w="lg" len="med"/>
            <a:tailEnd type="triangle" w="med" len="med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Freeform 122"/>
          <p:cNvSpPr/>
          <p:nvPr/>
        </p:nvSpPr>
        <p:spPr bwMode="auto">
          <a:xfrm rot="15589011">
            <a:off x="175133" y="4264278"/>
            <a:ext cx="2108738" cy="313325"/>
          </a:xfrm>
          <a:custGeom>
            <a:avLst/>
            <a:gdLst>
              <a:gd name="connsiteX0" fmla="*/ 2733869 w 2733869"/>
              <a:gd name="connsiteY0" fmla="*/ 441298 h 1309045"/>
              <a:gd name="connsiteX1" fmla="*/ 1212979 w 2733869"/>
              <a:gd name="connsiteY1" fmla="*/ 40082 h 1309045"/>
              <a:gd name="connsiteX2" fmla="*/ 0 w 2733869"/>
              <a:gd name="connsiteY2" fmla="*/ 1309045 h 1309045"/>
              <a:gd name="connsiteX0" fmla="*/ 2733869 w 2733869"/>
              <a:gd name="connsiteY0" fmla="*/ 0 h 867747"/>
              <a:gd name="connsiteX1" fmla="*/ 0 w 2733869"/>
              <a:gd name="connsiteY1" fmla="*/ 867747 h 867747"/>
              <a:gd name="connsiteX0" fmla="*/ 2733869 w 2733869"/>
              <a:gd name="connsiteY0" fmla="*/ 52503 h 920250"/>
              <a:gd name="connsiteX1" fmla="*/ 0 w 2733869"/>
              <a:gd name="connsiteY1" fmla="*/ 920250 h 920250"/>
              <a:gd name="connsiteX0" fmla="*/ 2733869 w 2733869"/>
              <a:gd name="connsiteY0" fmla="*/ 107325 h 975072"/>
              <a:gd name="connsiteX1" fmla="*/ 0 w 2733869"/>
              <a:gd name="connsiteY1" fmla="*/ 975072 h 975072"/>
              <a:gd name="connsiteX0" fmla="*/ 2733869 w 2733869"/>
              <a:gd name="connsiteY0" fmla="*/ 107958 h 975705"/>
              <a:gd name="connsiteX1" fmla="*/ 0 w 2733869"/>
              <a:gd name="connsiteY1" fmla="*/ 975705 h 975705"/>
              <a:gd name="connsiteX0" fmla="*/ 2734274 w 2734274"/>
              <a:gd name="connsiteY0" fmla="*/ 107958 h 975705"/>
              <a:gd name="connsiteX1" fmla="*/ 405 w 2734274"/>
              <a:gd name="connsiteY1" fmla="*/ 975705 h 975705"/>
              <a:gd name="connsiteX0" fmla="*/ 2738721 w 2738721"/>
              <a:gd name="connsiteY0" fmla="*/ 107326 h 975073"/>
              <a:gd name="connsiteX1" fmla="*/ 4852 w 2738721"/>
              <a:gd name="connsiteY1" fmla="*/ 975073 h 975073"/>
              <a:gd name="connsiteX0" fmla="*/ 2736536 w 2736536"/>
              <a:gd name="connsiteY0" fmla="*/ 107326 h 975073"/>
              <a:gd name="connsiteX1" fmla="*/ 2667 w 2736536"/>
              <a:gd name="connsiteY1" fmla="*/ 975073 h 975073"/>
              <a:gd name="connsiteX0" fmla="*/ 2723979 w 2723979"/>
              <a:gd name="connsiteY0" fmla="*/ 88587 h 1086364"/>
              <a:gd name="connsiteX1" fmla="*/ 2693 w 2723979"/>
              <a:gd name="connsiteY1" fmla="*/ 1086364 h 1086364"/>
              <a:gd name="connsiteX0" fmla="*/ 2678643 w 2678643"/>
              <a:gd name="connsiteY0" fmla="*/ 39764 h 1849710"/>
              <a:gd name="connsiteX1" fmla="*/ 2793 w 2678643"/>
              <a:gd name="connsiteY1" fmla="*/ 1849710 h 1849710"/>
              <a:gd name="connsiteX0" fmla="*/ 2453796 w 2453796"/>
              <a:gd name="connsiteY0" fmla="*/ 37197 h 1944846"/>
              <a:gd name="connsiteX1" fmla="*/ 3414 w 2453796"/>
              <a:gd name="connsiteY1" fmla="*/ 1944846 h 1944846"/>
              <a:gd name="connsiteX0" fmla="*/ 2450382 w 2450382"/>
              <a:gd name="connsiteY0" fmla="*/ 23322 h 1930971"/>
              <a:gd name="connsiteX1" fmla="*/ 0 w 2450382"/>
              <a:gd name="connsiteY1" fmla="*/ 1930971 h 1930971"/>
              <a:gd name="connsiteX0" fmla="*/ 2450382 w 2450382"/>
              <a:gd name="connsiteY0" fmla="*/ 0 h 1907649"/>
              <a:gd name="connsiteX1" fmla="*/ 0 w 2450382"/>
              <a:gd name="connsiteY1" fmla="*/ 1907649 h 190764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69917 w 2469917"/>
              <a:gd name="connsiteY0" fmla="*/ 0 h 1423849"/>
              <a:gd name="connsiteX1" fmla="*/ 0 w 2469917"/>
              <a:gd name="connsiteY1" fmla="*/ 1423849 h 1423849"/>
              <a:gd name="connsiteX0" fmla="*/ 2469917 w 2469917"/>
              <a:gd name="connsiteY0" fmla="*/ 1635 h 1425484"/>
              <a:gd name="connsiteX1" fmla="*/ 0 w 2469917"/>
              <a:gd name="connsiteY1" fmla="*/ 1425484 h 1425484"/>
              <a:gd name="connsiteX0" fmla="*/ 775719 w 775719"/>
              <a:gd name="connsiteY0" fmla="*/ 1713 h 1364602"/>
              <a:gd name="connsiteX1" fmla="*/ 96502 w 775719"/>
              <a:gd name="connsiteY1" fmla="*/ 1364602 h 1364602"/>
              <a:gd name="connsiteX0" fmla="*/ 832213 w 832213"/>
              <a:gd name="connsiteY0" fmla="*/ 1777 h 1364666"/>
              <a:gd name="connsiteX1" fmla="*/ 152996 w 832213"/>
              <a:gd name="connsiteY1" fmla="*/ 1364666 h 1364666"/>
              <a:gd name="connsiteX0" fmla="*/ 680039 w 680039"/>
              <a:gd name="connsiteY0" fmla="*/ 0 h 1362889"/>
              <a:gd name="connsiteX1" fmla="*/ 822 w 680039"/>
              <a:gd name="connsiteY1" fmla="*/ 1362889 h 1362889"/>
              <a:gd name="connsiteX0" fmla="*/ 654287 w 654287"/>
              <a:gd name="connsiteY0" fmla="*/ 0 h 1393496"/>
              <a:gd name="connsiteX1" fmla="*/ 2163 w 654287"/>
              <a:gd name="connsiteY1" fmla="*/ 1393496 h 1393496"/>
              <a:gd name="connsiteX0" fmla="*/ 654287 w 654287"/>
              <a:gd name="connsiteY0" fmla="*/ 0 h 1384314"/>
              <a:gd name="connsiteX1" fmla="*/ 2163 w 654287"/>
              <a:gd name="connsiteY1" fmla="*/ 1384314 h 1384314"/>
              <a:gd name="connsiteX0" fmla="*/ 653531 w 653531"/>
              <a:gd name="connsiteY0" fmla="*/ 0 h 1384314"/>
              <a:gd name="connsiteX1" fmla="*/ 1407 w 653531"/>
              <a:gd name="connsiteY1" fmla="*/ 1384314 h 1384314"/>
              <a:gd name="connsiteX0" fmla="*/ 666866 w 666866"/>
              <a:gd name="connsiteY0" fmla="*/ 19 h 1384333"/>
              <a:gd name="connsiteX1" fmla="*/ 14742 w 666866"/>
              <a:gd name="connsiteY1" fmla="*/ 1384333 h 1384333"/>
              <a:gd name="connsiteX0" fmla="*/ 659537 w 659537"/>
              <a:gd name="connsiteY0" fmla="*/ 19 h 1384333"/>
              <a:gd name="connsiteX1" fmla="*/ 7413 w 659537"/>
              <a:gd name="connsiteY1" fmla="*/ 1384333 h 1384333"/>
              <a:gd name="connsiteX0" fmla="*/ 3086852 w 3086852"/>
              <a:gd name="connsiteY0" fmla="*/ 26 h 1065731"/>
              <a:gd name="connsiteX1" fmla="*/ 1 w 3086852"/>
              <a:gd name="connsiteY1" fmla="*/ 1065731 h 1065731"/>
              <a:gd name="connsiteX0" fmla="*/ 3086851 w 3086851"/>
              <a:gd name="connsiteY0" fmla="*/ 122 h 1065827"/>
              <a:gd name="connsiteX1" fmla="*/ 0 w 3086851"/>
              <a:gd name="connsiteY1" fmla="*/ 1065827 h 1065827"/>
              <a:gd name="connsiteX0" fmla="*/ 3056658 w 3056658"/>
              <a:gd name="connsiteY0" fmla="*/ 723 h 894912"/>
              <a:gd name="connsiteX1" fmla="*/ 0 w 3056658"/>
              <a:gd name="connsiteY1" fmla="*/ 894912 h 894912"/>
              <a:gd name="connsiteX0" fmla="*/ 3108417 w 3108417"/>
              <a:gd name="connsiteY0" fmla="*/ 510 h 914189"/>
              <a:gd name="connsiteX1" fmla="*/ 0 w 3108417"/>
              <a:gd name="connsiteY1" fmla="*/ 914189 h 914189"/>
              <a:gd name="connsiteX0" fmla="*/ 1354920 w 1354920"/>
              <a:gd name="connsiteY0" fmla="*/ 17 h 2255367"/>
              <a:gd name="connsiteX1" fmla="*/ 0 w 1354920"/>
              <a:gd name="connsiteY1" fmla="*/ 2255368 h 2255367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967317 w 1967317"/>
              <a:gd name="connsiteY0" fmla="*/ 31 h 1876303"/>
              <a:gd name="connsiteX1" fmla="*/ 0 w 1967317"/>
              <a:gd name="connsiteY1" fmla="*/ 1876303 h 1876303"/>
              <a:gd name="connsiteX0" fmla="*/ 1486053 w 1486053"/>
              <a:gd name="connsiteY0" fmla="*/ 428501 h 556301"/>
              <a:gd name="connsiteX1" fmla="*/ 0 w 1486053"/>
              <a:gd name="connsiteY1" fmla="*/ 556301 h 556301"/>
              <a:gd name="connsiteX0" fmla="*/ 1486053 w 1486053"/>
              <a:gd name="connsiteY0" fmla="*/ 101025 h 228825"/>
              <a:gd name="connsiteX1" fmla="*/ 0 w 1486053"/>
              <a:gd name="connsiteY1" fmla="*/ 228825 h 228825"/>
              <a:gd name="connsiteX0" fmla="*/ 1486053 w 1486053"/>
              <a:gd name="connsiteY0" fmla="*/ 209630 h 337430"/>
              <a:gd name="connsiteX1" fmla="*/ 0 w 1486053"/>
              <a:gd name="connsiteY1" fmla="*/ 337430 h 337430"/>
              <a:gd name="connsiteX0" fmla="*/ 1486053 w 1486053"/>
              <a:gd name="connsiteY0" fmla="*/ 182891 h 310691"/>
              <a:gd name="connsiteX1" fmla="*/ 0 w 1486053"/>
              <a:gd name="connsiteY1" fmla="*/ 310691 h 310691"/>
              <a:gd name="connsiteX0" fmla="*/ 1486053 w 1486053"/>
              <a:gd name="connsiteY0" fmla="*/ 155369 h 283169"/>
              <a:gd name="connsiteX1" fmla="*/ 0 w 1486053"/>
              <a:gd name="connsiteY1" fmla="*/ 283169 h 283169"/>
              <a:gd name="connsiteX0" fmla="*/ 1453250 w 1453250"/>
              <a:gd name="connsiteY0" fmla="*/ 155369 h 283169"/>
              <a:gd name="connsiteX1" fmla="*/ 0 w 1453250"/>
              <a:gd name="connsiteY1" fmla="*/ 283169 h 28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3250" h="283169">
                <a:moveTo>
                  <a:pt x="1453250" y="155369"/>
                </a:moveTo>
                <a:cubicBezTo>
                  <a:pt x="1006163" y="-79857"/>
                  <a:pt x="342050" y="-56313"/>
                  <a:pt x="0" y="283169"/>
                </a:cubicBezTo>
              </a:path>
            </a:pathLst>
          </a:custGeom>
          <a:ln w="38100" cap="rnd">
            <a:solidFill>
              <a:srgbClr val="FCB53B"/>
            </a:solidFill>
            <a:prstDash val="solid"/>
            <a:miter lim="800000"/>
            <a:headEnd type="none" w="sm" len="sm"/>
            <a:tailEnd type="triangle" w="med" len="med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5027612" y="3220586"/>
            <a:ext cx="434373" cy="437014"/>
            <a:chOff x="5103812" y="3220586"/>
            <a:chExt cx="434373" cy="437014"/>
          </a:xfrm>
        </p:grpSpPr>
        <p:sp>
          <p:nvSpPr>
            <p:cNvPr id="24" name="Rectangle 23"/>
            <p:cNvSpPr/>
            <p:nvPr/>
          </p:nvSpPr>
          <p:spPr>
            <a:xfrm>
              <a:off x="5103812" y="3220586"/>
              <a:ext cx="431732" cy="132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5256212" y="3372986"/>
              <a:ext cx="431732" cy="132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4954053" y="3375627"/>
              <a:ext cx="431732" cy="132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2894012" y="3200400"/>
            <a:ext cx="434373" cy="437014"/>
            <a:chOff x="5103812" y="3220586"/>
            <a:chExt cx="434373" cy="437014"/>
          </a:xfrm>
        </p:grpSpPr>
        <p:sp>
          <p:nvSpPr>
            <p:cNvPr id="130" name="Rectangle 129"/>
            <p:cNvSpPr/>
            <p:nvPr/>
          </p:nvSpPr>
          <p:spPr>
            <a:xfrm>
              <a:off x="5103812" y="3220586"/>
              <a:ext cx="431732" cy="132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 rot="5400000">
              <a:off x="5256212" y="3372986"/>
              <a:ext cx="431732" cy="132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 rot="5400000">
              <a:off x="4954053" y="3375627"/>
              <a:ext cx="431732" cy="1322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2862262" y="1600200"/>
            <a:ext cx="184150" cy="241300"/>
            <a:chOff x="3125787" y="4572000"/>
            <a:chExt cx="184150" cy="241300"/>
          </a:xfrm>
        </p:grpSpPr>
        <p:sp>
          <p:nvSpPr>
            <p:cNvPr id="144" name="Freeform 128"/>
            <p:cNvSpPr>
              <a:spLocks noEditPoints="1"/>
            </p:cNvSpPr>
            <p:nvPr/>
          </p:nvSpPr>
          <p:spPr bwMode="auto">
            <a:xfrm>
              <a:off x="3151187" y="4654550"/>
              <a:ext cx="133350" cy="1333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28 h 42"/>
                <a:gd name="T12" fmla="*/ 14 w 42"/>
                <a:gd name="T13" fmla="*/ 21 h 42"/>
                <a:gd name="T14" fmla="*/ 21 w 42"/>
                <a:gd name="T15" fmla="*/ 14 h 42"/>
                <a:gd name="T16" fmla="*/ 28 w 42"/>
                <a:gd name="T17" fmla="*/ 21 h 42"/>
                <a:gd name="T18" fmla="*/ 21 w 42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  <a:moveTo>
                    <a:pt x="21" y="28"/>
                  </a:moveTo>
                  <a:cubicBezTo>
                    <a:pt x="17" y="28"/>
                    <a:pt x="14" y="25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5" y="14"/>
                    <a:pt x="28" y="17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9"/>
            <p:cNvSpPr>
              <a:spLocks noEditPoints="1"/>
            </p:cNvSpPr>
            <p:nvPr/>
          </p:nvSpPr>
          <p:spPr bwMode="auto">
            <a:xfrm>
              <a:off x="3125787" y="4572000"/>
              <a:ext cx="184150" cy="241300"/>
            </a:xfrm>
            <a:custGeom>
              <a:avLst/>
              <a:gdLst>
                <a:gd name="T0" fmla="*/ 53 w 58"/>
                <a:gd name="T1" fmla="*/ 0 h 76"/>
                <a:gd name="T2" fmla="*/ 6 w 58"/>
                <a:gd name="T3" fmla="*/ 0 h 76"/>
                <a:gd name="T4" fmla="*/ 0 w 58"/>
                <a:gd name="T5" fmla="*/ 5 h 76"/>
                <a:gd name="T6" fmla="*/ 0 w 58"/>
                <a:gd name="T7" fmla="*/ 71 h 76"/>
                <a:gd name="T8" fmla="*/ 6 w 58"/>
                <a:gd name="T9" fmla="*/ 76 h 76"/>
                <a:gd name="T10" fmla="*/ 53 w 58"/>
                <a:gd name="T11" fmla="*/ 76 h 76"/>
                <a:gd name="T12" fmla="*/ 58 w 58"/>
                <a:gd name="T13" fmla="*/ 71 h 76"/>
                <a:gd name="T14" fmla="*/ 58 w 58"/>
                <a:gd name="T15" fmla="*/ 5 h 76"/>
                <a:gd name="T16" fmla="*/ 53 w 58"/>
                <a:gd name="T17" fmla="*/ 0 h 76"/>
                <a:gd name="T18" fmla="*/ 29 w 58"/>
                <a:gd name="T19" fmla="*/ 5 h 76"/>
                <a:gd name="T20" fmla="*/ 36 w 58"/>
                <a:gd name="T21" fmla="*/ 12 h 76"/>
                <a:gd name="T22" fmla="*/ 29 w 58"/>
                <a:gd name="T23" fmla="*/ 19 h 76"/>
                <a:gd name="T24" fmla="*/ 22 w 58"/>
                <a:gd name="T25" fmla="*/ 12 h 76"/>
                <a:gd name="T26" fmla="*/ 29 w 58"/>
                <a:gd name="T27" fmla="*/ 5 h 76"/>
                <a:gd name="T28" fmla="*/ 49 w 58"/>
                <a:gd name="T29" fmla="*/ 62 h 76"/>
                <a:gd name="T30" fmla="*/ 50 w 58"/>
                <a:gd name="T31" fmla="*/ 62 h 76"/>
                <a:gd name="T32" fmla="*/ 50 w 58"/>
                <a:gd name="T33" fmla="*/ 68 h 76"/>
                <a:gd name="T34" fmla="*/ 44 w 58"/>
                <a:gd name="T35" fmla="*/ 68 h 76"/>
                <a:gd name="T36" fmla="*/ 44 w 58"/>
                <a:gd name="T37" fmla="*/ 67 h 76"/>
                <a:gd name="T38" fmla="*/ 29 w 58"/>
                <a:gd name="T39" fmla="*/ 72 h 76"/>
                <a:gd name="T40" fmla="*/ 15 w 58"/>
                <a:gd name="T41" fmla="*/ 67 h 76"/>
                <a:gd name="T42" fmla="*/ 14 w 58"/>
                <a:gd name="T43" fmla="*/ 68 h 76"/>
                <a:gd name="T44" fmla="*/ 8 w 58"/>
                <a:gd name="T45" fmla="*/ 68 h 76"/>
                <a:gd name="T46" fmla="*/ 8 w 58"/>
                <a:gd name="T47" fmla="*/ 62 h 76"/>
                <a:gd name="T48" fmla="*/ 10 w 58"/>
                <a:gd name="T49" fmla="*/ 62 h 76"/>
                <a:gd name="T50" fmla="*/ 5 w 58"/>
                <a:gd name="T51" fmla="*/ 47 h 76"/>
                <a:gd name="T52" fmla="*/ 10 w 58"/>
                <a:gd name="T53" fmla="*/ 33 h 76"/>
                <a:gd name="T54" fmla="*/ 8 w 58"/>
                <a:gd name="T55" fmla="*/ 32 h 76"/>
                <a:gd name="T56" fmla="*/ 8 w 58"/>
                <a:gd name="T57" fmla="*/ 26 h 76"/>
                <a:gd name="T58" fmla="*/ 14 w 58"/>
                <a:gd name="T59" fmla="*/ 26 h 76"/>
                <a:gd name="T60" fmla="*/ 15 w 58"/>
                <a:gd name="T61" fmla="*/ 28 h 76"/>
                <a:gd name="T62" fmla="*/ 29 w 58"/>
                <a:gd name="T63" fmla="*/ 23 h 76"/>
                <a:gd name="T64" fmla="*/ 44 w 58"/>
                <a:gd name="T65" fmla="*/ 28 h 76"/>
                <a:gd name="T66" fmla="*/ 44 w 58"/>
                <a:gd name="T67" fmla="*/ 26 h 76"/>
                <a:gd name="T68" fmla="*/ 50 w 58"/>
                <a:gd name="T69" fmla="*/ 26 h 76"/>
                <a:gd name="T70" fmla="*/ 50 w 58"/>
                <a:gd name="T71" fmla="*/ 32 h 76"/>
                <a:gd name="T72" fmla="*/ 49 w 58"/>
                <a:gd name="T73" fmla="*/ 33 h 76"/>
                <a:gd name="T74" fmla="*/ 54 w 58"/>
                <a:gd name="T75" fmla="*/ 47 h 76"/>
                <a:gd name="T76" fmla="*/ 49 w 58"/>
                <a:gd name="T77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76"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6"/>
                    <a:pt x="6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8" y="74"/>
                    <a:pt x="58" y="7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6" y="0"/>
                    <a:pt x="53" y="0"/>
                  </a:cubicBezTo>
                  <a:close/>
                  <a:moveTo>
                    <a:pt x="29" y="5"/>
                  </a:moveTo>
                  <a:cubicBezTo>
                    <a:pt x="33" y="5"/>
                    <a:pt x="36" y="8"/>
                    <a:pt x="36" y="12"/>
                  </a:cubicBezTo>
                  <a:cubicBezTo>
                    <a:pt x="36" y="16"/>
                    <a:pt x="33" y="19"/>
                    <a:pt x="29" y="19"/>
                  </a:cubicBezTo>
                  <a:cubicBezTo>
                    <a:pt x="25" y="19"/>
                    <a:pt x="22" y="16"/>
                    <a:pt x="22" y="12"/>
                  </a:cubicBezTo>
                  <a:cubicBezTo>
                    <a:pt x="22" y="8"/>
                    <a:pt x="25" y="5"/>
                    <a:pt x="29" y="5"/>
                  </a:cubicBezTo>
                  <a:close/>
                  <a:moveTo>
                    <a:pt x="49" y="62"/>
                  </a:moveTo>
                  <a:cubicBezTo>
                    <a:pt x="49" y="62"/>
                    <a:pt x="50" y="62"/>
                    <a:pt x="50" y="62"/>
                  </a:cubicBezTo>
                  <a:cubicBezTo>
                    <a:pt x="52" y="64"/>
                    <a:pt x="52" y="67"/>
                    <a:pt x="50" y="68"/>
                  </a:cubicBezTo>
                  <a:cubicBezTo>
                    <a:pt x="49" y="70"/>
                    <a:pt x="46" y="70"/>
                    <a:pt x="44" y="68"/>
                  </a:cubicBezTo>
                  <a:cubicBezTo>
                    <a:pt x="44" y="68"/>
                    <a:pt x="44" y="67"/>
                    <a:pt x="44" y="67"/>
                  </a:cubicBezTo>
                  <a:cubicBezTo>
                    <a:pt x="40" y="70"/>
                    <a:pt x="35" y="72"/>
                    <a:pt x="29" y="72"/>
                  </a:cubicBezTo>
                  <a:cubicBezTo>
                    <a:pt x="24" y="72"/>
                    <a:pt x="19" y="70"/>
                    <a:pt x="15" y="67"/>
                  </a:cubicBezTo>
                  <a:cubicBezTo>
                    <a:pt x="15" y="67"/>
                    <a:pt x="14" y="68"/>
                    <a:pt x="14" y="68"/>
                  </a:cubicBezTo>
                  <a:cubicBezTo>
                    <a:pt x="12" y="70"/>
                    <a:pt x="10" y="70"/>
                    <a:pt x="8" y="68"/>
                  </a:cubicBezTo>
                  <a:cubicBezTo>
                    <a:pt x="7" y="67"/>
                    <a:pt x="7" y="64"/>
                    <a:pt x="8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7" y="58"/>
                    <a:pt x="5" y="53"/>
                    <a:pt x="5" y="47"/>
                  </a:cubicBezTo>
                  <a:cubicBezTo>
                    <a:pt x="5" y="42"/>
                    <a:pt x="7" y="37"/>
                    <a:pt x="10" y="33"/>
                  </a:cubicBezTo>
                  <a:cubicBezTo>
                    <a:pt x="9" y="33"/>
                    <a:pt x="9" y="32"/>
                    <a:pt x="8" y="32"/>
                  </a:cubicBezTo>
                  <a:cubicBezTo>
                    <a:pt x="7" y="30"/>
                    <a:pt x="7" y="28"/>
                    <a:pt x="8" y="26"/>
                  </a:cubicBezTo>
                  <a:cubicBezTo>
                    <a:pt x="10" y="25"/>
                    <a:pt x="12" y="25"/>
                    <a:pt x="14" y="26"/>
                  </a:cubicBezTo>
                  <a:cubicBezTo>
                    <a:pt x="14" y="27"/>
                    <a:pt x="15" y="27"/>
                    <a:pt x="15" y="28"/>
                  </a:cubicBezTo>
                  <a:cubicBezTo>
                    <a:pt x="19" y="25"/>
                    <a:pt x="24" y="23"/>
                    <a:pt x="29" y="23"/>
                  </a:cubicBezTo>
                  <a:cubicBezTo>
                    <a:pt x="35" y="23"/>
                    <a:pt x="40" y="25"/>
                    <a:pt x="44" y="28"/>
                  </a:cubicBezTo>
                  <a:cubicBezTo>
                    <a:pt x="44" y="27"/>
                    <a:pt x="44" y="27"/>
                    <a:pt x="44" y="26"/>
                  </a:cubicBezTo>
                  <a:cubicBezTo>
                    <a:pt x="46" y="25"/>
                    <a:pt x="49" y="25"/>
                    <a:pt x="50" y="26"/>
                  </a:cubicBezTo>
                  <a:cubicBezTo>
                    <a:pt x="52" y="28"/>
                    <a:pt x="52" y="30"/>
                    <a:pt x="50" y="32"/>
                  </a:cubicBezTo>
                  <a:cubicBezTo>
                    <a:pt x="50" y="32"/>
                    <a:pt x="49" y="33"/>
                    <a:pt x="49" y="33"/>
                  </a:cubicBezTo>
                  <a:cubicBezTo>
                    <a:pt x="52" y="37"/>
                    <a:pt x="54" y="42"/>
                    <a:pt x="54" y="47"/>
                  </a:cubicBezTo>
                  <a:cubicBezTo>
                    <a:pt x="54" y="53"/>
                    <a:pt x="52" y="58"/>
                    <a:pt x="49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5529262" y="1600200"/>
            <a:ext cx="184150" cy="241300"/>
            <a:chOff x="3125787" y="4572000"/>
            <a:chExt cx="184150" cy="241300"/>
          </a:xfrm>
        </p:grpSpPr>
        <p:sp>
          <p:nvSpPr>
            <p:cNvPr id="159" name="Freeform 128"/>
            <p:cNvSpPr>
              <a:spLocks noEditPoints="1"/>
            </p:cNvSpPr>
            <p:nvPr/>
          </p:nvSpPr>
          <p:spPr bwMode="auto">
            <a:xfrm>
              <a:off x="3151187" y="4654550"/>
              <a:ext cx="133350" cy="133350"/>
            </a:xfrm>
            <a:custGeom>
              <a:avLst/>
              <a:gdLst>
                <a:gd name="T0" fmla="*/ 21 w 42"/>
                <a:gd name="T1" fmla="*/ 0 h 42"/>
                <a:gd name="T2" fmla="*/ 0 w 42"/>
                <a:gd name="T3" fmla="*/ 21 h 42"/>
                <a:gd name="T4" fmla="*/ 21 w 42"/>
                <a:gd name="T5" fmla="*/ 42 h 42"/>
                <a:gd name="T6" fmla="*/ 42 w 42"/>
                <a:gd name="T7" fmla="*/ 21 h 42"/>
                <a:gd name="T8" fmla="*/ 21 w 42"/>
                <a:gd name="T9" fmla="*/ 0 h 42"/>
                <a:gd name="T10" fmla="*/ 21 w 42"/>
                <a:gd name="T11" fmla="*/ 28 h 42"/>
                <a:gd name="T12" fmla="*/ 14 w 42"/>
                <a:gd name="T13" fmla="*/ 21 h 42"/>
                <a:gd name="T14" fmla="*/ 21 w 42"/>
                <a:gd name="T15" fmla="*/ 14 h 42"/>
                <a:gd name="T16" fmla="*/ 28 w 42"/>
                <a:gd name="T17" fmla="*/ 21 h 42"/>
                <a:gd name="T18" fmla="*/ 21 w 42"/>
                <a:gd name="T19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2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  <a:moveTo>
                    <a:pt x="21" y="28"/>
                  </a:moveTo>
                  <a:cubicBezTo>
                    <a:pt x="17" y="28"/>
                    <a:pt x="14" y="25"/>
                    <a:pt x="14" y="21"/>
                  </a:cubicBezTo>
                  <a:cubicBezTo>
                    <a:pt x="14" y="17"/>
                    <a:pt x="17" y="14"/>
                    <a:pt x="21" y="14"/>
                  </a:cubicBezTo>
                  <a:cubicBezTo>
                    <a:pt x="25" y="14"/>
                    <a:pt x="28" y="17"/>
                    <a:pt x="28" y="21"/>
                  </a:cubicBezTo>
                  <a:cubicBezTo>
                    <a:pt x="28" y="25"/>
                    <a:pt x="25" y="28"/>
                    <a:pt x="2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29"/>
            <p:cNvSpPr>
              <a:spLocks noEditPoints="1"/>
            </p:cNvSpPr>
            <p:nvPr/>
          </p:nvSpPr>
          <p:spPr bwMode="auto">
            <a:xfrm>
              <a:off x="3125787" y="4572000"/>
              <a:ext cx="184150" cy="241300"/>
            </a:xfrm>
            <a:custGeom>
              <a:avLst/>
              <a:gdLst>
                <a:gd name="T0" fmla="*/ 53 w 58"/>
                <a:gd name="T1" fmla="*/ 0 h 76"/>
                <a:gd name="T2" fmla="*/ 6 w 58"/>
                <a:gd name="T3" fmla="*/ 0 h 76"/>
                <a:gd name="T4" fmla="*/ 0 w 58"/>
                <a:gd name="T5" fmla="*/ 5 h 76"/>
                <a:gd name="T6" fmla="*/ 0 w 58"/>
                <a:gd name="T7" fmla="*/ 71 h 76"/>
                <a:gd name="T8" fmla="*/ 6 w 58"/>
                <a:gd name="T9" fmla="*/ 76 h 76"/>
                <a:gd name="T10" fmla="*/ 53 w 58"/>
                <a:gd name="T11" fmla="*/ 76 h 76"/>
                <a:gd name="T12" fmla="*/ 58 w 58"/>
                <a:gd name="T13" fmla="*/ 71 h 76"/>
                <a:gd name="T14" fmla="*/ 58 w 58"/>
                <a:gd name="T15" fmla="*/ 5 h 76"/>
                <a:gd name="T16" fmla="*/ 53 w 58"/>
                <a:gd name="T17" fmla="*/ 0 h 76"/>
                <a:gd name="T18" fmla="*/ 29 w 58"/>
                <a:gd name="T19" fmla="*/ 5 h 76"/>
                <a:gd name="T20" fmla="*/ 36 w 58"/>
                <a:gd name="T21" fmla="*/ 12 h 76"/>
                <a:gd name="T22" fmla="*/ 29 w 58"/>
                <a:gd name="T23" fmla="*/ 19 h 76"/>
                <a:gd name="T24" fmla="*/ 22 w 58"/>
                <a:gd name="T25" fmla="*/ 12 h 76"/>
                <a:gd name="T26" fmla="*/ 29 w 58"/>
                <a:gd name="T27" fmla="*/ 5 h 76"/>
                <a:gd name="T28" fmla="*/ 49 w 58"/>
                <a:gd name="T29" fmla="*/ 62 h 76"/>
                <a:gd name="T30" fmla="*/ 50 w 58"/>
                <a:gd name="T31" fmla="*/ 62 h 76"/>
                <a:gd name="T32" fmla="*/ 50 w 58"/>
                <a:gd name="T33" fmla="*/ 68 h 76"/>
                <a:gd name="T34" fmla="*/ 44 w 58"/>
                <a:gd name="T35" fmla="*/ 68 h 76"/>
                <a:gd name="T36" fmla="*/ 44 w 58"/>
                <a:gd name="T37" fmla="*/ 67 h 76"/>
                <a:gd name="T38" fmla="*/ 29 w 58"/>
                <a:gd name="T39" fmla="*/ 72 h 76"/>
                <a:gd name="T40" fmla="*/ 15 w 58"/>
                <a:gd name="T41" fmla="*/ 67 h 76"/>
                <a:gd name="T42" fmla="*/ 14 w 58"/>
                <a:gd name="T43" fmla="*/ 68 h 76"/>
                <a:gd name="T44" fmla="*/ 8 w 58"/>
                <a:gd name="T45" fmla="*/ 68 h 76"/>
                <a:gd name="T46" fmla="*/ 8 w 58"/>
                <a:gd name="T47" fmla="*/ 62 h 76"/>
                <a:gd name="T48" fmla="*/ 10 w 58"/>
                <a:gd name="T49" fmla="*/ 62 h 76"/>
                <a:gd name="T50" fmla="*/ 5 w 58"/>
                <a:gd name="T51" fmla="*/ 47 h 76"/>
                <a:gd name="T52" fmla="*/ 10 w 58"/>
                <a:gd name="T53" fmla="*/ 33 h 76"/>
                <a:gd name="T54" fmla="*/ 8 w 58"/>
                <a:gd name="T55" fmla="*/ 32 h 76"/>
                <a:gd name="T56" fmla="*/ 8 w 58"/>
                <a:gd name="T57" fmla="*/ 26 h 76"/>
                <a:gd name="T58" fmla="*/ 14 w 58"/>
                <a:gd name="T59" fmla="*/ 26 h 76"/>
                <a:gd name="T60" fmla="*/ 15 w 58"/>
                <a:gd name="T61" fmla="*/ 28 h 76"/>
                <a:gd name="T62" fmla="*/ 29 w 58"/>
                <a:gd name="T63" fmla="*/ 23 h 76"/>
                <a:gd name="T64" fmla="*/ 44 w 58"/>
                <a:gd name="T65" fmla="*/ 28 h 76"/>
                <a:gd name="T66" fmla="*/ 44 w 58"/>
                <a:gd name="T67" fmla="*/ 26 h 76"/>
                <a:gd name="T68" fmla="*/ 50 w 58"/>
                <a:gd name="T69" fmla="*/ 26 h 76"/>
                <a:gd name="T70" fmla="*/ 50 w 58"/>
                <a:gd name="T71" fmla="*/ 32 h 76"/>
                <a:gd name="T72" fmla="*/ 49 w 58"/>
                <a:gd name="T73" fmla="*/ 33 h 76"/>
                <a:gd name="T74" fmla="*/ 54 w 58"/>
                <a:gd name="T75" fmla="*/ 47 h 76"/>
                <a:gd name="T76" fmla="*/ 49 w 58"/>
                <a:gd name="T77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76">
                  <a:moveTo>
                    <a:pt x="53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4"/>
                    <a:pt x="3" y="76"/>
                    <a:pt x="6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8" y="74"/>
                    <a:pt x="58" y="71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2"/>
                    <a:pt x="56" y="0"/>
                    <a:pt x="53" y="0"/>
                  </a:cubicBezTo>
                  <a:close/>
                  <a:moveTo>
                    <a:pt x="29" y="5"/>
                  </a:moveTo>
                  <a:cubicBezTo>
                    <a:pt x="33" y="5"/>
                    <a:pt x="36" y="8"/>
                    <a:pt x="36" y="12"/>
                  </a:cubicBezTo>
                  <a:cubicBezTo>
                    <a:pt x="36" y="16"/>
                    <a:pt x="33" y="19"/>
                    <a:pt x="29" y="19"/>
                  </a:cubicBezTo>
                  <a:cubicBezTo>
                    <a:pt x="25" y="19"/>
                    <a:pt x="22" y="16"/>
                    <a:pt x="22" y="12"/>
                  </a:cubicBezTo>
                  <a:cubicBezTo>
                    <a:pt x="22" y="8"/>
                    <a:pt x="25" y="5"/>
                    <a:pt x="29" y="5"/>
                  </a:cubicBezTo>
                  <a:close/>
                  <a:moveTo>
                    <a:pt x="49" y="62"/>
                  </a:moveTo>
                  <a:cubicBezTo>
                    <a:pt x="49" y="62"/>
                    <a:pt x="50" y="62"/>
                    <a:pt x="50" y="62"/>
                  </a:cubicBezTo>
                  <a:cubicBezTo>
                    <a:pt x="52" y="64"/>
                    <a:pt x="52" y="67"/>
                    <a:pt x="50" y="68"/>
                  </a:cubicBezTo>
                  <a:cubicBezTo>
                    <a:pt x="49" y="70"/>
                    <a:pt x="46" y="70"/>
                    <a:pt x="44" y="68"/>
                  </a:cubicBezTo>
                  <a:cubicBezTo>
                    <a:pt x="44" y="68"/>
                    <a:pt x="44" y="67"/>
                    <a:pt x="44" y="67"/>
                  </a:cubicBezTo>
                  <a:cubicBezTo>
                    <a:pt x="40" y="70"/>
                    <a:pt x="35" y="72"/>
                    <a:pt x="29" y="72"/>
                  </a:cubicBezTo>
                  <a:cubicBezTo>
                    <a:pt x="24" y="72"/>
                    <a:pt x="19" y="70"/>
                    <a:pt x="15" y="67"/>
                  </a:cubicBezTo>
                  <a:cubicBezTo>
                    <a:pt x="15" y="67"/>
                    <a:pt x="14" y="68"/>
                    <a:pt x="14" y="68"/>
                  </a:cubicBezTo>
                  <a:cubicBezTo>
                    <a:pt x="12" y="70"/>
                    <a:pt x="10" y="70"/>
                    <a:pt x="8" y="68"/>
                  </a:cubicBezTo>
                  <a:cubicBezTo>
                    <a:pt x="7" y="67"/>
                    <a:pt x="7" y="64"/>
                    <a:pt x="8" y="62"/>
                  </a:cubicBezTo>
                  <a:cubicBezTo>
                    <a:pt x="9" y="62"/>
                    <a:pt x="9" y="62"/>
                    <a:pt x="10" y="62"/>
                  </a:cubicBezTo>
                  <a:cubicBezTo>
                    <a:pt x="7" y="58"/>
                    <a:pt x="5" y="53"/>
                    <a:pt x="5" y="47"/>
                  </a:cubicBezTo>
                  <a:cubicBezTo>
                    <a:pt x="5" y="42"/>
                    <a:pt x="7" y="37"/>
                    <a:pt x="10" y="33"/>
                  </a:cubicBezTo>
                  <a:cubicBezTo>
                    <a:pt x="9" y="33"/>
                    <a:pt x="9" y="32"/>
                    <a:pt x="8" y="32"/>
                  </a:cubicBezTo>
                  <a:cubicBezTo>
                    <a:pt x="7" y="30"/>
                    <a:pt x="7" y="28"/>
                    <a:pt x="8" y="26"/>
                  </a:cubicBezTo>
                  <a:cubicBezTo>
                    <a:pt x="10" y="25"/>
                    <a:pt x="12" y="25"/>
                    <a:pt x="14" y="26"/>
                  </a:cubicBezTo>
                  <a:cubicBezTo>
                    <a:pt x="14" y="27"/>
                    <a:pt x="15" y="27"/>
                    <a:pt x="15" y="28"/>
                  </a:cubicBezTo>
                  <a:cubicBezTo>
                    <a:pt x="19" y="25"/>
                    <a:pt x="24" y="23"/>
                    <a:pt x="29" y="23"/>
                  </a:cubicBezTo>
                  <a:cubicBezTo>
                    <a:pt x="35" y="23"/>
                    <a:pt x="40" y="25"/>
                    <a:pt x="44" y="28"/>
                  </a:cubicBezTo>
                  <a:cubicBezTo>
                    <a:pt x="44" y="27"/>
                    <a:pt x="44" y="27"/>
                    <a:pt x="44" y="26"/>
                  </a:cubicBezTo>
                  <a:cubicBezTo>
                    <a:pt x="46" y="25"/>
                    <a:pt x="49" y="25"/>
                    <a:pt x="50" y="26"/>
                  </a:cubicBezTo>
                  <a:cubicBezTo>
                    <a:pt x="52" y="28"/>
                    <a:pt x="52" y="30"/>
                    <a:pt x="50" y="32"/>
                  </a:cubicBezTo>
                  <a:cubicBezTo>
                    <a:pt x="50" y="32"/>
                    <a:pt x="49" y="33"/>
                    <a:pt x="49" y="33"/>
                  </a:cubicBezTo>
                  <a:cubicBezTo>
                    <a:pt x="52" y="37"/>
                    <a:pt x="54" y="42"/>
                    <a:pt x="54" y="47"/>
                  </a:cubicBezTo>
                  <a:cubicBezTo>
                    <a:pt x="54" y="53"/>
                    <a:pt x="52" y="58"/>
                    <a:pt x="49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8" name="TextBox 177"/>
          <p:cNvSpPr txBox="1"/>
          <p:nvPr/>
        </p:nvSpPr>
        <p:spPr>
          <a:xfrm>
            <a:off x="1827212" y="5105400"/>
            <a:ext cx="837089" cy="431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spcBef>
                <a:spcPts val="300"/>
              </a:spcBef>
            </a:pPr>
            <a:r>
              <a:rPr lang="en-US" sz="800" dirty="0" smtClean="0">
                <a:solidFill>
                  <a:srgbClr val="FCB53B"/>
                </a:solidFill>
                <a:latin typeface="Qualcomm Office Bold" panose="020B0803030202060203" pitchFamily="34" charset="0"/>
              </a:rPr>
              <a:t>NOW PLAYING:</a:t>
            </a:r>
          </a:p>
          <a:p>
            <a:pPr>
              <a:lnSpc>
                <a:spcPct val="85000"/>
              </a:lnSpc>
              <a:spcBef>
                <a:spcPts val="100"/>
              </a:spcBef>
            </a:pPr>
            <a:r>
              <a:rPr lang="en-US" sz="800" dirty="0" smtClean="0">
                <a:solidFill>
                  <a:srgbClr val="FCB53B"/>
                </a:solidFill>
                <a:latin typeface="Qualcomm Office Semibold" panose="020B0703030202060203" pitchFamily="34" charset="0"/>
              </a:rPr>
              <a:t>Artist:</a:t>
            </a:r>
            <a:r>
              <a:rPr lang="en-US" sz="800" dirty="0" smtClean="0">
                <a:solidFill>
                  <a:srgbClr val="FCB53B"/>
                </a:solidFill>
                <a:latin typeface="Qualcomm Office Regular" panose="020B0503030202060203" pitchFamily="34" charset="0"/>
              </a:rPr>
              <a:t> Flowers</a:t>
            </a:r>
          </a:p>
          <a:p>
            <a:pPr>
              <a:lnSpc>
                <a:spcPct val="85000"/>
              </a:lnSpc>
              <a:spcBef>
                <a:spcPts val="100"/>
              </a:spcBef>
            </a:pPr>
            <a:r>
              <a:rPr lang="en-US" sz="800" dirty="0">
                <a:solidFill>
                  <a:srgbClr val="FCB53B"/>
                </a:solidFill>
                <a:latin typeface="Qualcomm Office Semibold" panose="020B0703030202060203" pitchFamily="34" charset="0"/>
              </a:rPr>
              <a:t>Song:</a:t>
            </a:r>
            <a:r>
              <a:rPr lang="en-US" sz="800" dirty="0" smtClean="0">
                <a:solidFill>
                  <a:srgbClr val="FCB53B"/>
                </a:solidFill>
                <a:latin typeface="Qualcomm Office Regular" panose="020B0503030202060203" pitchFamily="34" charset="0"/>
              </a:rPr>
              <a:t> Daisy</a:t>
            </a:r>
          </a:p>
        </p:txBody>
      </p:sp>
      <p:sp>
        <p:nvSpPr>
          <p:cNvPr id="180" name="Freeform 11"/>
          <p:cNvSpPr>
            <a:spLocks/>
          </p:cNvSpPr>
          <p:nvPr/>
        </p:nvSpPr>
        <p:spPr bwMode="auto">
          <a:xfrm flipH="1">
            <a:off x="3198812" y="1989767"/>
            <a:ext cx="1812925" cy="524833"/>
          </a:xfrm>
          <a:custGeom>
            <a:avLst/>
            <a:gdLst>
              <a:gd name="T0" fmla="*/ 10 w 411"/>
              <a:gd name="T1" fmla="*/ 105 h 132"/>
              <a:gd name="T2" fmla="*/ 0 w 411"/>
              <a:gd name="T3" fmla="*/ 95 h 132"/>
              <a:gd name="T4" fmla="*/ 0 w 411"/>
              <a:gd name="T5" fmla="*/ 10 h 132"/>
              <a:gd name="T6" fmla="*/ 10 w 411"/>
              <a:gd name="T7" fmla="*/ 0 h 132"/>
              <a:gd name="T8" fmla="*/ 401 w 411"/>
              <a:gd name="T9" fmla="*/ 0 h 132"/>
              <a:gd name="T10" fmla="*/ 411 w 411"/>
              <a:gd name="T11" fmla="*/ 10 h 132"/>
              <a:gd name="T12" fmla="*/ 411 w 411"/>
              <a:gd name="T13" fmla="*/ 95 h 132"/>
              <a:gd name="T14" fmla="*/ 401 w 411"/>
              <a:gd name="T15" fmla="*/ 105 h 132"/>
              <a:gd name="T16" fmla="*/ 391 w 411"/>
              <a:gd name="T17" fmla="*/ 105 h 132"/>
              <a:gd name="T18" fmla="*/ 391 w 411"/>
              <a:gd name="T19" fmla="*/ 128 h 132"/>
              <a:gd name="T20" fmla="*/ 387 w 411"/>
              <a:gd name="T21" fmla="*/ 132 h 132"/>
              <a:gd name="T22" fmla="*/ 383 w 411"/>
              <a:gd name="T23" fmla="*/ 131 h 132"/>
              <a:gd name="T24" fmla="*/ 357 w 411"/>
              <a:gd name="T25" fmla="*/ 105 h 132"/>
              <a:gd name="T26" fmla="*/ 10 w 411"/>
              <a:gd name="T27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11" h="132">
                <a:moveTo>
                  <a:pt x="10" y="105"/>
                </a:moveTo>
                <a:cubicBezTo>
                  <a:pt x="5" y="105"/>
                  <a:pt x="0" y="100"/>
                  <a:pt x="0" y="95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07" y="0"/>
                  <a:pt x="411" y="5"/>
                  <a:pt x="411" y="10"/>
                </a:cubicBezTo>
                <a:cubicBezTo>
                  <a:pt x="411" y="95"/>
                  <a:pt x="411" y="95"/>
                  <a:pt x="411" y="95"/>
                </a:cubicBezTo>
                <a:cubicBezTo>
                  <a:pt x="411" y="100"/>
                  <a:pt x="407" y="105"/>
                  <a:pt x="401" y="105"/>
                </a:cubicBezTo>
                <a:cubicBezTo>
                  <a:pt x="391" y="105"/>
                  <a:pt x="391" y="105"/>
                  <a:pt x="391" y="105"/>
                </a:cubicBezTo>
                <a:cubicBezTo>
                  <a:pt x="391" y="128"/>
                  <a:pt x="391" y="128"/>
                  <a:pt x="391" y="128"/>
                </a:cubicBezTo>
                <a:cubicBezTo>
                  <a:pt x="391" y="130"/>
                  <a:pt x="389" y="132"/>
                  <a:pt x="387" y="132"/>
                </a:cubicBezTo>
                <a:cubicBezTo>
                  <a:pt x="385" y="132"/>
                  <a:pt x="384" y="132"/>
                  <a:pt x="383" y="131"/>
                </a:cubicBezTo>
                <a:cubicBezTo>
                  <a:pt x="357" y="105"/>
                  <a:pt x="357" y="105"/>
                  <a:pt x="357" y="105"/>
                </a:cubicBezTo>
                <a:lnTo>
                  <a:pt x="10" y="105"/>
                </a:lnTo>
                <a:close/>
              </a:path>
            </a:pathLst>
          </a:custGeom>
          <a:noFill/>
          <a:ln w="12700" cap="rnd">
            <a:solidFill>
              <a:srgbClr val="FCB53B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91440" rIns="91440" bIns="45720" numCol="1" anchor="t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1100" dirty="0" smtClean="0">
                <a:solidFill>
                  <a:srgbClr val="FCB53B"/>
                </a:solidFill>
                <a:latin typeface="Qualcomm Office Bold" panose="020B0803030202060203" pitchFamily="34" charset="0"/>
              </a:rPr>
              <a:t>“Someone’s at the door”</a:t>
            </a:r>
            <a:endParaRPr lang="en-US" sz="1100" dirty="0">
              <a:solidFill>
                <a:srgbClr val="FCB53B"/>
              </a:solidFill>
              <a:latin typeface="Qualcomm Office Bold" panose="020B0803030202060203" pitchFamily="34" charset="0"/>
            </a:endParaRP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226" b="73548" l="7042" r="92254">
                        <a14:foregroundMark x1="78873" y1="40000" x2="78873" y2="40000"/>
                        <a14:foregroundMark x1="72535" y1="30323" x2="72535" y2="30323"/>
                        <a14:foregroundMark x1="59859" y1="30323" x2="59859" y2="30323"/>
                        <a14:foregroundMark x1="11972" y1="54839" x2="11972" y2="54839"/>
                        <a14:foregroundMark x1="26056" y1="69677" x2="26056" y2="69677"/>
                        <a14:foregroundMark x1="74648" y1="69032" x2="74648" y2="69032"/>
                      </a14:backgroundRemoval>
                    </a14:imgEffect>
                  </a14:imgLayer>
                </a14:imgProps>
              </a:ext>
            </a:extLst>
          </a:blip>
          <a:srcRect l="8539" t="23064" r="8363" b="26452"/>
          <a:stretch/>
        </p:blipFill>
        <p:spPr>
          <a:xfrm>
            <a:off x="4794186" y="5360086"/>
            <a:ext cx="462026" cy="306386"/>
          </a:xfrm>
          <a:prstGeom prst="rect">
            <a:avLst/>
          </a:prstGeom>
        </p:spPr>
      </p:pic>
      <p:sp>
        <p:nvSpPr>
          <p:cNvPr id="194" name="Freeform 193"/>
          <p:cNvSpPr/>
          <p:nvPr/>
        </p:nvSpPr>
        <p:spPr bwMode="auto">
          <a:xfrm rot="6333568">
            <a:off x="3625923" y="3413422"/>
            <a:ext cx="3549446" cy="478140"/>
          </a:xfrm>
          <a:custGeom>
            <a:avLst/>
            <a:gdLst>
              <a:gd name="connsiteX0" fmla="*/ 2733869 w 2733869"/>
              <a:gd name="connsiteY0" fmla="*/ 441298 h 1309045"/>
              <a:gd name="connsiteX1" fmla="*/ 1212979 w 2733869"/>
              <a:gd name="connsiteY1" fmla="*/ 40082 h 1309045"/>
              <a:gd name="connsiteX2" fmla="*/ 0 w 2733869"/>
              <a:gd name="connsiteY2" fmla="*/ 1309045 h 1309045"/>
              <a:gd name="connsiteX0" fmla="*/ 2733869 w 2733869"/>
              <a:gd name="connsiteY0" fmla="*/ 0 h 867747"/>
              <a:gd name="connsiteX1" fmla="*/ 0 w 2733869"/>
              <a:gd name="connsiteY1" fmla="*/ 867747 h 867747"/>
              <a:gd name="connsiteX0" fmla="*/ 2733869 w 2733869"/>
              <a:gd name="connsiteY0" fmla="*/ 52503 h 920250"/>
              <a:gd name="connsiteX1" fmla="*/ 0 w 2733869"/>
              <a:gd name="connsiteY1" fmla="*/ 920250 h 920250"/>
              <a:gd name="connsiteX0" fmla="*/ 2733869 w 2733869"/>
              <a:gd name="connsiteY0" fmla="*/ 107325 h 975072"/>
              <a:gd name="connsiteX1" fmla="*/ 0 w 2733869"/>
              <a:gd name="connsiteY1" fmla="*/ 975072 h 975072"/>
              <a:gd name="connsiteX0" fmla="*/ 2733869 w 2733869"/>
              <a:gd name="connsiteY0" fmla="*/ 107958 h 975705"/>
              <a:gd name="connsiteX1" fmla="*/ 0 w 2733869"/>
              <a:gd name="connsiteY1" fmla="*/ 975705 h 975705"/>
              <a:gd name="connsiteX0" fmla="*/ 2734274 w 2734274"/>
              <a:gd name="connsiteY0" fmla="*/ 107958 h 975705"/>
              <a:gd name="connsiteX1" fmla="*/ 405 w 2734274"/>
              <a:gd name="connsiteY1" fmla="*/ 975705 h 975705"/>
              <a:gd name="connsiteX0" fmla="*/ 2738721 w 2738721"/>
              <a:gd name="connsiteY0" fmla="*/ 107326 h 975073"/>
              <a:gd name="connsiteX1" fmla="*/ 4852 w 2738721"/>
              <a:gd name="connsiteY1" fmla="*/ 975073 h 975073"/>
              <a:gd name="connsiteX0" fmla="*/ 2736536 w 2736536"/>
              <a:gd name="connsiteY0" fmla="*/ 107326 h 975073"/>
              <a:gd name="connsiteX1" fmla="*/ 2667 w 2736536"/>
              <a:gd name="connsiteY1" fmla="*/ 975073 h 975073"/>
              <a:gd name="connsiteX0" fmla="*/ 2723979 w 2723979"/>
              <a:gd name="connsiteY0" fmla="*/ 88587 h 1086364"/>
              <a:gd name="connsiteX1" fmla="*/ 2693 w 2723979"/>
              <a:gd name="connsiteY1" fmla="*/ 1086364 h 1086364"/>
              <a:gd name="connsiteX0" fmla="*/ 2678643 w 2678643"/>
              <a:gd name="connsiteY0" fmla="*/ 39764 h 1849710"/>
              <a:gd name="connsiteX1" fmla="*/ 2793 w 2678643"/>
              <a:gd name="connsiteY1" fmla="*/ 1849710 h 1849710"/>
              <a:gd name="connsiteX0" fmla="*/ 2453796 w 2453796"/>
              <a:gd name="connsiteY0" fmla="*/ 37197 h 1944846"/>
              <a:gd name="connsiteX1" fmla="*/ 3414 w 2453796"/>
              <a:gd name="connsiteY1" fmla="*/ 1944846 h 1944846"/>
              <a:gd name="connsiteX0" fmla="*/ 2450382 w 2450382"/>
              <a:gd name="connsiteY0" fmla="*/ 23322 h 1930971"/>
              <a:gd name="connsiteX1" fmla="*/ 0 w 2450382"/>
              <a:gd name="connsiteY1" fmla="*/ 1930971 h 1930971"/>
              <a:gd name="connsiteX0" fmla="*/ 2450382 w 2450382"/>
              <a:gd name="connsiteY0" fmla="*/ 0 h 1907649"/>
              <a:gd name="connsiteX1" fmla="*/ 0 w 2450382"/>
              <a:gd name="connsiteY1" fmla="*/ 1907649 h 190764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69917 w 2469917"/>
              <a:gd name="connsiteY0" fmla="*/ 0 h 1423849"/>
              <a:gd name="connsiteX1" fmla="*/ 0 w 2469917"/>
              <a:gd name="connsiteY1" fmla="*/ 1423849 h 1423849"/>
              <a:gd name="connsiteX0" fmla="*/ 2469917 w 2469917"/>
              <a:gd name="connsiteY0" fmla="*/ 1635 h 1425484"/>
              <a:gd name="connsiteX1" fmla="*/ 0 w 2469917"/>
              <a:gd name="connsiteY1" fmla="*/ 1425484 h 1425484"/>
              <a:gd name="connsiteX0" fmla="*/ 775719 w 775719"/>
              <a:gd name="connsiteY0" fmla="*/ 1713 h 1364602"/>
              <a:gd name="connsiteX1" fmla="*/ 96502 w 775719"/>
              <a:gd name="connsiteY1" fmla="*/ 1364602 h 1364602"/>
              <a:gd name="connsiteX0" fmla="*/ 832213 w 832213"/>
              <a:gd name="connsiteY0" fmla="*/ 1777 h 1364666"/>
              <a:gd name="connsiteX1" fmla="*/ 152996 w 832213"/>
              <a:gd name="connsiteY1" fmla="*/ 1364666 h 1364666"/>
              <a:gd name="connsiteX0" fmla="*/ 680039 w 680039"/>
              <a:gd name="connsiteY0" fmla="*/ 0 h 1362889"/>
              <a:gd name="connsiteX1" fmla="*/ 822 w 680039"/>
              <a:gd name="connsiteY1" fmla="*/ 1362889 h 1362889"/>
              <a:gd name="connsiteX0" fmla="*/ 654287 w 654287"/>
              <a:gd name="connsiteY0" fmla="*/ 0 h 1393496"/>
              <a:gd name="connsiteX1" fmla="*/ 2163 w 654287"/>
              <a:gd name="connsiteY1" fmla="*/ 1393496 h 1393496"/>
              <a:gd name="connsiteX0" fmla="*/ 654287 w 654287"/>
              <a:gd name="connsiteY0" fmla="*/ 0 h 1384314"/>
              <a:gd name="connsiteX1" fmla="*/ 2163 w 654287"/>
              <a:gd name="connsiteY1" fmla="*/ 1384314 h 1384314"/>
              <a:gd name="connsiteX0" fmla="*/ 653531 w 653531"/>
              <a:gd name="connsiteY0" fmla="*/ 0 h 1384314"/>
              <a:gd name="connsiteX1" fmla="*/ 1407 w 653531"/>
              <a:gd name="connsiteY1" fmla="*/ 1384314 h 1384314"/>
              <a:gd name="connsiteX0" fmla="*/ 666866 w 666866"/>
              <a:gd name="connsiteY0" fmla="*/ 19 h 1384333"/>
              <a:gd name="connsiteX1" fmla="*/ 14742 w 666866"/>
              <a:gd name="connsiteY1" fmla="*/ 1384333 h 1384333"/>
              <a:gd name="connsiteX0" fmla="*/ 659537 w 659537"/>
              <a:gd name="connsiteY0" fmla="*/ 19 h 1384333"/>
              <a:gd name="connsiteX1" fmla="*/ 7413 w 659537"/>
              <a:gd name="connsiteY1" fmla="*/ 1384333 h 1384333"/>
              <a:gd name="connsiteX0" fmla="*/ 3086852 w 3086852"/>
              <a:gd name="connsiteY0" fmla="*/ 26 h 1065731"/>
              <a:gd name="connsiteX1" fmla="*/ 1 w 3086852"/>
              <a:gd name="connsiteY1" fmla="*/ 1065731 h 1065731"/>
              <a:gd name="connsiteX0" fmla="*/ 3086851 w 3086851"/>
              <a:gd name="connsiteY0" fmla="*/ 122 h 1065827"/>
              <a:gd name="connsiteX1" fmla="*/ 0 w 3086851"/>
              <a:gd name="connsiteY1" fmla="*/ 1065827 h 1065827"/>
              <a:gd name="connsiteX0" fmla="*/ 3056658 w 3056658"/>
              <a:gd name="connsiteY0" fmla="*/ 723 h 894912"/>
              <a:gd name="connsiteX1" fmla="*/ 0 w 3056658"/>
              <a:gd name="connsiteY1" fmla="*/ 894912 h 894912"/>
              <a:gd name="connsiteX0" fmla="*/ 3108417 w 3108417"/>
              <a:gd name="connsiteY0" fmla="*/ 510 h 914189"/>
              <a:gd name="connsiteX1" fmla="*/ 0 w 3108417"/>
              <a:gd name="connsiteY1" fmla="*/ 914189 h 914189"/>
              <a:gd name="connsiteX0" fmla="*/ 1354920 w 1354920"/>
              <a:gd name="connsiteY0" fmla="*/ 17 h 2255367"/>
              <a:gd name="connsiteX1" fmla="*/ 0 w 1354920"/>
              <a:gd name="connsiteY1" fmla="*/ 2255368 h 2255367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967317 w 1967317"/>
              <a:gd name="connsiteY0" fmla="*/ 31 h 1876303"/>
              <a:gd name="connsiteX1" fmla="*/ 0 w 1967317"/>
              <a:gd name="connsiteY1" fmla="*/ 1876303 h 1876303"/>
              <a:gd name="connsiteX0" fmla="*/ 1486053 w 1486053"/>
              <a:gd name="connsiteY0" fmla="*/ 428501 h 556301"/>
              <a:gd name="connsiteX1" fmla="*/ 0 w 1486053"/>
              <a:gd name="connsiteY1" fmla="*/ 556301 h 556301"/>
              <a:gd name="connsiteX0" fmla="*/ 1486053 w 1486053"/>
              <a:gd name="connsiteY0" fmla="*/ 101025 h 228825"/>
              <a:gd name="connsiteX1" fmla="*/ 0 w 1486053"/>
              <a:gd name="connsiteY1" fmla="*/ 228825 h 228825"/>
              <a:gd name="connsiteX0" fmla="*/ 1486053 w 1486053"/>
              <a:gd name="connsiteY0" fmla="*/ 209630 h 337430"/>
              <a:gd name="connsiteX1" fmla="*/ 0 w 1486053"/>
              <a:gd name="connsiteY1" fmla="*/ 337430 h 337430"/>
              <a:gd name="connsiteX0" fmla="*/ 1486053 w 1486053"/>
              <a:gd name="connsiteY0" fmla="*/ 182891 h 310691"/>
              <a:gd name="connsiteX1" fmla="*/ 0 w 1486053"/>
              <a:gd name="connsiteY1" fmla="*/ 310691 h 310691"/>
              <a:gd name="connsiteX0" fmla="*/ 1486053 w 1486053"/>
              <a:gd name="connsiteY0" fmla="*/ 155369 h 283169"/>
              <a:gd name="connsiteX1" fmla="*/ 0 w 1486053"/>
              <a:gd name="connsiteY1" fmla="*/ 283169 h 283169"/>
              <a:gd name="connsiteX0" fmla="*/ 1453250 w 1453250"/>
              <a:gd name="connsiteY0" fmla="*/ 155369 h 283169"/>
              <a:gd name="connsiteX1" fmla="*/ 0 w 1453250"/>
              <a:gd name="connsiteY1" fmla="*/ 283169 h 28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3250" h="283169">
                <a:moveTo>
                  <a:pt x="1453250" y="155369"/>
                </a:moveTo>
                <a:cubicBezTo>
                  <a:pt x="1006163" y="-79857"/>
                  <a:pt x="342050" y="-56313"/>
                  <a:pt x="0" y="283169"/>
                </a:cubicBezTo>
              </a:path>
            </a:pathLst>
          </a:custGeom>
          <a:ln w="38100" cap="rnd">
            <a:solidFill>
              <a:srgbClr val="FCB53B"/>
            </a:solidFill>
            <a:prstDash val="solid"/>
            <a:miter lim="800000"/>
            <a:headEnd type="none" w="sm" len="sm"/>
            <a:tailEnd type="triangle" w="med" len="med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427412" y="4038600"/>
            <a:ext cx="594360" cy="999167"/>
            <a:chOff x="3427412" y="4038600"/>
            <a:chExt cx="594360" cy="999167"/>
          </a:xfrm>
        </p:grpSpPr>
        <p:grpSp>
          <p:nvGrpSpPr>
            <p:cNvPr id="225" name="Group 224"/>
            <p:cNvGrpSpPr/>
            <p:nvPr/>
          </p:nvGrpSpPr>
          <p:grpSpPr>
            <a:xfrm>
              <a:off x="3427412" y="4038600"/>
              <a:ext cx="594360" cy="761999"/>
              <a:chOff x="3427412" y="4038600"/>
              <a:chExt cx="594360" cy="76199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3487736" y="4038600"/>
                <a:ext cx="0" cy="609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3716336" y="4038600"/>
                <a:ext cx="0" cy="609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3944936" y="4038600"/>
                <a:ext cx="0" cy="6096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Can 180"/>
              <p:cNvSpPr/>
              <p:nvPr/>
            </p:nvSpPr>
            <p:spPr>
              <a:xfrm>
                <a:off x="3884612" y="4648200"/>
                <a:ext cx="137160" cy="152399"/>
              </a:xfrm>
              <a:prstGeom prst="can">
                <a:avLst/>
              </a:prstGeom>
              <a:solidFill>
                <a:srgbClr val="000000"/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Can 181"/>
              <p:cNvSpPr/>
              <p:nvPr/>
            </p:nvSpPr>
            <p:spPr>
              <a:xfrm>
                <a:off x="3656012" y="4648200"/>
                <a:ext cx="137160" cy="152399"/>
              </a:xfrm>
              <a:prstGeom prst="can">
                <a:avLst/>
              </a:prstGeom>
              <a:solidFill>
                <a:srgbClr val="000000"/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an 182"/>
              <p:cNvSpPr/>
              <p:nvPr/>
            </p:nvSpPr>
            <p:spPr>
              <a:xfrm>
                <a:off x="3427412" y="4648200"/>
                <a:ext cx="137160" cy="152399"/>
              </a:xfrm>
              <a:prstGeom prst="can">
                <a:avLst/>
              </a:prstGeom>
              <a:solidFill>
                <a:srgbClr val="000000"/>
              </a:solidFill>
              <a:ln>
                <a:noFill/>
              </a:ln>
              <a:scene3d>
                <a:camera prst="orthographicFront">
                  <a:rot lat="1080000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rapezoid 44"/>
            <p:cNvSpPr/>
            <p:nvPr/>
          </p:nvSpPr>
          <p:spPr>
            <a:xfrm>
              <a:off x="3884612" y="4800600"/>
              <a:ext cx="137160" cy="237167"/>
            </a:xfrm>
            <a:prstGeom prst="trapezoid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FFFFF"/>
                </a:gs>
              </a:gsLst>
              <a:lin ang="18720000" scaled="0"/>
              <a:tileRect/>
            </a:gradFill>
            <a:ln>
              <a:noFill/>
            </a:ln>
            <a:effectLst>
              <a:glow rad="101600">
                <a:schemeClr val="accent5">
                  <a:lumMod val="20000"/>
                  <a:lumOff val="80000"/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Trapezoid 199"/>
            <p:cNvSpPr/>
            <p:nvPr/>
          </p:nvSpPr>
          <p:spPr>
            <a:xfrm>
              <a:off x="3427412" y="4800600"/>
              <a:ext cx="137160" cy="237167"/>
            </a:xfrm>
            <a:prstGeom prst="trapezoid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FFFFF"/>
                </a:gs>
              </a:gsLst>
              <a:lin ang="18720000" scaled="0"/>
              <a:tileRect/>
            </a:gradFill>
            <a:ln>
              <a:noFill/>
            </a:ln>
            <a:effectLst>
              <a:glow rad="101600">
                <a:schemeClr val="accent5">
                  <a:lumMod val="20000"/>
                  <a:lumOff val="80000"/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rapezoid 200"/>
            <p:cNvSpPr/>
            <p:nvPr/>
          </p:nvSpPr>
          <p:spPr>
            <a:xfrm>
              <a:off x="3656012" y="4800600"/>
              <a:ext cx="137160" cy="237167"/>
            </a:xfrm>
            <a:prstGeom prst="trapezoid">
              <a:avLst/>
            </a:prstGeom>
            <a:gradFill flip="none" rotWithShape="1">
              <a:gsLst>
                <a:gs pos="0">
                  <a:schemeClr val="accent5"/>
                </a:gs>
                <a:gs pos="100000">
                  <a:srgbClr val="FFFFFF"/>
                </a:gs>
              </a:gsLst>
              <a:lin ang="18720000" scaled="0"/>
              <a:tileRect/>
            </a:gradFill>
            <a:ln>
              <a:noFill/>
            </a:ln>
            <a:effectLst>
              <a:glow rad="101600">
                <a:schemeClr val="accent5">
                  <a:lumMod val="20000"/>
                  <a:lumOff val="80000"/>
                  <a:alpha val="75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103812" y="2461043"/>
            <a:ext cx="293770" cy="744639"/>
            <a:chOff x="5103812" y="2461043"/>
            <a:chExt cx="293770" cy="744639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256212" y="2667000"/>
              <a:ext cx="0" cy="482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78701" y="3143250"/>
              <a:ext cx="17258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5150694" y="3175520"/>
              <a:ext cx="2286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5132406" y="3205682"/>
              <a:ext cx="26517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rapezoid 55"/>
            <p:cNvSpPr/>
            <p:nvPr/>
          </p:nvSpPr>
          <p:spPr>
            <a:xfrm>
              <a:off x="5103812" y="2461043"/>
              <a:ext cx="280643" cy="205957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2970212" y="2455761"/>
            <a:ext cx="293770" cy="744639"/>
            <a:chOff x="5103812" y="2461043"/>
            <a:chExt cx="293770" cy="744639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5256212" y="2667000"/>
              <a:ext cx="0" cy="482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5178701" y="3143250"/>
              <a:ext cx="17258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5150694" y="3175520"/>
              <a:ext cx="22860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5132406" y="3205682"/>
              <a:ext cx="265176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rapezoid 221"/>
            <p:cNvSpPr/>
            <p:nvPr/>
          </p:nvSpPr>
          <p:spPr>
            <a:xfrm>
              <a:off x="5103812" y="2461043"/>
              <a:ext cx="280643" cy="205957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>
            <a:stCxn id="105" idx="8"/>
            <a:endCxn id="105" idx="8"/>
          </p:cNvCxnSpPr>
          <p:nvPr/>
        </p:nvCxnSpPr>
        <p:spPr>
          <a:xfrm>
            <a:off x="7485062" y="52578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8" idx="35"/>
          </p:cNvCxnSpPr>
          <p:nvPr/>
        </p:nvCxnSpPr>
        <p:spPr>
          <a:xfrm flipV="1">
            <a:off x="7497762" y="5181600"/>
            <a:ext cx="69850" cy="79375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" name="Picture 1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525" y="1371600"/>
            <a:ext cx="785812" cy="7465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74612" y="1355725"/>
            <a:ext cx="6096000" cy="1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8609012" y="3200400"/>
            <a:ext cx="274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 rot="10800000">
            <a:off x="379412" y="1600200"/>
            <a:ext cx="1263325" cy="787400"/>
            <a:chOff x="379412" y="1600200"/>
            <a:chExt cx="1263325" cy="787400"/>
          </a:xfrm>
        </p:grpSpPr>
        <p:sp>
          <p:nvSpPr>
            <p:cNvPr id="187" name="Freeform 25"/>
            <p:cNvSpPr>
              <a:spLocks noEditPoints="1"/>
            </p:cNvSpPr>
            <p:nvPr/>
          </p:nvSpPr>
          <p:spPr bwMode="auto">
            <a:xfrm>
              <a:off x="995037" y="1600200"/>
              <a:ext cx="314325" cy="787400"/>
            </a:xfrm>
            <a:custGeom>
              <a:avLst/>
              <a:gdLst>
                <a:gd name="T0" fmla="*/ 0 w 99"/>
                <a:gd name="T1" fmla="*/ 0 h 248"/>
                <a:gd name="T2" fmla="*/ 0 w 99"/>
                <a:gd name="T3" fmla="*/ 124 h 248"/>
                <a:gd name="T4" fmla="*/ 0 w 99"/>
                <a:gd name="T5" fmla="*/ 248 h 248"/>
                <a:gd name="T6" fmla="*/ 99 w 99"/>
                <a:gd name="T7" fmla="*/ 248 h 248"/>
                <a:gd name="T8" fmla="*/ 99 w 99"/>
                <a:gd name="T9" fmla="*/ 0 h 248"/>
                <a:gd name="T10" fmla="*/ 0 w 99"/>
                <a:gd name="T11" fmla="*/ 0 h 248"/>
                <a:gd name="T12" fmla="*/ 86 w 99"/>
                <a:gd name="T13" fmla="*/ 53 h 248"/>
                <a:gd name="T14" fmla="*/ 83 w 99"/>
                <a:gd name="T15" fmla="*/ 57 h 248"/>
                <a:gd name="T16" fmla="*/ 80 w 99"/>
                <a:gd name="T17" fmla="*/ 53 h 248"/>
                <a:gd name="T18" fmla="*/ 80 w 99"/>
                <a:gd name="T19" fmla="*/ 20 h 248"/>
                <a:gd name="T20" fmla="*/ 83 w 99"/>
                <a:gd name="T21" fmla="*/ 17 h 248"/>
                <a:gd name="T22" fmla="*/ 86 w 99"/>
                <a:gd name="T23" fmla="*/ 20 h 248"/>
                <a:gd name="T24" fmla="*/ 86 w 99"/>
                <a:gd name="T25" fmla="*/ 5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48">
                  <a:moveTo>
                    <a:pt x="0" y="0"/>
                  </a:moveTo>
                  <a:cubicBezTo>
                    <a:pt x="0" y="41"/>
                    <a:pt x="0" y="83"/>
                    <a:pt x="0" y="124"/>
                  </a:cubicBezTo>
                  <a:cubicBezTo>
                    <a:pt x="0" y="165"/>
                    <a:pt x="0" y="206"/>
                    <a:pt x="0" y="248"/>
                  </a:cubicBezTo>
                  <a:cubicBezTo>
                    <a:pt x="32" y="248"/>
                    <a:pt x="99" y="248"/>
                    <a:pt x="99" y="24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32" y="0"/>
                    <a:pt x="0" y="0"/>
                  </a:cubicBezTo>
                  <a:close/>
                  <a:moveTo>
                    <a:pt x="86" y="53"/>
                  </a:moveTo>
                  <a:cubicBezTo>
                    <a:pt x="86" y="55"/>
                    <a:pt x="85" y="57"/>
                    <a:pt x="83" y="57"/>
                  </a:cubicBezTo>
                  <a:cubicBezTo>
                    <a:pt x="81" y="57"/>
                    <a:pt x="80" y="55"/>
                    <a:pt x="80" y="53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8"/>
                    <a:pt x="81" y="17"/>
                    <a:pt x="83" y="17"/>
                  </a:cubicBezTo>
                  <a:cubicBezTo>
                    <a:pt x="85" y="17"/>
                    <a:pt x="86" y="18"/>
                    <a:pt x="86" y="20"/>
                  </a:cubicBezTo>
                  <a:lnTo>
                    <a:pt x="86" y="53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FFFFF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7"/>
            <p:cNvSpPr>
              <a:spLocks noEditPoints="1"/>
            </p:cNvSpPr>
            <p:nvPr/>
          </p:nvSpPr>
          <p:spPr bwMode="auto">
            <a:xfrm>
              <a:off x="1328412" y="1600200"/>
              <a:ext cx="314325" cy="787400"/>
            </a:xfrm>
            <a:custGeom>
              <a:avLst/>
              <a:gdLst>
                <a:gd name="T0" fmla="*/ 0 w 99"/>
                <a:gd name="T1" fmla="*/ 0 h 248"/>
                <a:gd name="T2" fmla="*/ 0 w 99"/>
                <a:gd name="T3" fmla="*/ 248 h 248"/>
                <a:gd name="T4" fmla="*/ 99 w 99"/>
                <a:gd name="T5" fmla="*/ 248 h 248"/>
                <a:gd name="T6" fmla="*/ 99 w 99"/>
                <a:gd name="T7" fmla="*/ 124 h 248"/>
                <a:gd name="T8" fmla="*/ 99 w 99"/>
                <a:gd name="T9" fmla="*/ 0 h 248"/>
                <a:gd name="T10" fmla="*/ 0 w 99"/>
                <a:gd name="T11" fmla="*/ 0 h 248"/>
                <a:gd name="T12" fmla="*/ 19 w 99"/>
                <a:gd name="T13" fmla="*/ 53 h 248"/>
                <a:gd name="T14" fmla="*/ 15 w 99"/>
                <a:gd name="T15" fmla="*/ 57 h 248"/>
                <a:gd name="T16" fmla="*/ 12 w 99"/>
                <a:gd name="T17" fmla="*/ 53 h 248"/>
                <a:gd name="T18" fmla="*/ 12 w 99"/>
                <a:gd name="T19" fmla="*/ 20 h 248"/>
                <a:gd name="T20" fmla="*/ 15 w 99"/>
                <a:gd name="T21" fmla="*/ 17 h 248"/>
                <a:gd name="T22" fmla="*/ 19 w 99"/>
                <a:gd name="T23" fmla="*/ 20 h 248"/>
                <a:gd name="T24" fmla="*/ 19 w 99"/>
                <a:gd name="T25" fmla="*/ 5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48">
                  <a:moveTo>
                    <a:pt x="0" y="0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0" y="248"/>
                    <a:pt x="67" y="248"/>
                    <a:pt x="99" y="248"/>
                  </a:cubicBezTo>
                  <a:cubicBezTo>
                    <a:pt x="99" y="206"/>
                    <a:pt x="99" y="165"/>
                    <a:pt x="99" y="124"/>
                  </a:cubicBezTo>
                  <a:cubicBezTo>
                    <a:pt x="99" y="83"/>
                    <a:pt x="99" y="41"/>
                    <a:pt x="99" y="0"/>
                  </a:cubicBezTo>
                  <a:cubicBezTo>
                    <a:pt x="67" y="0"/>
                    <a:pt x="0" y="0"/>
                    <a:pt x="0" y="0"/>
                  </a:cubicBezTo>
                  <a:close/>
                  <a:moveTo>
                    <a:pt x="19" y="53"/>
                  </a:moveTo>
                  <a:cubicBezTo>
                    <a:pt x="19" y="55"/>
                    <a:pt x="17" y="57"/>
                    <a:pt x="15" y="57"/>
                  </a:cubicBezTo>
                  <a:cubicBezTo>
                    <a:pt x="14" y="57"/>
                    <a:pt x="12" y="55"/>
                    <a:pt x="12" y="53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7" y="17"/>
                    <a:pt x="19" y="18"/>
                    <a:pt x="19" y="20"/>
                  </a:cubicBezTo>
                  <a:lnTo>
                    <a:pt x="19" y="53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FFFFF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7"/>
            <p:cNvSpPr>
              <a:spLocks noEditPoints="1"/>
            </p:cNvSpPr>
            <p:nvPr/>
          </p:nvSpPr>
          <p:spPr bwMode="auto">
            <a:xfrm>
              <a:off x="684212" y="1600200"/>
              <a:ext cx="314325" cy="787400"/>
            </a:xfrm>
            <a:custGeom>
              <a:avLst/>
              <a:gdLst>
                <a:gd name="T0" fmla="*/ 0 w 99"/>
                <a:gd name="T1" fmla="*/ 0 h 248"/>
                <a:gd name="T2" fmla="*/ 0 w 99"/>
                <a:gd name="T3" fmla="*/ 248 h 248"/>
                <a:gd name="T4" fmla="*/ 99 w 99"/>
                <a:gd name="T5" fmla="*/ 248 h 248"/>
                <a:gd name="T6" fmla="*/ 99 w 99"/>
                <a:gd name="T7" fmla="*/ 124 h 248"/>
                <a:gd name="T8" fmla="*/ 99 w 99"/>
                <a:gd name="T9" fmla="*/ 0 h 248"/>
                <a:gd name="T10" fmla="*/ 0 w 99"/>
                <a:gd name="T11" fmla="*/ 0 h 248"/>
                <a:gd name="T12" fmla="*/ 19 w 99"/>
                <a:gd name="T13" fmla="*/ 53 h 248"/>
                <a:gd name="T14" fmla="*/ 15 w 99"/>
                <a:gd name="T15" fmla="*/ 57 h 248"/>
                <a:gd name="T16" fmla="*/ 12 w 99"/>
                <a:gd name="T17" fmla="*/ 53 h 248"/>
                <a:gd name="T18" fmla="*/ 12 w 99"/>
                <a:gd name="T19" fmla="*/ 20 h 248"/>
                <a:gd name="T20" fmla="*/ 15 w 99"/>
                <a:gd name="T21" fmla="*/ 17 h 248"/>
                <a:gd name="T22" fmla="*/ 19 w 99"/>
                <a:gd name="T23" fmla="*/ 20 h 248"/>
                <a:gd name="T24" fmla="*/ 19 w 99"/>
                <a:gd name="T25" fmla="*/ 5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48">
                  <a:moveTo>
                    <a:pt x="0" y="0"/>
                  </a:moveTo>
                  <a:cubicBezTo>
                    <a:pt x="0" y="248"/>
                    <a:pt x="0" y="248"/>
                    <a:pt x="0" y="248"/>
                  </a:cubicBezTo>
                  <a:cubicBezTo>
                    <a:pt x="0" y="248"/>
                    <a:pt x="67" y="248"/>
                    <a:pt x="99" y="248"/>
                  </a:cubicBezTo>
                  <a:cubicBezTo>
                    <a:pt x="99" y="206"/>
                    <a:pt x="99" y="165"/>
                    <a:pt x="99" y="124"/>
                  </a:cubicBezTo>
                  <a:cubicBezTo>
                    <a:pt x="99" y="83"/>
                    <a:pt x="99" y="41"/>
                    <a:pt x="99" y="0"/>
                  </a:cubicBezTo>
                  <a:cubicBezTo>
                    <a:pt x="67" y="0"/>
                    <a:pt x="0" y="0"/>
                    <a:pt x="0" y="0"/>
                  </a:cubicBezTo>
                  <a:close/>
                  <a:moveTo>
                    <a:pt x="19" y="53"/>
                  </a:moveTo>
                  <a:cubicBezTo>
                    <a:pt x="19" y="55"/>
                    <a:pt x="17" y="57"/>
                    <a:pt x="15" y="57"/>
                  </a:cubicBezTo>
                  <a:cubicBezTo>
                    <a:pt x="14" y="57"/>
                    <a:pt x="12" y="55"/>
                    <a:pt x="12" y="53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7" y="17"/>
                    <a:pt x="19" y="18"/>
                    <a:pt x="19" y="20"/>
                  </a:cubicBezTo>
                  <a:lnTo>
                    <a:pt x="19" y="53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FFFFF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5"/>
            <p:cNvSpPr>
              <a:spLocks noEditPoints="1"/>
            </p:cNvSpPr>
            <p:nvPr/>
          </p:nvSpPr>
          <p:spPr bwMode="auto">
            <a:xfrm>
              <a:off x="379412" y="1600200"/>
              <a:ext cx="314325" cy="787400"/>
            </a:xfrm>
            <a:custGeom>
              <a:avLst/>
              <a:gdLst>
                <a:gd name="T0" fmla="*/ 0 w 99"/>
                <a:gd name="T1" fmla="*/ 0 h 248"/>
                <a:gd name="T2" fmla="*/ 0 w 99"/>
                <a:gd name="T3" fmla="*/ 124 h 248"/>
                <a:gd name="T4" fmla="*/ 0 w 99"/>
                <a:gd name="T5" fmla="*/ 248 h 248"/>
                <a:gd name="T6" fmla="*/ 99 w 99"/>
                <a:gd name="T7" fmla="*/ 248 h 248"/>
                <a:gd name="T8" fmla="*/ 99 w 99"/>
                <a:gd name="T9" fmla="*/ 0 h 248"/>
                <a:gd name="T10" fmla="*/ 0 w 99"/>
                <a:gd name="T11" fmla="*/ 0 h 248"/>
                <a:gd name="T12" fmla="*/ 86 w 99"/>
                <a:gd name="T13" fmla="*/ 53 h 248"/>
                <a:gd name="T14" fmla="*/ 83 w 99"/>
                <a:gd name="T15" fmla="*/ 57 h 248"/>
                <a:gd name="T16" fmla="*/ 80 w 99"/>
                <a:gd name="T17" fmla="*/ 53 h 248"/>
                <a:gd name="T18" fmla="*/ 80 w 99"/>
                <a:gd name="T19" fmla="*/ 20 h 248"/>
                <a:gd name="T20" fmla="*/ 83 w 99"/>
                <a:gd name="T21" fmla="*/ 17 h 248"/>
                <a:gd name="T22" fmla="*/ 86 w 99"/>
                <a:gd name="T23" fmla="*/ 20 h 248"/>
                <a:gd name="T24" fmla="*/ 86 w 99"/>
                <a:gd name="T25" fmla="*/ 53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48">
                  <a:moveTo>
                    <a:pt x="0" y="0"/>
                  </a:moveTo>
                  <a:cubicBezTo>
                    <a:pt x="0" y="41"/>
                    <a:pt x="0" y="83"/>
                    <a:pt x="0" y="124"/>
                  </a:cubicBezTo>
                  <a:cubicBezTo>
                    <a:pt x="0" y="165"/>
                    <a:pt x="0" y="206"/>
                    <a:pt x="0" y="248"/>
                  </a:cubicBezTo>
                  <a:cubicBezTo>
                    <a:pt x="32" y="248"/>
                    <a:pt x="99" y="248"/>
                    <a:pt x="99" y="248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32" y="0"/>
                    <a:pt x="0" y="0"/>
                  </a:cubicBezTo>
                  <a:close/>
                  <a:moveTo>
                    <a:pt x="86" y="53"/>
                  </a:moveTo>
                  <a:cubicBezTo>
                    <a:pt x="86" y="55"/>
                    <a:pt x="85" y="57"/>
                    <a:pt x="83" y="57"/>
                  </a:cubicBezTo>
                  <a:cubicBezTo>
                    <a:pt x="81" y="57"/>
                    <a:pt x="80" y="55"/>
                    <a:pt x="80" y="53"/>
                  </a:cubicBezTo>
                  <a:cubicBezTo>
                    <a:pt x="80" y="20"/>
                    <a:pt x="80" y="20"/>
                    <a:pt x="80" y="20"/>
                  </a:cubicBezTo>
                  <a:cubicBezTo>
                    <a:pt x="80" y="18"/>
                    <a:pt x="81" y="17"/>
                    <a:pt x="83" y="17"/>
                  </a:cubicBezTo>
                  <a:cubicBezTo>
                    <a:pt x="85" y="17"/>
                    <a:pt x="86" y="18"/>
                    <a:pt x="86" y="20"/>
                  </a:cubicBezTo>
                  <a:lnTo>
                    <a:pt x="86" y="53"/>
                  </a:ln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FFFFFF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1" name="Group 190"/>
          <p:cNvGrpSpPr/>
          <p:nvPr/>
        </p:nvGrpSpPr>
        <p:grpSpPr>
          <a:xfrm>
            <a:off x="5180012" y="1600200"/>
            <a:ext cx="174625" cy="228600"/>
            <a:chOff x="3122612" y="1600200"/>
            <a:chExt cx="174625" cy="228600"/>
          </a:xfrm>
        </p:grpSpPr>
        <p:sp>
          <p:nvSpPr>
            <p:cNvPr id="192" name="Freeform 62"/>
            <p:cNvSpPr>
              <a:spLocks/>
            </p:cNvSpPr>
            <p:nvPr/>
          </p:nvSpPr>
          <p:spPr bwMode="auto">
            <a:xfrm>
              <a:off x="3195637" y="1679575"/>
              <a:ext cx="101600" cy="149225"/>
            </a:xfrm>
            <a:custGeom>
              <a:avLst/>
              <a:gdLst>
                <a:gd name="T0" fmla="*/ 32 w 32"/>
                <a:gd name="T1" fmla="*/ 2 h 47"/>
                <a:gd name="T2" fmla="*/ 32 w 32"/>
                <a:gd name="T3" fmla="*/ 1 h 47"/>
                <a:gd name="T4" fmla="*/ 32 w 32"/>
                <a:gd name="T5" fmla="*/ 0 h 47"/>
                <a:gd name="T6" fmla="*/ 31 w 32"/>
                <a:gd name="T7" fmla="*/ 0 h 47"/>
                <a:gd name="T8" fmla="*/ 8 w 32"/>
                <a:gd name="T9" fmla="*/ 8 h 47"/>
                <a:gd name="T10" fmla="*/ 7 w 32"/>
                <a:gd name="T11" fmla="*/ 9 h 47"/>
                <a:gd name="T12" fmla="*/ 7 w 32"/>
                <a:gd name="T13" fmla="*/ 10 h 47"/>
                <a:gd name="T14" fmla="*/ 7 w 32"/>
                <a:gd name="T15" fmla="*/ 37 h 47"/>
                <a:gd name="T16" fmla="*/ 6 w 32"/>
                <a:gd name="T17" fmla="*/ 37 h 47"/>
                <a:gd name="T18" fmla="*/ 0 w 32"/>
                <a:gd name="T19" fmla="*/ 42 h 47"/>
                <a:gd name="T20" fmla="*/ 6 w 32"/>
                <a:gd name="T21" fmla="*/ 47 h 47"/>
                <a:gd name="T22" fmla="*/ 12 w 32"/>
                <a:gd name="T23" fmla="*/ 42 h 47"/>
                <a:gd name="T24" fmla="*/ 12 w 32"/>
                <a:gd name="T25" fmla="*/ 17 h 47"/>
                <a:gd name="T26" fmla="*/ 28 w 32"/>
                <a:gd name="T27" fmla="*/ 12 h 47"/>
                <a:gd name="T28" fmla="*/ 28 w 32"/>
                <a:gd name="T29" fmla="*/ 29 h 47"/>
                <a:gd name="T30" fmla="*/ 26 w 32"/>
                <a:gd name="T31" fmla="*/ 29 h 47"/>
                <a:gd name="T32" fmla="*/ 21 w 32"/>
                <a:gd name="T33" fmla="*/ 35 h 47"/>
                <a:gd name="T34" fmla="*/ 26 w 32"/>
                <a:gd name="T35" fmla="*/ 40 h 47"/>
                <a:gd name="T36" fmla="*/ 32 w 32"/>
                <a:gd name="T37" fmla="*/ 35 h 47"/>
                <a:gd name="T38" fmla="*/ 32 w 32"/>
                <a:gd name="T39" fmla="*/ 2 h 47"/>
                <a:gd name="T40" fmla="*/ 32 w 32"/>
                <a:gd name="T41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3" y="37"/>
                    <a:pt x="0" y="39"/>
                    <a:pt x="0" y="42"/>
                  </a:cubicBezTo>
                  <a:cubicBezTo>
                    <a:pt x="0" y="45"/>
                    <a:pt x="3" y="47"/>
                    <a:pt x="6" y="47"/>
                  </a:cubicBezTo>
                  <a:cubicBezTo>
                    <a:pt x="9" y="47"/>
                    <a:pt x="12" y="45"/>
                    <a:pt x="12" y="4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27" y="29"/>
                    <a:pt x="26" y="29"/>
                  </a:cubicBezTo>
                  <a:cubicBezTo>
                    <a:pt x="23" y="29"/>
                    <a:pt x="21" y="32"/>
                    <a:pt x="21" y="35"/>
                  </a:cubicBezTo>
                  <a:cubicBezTo>
                    <a:pt x="21" y="38"/>
                    <a:pt x="23" y="40"/>
                    <a:pt x="26" y="40"/>
                  </a:cubicBezTo>
                  <a:cubicBezTo>
                    <a:pt x="29" y="40"/>
                    <a:pt x="32" y="38"/>
                    <a:pt x="32" y="35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5"/>
            <p:cNvSpPr>
              <a:spLocks/>
            </p:cNvSpPr>
            <p:nvPr/>
          </p:nvSpPr>
          <p:spPr bwMode="auto">
            <a:xfrm>
              <a:off x="3122612" y="1600200"/>
              <a:ext cx="98425" cy="133350"/>
            </a:xfrm>
            <a:custGeom>
              <a:avLst/>
              <a:gdLst>
                <a:gd name="T0" fmla="*/ 13 w 31"/>
                <a:gd name="T1" fmla="*/ 40 h 42"/>
                <a:gd name="T2" fmla="*/ 17 w 31"/>
                <a:gd name="T3" fmla="*/ 33 h 42"/>
                <a:gd name="T4" fmla="*/ 17 w 31"/>
                <a:gd name="T5" fmla="*/ 33 h 42"/>
                <a:gd name="T6" fmla="*/ 17 w 31"/>
                <a:gd name="T7" fmla="*/ 10 h 42"/>
                <a:gd name="T8" fmla="*/ 24 w 31"/>
                <a:gd name="T9" fmla="*/ 14 h 42"/>
                <a:gd name="T10" fmla="*/ 28 w 31"/>
                <a:gd name="T11" fmla="*/ 23 h 42"/>
                <a:gd name="T12" fmla="*/ 30 w 31"/>
                <a:gd name="T13" fmla="*/ 11 h 42"/>
                <a:gd name="T14" fmla="*/ 17 w 31"/>
                <a:gd name="T15" fmla="*/ 0 h 42"/>
                <a:gd name="T16" fmla="*/ 17 w 31"/>
                <a:gd name="T17" fmla="*/ 0 h 42"/>
                <a:gd name="T18" fmla="*/ 13 w 31"/>
                <a:gd name="T19" fmla="*/ 0 h 42"/>
                <a:gd name="T20" fmla="*/ 13 w 31"/>
                <a:gd name="T21" fmla="*/ 27 h 42"/>
                <a:gd name="T22" fmla="*/ 6 w 31"/>
                <a:gd name="T23" fmla="*/ 27 h 42"/>
                <a:gd name="T24" fmla="*/ 2 w 31"/>
                <a:gd name="T25" fmla="*/ 38 h 42"/>
                <a:gd name="T26" fmla="*/ 13 w 31"/>
                <a:gd name="T27" fmla="*/ 4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3" y="40"/>
                  </a:moveTo>
                  <a:cubicBezTo>
                    <a:pt x="15" y="38"/>
                    <a:pt x="17" y="36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22" y="11"/>
                    <a:pt x="24" y="14"/>
                  </a:cubicBezTo>
                  <a:cubicBezTo>
                    <a:pt x="27" y="18"/>
                    <a:pt x="28" y="23"/>
                    <a:pt x="28" y="23"/>
                  </a:cubicBezTo>
                  <a:cubicBezTo>
                    <a:pt x="28" y="23"/>
                    <a:pt x="31" y="19"/>
                    <a:pt x="30" y="11"/>
                  </a:cubicBezTo>
                  <a:cubicBezTo>
                    <a:pt x="29" y="3"/>
                    <a:pt x="23" y="2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1" y="26"/>
                    <a:pt x="8" y="26"/>
                    <a:pt x="6" y="27"/>
                  </a:cubicBezTo>
                  <a:cubicBezTo>
                    <a:pt x="2" y="30"/>
                    <a:pt x="0" y="34"/>
                    <a:pt x="2" y="38"/>
                  </a:cubicBezTo>
                  <a:cubicBezTo>
                    <a:pt x="4" y="41"/>
                    <a:pt x="9" y="42"/>
                    <a:pt x="13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9" name="Freeform 198"/>
          <p:cNvSpPr/>
          <p:nvPr/>
        </p:nvSpPr>
        <p:spPr bwMode="auto">
          <a:xfrm rot="18488087" flipV="1">
            <a:off x="1897904" y="3326368"/>
            <a:ext cx="4458961" cy="392679"/>
          </a:xfrm>
          <a:custGeom>
            <a:avLst/>
            <a:gdLst>
              <a:gd name="connsiteX0" fmla="*/ 2733869 w 2733869"/>
              <a:gd name="connsiteY0" fmla="*/ 441298 h 1309045"/>
              <a:gd name="connsiteX1" fmla="*/ 1212979 w 2733869"/>
              <a:gd name="connsiteY1" fmla="*/ 40082 h 1309045"/>
              <a:gd name="connsiteX2" fmla="*/ 0 w 2733869"/>
              <a:gd name="connsiteY2" fmla="*/ 1309045 h 1309045"/>
              <a:gd name="connsiteX0" fmla="*/ 2733869 w 2733869"/>
              <a:gd name="connsiteY0" fmla="*/ 0 h 867747"/>
              <a:gd name="connsiteX1" fmla="*/ 0 w 2733869"/>
              <a:gd name="connsiteY1" fmla="*/ 867747 h 867747"/>
              <a:gd name="connsiteX0" fmla="*/ 2733869 w 2733869"/>
              <a:gd name="connsiteY0" fmla="*/ 52503 h 920250"/>
              <a:gd name="connsiteX1" fmla="*/ 0 w 2733869"/>
              <a:gd name="connsiteY1" fmla="*/ 920250 h 920250"/>
              <a:gd name="connsiteX0" fmla="*/ 2733869 w 2733869"/>
              <a:gd name="connsiteY0" fmla="*/ 107325 h 975072"/>
              <a:gd name="connsiteX1" fmla="*/ 0 w 2733869"/>
              <a:gd name="connsiteY1" fmla="*/ 975072 h 975072"/>
              <a:gd name="connsiteX0" fmla="*/ 2733869 w 2733869"/>
              <a:gd name="connsiteY0" fmla="*/ 107958 h 975705"/>
              <a:gd name="connsiteX1" fmla="*/ 0 w 2733869"/>
              <a:gd name="connsiteY1" fmla="*/ 975705 h 975705"/>
              <a:gd name="connsiteX0" fmla="*/ 2734274 w 2734274"/>
              <a:gd name="connsiteY0" fmla="*/ 107958 h 975705"/>
              <a:gd name="connsiteX1" fmla="*/ 405 w 2734274"/>
              <a:gd name="connsiteY1" fmla="*/ 975705 h 975705"/>
              <a:gd name="connsiteX0" fmla="*/ 2738721 w 2738721"/>
              <a:gd name="connsiteY0" fmla="*/ 107326 h 975073"/>
              <a:gd name="connsiteX1" fmla="*/ 4852 w 2738721"/>
              <a:gd name="connsiteY1" fmla="*/ 975073 h 975073"/>
              <a:gd name="connsiteX0" fmla="*/ 2736536 w 2736536"/>
              <a:gd name="connsiteY0" fmla="*/ 107326 h 975073"/>
              <a:gd name="connsiteX1" fmla="*/ 2667 w 2736536"/>
              <a:gd name="connsiteY1" fmla="*/ 975073 h 975073"/>
              <a:gd name="connsiteX0" fmla="*/ 2723979 w 2723979"/>
              <a:gd name="connsiteY0" fmla="*/ 88587 h 1086364"/>
              <a:gd name="connsiteX1" fmla="*/ 2693 w 2723979"/>
              <a:gd name="connsiteY1" fmla="*/ 1086364 h 1086364"/>
              <a:gd name="connsiteX0" fmla="*/ 2678643 w 2678643"/>
              <a:gd name="connsiteY0" fmla="*/ 39764 h 1849710"/>
              <a:gd name="connsiteX1" fmla="*/ 2793 w 2678643"/>
              <a:gd name="connsiteY1" fmla="*/ 1849710 h 1849710"/>
              <a:gd name="connsiteX0" fmla="*/ 2453796 w 2453796"/>
              <a:gd name="connsiteY0" fmla="*/ 37197 h 1944846"/>
              <a:gd name="connsiteX1" fmla="*/ 3414 w 2453796"/>
              <a:gd name="connsiteY1" fmla="*/ 1944846 h 1944846"/>
              <a:gd name="connsiteX0" fmla="*/ 2450382 w 2450382"/>
              <a:gd name="connsiteY0" fmla="*/ 23322 h 1930971"/>
              <a:gd name="connsiteX1" fmla="*/ 0 w 2450382"/>
              <a:gd name="connsiteY1" fmla="*/ 1930971 h 1930971"/>
              <a:gd name="connsiteX0" fmla="*/ 2450382 w 2450382"/>
              <a:gd name="connsiteY0" fmla="*/ 0 h 1907649"/>
              <a:gd name="connsiteX1" fmla="*/ 0 w 2450382"/>
              <a:gd name="connsiteY1" fmla="*/ 1907649 h 190764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69917 w 2469917"/>
              <a:gd name="connsiteY0" fmla="*/ 0 h 1423849"/>
              <a:gd name="connsiteX1" fmla="*/ 0 w 2469917"/>
              <a:gd name="connsiteY1" fmla="*/ 1423849 h 1423849"/>
              <a:gd name="connsiteX0" fmla="*/ 2469917 w 2469917"/>
              <a:gd name="connsiteY0" fmla="*/ 1635 h 1425484"/>
              <a:gd name="connsiteX1" fmla="*/ 0 w 2469917"/>
              <a:gd name="connsiteY1" fmla="*/ 1425484 h 1425484"/>
              <a:gd name="connsiteX0" fmla="*/ 775719 w 775719"/>
              <a:gd name="connsiteY0" fmla="*/ 1713 h 1364602"/>
              <a:gd name="connsiteX1" fmla="*/ 96502 w 775719"/>
              <a:gd name="connsiteY1" fmla="*/ 1364602 h 1364602"/>
              <a:gd name="connsiteX0" fmla="*/ 832213 w 832213"/>
              <a:gd name="connsiteY0" fmla="*/ 1777 h 1364666"/>
              <a:gd name="connsiteX1" fmla="*/ 152996 w 832213"/>
              <a:gd name="connsiteY1" fmla="*/ 1364666 h 1364666"/>
              <a:gd name="connsiteX0" fmla="*/ 680039 w 680039"/>
              <a:gd name="connsiteY0" fmla="*/ 0 h 1362889"/>
              <a:gd name="connsiteX1" fmla="*/ 822 w 680039"/>
              <a:gd name="connsiteY1" fmla="*/ 1362889 h 1362889"/>
              <a:gd name="connsiteX0" fmla="*/ 654287 w 654287"/>
              <a:gd name="connsiteY0" fmla="*/ 0 h 1393496"/>
              <a:gd name="connsiteX1" fmla="*/ 2163 w 654287"/>
              <a:gd name="connsiteY1" fmla="*/ 1393496 h 1393496"/>
              <a:gd name="connsiteX0" fmla="*/ 654287 w 654287"/>
              <a:gd name="connsiteY0" fmla="*/ 0 h 1384314"/>
              <a:gd name="connsiteX1" fmla="*/ 2163 w 654287"/>
              <a:gd name="connsiteY1" fmla="*/ 1384314 h 1384314"/>
              <a:gd name="connsiteX0" fmla="*/ 653531 w 653531"/>
              <a:gd name="connsiteY0" fmla="*/ 0 h 1384314"/>
              <a:gd name="connsiteX1" fmla="*/ 1407 w 653531"/>
              <a:gd name="connsiteY1" fmla="*/ 1384314 h 1384314"/>
              <a:gd name="connsiteX0" fmla="*/ 666866 w 666866"/>
              <a:gd name="connsiteY0" fmla="*/ 19 h 1384333"/>
              <a:gd name="connsiteX1" fmla="*/ 14742 w 666866"/>
              <a:gd name="connsiteY1" fmla="*/ 1384333 h 1384333"/>
              <a:gd name="connsiteX0" fmla="*/ 659537 w 659537"/>
              <a:gd name="connsiteY0" fmla="*/ 19 h 1384333"/>
              <a:gd name="connsiteX1" fmla="*/ 7413 w 659537"/>
              <a:gd name="connsiteY1" fmla="*/ 1384333 h 1384333"/>
              <a:gd name="connsiteX0" fmla="*/ 3086852 w 3086852"/>
              <a:gd name="connsiteY0" fmla="*/ 26 h 1065731"/>
              <a:gd name="connsiteX1" fmla="*/ 1 w 3086852"/>
              <a:gd name="connsiteY1" fmla="*/ 1065731 h 1065731"/>
              <a:gd name="connsiteX0" fmla="*/ 3086851 w 3086851"/>
              <a:gd name="connsiteY0" fmla="*/ 122 h 1065827"/>
              <a:gd name="connsiteX1" fmla="*/ 0 w 3086851"/>
              <a:gd name="connsiteY1" fmla="*/ 1065827 h 1065827"/>
              <a:gd name="connsiteX0" fmla="*/ 3056658 w 3056658"/>
              <a:gd name="connsiteY0" fmla="*/ 723 h 894912"/>
              <a:gd name="connsiteX1" fmla="*/ 0 w 3056658"/>
              <a:gd name="connsiteY1" fmla="*/ 894912 h 894912"/>
              <a:gd name="connsiteX0" fmla="*/ 3108417 w 3108417"/>
              <a:gd name="connsiteY0" fmla="*/ 510 h 914189"/>
              <a:gd name="connsiteX1" fmla="*/ 0 w 3108417"/>
              <a:gd name="connsiteY1" fmla="*/ 914189 h 914189"/>
              <a:gd name="connsiteX0" fmla="*/ 1354920 w 1354920"/>
              <a:gd name="connsiteY0" fmla="*/ 17 h 2255367"/>
              <a:gd name="connsiteX1" fmla="*/ 0 w 1354920"/>
              <a:gd name="connsiteY1" fmla="*/ 2255368 h 2255367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967317 w 1967317"/>
              <a:gd name="connsiteY0" fmla="*/ 31 h 1876303"/>
              <a:gd name="connsiteX1" fmla="*/ 0 w 1967317"/>
              <a:gd name="connsiteY1" fmla="*/ 1876303 h 1876303"/>
              <a:gd name="connsiteX0" fmla="*/ 1486053 w 1486053"/>
              <a:gd name="connsiteY0" fmla="*/ 428501 h 556301"/>
              <a:gd name="connsiteX1" fmla="*/ 0 w 1486053"/>
              <a:gd name="connsiteY1" fmla="*/ 556301 h 556301"/>
              <a:gd name="connsiteX0" fmla="*/ 1486053 w 1486053"/>
              <a:gd name="connsiteY0" fmla="*/ 101025 h 228825"/>
              <a:gd name="connsiteX1" fmla="*/ 0 w 1486053"/>
              <a:gd name="connsiteY1" fmla="*/ 228825 h 228825"/>
              <a:gd name="connsiteX0" fmla="*/ 1486053 w 1486053"/>
              <a:gd name="connsiteY0" fmla="*/ 209630 h 337430"/>
              <a:gd name="connsiteX1" fmla="*/ 0 w 1486053"/>
              <a:gd name="connsiteY1" fmla="*/ 337430 h 337430"/>
              <a:gd name="connsiteX0" fmla="*/ 1486053 w 1486053"/>
              <a:gd name="connsiteY0" fmla="*/ 182891 h 310691"/>
              <a:gd name="connsiteX1" fmla="*/ 0 w 1486053"/>
              <a:gd name="connsiteY1" fmla="*/ 310691 h 310691"/>
              <a:gd name="connsiteX0" fmla="*/ 1486053 w 1486053"/>
              <a:gd name="connsiteY0" fmla="*/ 155369 h 283169"/>
              <a:gd name="connsiteX1" fmla="*/ 0 w 1486053"/>
              <a:gd name="connsiteY1" fmla="*/ 283169 h 283169"/>
              <a:gd name="connsiteX0" fmla="*/ 1453250 w 1453250"/>
              <a:gd name="connsiteY0" fmla="*/ 155369 h 283169"/>
              <a:gd name="connsiteX1" fmla="*/ 0 w 1453250"/>
              <a:gd name="connsiteY1" fmla="*/ 283169 h 28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3250" h="283169">
                <a:moveTo>
                  <a:pt x="1453250" y="155369"/>
                </a:moveTo>
                <a:cubicBezTo>
                  <a:pt x="1006163" y="-79857"/>
                  <a:pt x="342050" y="-56313"/>
                  <a:pt x="0" y="283169"/>
                </a:cubicBezTo>
              </a:path>
            </a:pathLst>
          </a:custGeom>
          <a:ln w="38100" cap="rnd">
            <a:solidFill>
              <a:srgbClr val="FCB53B"/>
            </a:solidFill>
            <a:prstDash val="solid"/>
            <a:miter lim="800000"/>
            <a:headEnd type="none" w="sm" len="sm"/>
            <a:tailEnd type="triangle" w="med" len="med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reeform 201"/>
          <p:cNvSpPr/>
          <p:nvPr/>
        </p:nvSpPr>
        <p:spPr bwMode="auto">
          <a:xfrm rot="10140854">
            <a:off x="595053" y="3521312"/>
            <a:ext cx="2654165" cy="893232"/>
          </a:xfrm>
          <a:custGeom>
            <a:avLst/>
            <a:gdLst>
              <a:gd name="connsiteX0" fmla="*/ 2733869 w 2733869"/>
              <a:gd name="connsiteY0" fmla="*/ 441298 h 1309045"/>
              <a:gd name="connsiteX1" fmla="*/ 1212979 w 2733869"/>
              <a:gd name="connsiteY1" fmla="*/ 40082 h 1309045"/>
              <a:gd name="connsiteX2" fmla="*/ 0 w 2733869"/>
              <a:gd name="connsiteY2" fmla="*/ 1309045 h 1309045"/>
              <a:gd name="connsiteX0" fmla="*/ 2733869 w 2733869"/>
              <a:gd name="connsiteY0" fmla="*/ 0 h 867747"/>
              <a:gd name="connsiteX1" fmla="*/ 0 w 2733869"/>
              <a:gd name="connsiteY1" fmla="*/ 867747 h 867747"/>
              <a:gd name="connsiteX0" fmla="*/ 2733869 w 2733869"/>
              <a:gd name="connsiteY0" fmla="*/ 52503 h 920250"/>
              <a:gd name="connsiteX1" fmla="*/ 0 w 2733869"/>
              <a:gd name="connsiteY1" fmla="*/ 920250 h 920250"/>
              <a:gd name="connsiteX0" fmla="*/ 2733869 w 2733869"/>
              <a:gd name="connsiteY0" fmla="*/ 107325 h 975072"/>
              <a:gd name="connsiteX1" fmla="*/ 0 w 2733869"/>
              <a:gd name="connsiteY1" fmla="*/ 975072 h 975072"/>
              <a:gd name="connsiteX0" fmla="*/ 2733869 w 2733869"/>
              <a:gd name="connsiteY0" fmla="*/ 107958 h 975705"/>
              <a:gd name="connsiteX1" fmla="*/ 0 w 2733869"/>
              <a:gd name="connsiteY1" fmla="*/ 975705 h 975705"/>
              <a:gd name="connsiteX0" fmla="*/ 2734274 w 2734274"/>
              <a:gd name="connsiteY0" fmla="*/ 107958 h 975705"/>
              <a:gd name="connsiteX1" fmla="*/ 405 w 2734274"/>
              <a:gd name="connsiteY1" fmla="*/ 975705 h 975705"/>
              <a:gd name="connsiteX0" fmla="*/ 2738721 w 2738721"/>
              <a:gd name="connsiteY0" fmla="*/ 107326 h 975073"/>
              <a:gd name="connsiteX1" fmla="*/ 4852 w 2738721"/>
              <a:gd name="connsiteY1" fmla="*/ 975073 h 975073"/>
              <a:gd name="connsiteX0" fmla="*/ 2736536 w 2736536"/>
              <a:gd name="connsiteY0" fmla="*/ 107326 h 975073"/>
              <a:gd name="connsiteX1" fmla="*/ 2667 w 2736536"/>
              <a:gd name="connsiteY1" fmla="*/ 975073 h 975073"/>
              <a:gd name="connsiteX0" fmla="*/ 2723979 w 2723979"/>
              <a:gd name="connsiteY0" fmla="*/ 88587 h 1086364"/>
              <a:gd name="connsiteX1" fmla="*/ 2693 w 2723979"/>
              <a:gd name="connsiteY1" fmla="*/ 1086364 h 1086364"/>
              <a:gd name="connsiteX0" fmla="*/ 2678643 w 2678643"/>
              <a:gd name="connsiteY0" fmla="*/ 39764 h 1849710"/>
              <a:gd name="connsiteX1" fmla="*/ 2793 w 2678643"/>
              <a:gd name="connsiteY1" fmla="*/ 1849710 h 1849710"/>
              <a:gd name="connsiteX0" fmla="*/ 2453796 w 2453796"/>
              <a:gd name="connsiteY0" fmla="*/ 37197 h 1944846"/>
              <a:gd name="connsiteX1" fmla="*/ 3414 w 2453796"/>
              <a:gd name="connsiteY1" fmla="*/ 1944846 h 1944846"/>
              <a:gd name="connsiteX0" fmla="*/ 2450382 w 2450382"/>
              <a:gd name="connsiteY0" fmla="*/ 23322 h 1930971"/>
              <a:gd name="connsiteX1" fmla="*/ 0 w 2450382"/>
              <a:gd name="connsiteY1" fmla="*/ 1930971 h 1930971"/>
              <a:gd name="connsiteX0" fmla="*/ 2450382 w 2450382"/>
              <a:gd name="connsiteY0" fmla="*/ 0 h 1907649"/>
              <a:gd name="connsiteX1" fmla="*/ 0 w 2450382"/>
              <a:gd name="connsiteY1" fmla="*/ 1907649 h 190764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69917 w 2469917"/>
              <a:gd name="connsiteY0" fmla="*/ 0 h 1423849"/>
              <a:gd name="connsiteX1" fmla="*/ 0 w 2469917"/>
              <a:gd name="connsiteY1" fmla="*/ 1423849 h 1423849"/>
              <a:gd name="connsiteX0" fmla="*/ 2469917 w 2469917"/>
              <a:gd name="connsiteY0" fmla="*/ 1635 h 1425484"/>
              <a:gd name="connsiteX1" fmla="*/ 0 w 2469917"/>
              <a:gd name="connsiteY1" fmla="*/ 1425484 h 1425484"/>
              <a:gd name="connsiteX0" fmla="*/ 775719 w 775719"/>
              <a:gd name="connsiteY0" fmla="*/ 1713 h 1364602"/>
              <a:gd name="connsiteX1" fmla="*/ 96502 w 775719"/>
              <a:gd name="connsiteY1" fmla="*/ 1364602 h 1364602"/>
              <a:gd name="connsiteX0" fmla="*/ 832213 w 832213"/>
              <a:gd name="connsiteY0" fmla="*/ 1777 h 1364666"/>
              <a:gd name="connsiteX1" fmla="*/ 152996 w 832213"/>
              <a:gd name="connsiteY1" fmla="*/ 1364666 h 1364666"/>
              <a:gd name="connsiteX0" fmla="*/ 680039 w 680039"/>
              <a:gd name="connsiteY0" fmla="*/ 0 h 1362889"/>
              <a:gd name="connsiteX1" fmla="*/ 822 w 680039"/>
              <a:gd name="connsiteY1" fmla="*/ 1362889 h 1362889"/>
              <a:gd name="connsiteX0" fmla="*/ 654287 w 654287"/>
              <a:gd name="connsiteY0" fmla="*/ 0 h 1393496"/>
              <a:gd name="connsiteX1" fmla="*/ 2163 w 654287"/>
              <a:gd name="connsiteY1" fmla="*/ 1393496 h 1393496"/>
              <a:gd name="connsiteX0" fmla="*/ 654287 w 654287"/>
              <a:gd name="connsiteY0" fmla="*/ 0 h 1384314"/>
              <a:gd name="connsiteX1" fmla="*/ 2163 w 654287"/>
              <a:gd name="connsiteY1" fmla="*/ 1384314 h 1384314"/>
              <a:gd name="connsiteX0" fmla="*/ 653531 w 653531"/>
              <a:gd name="connsiteY0" fmla="*/ 0 h 1384314"/>
              <a:gd name="connsiteX1" fmla="*/ 1407 w 653531"/>
              <a:gd name="connsiteY1" fmla="*/ 1384314 h 1384314"/>
              <a:gd name="connsiteX0" fmla="*/ 666866 w 666866"/>
              <a:gd name="connsiteY0" fmla="*/ 19 h 1384333"/>
              <a:gd name="connsiteX1" fmla="*/ 14742 w 666866"/>
              <a:gd name="connsiteY1" fmla="*/ 1384333 h 1384333"/>
              <a:gd name="connsiteX0" fmla="*/ 659537 w 659537"/>
              <a:gd name="connsiteY0" fmla="*/ 19 h 1384333"/>
              <a:gd name="connsiteX1" fmla="*/ 7413 w 659537"/>
              <a:gd name="connsiteY1" fmla="*/ 1384333 h 1384333"/>
              <a:gd name="connsiteX0" fmla="*/ 3086852 w 3086852"/>
              <a:gd name="connsiteY0" fmla="*/ 26 h 1065731"/>
              <a:gd name="connsiteX1" fmla="*/ 1 w 3086852"/>
              <a:gd name="connsiteY1" fmla="*/ 1065731 h 1065731"/>
              <a:gd name="connsiteX0" fmla="*/ 3086851 w 3086851"/>
              <a:gd name="connsiteY0" fmla="*/ 122 h 1065827"/>
              <a:gd name="connsiteX1" fmla="*/ 0 w 3086851"/>
              <a:gd name="connsiteY1" fmla="*/ 1065827 h 1065827"/>
              <a:gd name="connsiteX0" fmla="*/ 3056658 w 3056658"/>
              <a:gd name="connsiteY0" fmla="*/ 723 h 894912"/>
              <a:gd name="connsiteX1" fmla="*/ 0 w 3056658"/>
              <a:gd name="connsiteY1" fmla="*/ 894912 h 894912"/>
              <a:gd name="connsiteX0" fmla="*/ 3108417 w 3108417"/>
              <a:gd name="connsiteY0" fmla="*/ 510 h 914189"/>
              <a:gd name="connsiteX1" fmla="*/ 0 w 3108417"/>
              <a:gd name="connsiteY1" fmla="*/ 914189 h 914189"/>
              <a:gd name="connsiteX0" fmla="*/ 1354920 w 1354920"/>
              <a:gd name="connsiteY0" fmla="*/ 17 h 2255367"/>
              <a:gd name="connsiteX1" fmla="*/ 0 w 1354920"/>
              <a:gd name="connsiteY1" fmla="*/ 2255368 h 2255367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967317 w 1967317"/>
              <a:gd name="connsiteY0" fmla="*/ 31 h 1876303"/>
              <a:gd name="connsiteX1" fmla="*/ 0 w 1967317"/>
              <a:gd name="connsiteY1" fmla="*/ 1876303 h 1876303"/>
              <a:gd name="connsiteX0" fmla="*/ 1486053 w 1486053"/>
              <a:gd name="connsiteY0" fmla="*/ 428501 h 556301"/>
              <a:gd name="connsiteX1" fmla="*/ 0 w 1486053"/>
              <a:gd name="connsiteY1" fmla="*/ 556301 h 556301"/>
              <a:gd name="connsiteX0" fmla="*/ 1486053 w 1486053"/>
              <a:gd name="connsiteY0" fmla="*/ 101025 h 228825"/>
              <a:gd name="connsiteX1" fmla="*/ 0 w 1486053"/>
              <a:gd name="connsiteY1" fmla="*/ 228825 h 228825"/>
              <a:gd name="connsiteX0" fmla="*/ 1486053 w 1486053"/>
              <a:gd name="connsiteY0" fmla="*/ 209630 h 337430"/>
              <a:gd name="connsiteX1" fmla="*/ 0 w 1486053"/>
              <a:gd name="connsiteY1" fmla="*/ 337430 h 337430"/>
              <a:gd name="connsiteX0" fmla="*/ 1486053 w 1486053"/>
              <a:gd name="connsiteY0" fmla="*/ 182891 h 310691"/>
              <a:gd name="connsiteX1" fmla="*/ 0 w 1486053"/>
              <a:gd name="connsiteY1" fmla="*/ 310691 h 310691"/>
              <a:gd name="connsiteX0" fmla="*/ 1486053 w 1486053"/>
              <a:gd name="connsiteY0" fmla="*/ 155369 h 283169"/>
              <a:gd name="connsiteX1" fmla="*/ 0 w 1486053"/>
              <a:gd name="connsiteY1" fmla="*/ 283169 h 283169"/>
              <a:gd name="connsiteX0" fmla="*/ 1453250 w 1453250"/>
              <a:gd name="connsiteY0" fmla="*/ 155369 h 283169"/>
              <a:gd name="connsiteX1" fmla="*/ 0 w 1453250"/>
              <a:gd name="connsiteY1" fmla="*/ 283169 h 28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3250" h="283169">
                <a:moveTo>
                  <a:pt x="1453250" y="155369"/>
                </a:moveTo>
                <a:cubicBezTo>
                  <a:pt x="1006163" y="-79857"/>
                  <a:pt x="342050" y="-56313"/>
                  <a:pt x="0" y="283169"/>
                </a:cubicBezTo>
              </a:path>
            </a:pathLst>
          </a:custGeom>
          <a:ln w="38100" cap="rnd">
            <a:solidFill>
              <a:srgbClr val="FCB53B"/>
            </a:solidFill>
            <a:prstDash val="solid"/>
            <a:miter lim="800000"/>
            <a:headEnd type="none" w="sm" len="sm"/>
            <a:tailEnd type="triangle" w="med" len="med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rapezoid 222"/>
          <p:cNvSpPr/>
          <p:nvPr/>
        </p:nvSpPr>
        <p:spPr>
          <a:xfrm rot="19031998">
            <a:off x="6204513" y="1520792"/>
            <a:ext cx="169931" cy="457265"/>
          </a:xfrm>
          <a:prstGeom prst="trapezoid">
            <a:avLst>
              <a:gd name="adj" fmla="val 27607"/>
            </a:avLst>
          </a:prstGeom>
          <a:solidFill>
            <a:srgbClr val="FFFF00"/>
          </a:solidFill>
          <a:ln>
            <a:noFill/>
          </a:ln>
          <a:effectLst>
            <a:glow rad="266700">
              <a:srgbClr val="FFFF00">
                <a:alpha val="96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  <a:softEdge rad="508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/>
          <p:cNvGrpSpPr/>
          <p:nvPr/>
        </p:nvGrpSpPr>
        <p:grpSpPr>
          <a:xfrm>
            <a:off x="3026226" y="2743200"/>
            <a:ext cx="2306186" cy="228600"/>
            <a:chOff x="3026226" y="2743200"/>
            <a:chExt cx="2306186" cy="228600"/>
          </a:xfrm>
        </p:grpSpPr>
        <p:sp>
          <p:nvSpPr>
            <p:cNvPr id="227" name="Trapezoid 226"/>
            <p:cNvSpPr/>
            <p:nvPr/>
          </p:nvSpPr>
          <p:spPr>
            <a:xfrm>
              <a:off x="5159826" y="2743200"/>
              <a:ext cx="172586" cy="209550"/>
            </a:xfrm>
            <a:prstGeom prst="trapezoid">
              <a:avLst/>
            </a:prstGeom>
            <a:solidFill>
              <a:schemeClr val="accent6">
                <a:lumMod val="85000"/>
              </a:schemeClr>
            </a:solidFill>
            <a:ln>
              <a:noFill/>
            </a:ln>
            <a:effectLst>
              <a:glow rad="266700">
                <a:srgbClr val="3366FF">
                  <a:alpha val="96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508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rapezoid 227"/>
            <p:cNvSpPr/>
            <p:nvPr/>
          </p:nvSpPr>
          <p:spPr>
            <a:xfrm>
              <a:off x="3026226" y="2762250"/>
              <a:ext cx="172586" cy="209550"/>
            </a:xfrm>
            <a:prstGeom prst="trapezoid">
              <a:avLst/>
            </a:prstGeom>
            <a:solidFill>
              <a:schemeClr val="accent6">
                <a:lumMod val="85000"/>
              </a:schemeClr>
            </a:solidFill>
            <a:ln>
              <a:noFill/>
            </a:ln>
            <a:effectLst>
              <a:glow rad="266700">
                <a:srgbClr val="3366FF">
                  <a:alpha val="96000"/>
                </a:srgbClr>
              </a:glow>
              <a:outerShdw blurRad="40000" dist="23000" dir="5400000" rotWithShape="0">
                <a:srgbClr val="000000">
                  <a:alpha val="35000"/>
                </a:srgbClr>
              </a:outerShdw>
              <a:softEdge rad="508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" name="Freeform 230"/>
          <p:cNvSpPr/>
          <p:nvPr/>
        </p:nvSpPr>
        <p:spPr bwMode="auto">
          <a:xfrm rot="19937462" flipH="1">
            <a:off x="208304" y="1743455"/>
            <a:ext cx="5917629" cy="1226609"/>
          </a:xfrm>
          <a:custGeom>
            <a:avLst/>
            <a:gdLst>
              <a:gd name="connsiteX0" fmla="*/ 2733869 w 2733869"/>
              <a:gd name="connsiteY0" fmla="*/ 441298 h 1309045"/>
              <a:gd name="connsiteX1" fmla="*/ 1212979 w 2733869"/>
              <a:gd name="connsiteY1" fmla="*/ 40082 h 1309045"/>
              <a:gd name="connsiteX2" fmla="*/ 0 w 2733869"/>
              <a:gd name="connsiteY2" fmla="*/ 1309045 h 1309045"/>
              <a:gd name="connsiteX0" fmla="*/ 2733869 w 2733869"/>
              <a:gd name="connsiteY0" fmla="*/ 0 h 867747"/>
              <a:gd name="connsiteX1" fmla="*/ 0 w 2733869"/>
              <a:gd name="connsiteY1" fmla="*/ 867747 h 867747"/>
              <a:gd name="connsiteX0" fmla="*/ 2733869 w 2733869"/>
              <a:gd name="connsiteY0" fmla="*/ 52503 h 920250"/>
              <a:gd name="connsiteX1" fmla="*/ 0 w 2733869"/>
              <a:gd name="connsiteY1" fmla="*/ 920250 h 920250"/>
              <a:gd name="connsiteX0" fmla="*/ 2733869 w 2733869"/>
              <a:gd name="connsiteY0" fmla="*/ 107325 h 975072"/>
              <a:gd name="connsiteX1" fmla="*/ 0 w 2733869"/>
              <a:gd name="connsiteY1" fmla="*/ 975072 h 975072"/>
              <a:gd name="connsiteX0" fmla="*/ 2733869 w 2733869"/>
              <a:gd name="connsiteY0" fmla="*/ 107958 h 975705"/>
              <a:gd name="connsiteX1" fmla="*/ 0 w 2733869"/>
              <a:gd name="connsiteY1" fmla="*/ 975705 h 975705"/>
              <a:gd name="connsiteX0" fmla="*/ 2734274 w 2734274"/>
              <a:gd name="connsiteY0" fmla="*/ 107958 h 975705"/>
              <a:gd name="connsiteX1" fmla="*/ 405 w 2734274"/>
              <a:gd name="connsiteY1" fmla="*/ 975705 h 975705"/>
              <a:gd name="connsiteX0" fmla="*/ 2738721 w 2738721"/>
              <a:gd name="connsiteY0" fmla="*/ 107326 h 975073"/>
              <a:gd name="connsiteX1" fmla="*/ 4852 w 2738721"/>
              <a:gd name="connsiteY1" fmla="*/ 975073 h 975073"/>
              <a:gd name="connsiteX0" fmla="*/ 2736536 w 2736536"/>
              <a:gd name="connsiteY0" fmla="*/ 107326 h 975073"/>
              <a:gd name="connsiteX1" fmla="*/ 2667 w 2736536"/>
              <a:gd name="connsiteY1" fmla="*/ 975073 h 975073"/>
              <a:gd name="connsiteX0" fmla="*/ 2723979 w 2723979"/>
              <a:gd name="connsiteY0" fmla="*/ 88587 h 1086364"/>
              <a:gd name="connsiteX1" fmla="*/ 2693 w 2723979"/>
              <a:gd name="connsiteY1" fmla="*/ 1086364 h 1086364"/>
              <a:gd name="connsiteX0" fmla="*/ 2678643 w 2678643"/>
              <a:gd name="connsiteY0" fmla="*/ 39764 h 1849710"/>
              <a:gd name="connsiteX1" fmla="*/ 2793 w 2678643"/>
              <a:gd name="connsiteY1" fmla="*/ 1849710 h 1849710"/>
              <a:gd name="connsiteX0" fmla="*/ 2453796 w 2453796"/>
              <a:gd name="connsiteY0" fmla="*/ 37197 h 1944846"/>
              <a:gd name="connsiteX1" fmla="*/ 3414 w 2453796"/>
              <a:gd name="connsiteY1" fmla="*/ 1944846 h 1944846"/>
              <a:gd name="connsiteX0" fmla="*/ 2450382 w 2450382"/>
              <a:gd name="connsiteY0" fmla="*/ 23322 h 1930971"/>
              <a:gd name="connsiteX1" fmla="*/ 0 w 2450382"/>
              <a:gd name="connsiteY1" fmla="*/ 1930971 h 1930971"/>
              <a:gd name="connsiteX0" fmla="*/ 2450382 w 2450382"/>
              <a:gd name="connsiteY0" fmla="*/ 0 h 1907649"/>
              <a:gd name="connsiteX1" fmla="*/ 0 w 2450382"/>
              <a:gd name="connsiteY1" fmla="*/ 1907649 h 190764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65622 w 2465622"/>
              <a:gd name="connsiteY0" fmla="*/ 0 h 1690479"/>
              <a:gd name="connsiteX1" fmla="*/ 0 w 2465622"/>
              <a:gd name="connsiteY1" fmla="*/ 1690479 h 169047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73242 w 2473242"/>
              <a:gd name="connsiteY0" fmla="*/ 0 h 1682859"/>
              <a:gd name="connsiteX1" fmla="*/ 0 w 2473242"/>
              <a:gd name="connsiteY1" fmla="*/ 1682859 h 168285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47199 w 2447199"/>
              <a:gd name="connsiteY0" fmla="*/ 0 h 1651029"/>
              <a:gd name="connsiteX1" fmla="*/ 0 w 2447199"/>
              <a:gd name="connsiteY1" fmla="*/ 1651029 h 1651029"/>
              <a:gd name="connsiteX0" fmla="*/ 2469917 w 2469917"/>
              <a:gd name="connsiteY0" fmla="*/ 0 h 1423849"/>
              <a:gd name="connsiteX1" fmla="*/ 0 w 2469917"/>
              <a:gd name="connsiteY1" fmla="*/ 1423849 h 1423849"/>
              <a:gd name="connsiteX0" fmla="*/ 2469917 w 2469917"/>
              <a:gd name="connsiteY0" fmla="*/ 1635 h 1425484"/>
              <a:gd name="connsiteX1" fmla="*/ 0 w 2469917"/>
              <a:gd name="connsiteY1" fmla="*/ 1425484 h 1425484"/>
              <a:gd name="connsiteX0" fmla="*/ 775719 w 775719"/>
              <a:gd name="connsiteY0" fmla="*/ 1713 h 1364602"/>
              <a:gd name="connsiteX1" fmla="*/ 96502 w 775719"/>
              <a:gd name="connsiteY1" fmla="*/ 1364602 h 1364602"/>
              <a:gd name="connsiteX0" fmla="*/ 832213 w 832213"/>
              <a:gd name="connsiteY0" fmla="*/ 1777 h 1364666"/>
              <a:gd name="connsiteX1" fmla="*/ 152996 w 832213"/>
              <a:gd name="connsiteY1" fmla="*/ 1364666 h 1364666"/>
              <a:gd name="connsiteX0" fmla="*/ 680039 w 680039"/>
              <a:gd name="connsiteY0" fmla="*/ 0 h 1362889"/>
              <a:gd name="connsiteX1" fmla="*/ 822 w 680039"/>
              <a:gd name="connsiteY1" fmla="*/ 1362889 h 1362889"/>
              <a:gd name="connsiteX0" fmla="*/ 654287 w 654287"/>
              <a:gd name="connsiteY0" fmla="*/ 0 h 1393496"/>
              <a:gd name="connsiteX1" fmla="*/ 2163 w 654287"/>
              <a:gd name="connsiteY1" fmla="*/ 1393496 h 1393496"/>
              <a:gd name="connsiteX0" fmla="*/ 654287 w 654287"/>
              <a:gd name="connsiteY0" fmla="*/ 0 h 1384314"/>
              <a:gd name="connsiteX1" fmla="*/ 2163 w 654287"/>
              <a:gd name="connsiteY1" fmla="*/ 1384314 h 1384314"/>
              <a:gd name="connsiteX0" fmla="*/ 653531 w 653531"/>
              <a:gd name="connsiteY0" fmla="*/ 0 h 1384314"/>
              <a:gd name="connsiteX1" fmla="*/ 1407 w 653531"/>
              <a:gd name="connsiteY1" fmla="*/ 1384314 h 1384314"/>
              <a:gd name="connsiteX0" fmla="*/ 666866 w 666866"/>
              <a:gd name="connsiteY0" fmla="*/ 19 h 1384333"/>
              <a:gd name="connsiteX1" fmla="*/ 14742 w 666866"/>
              <a:gd name="connsiteY1" fmla="*/ 1384333 h 1384333"/>
              <a:gd name="connsiteX0" fmla="*/ 659537 w 659537"/>
              <a:gd name="connsiteY0" fmla="*/ 19 h 1384333"/>
              <a:gd name="connsiteX1" fmla="*/ 7413 w 659537"/>
              <a:gd name="connsiteY1" fmla="*/ 1384333 h 1384333"/>
              <a:gd name="connsiteX0" fmla="*/ 3086852 w 3086852"/>
              <a:gd name="connsiteY0" fmla="*/ 26 h 1065731"/>
              <a:gd name="connsiteX1" fmla="*/ 1 w 3086852"/>
              <a:gd name="connsiteY1" fmla="*/ 1065731 h 1065731"/>
              <a:gd name="connsiteX0" fmla="*/ 3086851 w 3086851"/>
              <a:gd name="connsiteY0" fmla="*/ 122 h 1065827"/>
              <a:gd name="connsiteX1" fmla="*/ 0 w 3086851"/>
              <a:gd name="connsiteY1" fmla="*/ 1065827 h 1065827"/>
              <a:gd name="connsiteX0" fmla="*/ 3056658 w 3056658"/>
              <a:gd name="connsiteY0" fmla="*/ 723 h 894912"/>
              <a:gd name="connsiteX1" fmla="*/ 0 w 3056658"/>
              <a:gd name="connsiteY1" fmla="*/ 894912 h 894912"/>
              <a:gd name="connsiteX0" fmla="*/ 3108417 w 3108417"/>
              <a:gd name="connsiteY0" fmla="*/ 510 h 914189"/>
              <a:gd name="connsiteX1" fmla="*/ 0 w 3108417"/>
              <a:gd name="connsiteY1" fmla="*/ 914189 h 914189"/>
              <a:gd name="connsiteX0" fmla="*/ 1354920 w 1354920"/>
              <a:gd name="connsiteY0" fmla="*/ 17 h 2255367"/>
              <a:gd name="connsiteX1" fmla="*/ 0 w 1354920"/>
              <a:gd name="connsiteY1" fmla="*/ 2255368 h 2255367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354920 w 1354920"/>
              <a:gd name="connsiteY0" fmla="*/ 21 h 2255372"/>
              <a:gd name="connsiteX1" fmla="*/ 0 w 1354920"/>
              <a:gd name="connsiteY1" fmla="*/ 2255372 h 2255372"/>
              <a:gd name="connsiteX0" fmla="*/ 1967317 w 1967317"/>
              <a:gd name="connsiteY0" fmla="*/ 31 h 1876303"/>
              <a:gd name="connsiteX1" fmla="*/ 0 w 1967317"/>
              <a:gd name="connsiteY1" fmla="*/ 1876303 h 1876303"/>
              <a:gd name="connsiteX0" fmla="*/ 1486053 w 1486053"/>
              <a:gd name="connsiteY0" fmla="*/ 428501 h 556301"/>
              <a:gd name="connsiteX1" fmla="*/ 0 w 1486053"/>
              <a:gd name="connsiteY1" fmla="*/ 556301 h 556301"/>
              <a:gd name="connsiteX0" fmla="*/ 1486053 w 1486053"/>
              <a:gd name="connsiteY0" fmla="*/ 101025 h 228825"/>
              <a:gd name="connsiteX1" fmla="*/ 0 w 1486053"/>
              <a:gd name="connsiteY1" fmla="*/ 228825 h 228825"/>
              <a:gd name="connsiteX0" fmla="*/ 1486053 w 1486053"/>
              <a:gd name="connsiteY0" fmla="*/ 209630 h 337430"/>
              <a:gd name="connsiteX1" fmla="*/ 0 w 1486053"/>
              <a:gd name="connsiteY1" fmla="*/ 337430 h 337430"/>
              <a:gd name="connsiteX0" fmla="*/ 1486053 w 1486053"/>
              <a:gd name="connsiteY0" fmla="*/ 182891 h 310691"/>
              <a:gd name="connsiteX1" fmla="*/ 0 w 1486053"/>
              <a:gd name="connsiteY1" fmla="*/ 310691 h 310691"/>
              <a:gd name="connsiteX0" fmla="*/ 1486053 w 1486053"/>
              <a:gd name="connsiteY0" fmla="*/ 155369 h 283169"/>
              <a:gd name="connsiteX1" fmla="*/ 0 w 1486053"/>
              <a:gd name="connsiteY1" fmla="*/ 283169 h 283169"/>
              <a:gd name="connsiteX0" fmla="*/ 1453250 w 1453250"/>
              <a:gd name="connsiteY0" fmla="*/ 155369 h 283169"/>
              <a:gd name="connsiteX1" fmla="*/ 0 w 1453250"/>
              <a:gd name="connsiteY1" fmla="*/ 283169 h 28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53250" h="283169">
                <a:moveTo>
                  <a:pt x="1453250" y="155369"/>
                </a:moveTo>
                <a:cubicBezTo>
                  <a:pt x="1006163" y="-79857"/>
                  <a:pt x="342050" y="-56313"/>
                  <a:pt x="0" y="283169"/>
                </a:cubicBezTo>
              </a:path>
            </a:pathLst>
          </a:custGeom>
          <a:ln w="38100" cap="rnd">
            <a:solidFill>
              <a:srgbClr val="FCB53B"/>
            </a:solidFill>
            <a:prstDash val="solid"/>
            <a:miter lim="800000"/>
            <a:headEnd type="none" w="sm" len="sm"/>
            <a:tailEnd type="triangle" w="med" len="med"/>
          </a:ln>
          <a:effectLst/>
          <a:ex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439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8"/>
                                            </p:cond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500"/>
                            </p:stCondLst>
                            <p:childTnLst>
                              <p:par>
                                <p:cTn id="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16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100"/>
                            </p:stCondLst>
                            <p:childTnLst>
                              <p:par>
                                <p:cTn id="66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1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6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1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6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5" grpId="0" animBg="1"/>
      <p:bldP spid="116" grpId="0" animBg="1"/>
      <p:bldP spid="117" grpId="0" animBg="1"/>
      <p:bldP spid="118" grpId="0" animBg="1"/>
      <p:bldP spid="120" grpId="0" animBg="1"/>
      <p:bldP spid="150" grpId="0" animBg="1"/>
      <p:bldP spid="151" grpId="0" animBg="1"/>
      <p:bldP spid="177" grpId="0" animBg="1"/>
      <p:bldP spid="110" grpId="0" animBg="1"/>
      <p:bldP spid="111" grpId="0" animBg="1"/>
      <p:bldP spid="119" grpId="0" animBg="1"/>
      <p:bldP spid="123" grpId="0" animBg="1"/>
      <p:bldP spid="178" grpId="0"/>
      <p:bldP spid="180" grpId="0" animBg="1"/>
      <p:bldP spid="194" grpId="0" animBg="1"/>
      <p:bldP spid="199" grpId="0" animBg="1"/>
      <p:bldP spid="202" grpId="0" animBg="1"/>
      <p:bldP spid="223" grpId="0" animBg="1"/>
      <p:bldP spid="223" grpId="1" animBg="1"/>
      <p:bldP spid="223" grpId="2" animBg="1"/>
      <p:bldP spid="2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3368345" y="6499993"/>
            <a:ext cx="54521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Aft>
                <a:spcPts val="300"/>
              </a:spcAft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The AllJoyn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software framework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is a collaborative open source project of the AllSeen Alliance </a:t>
            </a:r>
            <a:endParaRPr lang="en-US" sz="1000" dirty="0">
              <a:solidFill>
                <a:schemeClr val="bg1">
                  <a:lumMod val="85000"/>
                </a:schemeClr>
              </a:solidFill>
              <a:latin typeface="Calibre Semibold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18571" y="1727177"/>
            <a:ext cx="8288914" cy="3862762"/>
            <a:chOff x="622798" y="1513274"/>
            <a:chExt cx="10361143" cy="4828453"/>
          </a:xfrm>
        </p:grpSpPr>
        <p:cxnSp>
          <p:nvCxnSpPr>
            <p:cNvPr id="104" name="Straight Connector 103"/>
            <p:cNvCxnSpPr/>
            <p:nvPr/>
          </p:nvCxnSpPr>
          <p:spPr>
            <a:xfrm flipH="1" flipV="1">
              <a:off x="4059096" y="5705424"/>
              <a:ext cx="681245" cy="21914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 flipV="1">
              <a:off x="3065501" y="5173413"/>
              <a:ext cx="424061" cy="29809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2859177" y="3781790"/>
              <a:ext cx="33781" cy="814383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H="1">
              <a:off x="2859177" y="2986992"/>
              <a:ext cx="133939" cy="746809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3910023" y="2162177"/>
              <a:ext cx="645062" cy="26338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5076495" y="2162177"/>
              <a:ext cx="713117" cy="0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228053" y="2070026"/>
              <a:ext cx="849846" cy="196541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925961" y="2459256"/>
              <a:ext cx="728062" cy="376473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8920269" y="3148789"/>
              <a:ext cx="315260" cy="608037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9144388" y="4413202"/>
              <a:ext cx="230620" cy="63762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H="1">
              <a:off x="7660801" y="5398886"/>
              <a:ext cx="1294874" cy="46731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H="1">
              <a:off x="6778561" y="5866204"/>
              <a:ext cx="694526" cy="5836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5101361" y="5924569"/>
              <a:ext cx="717713" cy="3679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3490712" y="2986992"/>
              <a:ext cx="5653676" cy="206383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3851983" y="2622673"/>
              <a:ext cx="3678618" cy="275380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>
              <a:off x="2947914" y="2986992"/>
              <a:ext cx="5570817" cy="759901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5105684" y="2640592"/>
              <a:ext cx="3458260" cy="346400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4941669" y="2986992"/>
              <a:ext cx="3577062" cy="239099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843130" y="3497823"/>
              <a:ext cx="102657" cy="259004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3081804" y="4073511"/>
              <a:ext cx="5838465" cy="824006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2947914" y="3746892"/>
              <a:ext cx="4445917" cy="1885751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 flipV="1">
              <a:off x="7514437" y="2629369"/>
              <a:ext cx="53202" cy="2830884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4941669" y="2721275"/>
              <a:ext cx="1127883" cy="2656714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 flipV="1">
              <a:off x="4809339" y="2621011"/>
              <a:ext cx="132330" cy="275697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2947914" y="3746404"/>
              <a:ext cx="1993755" cy="1652482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2947914" y="3746892"/>
              <a:ext cx="897132" cy="1629586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3081804" y="2621011"/>
              <a:ext cx="1727535" cy="2264091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910023" y="2459256"/>
              <a:ext cx="3215801" cy="469681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3845046" y="2986992"/>
              <a:ext cx="5079240" cy="109621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6069553" y="2707239"/>
              <a:ext cx="1498086" cy="2753014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6390325" y="2629369"/>
              <a:ext cx="1124112" cy="2995119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 flipV="1">
              <a:off x="2947914" y="3746892"/>
              <a:ext cx="3482001" cy="1899304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567639" y="4083210"/>
              <a:ext cx="1356647" cy="1466713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 flipH="1" flipV="1">
              <a:off x="3490712" y="2986992"/>
              <a:ext cx="1450957" cy="242228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 flipV="1">
              <a:off x="6069553" y="2795328"/>
              <a:ext cx="2850716" cy="1278183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 flipV="1">
              <a:off x="2947914" y="3746892"/>
              <a:ext cx="6196474" cy="130393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H="1" flipV="1">
              <a:off x="7530601" y="2622673"/>
              <a:ext cx="1622666" cy="2428156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5076495" y="5377989"/>
              <a:ext cx="2317336" cy="254654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3845046" y="2621011"/>
              <a:ext cx="964293" cy="2756978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V="1">
              <a:off x="4941669" y="2629369"/>
              <a:ext cx="2572768" cy="2748620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4941669" y="4958456"/>
              <a:ext cx="3263992" cy="419533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59" idx="0"/>
            </p:cNvCxnSpPr>
            <p:nvPr/>
          </p:nvCxnSpPr>
          <p:spPr>
            <a:xfrm flipV="1">
              <a:off x="4881336" y="4051773"/>
              <a:ext cx="4042950" cy="1263769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3890295" y="4083746"/>
              <a:ext cx="5029974" cy="1294243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 flipV="1">
              <a:off x="5076495" y="2256266"/>
              <a:ext cx="2001404" cy="10302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H="1" flipV="1">
              <a:off x="3015932" y="3781791"/>
              <a:ext cx="5904337" cy="301955"/>
            </a:xfrm>
            <a:prstGeom prst="line">
              <a:avLst/>
            </a:prstGeom>
            <a:ln w="12700" cmpd="sng">
              <a:solidFill>
                <a:schemeClr val="bg1">
                  <a:alpha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11"/>
            <p:cNvSpPr>
              <a:spLocks/>
            </p:cNvSpPr>
            <p:nvPr/>
          </p:nvSpPr>
          <p:spPr bwMode="auto">
            <a:xfrm flipH="1">
              <a:off x="10043837" y="4314946"/>
              <a:ext cx="940104" cy="988859"/>
            </a:xfrm>
            <a:prstGeom prst="wedgeRoundRectCallout">
              <a:avLst>
                <a:gd name="adj1" fmla="val 80419"/>
                <a:gd name="adj2" fmla="val 24263"/>
                <a:gd name="adj3" fmla="val 16667"/>
              </a:avLst>
            </a:prstGeom>
            <a:solidFill>
              <a:schemeClr val="accent1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DVR: OK playing</a:t>
              </a:r>
            </a:p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My Hawaii vacation</a:t>
              </a:r>
            </a:p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movie</a:t>
              </a:r>
              <a:endPara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150" name="Freeform 11"/>
            <p:cNvSpPr>
              <a:spLocks/>
            </p:cNvSpPr>
            <p:nvPr/>
          </p:nvSpPr>
          <p:spPr bwMode="auto">
            <a:xfrm flipH="1">
              <a:off x="8169263" y="5916329"/>
              <a:ext cx="1596796" cy="425398"/>
            </a:xfrm>
            <a:prstGeom prst="wedgeRoundRectCallout">
              <a:avLst>
                <a:gd name="adj1" fmla="val 79845"/>
                <a:gd name="adj2" fmla="val -60102"/>
                <a:gd name="adj3" fmla="val 16667"/>
              </a:avLst>
            </a:prstGeom>
            <a:solidFill>
              <a:schemeClr val="accent5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Car: OK Lights are 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n</a:t>
              </a: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ow ON</a:t>
              </a:r>
              <a:endPara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 flipH="1">
              <a:off x="622798" y="4389014"/>
              <a:ext cx="2029283" cy="452533"/>
            </a:xfrm>
            <a:prstGeom prst="wedgeRoundRectCallout">
              <a:avLst>
                <a:gd name="adj1" fmla="val -30548"/>
                <a:gd name="adj2" fmla="val -128047"/>
                <a:gd name="adj3" fmla="val 16667"/>
              </a:avLst>
            </a:prstGeom>
            <a:solidFill>
              <a:schemeClr val="accent3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TV: Trying </a:t>
              </a:r>
              <a:r>
                <a:rPr lang="en-US" sz="1000" dirty="0" err="1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WiFi</a:t>
              </a: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 channel 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c</a:t>
              </a: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hange fix</a:t>
              </a:r>
              <a:endPara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153" name="Freeform 11"/>
            <p:cNvSpPr>
              <a:spLocks/>
            </p:cNvSpPr>
            <p:nvPr/>
          </p:nvSpPr>
          <p:spPr bwMode="auto">
            <a:xfrm flipH="1">
              <a:off x="8432491" y="1513274"/>
              <a:ext cx="1571454" cy="648903"/>
            </a:xfrm>
            <a:prstGeom prst="wedgeRoundRectCallout">
              <a:avLst>
                <a:gd name="adj1" fmla="val 77697"/>
                <a:gd name="adj2" fmla="val 44165"/>
                <a:gd name="adj3" fmla="val 16667"/>
              </a:avLst>
            </a:prstGeom>
            <a:solidFill>
              <a:schemeClr val="accent3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endPara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TV: My </a:t>
              </a:r>
              <a:r>
                <a:rPr lang="en-US" sz="1000" dirty="0" err="1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WiFi</a:t>
              </a: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 video 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Picture is poor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Fix it?</a:t>
              </a:r>
            </a:p>
            <a:p>
              <a:pPr lvl="0">
                <a:lnSpc>
                  <a:spcPct val="85000"/>
                </a:lnSpc>
                <a:spcBef>
                  <a:spcPts val="300"/>
                </a:spcBef>
              </a:pPr>
              <a:endPara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sp>
          <p:nvSpPr>
            <p:cNvPr id="154" name="Freeform 11"/>
            <p:cNvSpPr>
              <a:spLocks/>
            </p:cNvSpPr>
            <p:nvPr/>
          </p:nvSpPr>
          <p:spPr bwMode="auto">
            <a:xfrm flipH="1">
              <a:off x="2636364" y="1577884"/>
              <a:ext cx="1486923" cy="462685"/>
            </a:xfrm>
            <a:prstGeom prst="wedgeRoundRectCallout">
              <a:avLst>
                <a:gd name="adj1" fmla="val 10433"/>
                <a:gd name="adj2" fmla="val 104662"/>
                <a:gd name="adj3" fmla="val 16667"/>
              </a:avLst>
            </a:prstGeom>
            <a:solidFill>
              <a:schemeClr val="accent3"/>
            </a:solidFill>
            <a:ln w="19050" cap="rnd">
              <a:solidFill>
                <a:schemeClr val="bg1"/>
              </a:solidFill>
              <a:prstDash val="solid"/>
              <a:round/>
              <a:headEnd/>
              <a:tailEnd/>
            </a:ln>
            <a:effectLst>
              <a:outerShdw blurRad="127000" dist="25400" dir="13500000" algn="b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Dryer:</a:t>
              </a:r>
            </a:p>
            <a:p>
              <a:pPr lvl="0" algn="ctr">
                <a:lnSpc>
                  <a:spcPct val="85000"/>
                </a:lnSpc>
                <a:spcBef>
                  <a:spcPts val="300"/>
                </a:spcBef>
              </a:pPr>
              <a:r>
                <a:rPr lang="en-US" sz="1000" dirty="0" smtClean="0">
                  <a:solidFill>
                    <a:srgbClr val="FFFFFF"/>
                  </a:solidFill>
                  <a:latin typeface="Qualcomm Office Semibold" panose="020B0703030202060203" pitchFamily="34" charset="0"/>
                </a:rPr>
                <a:t>Laundry is ready</a:t>
              </a:r>
              <a:endPara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endParaRPr>
            </a:p>
          </p:txBody>
        </p:sp>
        <p:pic>
          <p:nvPicPr>
            <p:cNvPr id="163" name="Picture 162" descr="Allseen-Lighting-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5511" y="5436388"/>
              <a:ext cx="524256" cy="771144"/>
            </a:xfrm>
            <a:prstGeom prst="rect">
              <a:avLst/>
            </a:prstGeom>
            <a:noFill/>
            <a:effectLst/>
          </p:spPr>
        </p:pic>
        <p:pic>
          <p:nvPicPr>
            <p:cNvPr id="164" name="Picture 163" descr="Allseen-Appliances-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111" y="2365852"/>
              <a:ext cx="1000714" cy="682148"/>
            </a:xfrm>
            <a:prstGeom prst="rect">
              <a:avLst/>
            </a:prstGeom>
          </p:spPr>
        </p:pic>
        <p:pic>
          <p:nvPicPr>
            <p:cNvPr id="166" name="Picture 165" descr="Allseen-DisplayTelevision-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812" y="1913447"/>
              <a:ext cx="974779" cy="753553"/>
            </a:xfrm>
            <a:prstGeom prst="rect">
              <a:avLst/>
            </a:prstGeom>
          </p:spPr>
        </p:pic>
        <p:pic>
          <p:nvPicPr>
            <p:cNvPr id="169" name="Picture 168" descr="Allseen-Tablet-K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963" y="1781523"/>
              <a:ext cx="682752" cy="949485"/>
            </a:xfrm>
            <a:prstGeom prst="rect">
              <a:avLst/>
            </a:prstGeom>
          </p:spPr>
        </p:pic>
        <p:grpSp>
          <p:nvGrpSpPr>
            <p:cNvPr id="187" name="Group 186"/>
            <p:cNvGrpSpPr/>
            <p:nvPr/>
          </p:nvGrpSpPr>
          <p:grpSpPr>
            <a:xfrm>
              <a:off x="2769276" y="4597865"/>
              <a:ext cx="277136" cy="579880"/>
              <a:chOff x="4071434" y="1259595"/>
              <a:chExt cx="505181" cy="1202777"/>
            </a:xfrm>
          </p:grpSpPr>
          <p:grpSp>
            <p:nvGrpSpPr>
              <p:cNvPr id="188" name="Group 187"/>
              <p:cNvGrpSpPr/>
              <p:nvPr/>
            </p:nvGrpSpPr>
            <p:grpSpPr>
              <a:xfrm>
                <a:off x="4138780" y="1393528"/>
                <a:ext cx="355432" cy="968672"/>
                <a:chOff x="5920241" y="1017499"/>
                <a:chExt cx="355432" cy="968672"/>
              </a:xfrm>
            </p:grpSpPr>
            <p:sp>
              <p:nvSpPr>
                <p:cNvPr id="194" name="Rectangle 193"/>
                <p:cNvSpPr/>
                <p:nvPr/>
              </p:nvSpPr>
              <p:spPr>
                <a:xfrm>
                  <a:off x="5920241" y="1017499"/>
                  <a:ext cx="355432" cy="968672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6020511" y="1163128"/>
                  <a:ext cx="174171" cy="345954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016773" y="1509082"/>
                  <a:ext cx="174171" cy="345954"/>
                </a:xfrm>
                <a:prstGeom prst="rect">
                  <a:avLst/>
                </a:prstGeom>
                <a:noFill/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4071434" y="1259595"/>
                <a:ext cx="505181" cy="1202777"/>
                <a:chOff x="4071434" y="1259595"/>
                <a:chExt cx="505181" cy="1026405"/>
              </a:xfrm>
            </p:grpSpPr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4071434" y="2276431"/>
                  <a:ext cx="505181" cy="95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4576615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4071434" y="1259595"/>
                  <a:ext cx="50518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4071434" y="1259595"/>
                  <a:ext cx="0" cy="101683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" name="Group 203"/>
            <p:cNvGrpSpPr/>
            <p:nvPr/>
          </p:nvGrpSpPr>
          <p:grpSpPr>
            <a:xfrm>
              <a:off x="5786348" y="1767164"/>
              <a:ext cx="460464" cy="976036"/>
              <a:chOff x="8197472" y="815445"/>
              <a:chExt cx="914400" cy="1546755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197472" y="815445"/>
                <a:ext cx="914400" cy="1546755"/>
                <a:chOff x="8197472" y="815445"/>
                <a:chExt cx="914400" cy="1546755"/>
              </a:xfrm>
            </p:grpSpPr>
            <p:sp>
              <p:nvSpPr>
                <p:cNvPr id="208" name="Rectangle 207"/>
                <p:cNvSpPr/>
                <p:nvPr/>
              </p:nvSpPr>
              <p:spPr>
                <a:xfrm>
                  <a:off x="8197472" y="815445"/>
                  <a:ext cx="914400" cy="457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8197472" y="1295400"/>
                  <a:ext cx="914400" cy="1066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Rectangle 205"/>
              <p:cNvSpPr/>
              <p:nvPr/>
            </p:nvSpPr>
            <p:spPr>
              <a:xfrm flipH="1">
                <a:off x="8258493" y="838200"/>
                <a:ext cx="45719" cy="410518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8258493" y="1371600"/>
                <a:ext cx="45719" cy="898936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8888829" y="3733800"/>
              <a:ext cx="710783" cy="655646"/>
              <a:chOff x="5637212" y="3171260"/>
              <a:chExt cx="2286000" cy="1550095"/>
            </a:xfrm>
          </p:grpSpPr>
          <p:grpSp>
            <p:nvGrpSpPr>
              <p:cNvPr id="218" name="Group 217"/>
              <p:cNvGrpSpPr/>
              <p:nvPr/>
            </p:nvGrpSpPr>
            <p:grpSpPr>
              <a:xfrm>
                <a:off x="5637212" y="3171260"/>
                <a:ext cx="2286000" cy="1550095"/>
                <a:chOff x="6780212" y="685800"/>
                <a:chExt cx="1905000" cy="1558996"/>
              </a:xfrm>
            </p:grpSpPr>
            <p:grpSp>
              <p:nvGrpSpPr>
                <p:cNvPr id="220" name="Group 219"/>
                <p:cNvGrpSpPr/>
                <p:nvPr/>
              </p:nvGrpSpPr>
              <p:grpSpPr>
                <a:xfrm>
                  <a:off x="6780212" y="685800"/>
                  <a:ext cx="1905000" cy="1558996"/>
                  <a:chOff x="6780212" y="685800"/>
                  <a:chExt cx="1905000" cy="1558996"/>
                </a:xfrm>
              </p:grpSpPr>
              <p:sp>
                <p:nvSpPr>
                  <p:cNvPr id="222" name="Frame 221"/>
                  <p:cNvSpPr/>
                  <p:nvPr/>
                </p:nvSpPr>
                <p:spPr>
                  <a:xfrm>
                    <a:off x="6932612" y="685800"/>
                    <a:ext cx="1600200" cy="990600"/>
                  </a:xfrm>
                  <a:prstGeom prst="fram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Trapezoid 222"/>
                  <p:cNvSpPr/>
                  <p:nvPr/>
                </p:nvSpPr>
                <p:spPr>
                  <a:xfrm>
                    <a:off x="6780212" y="1711396"/>
                    <a:ext cx="1905000" cy="533400"/>
                  </a:xfrm>
                  <a:prstGeom prst="trapezoid">
                    <a:avLst/>
                  </a:prstGeom>
                  <a:solidFill>
                    <a:srgbClr val="00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21" name="Trapezoid 220"/>
                <p:cNvSpPr/>
                <p:nvPr/>
              </p:nvSpPr>
              <p:spPr>
                <a:xfrm>
                  <a:off x="7542212" y="2094584"/>
                  <a:ext cx="381000" cy="134953"/>
                </a:xfrm>
                <a:prstGeom prst="trapezoi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9" name="Trapezoid 218"/>
              <p:cNvSpPr/>
              <p:nvPr/>
            </p:nvSpPr>
            <p:spPr>
              <a:xfrm>
                <a:off x="5820092" y="4257387"/>
                <a:ext cx="1920239" cy="287829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>
              <a:grpSpLocks noChangeAspect="1"/>
            </p:cNvGrpSpPr>
            <p:nvPr/>
          </p:nvGrpSpPr>
          <p:grpSpPr>
            <a:xfrm>
              <a:off x="3427869" y="5397694"/>
              <a:ext cx="761543" cy="393506"/>
              <a:chOff x="10895012" y="1905000"/>
              <a:chExt cx="1066800" cy="551239"/>
            </a:xfrm>
          </p:grpSpPr>
          <p:sp>
            <p:nvSpPr>
              <p:cNvPr id="235" name="Rounded Rectangle 234"/>
              <p:cNvSpPr/>
              <p:nvPr/>
            </p:nvSpPr>
            <p:spPr>
              <a:xfrm>
                <a:off x="10895012" y="1905000"/>
                <a:ext cx="1066800" cy="55123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Isosceles Triangle 235"/>
              <p:cNvSpPr/>
              <p:nvPr/>
            </p:nvSpPr>
            <p:spPr>
              <a:xfrm flipH="1">
                <a:off x="11657008" y="1981199"/>
                <a:ext cx="228601" cy="152399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Isosceles Triangle 236"/>
              <p:cNvSpPr/>
              <p:nvPr/>
            </p:nvSpPr>
            <p:spPr>
              <a:xfrm flipH="1" flipV="1">
                <a:off x="11657010" y="2209800"/>
                <a:ext cx="228602" cy="1702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10971212" y="1981200"/>
                <a:ext cx="609600" cy="381000"/>
              </a:xfrm>
              <a:prstGeom prst="round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40000" lnSpcReduction="20000"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72°</a:t>
                </a:r>
                <a:endParaRPr lang="en-US" sz="1000" dirty="0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>
              <a:off x="8228012" y="4800600"/>
              <a:ext cx="405698" cy="596592"/>
              <a:chOff x="10285412" y="4879245"/>
              <a:chExt cx="683728" cy="1140555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10285412" y="4879245"/>
                <a:ext cx="683728" cy="1140555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10361612" y="5439338"/>
                <a:ext cx="489951" cy="504262"/>
                <a:chOff x="11014660" y="4879245"/>
                <a:chExt cx="815699" cy="880767"/>
              </a:xfrm>
            </p:grpSpPr>
            <p:sp>
              <p:nvSpPr>
                <p:cNvPr id="179" name="Donut 178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10437812" y="4953000"/>
                <a:ext cx="337552" cy="349812"/>
                <a:chOff x="11014660" y="4879245"/>
                <a:chExt cx="815699" cy="880767"/>
              </a:xfrm>
            </p:grpSpPr>
            <p:sp>
              <p:nvSpPr>
                <p:cNvPr id="177" name="Donut 176"/>
                <p:cNvSpPr/>
                <p:nvPr/>
              </p:nvSpPr>
              <p:spPr>
                <a:xfrm>
                  <a:off x="11014660" y="4879245"/>
                  <a:ext cx="815699" cy="880767"/>
                </a:xfrm>
                <a:prstGeom prst="donu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11352212" y="5257800"/>
                  <a:ext cx="152400" cy="152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8685212" y="5029200"/>
              <a:ext cx="1017503" cy="371880"/>
              <a:chOff x="10135084" y="4081828"/>
              <a:chExt cx="1598128" cy="440208"/>
            </a:xfrm>
          </p:grpSpPr>
          <p:sp>
            <p:nvSpPr>
              <p:cNvPr id="182" name="Rounded Rectangle 181"/>
              <p:cNvSpPr/>
              <p:nvPr/>
            </p:nvSpPr>
            <p:spPr>
              <a:xfrm>
                <a:off x="10135084" y="4081828"/>
                <a:ext cx="1598128" cy="4402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>
                <a:off x="10330626" y="4196327"/>
                <a:ext cx="840000" cy="0"/>
              </a:xfrm>
              <a:prstGeom prst="line">
                <a:avLst/>
              </a:prstGeom>
              <a:ln w="57150" cmpd="sng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V="1">
                <a:off x="10345057" y="4267200"/>
                <a:ext cx="626155" cy="258"/>
              </a:xfrm>
              <a:prstGeom prst="line">
                <a:avLst/>
              </a:prstGeom>
              <a:ln>
                <a:solidFill>
                  <a:srgbClr val="FFFFFF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Donut 184"/>
              <p:cNvSpPr/>
              <p:nvPr/>
            </p:nvSpPr>
            <p:spPr>
              <a:xfrm>
                <a:off x="11504612" y="4267200"/>
                <a:ext cx="152400" cy="139687"/>
              </a:xfrm>
              <a:prstGeom prst="donut">
                <a:avLst>
                  <a:gd name="adj" fmla="val 9277"/>
                </a:avLst>
              </a:prstGeom>
              <a:ln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4305224" y="1671315"/>
              <a:ext cx="325477" cy="233685"/>
              <a:chOff x="5197623" y="5404504"/>
              <a:chExt cx="325477" cy="233685"/>
            </a:xfrm>
          </p:grpSpPr>
          <p:sp>
            <p:nvSpPr>
              <p:cNvPr id="197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198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199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4418012" y="5231595"/>
              <a:ext cx="325477" cy="233686"/>
              <a:chOff x="5197623" y="5231595"/>
              <a:chExt cx="325477" cy="233686"/>
            </a:xfrm>
          </p:grpSpPr>
          <p:sp>
            <p:nvSpPr>
              <p:cNvPr id="211" name="Freeform 268"/>
              <p:cNvSpPr>
                <a:spLocks/>
              </p:cNvSpPr>
              <p:nvPr/>
            </p:nvSpPr>
            <p:spPr bwMode="auto">
              <a:xfrm rot="20916795">
                <a:off x="5343022" y="5339855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2" name="Freeform 269"/>
              <p:cNvSpPr>
                <a:spLocks/>
              </p:cNvSpPr>
              <p:nvPr/>
            </p:nvSpPr>
            <p:spPr bwMode="auto">
              <a:xfrm rot="20916795">
                <a:off x="5270324" y="5285746"/>
                <a:ext cx="242201" cy="167104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3" name="Freeform 270"/>
              <p:cNvSpPr>
                <a:spLocks/>
              </p:cNvSpPr>
              <p:nvPr/>
            </p:nvSpPr>
            <p:spPr bwMode="auto">
              <a:xfrm rot="20916795">
                <a:off x="5197623" y="5231595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5540335" y="5404504"/>
              <a:ext cx="325477" cy="233685"/>
              <a:chOff x="5197623" y="5404504"/>
              <a:chExt cx="325477" cy="233685"/>
            </a:xfrm>
          </p:grpSpPr>
          <p:sp>
            <p:nvSpPr>
              <p:cNvPr id="215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16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24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225" name="Group 224"/>
            <p:cNvGrpSpPr/>
            <p:nvPr/>
          </p:nvGrpSpPr>
          <p:grpSpPr>
            <a:xfrm rot="2691011">
              <a:off x="7410766" y="5248149"/>
              <a:ext cx="325477" cy="233685"/>
              <a:chOff x="5197623" y="5404504"/>
              <a:chExt cx="325477" cy="233685"/>
            </a:xfrm>
          </p:grpSpPr>
          <p:sp>
            <p:nvSpPr>
              <p:cNvPr id="226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27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28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 rot="4926581">
              <a:off x="8812951" y="2651196"/>
              <a:ext cx="325477" cy="233685"/>
              <a:chOff x="5197623" y="5404504"/>
              <a:chExt cx="325477" cy="233685"/>
            </a:xfrm>
          </p:grpSpPr>
          <p:sp>
            <p:nvSpPr>
              <p:cNvPr id="230" name="Freeform 268"/>
              <p:cNvSpPr>
                <a:spLocks/>
              </p:cNvSpPr>
              <p:nvPr/>
            </p:nvSpPr>
            <p:spPr bwMode="auto">
              <a:xfrm rot="20916795">
                <a:off x="5343022" y="5512763"/>
                <a:ext cx="180078" cy="125426"/>
              </a:xfrm>
              <a:custGeom>
                <a:avLst/>
                <a:gdLst>
                  <a:gd name="T0" fmla="*/ 178 w 194"/>
                  <a:gd name="T1" fmla="*/ 33 h 135"/>
                  <a:gd name="T2" fmla="*/ 194 w 194"/>
                  <a:gd name="T3" fmla="*/ 20 h 135"/>
                  <a:gd name="T4" fmla="*/ 192 w 194"/>
                  <a:gd name="T5" fmla="*/ 11 h 135"/>
                  <a:gd name="T6" fmla="*/ 181 w 194"/>
                  <a:gd name="T7" fmla="*/ 4 h 135"/>
                  <a:gd name="T8" fmla="*/ 73 w 194"/>
                  <a:gd name="T9" fmla="*/ 28 h 135"/>
                  <a:gd name="T10" fmla="*/ 3 w 194"/>
                  <a:gd name="T11" fmla="*/ 114 h 135"/>
                  <a:gd name="T12" fmla="*/ 12 w 194"/>
                  <a:gd name="T13" fmla="*/ 132 h 135"/>
                  <a:gd name="T14" fmla="*/ 30 w 194"/>
                  <a:gd name="T15" fmla="*/ 124 h 135"/>
                  <a:gd name="T16" fmla="*/ 88 w 194"/>
                  <a:gd name="T17" fmla="*/ 53 h 135"/>
                  <a:gd name="T18" fmla="*/ 178 w 194"/>
                  <a:gd name="T19" fmla="*/ 3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4" h="135">
                    <a:moveTo>
                      <a:pt x="178" y="33"/>
                    </a:moveTo>
                    <a:cubicBezTo>
                      <a:pt x="186" y="34"/>
                      <a:pt x="193" y="28"/>
                      <a:pt x="194" y="20"/>
                    </a:cubicBezTo>
                    <a:cubicBezTo>
                      <a:pt x="194" y="17"/>
                      <a:pt x="193" y="14"/>
                      <a:pt x="192" y="11"/>
                    </a:cubicBezTo>
                    <a:cubicBezTo>
                      <a:pt x="189" y="8"/>
                      <a:pt x="186" y="5"/>
                      <a:pt x="181" y="4"/>
                    </a:cubicBezTo>
                    <a:cubicBezTo>
                      <a:pt x="143" y="0"/>
                      <a:pt x="106" y="8"/>
                      <a:pt x="73" y="28"/>
                    </a:cubicBezTo>
                    <a:cubicBezTo>
                      <a:pt x="40" y="49"/>
                      <a:pt x="16" y="78"/>
                      <a:pt x="3" y="114"/>
                    </a:cubicBezTo>
                    <a:cubicBezTo>
                      <a:pt x="0" y="121"/>
                      <a:pt x="4" y="130"/>
                      <a:pt x="12" y="132"/>
                    </a:cubicBezTo>
                    <a:cubicBezTo>
                      <a:pt x="19" y="135"/>
                      <a:pt x="27" y="131"/>
                      <a:pt x="30" y="124"/>
                    </a:cubicBezTo>
                    <a:cubicBezTo>
                      <a:pt x="41" y="94"/>
                      <a:pt x="61" y="69"/>
                      <a:pt x="88" y="53"/>
                    </a:cubicBezTo>
                    <a:cubicBezTo>
                      <a:pt x="115" y="36"/>
                      <a:pt x="146" y="29"/>
                      <a:pt x="178" y="3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31" name="Freeform 269"/>
              <p:cNvSpPr>
                <a:spLocks/>
              </p:cNvSpPr>
              <p:nvPr/>
            </p:nvSpPr>
            <p:spPr bwMode="auto">
              <a:xfrm rot="20916795">
                <a:off x="5270324" y="5458653"/>
                <a:ext cx="242201" cy="167103"/>
              </a:xfrm>
              <a:custGeom>
                <a:avLst/>
                <a:gdLst>
                  <a:gd name="T0" fmla="*/ 113 w 261"/>
                  <a:gd name="T1" fmla="*/ 63 h 180"/>
                  <a:gd name="T2" fmla="*/ 245 w 261"/>
                  <a:gd name="T3" fmla="*/ 36 h 180"/>
                  <a:gd name="T4" fmla="*/ 261 w 261"/>
                  <a:gd name="T5" fmla="*/ 24 h 180"/>
                  <a:gd name="T6" fmla="*/ 259 w 261"/>
                  <a:gd name="T7" fmla="*/ 14 h 180"/>
                  <a:gd name="T8" fmla="*/ 249 w 261"/>
                  <a:gd name="T9" fmla="*/ 8 h 180"/>
                  <a:gd name="T10" fmla="*/ 98 w 261"/>
                  <a:gd name="T11" fmla="*/ 39 h 180"/>
                  <a:gd name="T12" fmla="*/ 2 w 261"/>
                  <a:gd name="T13" fmla="*/ 159 h 180"/>
                  <a:gd name="T14" fmla="*/ 12 w 261"/>
                  <a:gd name="T15" fmla="*/ 177 h 180"/>
                  <a:gd name="T16" fmla="*/ 30 w 261"/>
                  <a:gd name="T17" fmla="*/ 168 h 180"/>
                  <a:gd name="T18" fmla="*/ 113 w 261"/>
                  <a:gd name="T19" fmla="*/ 6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1" h="180">
                    <a:moveTo>
                      <a:pt x="113" y="63"/>
                    </a:moveTo>
                    <a:cubicBezTo>
                      <a:pt x="152" y="39"/>
                      <a:pt x="199" y="29"/>
                      <a:pt x="245" y="36"/>
                    </a:cubicBezTo>
                    <a:cubicBezTo>
                      <a:pt x="252" y="37"/>
                      <a:pt x="260" y="32"/>
                      <a:pt x="261" y="24"/>
                    </a:cubicBezTo>
                    <a:cubicBezTo>
                      <a:pt x="261" y="20"/>
                      <a:pt x="261" y="17"/>
                      <a:pt x="259" y="14"/>
                    </a:cubicBezTo>
                    <a:cubicBezTo>
                      <a:pt x="257" y="11"/>
                      <a:pt x="253" y="8"/>
                      <a:pt x="249" y="8"/>
                    </a:cubicBezTo>
                    <a:cubicBezTo>
                      <a:pt x="196" y="0"/>
                      <a:pt x="143" y="11"/>
                      <a:pt x="98" y="39"/>
                    </a:cubicBezTo>
                    <a:cubicBezTo>
                      <a:pt x="53" y="66"/>
                      <a:pt x="19" y="109"/>
                      <a:pt x="2" y="159"/>
                    </a:cubicBezTo>
                    <a:cubicBezTo>
                      <a:pt x="0" y="167"/>
                      <a:pt x="4" y="175"/>
                      <a:pt x="12" y="177"/>
                    </a:cubicBezTo>
                    <a:cubicBezTo>
                      <a:pt x="19" y="180"/>
                      <a:pt x="27" y="176"/>
                      <a:pt x="30" y="168"/>
                    </a:cubicBezTo>
                    <a:cubicBezTo>
                      <a:pt x="44" y="124"/>
                      <a:pt x="74" y="87"/>
                      <a:pt x="113" y="6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  <p:sp>
            <p:nvSpPr>
              <p:cNvPr id="232" name="Freeform 270"/>
              <p:cNvSpPr>
                <a:spLocks/>
              </p:cNvSpPr>
              <p:nvPr/>
            </p:nvSpPr>
            <p:spPr bwMode="auto">
              <a:xfrm rot="20916795">
                <a:off x="5197623" y="5404504"/>
                <a:ext cx="304717" cy="208780"/>
              </a:xfrm>
              <a:custGeom>
                <a:avLst/>
                <a:gdLst>
                  <a:gd name="T0" fmla="*/ 138 w 328"/>
                  <a:gd name="T1" fmla="*/ 73 h 225"/>
                  <a:gd name="T2" fmla="*/ 311 w 328"/>
                  <a:gd name="T3" fmla="*/ 39 h 225"/>
                  <a:gd name="T4" fmla="*/ 328 w 328"/>
                  <a:gd name="T5" fmla="*/ 27 h 225"/>
                  <a:gd name="T6" fmla="*/ 326 w 328"/>
                  <a:gd name="T7" fmla="*/ 17 h 225"/>
                  <a:gd name="T8" fmla="*/ 316 w 328"/>
                  <a:gd name="T9" fmla="*/ 11 h 225"/>
                  <a:gd name="T10" fmla="*/ 123 w 328"/>
                  <a:gd name="T11" fmla="*/ 49 h 225"/>
                  <a:gd name="T12" fmla="*/ 2 w 328"/>
                  <a:gd name="T13" fmla="*/ 204 h 225"/>
                  <a:gd name="T14" fmla="*/ 11 w 328"/>
                  <a:gd name="T15" fmla="*/ 222 h 225"/>
                  <a:gd name="T16" fmla="*/ 29 w 328"/>
                  <a:gd name="T17" fmla="*/ 213 h 225"/>
                  <a:gd name="T18" fmla="*/ 138 w 328"/>
                  <a:gd name="T19" fmla="*/ 7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225">
                    <a:moveTo>
                      <a:pt x="138" y="73"/>
                    </a:moveTo>
                    <a:cubicBezTo>
                      <a:pt x="190" y="41"/>
                      <a:pt x="251" y="29"/>
                      <a:pt x="311" y="39"/>
                    </a:cubicBezTo>
                    <a:cubicBezTo>
                      <a:pt x="319" y="40"/>
                      <a:pt x="326" y="35"/>
                      <a:pt x="328" y="27"/>
                    </a:cubicBezTo>
                    <a:cubicBezTo>
                      <a:pt x="328" y="24"/>
                      <a:pt x="327" y="20"/>
                      <a:pt x="326" y="17"/>
                    </a:cubicBezTo>
                    <a:cubicBezTo>
                      <a:pt x="324" y="14"/>
                      <a:pt x="320" y="11"/>
                      <a:pt x="316" y="11"/>
                    </a:cubicBezTo>
                    <a:cubicBezTo>
                      <a:pt x="249" y="0"/>
                      <a:pt x="180" y="13"/>
                      <a:pt x="123" y="49"/>
                    </a:cubicBezTo>
                    <a:cubicBezTo>
                      <a:pt x="65" y="84"/>
                      <a:pt x="22" y="139"/>
                      <a:pt x="2" y="204"/>
                    </a:cubicBezTo>
                    <a:cubicBezTo>
                      <a:pt x="0" y="212"/>
                      <a:pt x="4" y="220"/>
                      <a:pt x="11" y="222"/>
                    </a:cubicBezTo>
                    <a:cubicBezTo>
                      <a:pt x="19" y="225"/>
                      <a:pt x="27" y="220"/>
                      <a:pt x="29" y="213"/>
                    </a:cubicBezTo>
                    <a:cubicBezTo>
                      <a:pt x="47" y="155"/>
                      <a:pt x="86" y="105"/>
                      <a:pt x="138" y="7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Qualcomm Office Regular" pitchFamily="34" charset="0"/>
                </a:endParaRPr>
              </a:p>
            </p:txBody>
          </p:sp>
        </p:grpSp>
        <p:pic>
          <p:nvPicPr>
            <p:cNvPr id="233" name="Picture 232" descr="Allseen-WiredConnectivity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364" y="2122669"/>
              <a:ext cx="457200" cy="696243"/>
            </a:xfrm>
            <a:prstGeom prst="rect">
              <a:avLst/>
            </a:prstGeom>
          </p:spPr>
        </p:pic>
        <p:pic>
          <p:nvPicPr>
            <p:cNvPr id="240" name="Picture 239" descr="Allseen-WiredConnectivity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565" y="1539899"/>
              <a:ext cx="457200" cy="696243"/>
            </a:xfrm>
            <a:prstGeom prst="rect">
              <a:avLst/>
            </a:prstGeom>
          </p:spPr>
        </p:pic>
        <p:pic>
          <p:nvPicPr>
            <p:cNvPr id="241" name="Picture 240" descr="Allseen-WiredConnectivity-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89590" y="3497823"/>
              <a:ext cx="457200" cy="696243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5837689" y="5632640"/>
              <a:ext cx="1018723" cy="709085"/>
              <a:chOff x="5837689" y="5632640"/>
              <a:chExt cx="1018723" cy="709085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5837689" y="5632640"/>
                <a:ext cx="1018723" cy="709085"/>
                <a:chOff x="5942012" y="5681119"/>
                <a:chExt cx="1092646" cy="567282"/>
              </a:xfrm>
            </p:grpSpPr>
            <p:sp>
              <p:nvSpPr>
                <p:cNvPr id="174" name="TextBox 173"/>
                <p:cNvSpPr txBox="1"/>
                <p:nvPr/>
              </p:nvSpPr>
              <p:spPr>
                <a:xfrm>
                  <a:off x="6399212" y="5757320"/>
                  <a:ext cx="635446" cy="4910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 lnSpcReduction="10000"/>
                </a:bodyPr>
                <a:lstStyle/>
                <a:p>
                  <a:pPr algn="ctr"/>
                  <a:r>
                    <a:rPr lang="en-US" sz="1400" b="1" dirty="0" smtClean="0"/>
                    <a:t>120</a:t>
                  </a:r>
                </a:p>
                <a:p>
                  <a:pPr algn="ctr"/>
                  <a:r>
                    <a:rPr lang="en-US" sz="1400" b="1" dirty="0" smtClean="0"/>
                    <a:t>80</a:t>
                  </a:r>
                  <a:endParaRPr lang="en-US" sz="1400" b="1" dirty="0"/>
                </a:p>
              </p:txBody>
            </p:sp>
            <p:pic>
              <p:nvPicPr>
                <p:cNvPr id="175" name="Picture 174"/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9444" b="81944" l="18056" r="79861">
                              <a14:foregroundMark x1="51389" y1="61111" x2="51389" y2="6111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851" t="13496" r="11892" b="21295"/>
                <a:stretch/>
              </p:blipFill>
              <p:spPr>
                <a:xfrm>
                  <a:off x="6069553" y="5757319"/>
                  <a:ext cx="533400" cy="450213"/>
                </a:xfrm>
                <a:prstGeom prst="rect">
                  <a:avLst/>
                </a:prstGeom>
              </p:spPr>
            </p:pic>
            <p:sp>
              <p:nvSpPr>
                <p:cNvPr id="176" name="Frame 175"/>
                <p:cNvSpPr/>
                <p:nvPr/>
              </p:nvSpPr>
              <p:spPr>
                <a:xfrm>
                  <a:off x="5942012" y="5681119"/>
                  <a:ext cx="1091659" cy="567281"/>
                </a:xfrm>
                <a:prstGeom prst="fram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92500" lnSpcReduction="10000"/>
                </a:bodyPr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" name="Straight Connector 4"/>
              <p:cNvCxnSpPr/>
              <p:nvPr/>
            </p:nvCxnSpPr>
            <p:spPr>
              <a:xfrm>
                <a:off x="6453914" y="5987182"/>
                <a:ext cx="247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8" name="Title 4"/>
          <p:cNvSpPr txBox="1">
            <a:spLocks/>
          </p:cNvSpPr>
          <p:nvPr/>
        </p:nvSpPr>
        <p:spPr>
          <a:xfrm>
            <a:off x="283464" y="433129"/>
            <a:ext cx="11905361" cy="648307"/>
          </a:xfrm>
          <a:prstGeom prst="rect">
            <a:avLst/>
          </a:prstGeom>
        </p:spPr>
        <p:txBody>
          <a:bodyPr/>
          <a:lstStyle>
            <a:lvl1pPr algn="l" defTabSz="609468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 smtClean="0">
                <a:solidFill>
                  <a:srgbClr val="FFFFFF"/>
                </a:solidFill>
              </a:rPr>
              <a:t>Gateway Agent – </a:t>
            </a:r>
            <a:r>
              <a:rPr lang="en-US" dirty="0" err="1" smtClean="0">
                <a:solidFill>
                  <a:srgbClr val="FFFFFF"/>
                </a:solidFill>
              </a:rPr>
              <a:t>AllJoyn</a:t>
            </a:r>
            <a:r>
              <a:rPr lang="en-US" dirty="0" smtClean="0">
                <a:solidFill>
                  <a:srgbClr val="FFFFFF"/>
                </a:solidFill>
              </a:rPr>
              <a:t> meets Cloud Services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Allseen-WirelessRouter-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297" y="2883510"/>
            <a:ext cx="1093862" cy="914400"/>
          </a:xfrm>
          <a:prstGeom prst="rect">
            <a:avLst/>
          </a:prstGeom>
          <a:effectLst>
            <a:glow rad="127000">
              <a:schemeClr val="bg2">
                <a:alpha val="75000"/>
              </a:schemeClr>
            </a:glow>
          </a:effectLst>
        </p:spPr>
      </p:pic>
      <p:pic>
        <p:nvPicPr>
          <p:cNvPr id="159" name="Picture 158" descr="Allseen-SmartPhone-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33" y="4768991"/>
            <a:ext cx="402336" cy="73152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508558" y="4478645"/>
            <a:ext cx="847649" cy="847649"/>
            <a:chOff x="1803960" y="4917101"/>
            <a:chExt cx="847649" cy="847649"/>
          </a:xfrm>
          <a:effectLst/>
        </p:grpSpPr>
        <p:pic>
          <p:nvPicPr>
            <p:cNvPr id="161" name="Picture 16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3960" y="4917101"/>
              <a:ext cx="847649" cy="847649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6" name="Picture 15" descr="Allseen-WifiAccess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614" y="4997092"/>
              <a:ext cx="222499" cy="226184"/>
            </a:xfrm>
            <a:prstGeom prst="rect">
              <a:avLst/>
            </a:prstGeom>
            <a:effectLst>
              <a:glow>
                <a:schemeClr val="bg1">
                  <a:alpha val="75000"/>
                </a:schemeClr>
              </a:glow>
            </a:effectLst>
          </p:spPr>
        </p:pic>
      </p:grpSp>
      <p:grpSp>
        <p:nvGrpSpPr>
          <p:cNvPr id="17" name="Group 16"/>
          <p:cNvGrpSpPr/>
          <p:nvPr/>
        </p:nvGrpSpPr>
        <p:grpSpPr>
          <a:xfrm>
            <a:off x="664559" y="4300917"/>
            <a:ext cx="526159" cy="874395"/>
            <a:chOff x="903465" y="4829067"/>
            <a:chExt cx="526159" cy="874395"/>
          </a:xfrm>
        </p:grpSpPr>
        <p:pic>
          <p:nvPicPr>
            <p:cNvPr id="160" name="Picture 159" descr="Allseen-SmartPhone-K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465" y="4971942"/>
              <a:ext cx="402336" cy="731520"/>
            </a:xfrm>
            <a:prstGeom prst="rect">
              <a:avLst/>
            </a:prstGeom>
            <a:effectLst/>
          </p:spPr>
        </p:pic>
        <p:pic>
          <p:nvPicPr>
            <p:cNvPr id="239" name="Picture 238" descr="Allseen-WifiAccess-K.png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125" y="4829067"/>
              <a:ext cx="222499" cy="226184"/>
            </a:xfrm>
            <a:prstGeom prst="rect">
              <a:avLst/>
            </a:prstGeom>
            <a:effectLst/>
          </p:spPr>
        </p:pic>
      </p:grpSp>
      <p:sp>
        <p:nvSpPr>
          <p:cNvPr id="242" name="Freeform 11"/>
          <p:cNvSpPr>
            <a:spLocks/>
          </p:cNvSpPr>
          <p:nvPr/>
        </p:nvSpPr>
        <p:spPr bwMode="auto">
          <a:xfrm flipH="1">
            <a:off x="1190716" y="5385344"/>
            <a:ext cx="1277437" cy="788899"/>
          </a:xfrm>
          <a:prstGeom prst="wedgeRoundRectCallout">
            <a:avLst>
              <a:gd name="adj1" fmla="val -13086"/>
              <a:gd name="adj2" fmla="val -73834"/>
              <a:gd name="adj3" fmla="val 16667"/>
            </a:avLst>
          </a:pr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Turn off the kitchen lights, 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Set away mode</a:t>
            </a:r>
            <a:r>
              <a: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rPr>
              <a:t>.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Laundry is ready</a:t>
            </a:r>
            <a:endParaRPr lang="en-US" sz="10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sp>
        <p:nvSpPr>
          <p:cNvPr id="243" name="Freeform 11"/>
          <p:cNvSpPr>
            <a:spLocks/>
          </p:cNvSpPr>
          <p:nvPr/>
        </p:nvSpPr>
        <p:spPr bwMode="auto">
          <a:xfrm flipH="1">
            <a:off x="4408930" y="5224468"/>
            <a:ext cx="1277437" cy="340318"/>
          </a:xfrm>
          <a:prstGeom prst="wedgeRoundRectCallout">
            <a:avLst>
              <a:gd name="adj1" fmla="val -71738"/>
              <a:gd name="adj2" fmla="val -60102"/>
              <a:gd name="adj3" fmla="val 16667"/>
            </a:avLst>
          </a:prstGeom>
          <a:solidFill>
            <a:schemeClr val="accent5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 algn="ctr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OK changing</a:t>
            </a:r>
          </a:p>
          <a:p>
            <a:pPr lvl="0" algn="ctr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to away mode</a:t>
            </a:r>
            <a:endParaRPr lang="en-US" sz="10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pic>
        <p:nvPicPr>
          <p:cNvPr id="244" name="Picture 243" descr="Allseen-SmartPhone-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453" y="2731303"/>
            <a:ext cx="402336" cy="731520"/>
          </a:xfrm>
          <a:prstGeom prst="rect">
            <a:avLst/>
          </a:prstGeom>
        </p:spPr>
      </p:pic>
      <p:sp>
        <p:nvSpPr>
          <p:cNvPr id="246" name="Freeform 11"/>
          <p:cNvSpPr>
            <a:spLocks/>
          </p:cNvSpPr>
          <p:nvPr/>
        </p:nvSpPr>
        <p:spPr bwMode="auto">
          <a:xfrm flipH="1">
            <a:off x="193397" y="3377691"/>
            <a:ext cx="997317" cy="667129"/>
          </a:xfrm>
          <a:prstGeom prst="wedgeRoundRectCallout">
            <a:avLst>
              <a:gd name="adj1" fmla="val 3240"/>
              <a:gd name="adj2" fmla="val 107766"/>
              <a:gd name="adj3" fmla="val 16667"/>
            </a:avLst>
          </a:prstGeom>
          <a:solidFill>
            <a:schemeClr val="accent1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DVR: play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>
                <a:solidFill>
                  <a:srgbClr val="FFFFFF"/>
                </a:solidFill>
                <a:latin typeface="Qualcomm Office Semibold" panose="020B0703030202060203" pitchFamily="34" charset="0"/>
              </a:rPr>
              <a:t>m</a:t>
            </a: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y Hawaii vacation</a:t>
            </a:r>
          </a:p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movie</a:t>
            </a:r>
            <a:endParaRPr lang="en-US" sz="10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sp>
        <p:nvSpPr>
          <p:cNvPr id="247" name="Freeform 11"/>
          <p:cNvSpPr>
            <a:spLocks/>
          </p:cNvSpPr>
          <p:nvPr/>
        </p:nvSpPr>
        <p:spPr bwMode="auto">
          <a:xfrm flipH="1">
            <a:off x="10595953" y="2524912"/>
            <a:ext cx="1257163" cy="370148"/>
          </a:xfrm>
          <a:prstGeom prst="wedgeRoundRectCallout">
            <a:avLst>
              <a:gd name="adj1" fmla="val 70877"/>
              <a:gd name="adj2" fmla="val 91073"/>
              <a:gd name="adj3" fmla="val 16667"/>
            </a:avLst>
          </a:prstGeom>
          <a:solidFill>
            <a:schemeClr val="accent3"/>
          </a:solidFill>
          <a:ln w="19050" cap="rnd">
            <a:solidFill>
              <a:schemeClr val="bg1"/>
            </a:solidFill>
            <a:prstDash val="solid"/>
            <a:round/>
            <a:headEnd/>
            <a:tailEnd/>
          </a:ln>
          <a:effectLst>
            <a:outerShdw blurRad="127000" dist="25400" dir="13500000" algn="b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>
              <a:lnSpc>
                <a:spcPct val="85000"/>
              </a:lnSpc>
              <a:spcBef>
                <a:spcPts val="300"/>
              </a:spcBef>
            </a:pPr>
            <a:r>
              <a:rPr lang="en-US" sz="1000" dirty="0" smtClean="0">
                <a:solidFill>
                  <a:srgbClr val="FFFFFF"/>
                </a:solidFill>
                <a:latin typeface="Qualcomm Office Semibold" panose="020B0703030202060203" pitchFamily="34" charset="0"/>
              </a:rPr>
              <a:t>Laundry is ready</a:t>
            </a:r>
            <a:endParaRPr lang="en-US" sz="1000" dirty="0">
              <a:solidFill>
                <a:srgbClr val="FFFFFF"/>
              </a:solidFill>
              <a:latin typeface="Qualcomm Office Semibold" panose="020B070303020206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7714" y="1296720"/>
            <a:ext cx="2130857" cy="943123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778646" y="1579200"/>
            <a:ext cx="1564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Cloud Services</a:t>
            </a:r>
            <a:endParaRPr lang="en-US" sz="1600" dirty="0"/>
          </a:p>
        </p:txBody>
      </p:sp>
      <p:cxnSp>
        <p:nvCxnSpPr>
          <p:cNvPr id="248" name="Straight Connector 247"/>
          <p:cNvCxnSpPr>
            <a:endCxn id="239" idx="3"/>
          </p:cNvCxnSpPr>
          <p:nvPr/>
        </p:nvCxnSpPr>
        <p:spPr>
          <a:xfrm flipH="1">
            <a:off x="1190718" y="2211046"/>
            <a:ext cx="720515" cy="2202963"/>
          </a:xfrm>
          <a:prstGeom prst="line">
            <a:avLst/>
          </a:prstGeom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>
            <a:stCxn id="23" idx="2"/>
          </p:cNvCxnSpPr>
          <p:nvPr/>
        </p:nvCxnSpPr>
        <p:spPr>
          <a:xfrm flipH="1">
            <a:off x="2077213" y="2239843"/>
            <a:ext cx="475930" cy="2287258"/>
          </a:xfrm>
          <a:prstGeom prst="line">
            <a:avLst/>
          </a:prstGeom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3130901" y="2043055"/>
            <a:ext cx="1458573" cy="1271761"/>
          </a:xfrm>
          <a:prstGeom prst="line">
            <a:avLst/>
          </a:prstGeom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2728536" y="2043055"/>
            <a:ext cx="1860938" cy="1460543"/>
          </a:xfrm>
          <a:prstGeom prst="line">
            <a:avLst/>
          </a:prstGeom>
          <a:ln w="12700" cmpd="sng">
            <a:solidFill>
              <a:schemeClr val="bg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26877" y="2896561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Gateway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Agent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883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AllSeen</a:t>
            </a:r>
            <a:r>
              <a:rPr lang="en-US" dirty="0" smtClean="0"/>
              <a:t> Gateway Agent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935963" cy="4462748"/>
          </a:xfrm>
        </p:spPr>
        <p:txBody>
          <a:bodyPr/>
          <a:lstStyle/>
          <a:p>
            <a:r>
              <a:rPr lang="en-US" sz="1800" dirty="0"/>
              <a:t>A</a:t>
            </a:r>
            <a:r>
              <a:rPr lang="en-US" sz="1800" dirty="0" smtClean="0"/>
              <a:t> new gateway software application targeting automation hubs, home gateways, IP set tops, etc. – any always on hardware device in the proximal network</a:t>
            </a:r>
          </a:p>
          <a:p>
            <a:r>
              <a:rPr lang="en-US" sz="1800" dirty="0" smtClean="0"/>
              <a:t>Provides a standard and secure</a:t>
            </a:r>
            <a:r>
              <a:rPr lang="en-US" sz="1800" dirty="0"/>
              <a:t> </a:t>
            </a:r>
            <a:r>
              <a:rPr lang="en-US" sz="1800" dirty="0" smtClean="0"/>
              <a:t>method for connecting AllJoyn devices and applications to cloud services, PAN technologies, other networks</a:t>
            </a:r>
          </a:p>
          <a:p>
            <a:pPr lvl="1"/>
            <a:r>
              <a:rPr lang="en-US" sz="1600" dirty="0" smtClean="0"/>
              <a:t>Works with any Internet connection</a:t>
            </a:r>
          </a:p>
          <a:p>
            <a:pPr lvl="1"/>
            <a:r>
              <a:rPr lang="en-US" sz="1600" dirty="0" smtClean="0"/>
              <a:t>Supports persistent remote connections without special firewall or port settings</a:t>
            </a:r>
          </a:p>
          <a:p>
            <a:pPr lvl="1"/>
            <a:r>
              <a:rPr lang="en-US" sz="1600" dirty="0" smtClean="0">
                <a:solidFill>
                  <a:srgbClr val="000000"/>
                </a:solidFill>
              </a:rPr>
              <a:t>Maintains AllJoyn security end-to-end</a:t>
            </a:r>
          </a:p>
          <a:p>
            <a:r>
              <a:rPr lang="en-US" sz="1800" dirty="0" smtClean="0"/>
              <a:t>Provides a new, managed and secure </a:t>
            </a:r>
            <a:r>
              <a:rPr lang="en-US" sz="1800" dirty="0" err="1" smtClean="0"/>
              <a:t>AllJoyn</a:t>
            </a:r>
            <a:r>
              <a:rPr lang="en-US" sz="1800" dirty="0" smtClean="0"/>
              <a:t> routing node for services providers and connected device services suppliers</a:t>
            </a:r>
          </a:p>
          <a:p>
            <a:pPr lvl="1"/>
            <a:r>
              <a:rPr lang="en-US" sz="1600" dirty="0" smtClean="0"/>
              <a:t>Filters LAN AllJoyn traffic from WAN traffic – only traffic needed for the user’s clou</a:t>
            </a:r>
            <a:r>
              <a:rPr lang="en-US" sz="1600" dirty="0" smtClean="0">
                <a:solidFill>
                  <a:srgbClr val="000000"/>
                </a:solidFill>
              </a:rPr>
              <a:t>d or other remote s</a:t>
            </a:r>
            <a:r>
              <a:rPr lang="en-US" sz="1600" dirty="0" smtClean="0"/>
              <a:t>ervices are passed through the gateway </a:t>
            </a:r>
          </a:p>
          <a:p>
            <a:pPr lvl="1"/>
            <a:r>
              <a:rPr lang="en-US" sz="1600" dirty="0" smtClean="0"/>
              <a:t>Traffic is managed by Gateway Agent standard Service Profiles and a Standard </a:t>
            </a:r>
            <a:r>
              <a:rPr lang="en-US" sz="1600" dirty="0" err="1" smtClean="0"/>
              <a:t>AllSeen</a:t>
            </a:r>
            <a:r>
              <a:rPr lang="en-US" sz="1600" dirty="0" smtClean="0"/>
              <a:t> API</a:t>
            </a:r>
          </a:p>
          <a:p>
            <a:pPr lvl="1"/>
            <a:r>
              <a:rPr lang="en-US" sz="1600" dirty="0" smtClean="0"/>
              <a:t>Architecture supports multiple independent cloud services in one gateway device with modular, plug-in Cloud Connectors</a:t>
            </a:r>
          </a:p>
        </p:txBody>
      </p:sp>
    </p:spTree>
    <p:extLst>
      <p:ext uri="{BB962C8B-B14F-4D97-AF65-F5344CB8AC3E}">
        <p14:creationId xmlns:p14="http://schemas.microsoft.com/office/powerpoint/2010/main" val="2453583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82" y="238920"/>
            <a:ext cx="11238089" cy="788383"/>
          </a:xfrm>
        </p:spPr>
        <p:txBody>
          <a:bodyPr/>
          <a:lstStyle/>
          <a:p>
            <a:r>
              <a:rPr lang="en-US" dirty="0" smtClean="0"/>
              <a:t>Overall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684" y="482600"/>
            <a:ext cx="7051177" cy="5627047"/>
          </a:xfrm>
          <a:prstGeom prst="rect">
            <a:avLst/>
          </a:prstGeom>
        </p:spPr>
      </p:pic>
      <p:sp>
        <p:nvSpPr>
          <p:cNvPr id="6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392187" y="1169458"/>
            <a:ext cx="4737964" cy="4847468"/>
          </a:xfrm>
          <a:prstGeom prst="rect">
            <a:avLst/>
          </a:prstGeom>
        </p:spPr>
        <p:txBody>
          <a:bodyPr/>
          <a:lstStyle/>
          <a:p>
            <a:r>
              <a:rPr lang="en-US" sz="1800" dirty="0" smtClean="0"/>
              <a:t>Gateway Agent</a:t>
            </a:r>
          </a:p>
          <a:p>
            <a:pPr lvl="1"/>
            <a:r>
              <a:rPr lang="en-US" sz="1600" dirty="0" smtClean="0"/>
              <a:t>Gateway Management App</a:t>
            </a:r>
          </a:p>
          <a:p>
            <a:pPr lvl="2"/>
            <a:r>
              <a:rPr lang="en-US" sz="1400" dirty="0" smtClean="0"/>
              <a:t>Embedded in gateway device</a:t>
            </a:r>
          </a:p>
          <a:p>
            <a:pPr lvl="2"/>
            <a:r>
              <a:rPr lang="en-US" sz="1400" dirty="0" smtClean="0"/>
              <a:t>Management APIs for controlling the remote access and filtering for each cloud service to their included </a:t>
            </a:r>
            <a:r>
              <a:rPr lang="en-US" sz="1400" dirty="0" err="1" smtClean="0"/>
              <a:t>AllJoyn</a:t>
            </a:r>
            <a:r>
              <a:rPr lang="en-US" sz="1400" dirty="0" smtClean="0"/>
              <a:t> devices</a:t>
            </a:r>
          </a:p>
          <a:p>
            <a:pPr lvl="2"/>
            <a:r>
              <a:rPr lang="en-US" sz="1400" dirty="0" smtClean="0"/>
              <a:t>Includes a TR-069 component for service provider remote provisioning management</a:t>
            </a:r>
          </a:p>
          <a:p>
            <a:pPr lvl="1"/>
            <a:r>
              <a:rPr lang="en-US" sz="1600" dirty="0" smtClean="0"/>
              <a:t>Remote Connector App(s)</a:t>
            </a:r>
          </a:p>
          <a:p>
            <a:pPr lvl="2"/>
            <a:r>
              <a:rPr lang="en-US" sz="1400" dirty="0" smtClean="0"/>
              <a:t>AllJoyn to Cloud</a:t>
            </a:r>
            <a:r>
              <a:rPr lang="en-US" sz="1400" dirty="0" smtClean="0">
                <a:solidFill>
                  <a:srgbClr val="000000"/>
                </a:solidFill>
              </a:rPr>
              <a:t> (or other technology/network)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Protocol connector</a:t>
            </a:r>
          </a:p>
          <a:p>
            <a:pPr lvl="2"/>
            <a:r>
              <a:rPr lang="en-US" sz="1400" dirty="0" smtClean="0"/>
              <a:t>Installable and portable</a:t>
            </a:r>
          </a:p>
          <a:p>
            <a:pPr lvl="2"/>
            <a:r>
              <a:rPr lang="en-US" sz="1400" dirty="0" smtClean="0"/>
              <a:t>One or more Connectors supported</a:t>
            </a:r>
          </a:p>
          <a:p>
            <a:r>
              <a:rPr lang="en-US" sz="1800" dirty="0" smtClean="0"/>
              <a:t>Control App</a:t>
            </a:r>
          </a:p>
          <a:p>
            <a:pPr lvl="1"/>
            <a:r>
              <a:rPr lang="en-US" sz="1600" dirty="0" smtClean="0"/>
              <a:t>A add-on component for an </a:t>
            </a:r>
            <a:r>
              <a:rPr lang="en-US" sz="1600" dirty="0" err="1" smtClean="0"/>
              <a:t>AllJoyn</a:t>
            </a:r>
            <a:r>
              <a:rPr lang="en-US" sz="1600" dirty="0" smtClean="0"/>
              <a:t> mobile app to enable users to self-manage their cloud service connections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8001000" y="3462948"/>
            <a:ext cx="825878" cy="523576"/>
          </a:xfrm>
          <a:prstGeom prst="rect">
            <a:avLst/>
          </a:prstGeom>
          <a:solidFill>
            <a:srgbClr val="A3ACD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b="1" dirty="0" smtClean="0">
                <a:solidFill>
                  <a:schemeClr val="accent5">
                    <a:lumMod val="50000"/>
                  </a:schemeClr>
                </a:solidFill>
              </a:rPr>
              <a:t>Remote Connector</a:t>
            </a:r>
          </a:p>
          <a:p>
            <a:pPr algn="ctr"/>
            <a:r>
              <a:rPr lang="en-US" sz="950" b="1" dirty="0" smtClean="0">
                <a:solidFill>
                  <a:schemeClr val="accent5">
                    <a:lumMod val="50000"/>
                  </a:schemeClr>
                </a:solidFill>
              </a:rPr>
              <a:t>App(s)</a:t>
            </a:r>
            <a:endParaRPr lang="en-US" sz="95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9675" y="1006595"/>
            <a:ext cx="1003300" cy="523576"/>
          </a:xfrm>
          <a:prstGeom prst="rect">
            <a:avLst/>
          </a:prstGeom>
          <a:solidFill>
            <a:srgbClr val="A3ACD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Cloud</a:t>
            </a:r>
          </a:p>
          <a:p>
            <a:pPr algn="ctr"/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</a:rPr>
              <a:t>Services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82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Agent Control and Management Modes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713" y="1424150"/>
            <a:ext cx="10417175" cy="4924412"/>
          </a:xfrm>
        </p:spPr>
        <p:txBody>
          <a:bodyPr/>
          <a:lstStyle/>
          <a:p>
            <a:r>
              <a:rPr lang="en-US" b="1" dirty="0" smtClean="0"/>
              <a:t>Consumer Mode</a:t>
            </a:r>
            <a:r>
              <a:rPr lang="en-US" dirty="0" smtClean="0"/>
              <a:t> – self-service local management</a:t>
            </a:r>
          </a:p>
          <a:p>
            <a:pPr lvl="1"/>
            <a:r>
              <a:rPr lang="en-US" dirty="0" smtClean="0"/>
              <a:t>Enables a consumer user to self-manage their </a:t>
            </a:r>
            <a:r>
              <a:rPr lang="en-US" dirty="0" err="1" smtClean="0"/>
              <a:t>AllJoyn</a:t>
            </a:r>
            <a:r>
              <a:rPr lang="en-US" dirty="0" smtClean="0"/>
              <a:t> connections to cloud services</a:t>
            </a:r>
          </a:p>
          <a:p>
            <a:pPr lvl="1"/>
            <a:r>
              <a:rPr lang="en-US" dirty="0" smtClean="0"/>
              <a:t>Services can be initially provisioned via a mobile app that includes the Gateway Control App</a:t>
            </a:r>
          </a:p>
          <a:p>
            <a:pPr lvl="1"/>
            <a:r>
              <a:rPr lang="en-US" dirty="0" smtClean="0"/>
              <a:t>The Control App follows the Gateway Agent APIs to install its own Connector App and to manage its Service Profiles</a:t>
            </a:r>
          </a:p>
          <a:p>
            <a:pPr lvl="1"/>
            <a:r>
              <a:rPr lang="en-US" dirty="0" smtClean="0"/>
              <a:t>Consumer must be at home when configuring their cloud service using Consumer Mode</a:t>
            </a:r>
          </a:p>
          <a:p>
            <a:r>
              <a:rPr lang="en-US" b="1" dirty="0" smtClean="0"/>
              <a:t>Service Provider Mode</a:t>
            </a:r>
            <a:r>
              <a:rPr lang="en-US" dirty="0" smtClean="0"/>
              <a:t> – secure remote provisioning management</a:t>
            </a:r>
          </a:p>
          <a:p>
            <a:pPr lvl="1"/>
            <a:r>
              <a:rPr lang="en-US" dirty="0" smtClean="0"/>
              <a:t>Ideal for broadband service providers and for connected device services suppliers</a:t>
            </a:r>
          </a:p>
          <a:p>
            <a:pPr lvl="1"/>
            <a:r>
              <a:rPr lang="en-US" dirty="0" smtClean="0"/>
              <a:t>Remote management implemented with TR-069a5 enhanced with XMPP</a:t>
            </a:r>
          </a:p>
          <a:p>
            <a:pPr lvl="2"/>
            <a:r>
              <a:rPr lang="en-US" dirty="0" smtClean="0"/>
              <a:t>Proven, secure, high-scale NAT traversal, compliant with Broadband Forum and XMPP standards</a:t>
            </a:r>
          </a:p>
          <a:p>
            <a:pPr lvl="1"/>
            <a:r>
              <a:rPr lang="en-US" dirty="0" smtClean="0"/>
              <a:t>Remote software installation and update management for both the Connector App(s) and the complete firmware of the hub or gateway device.</a:t>
            </a:r>
          </a:p>
          <a:p>
            <a:pPr lvl="1"/>
            <a:r>
              <a:rPr lang="en-US" dirty="0" smtClean="0"/>
              <a:t>Remote management of the </a:t>
            </a:r>
            <a:r>
              <a:rPr lang="en-US" dirty="0" err="1" smtClean="0"/>
              <a:t>AllJoyn</a:t>
            </a:r>
            <a:r>
              <a:rPr lang="en-US" dirty="0" smtClean="0"/>
              <a:t> Services Profile and of the gateway/hub configuration</a:t>
            </a:r>
          </a:p>
          <a:p>
            <a:pPr lvl="1"/>
            <a:r>
              <a:rPr lang="en-US" dirty="0" smtClean="0"/>
              <a:t>Can coexist with Consumer Mode, or can remotely block Consumer Mode</a:t>
            </a:r>
          </a:p>
        </p:txBody>
      </p:sp>
    </p:spTree>
    <p:extLst>
      <p:ext uri="{BB962C8B-B14F-4D97-AF65-F5344CB8AC3E}">
        <p14:creationId xmlns:p14="http://schemas.microsoft.com/office/powerpoint/2010/main" val="703234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Connector App – </a:t>
            </a:r>
            <a:r>
              <a:rPr lang="en-US" dirty="0" err="1" smtClean="0"/>
              <a:t>AllJoyn</a:t>
            </a:r>
            <a:r>
              <a:rPr lang="en-US" dirty="0" smtClean="0"/>
              <a:t> to XMPP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4216526"/>
          </a:xfrm>
        </p:spPr>
        <p:txBody>
          <a:bodyPr/>
          <a:lstStyle/>
          <a:p>
            <a:r>
              <a:rPr lang="en-US" dirty="0" smtClean="0"/>
              <a:t>An XMPP Cloud Services Connector plug-in for the </a:t>
            </a:r>
            <a:r>
              <a:rPr lang="en-US" dirty="0" err="1" smtClean="0"/>
              <a:t>AllSeen</a:t>
            </a:r>
            <a:r>
              <a:rPr lang="en-US" dirty="0" smtClean="0"/>
              <a:t> Gateway Agent supporting its APIs and service profiles</a:t>
            </a:r>
          </a:p>
          <a:p>
            <a:r>
              <a:rPr lang="en-US" dirty="0" smtClean="0"/>
              <a:t>Relays local </a:t>
            </a:r>
            <a:r>
              <a:rPr lang="en-US" dirty="0" err="1" smtClean="0"/>
              <a:t>AllJoyn</a:t>
            </a:r>
            <a:r>
              <a:rPr lang="en-US" dirty="0" smtClean="0"/>
              <a:t> messages, to a remote </a:t>
            </a:r>
            <a:r>
              <a:rPr lang="en-US" dirty="0" err="1" smtClean="0"/>
              <a:t>AllJoyn</a:t>
            </a:r>
            <a:r>
              <a:rPr lang="en-US" dirty="0" smtClean="0"/>
              <a:t> application by wrapping these in XMPP sessions relayed via a standard XMPP server cloud service.</a:t>
            </a:r>
          </a:p>
          <a:p>
            <a:r>
              <a:rPr lang="en-US" dirty="0" smtClean="0"/>
              <a:t>Subscribers authenticate with their cloud service’s XMPP (Jabber) IDs for both their mobile app and for their Gateway Agent XMPP Connector App.</a:t>
            </a:r>
          </a:p>
          <a:p>
            <a:r>
              <a:rPr lang="en-US" dirty="0" smtClean="0"/>
              <a:t>Supports XMPP standard stanzas: message/, presence/, IQ/ (info/query)</a:t>
            </a:r>
          </a:p>
          <a:p>
            <a:r>
              <a:rPr lang="en-US" dirty="0" smtClean="0"/>
              <a:t>Includes XMPP standard security user authentication and for channel encryption (XEP 3920)</a:t>
            </a:r>
          </a:p>
          <a:p>
            <a:r>
              <a:rPr lang="en-US" dirty="0" smtClean="0"/>
              <a:t>Implemented as a LUA script supporting </a:t>
            </a:r>
            <a:r>
              <a:rPr lang="en-US" dirty="0" err="1" smtClean="0"/>
              <a:t>OpenWRT</a:t>
            </a:r>
            <a:r>
              <a:rPr lang="en-US" dirty="0" smtClean="0"/>
              <a:t> and interfacing through the Gateway Agent API to its </a:t>
            </a:r>
            <a:r>
              <a:rPr lang="en-US" dirty="0" err="1" smtClean="0"/>
              <a:t>AllJoyn</a:t>
            </a:r>
            <a:r>
              <a:rPr lang="en-US" dirty="0" smtClean="0"/>
              <a:t> routing node</a:t>
            </a:r>
          </a:p>
        </p:txBody>
      </p:sp>
    </p:spTree>
    <p:extLst>
      <p:ext uri="{BB962C8B-B14F-4D97-AF65-F5344CB8AC3E}">
        <p14:creationId xmlns:p14="http://schemas.microsoft.com/office/powerpoint/2010/main" val="214185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Agent Open Source Code and Status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41378"/>
              </p:ext>
            </p:extLst>
          </p:nvPr>
        </p:nvGraphicFramePr>
        <p:xfrm>
          <a:off x="767008" y="1374260"/>
          <a:ext cx="10310600" cy="4907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77650"/>
                <a:gridCol w="2577650"/>
                <a:gridCol w="2577650"/>
                <a:gridCol w="2577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Gateway</a:t>
                      </a:r>
                      <a:r>
                        <a:rPr lang="en-US" sz="2000" baseline="0" dirty="0" smtClean="0"/>
                        <a:t> Agent Component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Details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Status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Contributor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8925" indent="-288925">
                        <a:tabLst/>
                      </a:pPr>
                      <a:r>
                        <a:rPr lang="en-US" sz="1600" dirty="0" smtClean="0"/>
                        <a:t>1. Gateway Management</a:t>
                      </a:r>
                      <a:r>
                        <a:rPr lang="en-US" sz="1600" baseline="0" dirty="0" smtClean="0"/>
                        <a:t>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</a:t>
                      </a:r>
                      <a:r>
                        <a:rPr lang="en-US" sz="1600" baseline="0" dirty="0" smtClean="0"/>
                        <a:t> management embedded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Code available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AllSeen</a:t>
                      </a:r>
                      <a:r>
                        <a:rPr lang="en-US" sz="1600" dirty="0" smtClean="0"/>
                        <a:t> GIT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Qualcomm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 TR-069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Service</a:t>
                      </a:r>
                      <a:r>
                        <a:rPr lang="en-US" sz="1600" baseline="0" dirty="0" smtClean="0"/>
                        <a:t> provider mode management client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Porting to </a:t>
                      </a:r>
                      <a:r>
                        <a:rPr lang="en-US" sz="1600" dirty="0" err="1" smtClean="0"/>
                        <a:t>AllSeen</a:t>
                      </a:r>
                      <a:r>
                        <a:rPr lang="en-US" sz="1600" dirty="0" smtClean="0"/>
                        <a:t> open source</a:t>
                      </a:r>
                      <a:r>
                        <a:rPr lang="en-US" sz="1600" baseline="0" dirty="0" smtClean="0"/>
                        <a:t>, available Oct.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Affinegy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3. Connector</a:t>
                      </a:r>
                      <a:r>
                        <a:rPr lang="en-US" sz="1600" baseline="0" dirty="0" smtClean="0"/>
                        <a:t>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XMPP cloud </a:t>
                      </a:r>
                      <a:r>
                        <a:rPr lang="en-US" sz="1600" baseline="0" dirty="0" smtClean="0"/>
                        <a:t>to </a:t>
                      </a:r>
                      <a:r>
                        <a:rPr lang="en-US" sz="1600" baseline="0" dirty="0" err="1" smtClean="0"/>
                        <a:t>AllJoyn</a:t>
                      </a:r>
                      <a:r>
                        <a:rPr lang="en-US" sz="1600" baseline="0" dirty="0" smtClean="0"/>
                        <a:t> connector.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Adding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AllSeen</a:t>
                      </a:r>
                      <a:r>
                        <a:rPr lang="en-US" sz="1600" baseline="0" dirty="0" smtClean="0"/>
                        <a:t> gateway API support, available Oct.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Affinegy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4. Package</a:t>
                      </a:r>
                      <a:r>
                        <a:rPr lang="en-US" sz="1600" baseline="0" dirty="0" smtClean="0"/>
                        <a:t> manager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</a:t>
                      </a:r>
                      <a:r>
                        <a:rPr lang="en-US" sz="1600" baseline="0" dirty="0" smtClean="0"/>
                        <a:t> installation manager for Connector Apps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Code</a:t>
                      </a:r>
                      <a:r>
                        <a:rPr lang="en-US" sz="1600" baseline="0" dirty="0" smtClean="0"/>
                        <a:t> available in </a:t>
                      </a:r>
                      <a:r>
                        <a:rPr lang="en-US" sz="1600" baseline="0" dirty="0" err="1" smtClean="0"/>
                        <a:t>AllSeen</a:t>
                      </a:r>
                      <a:r>
                        <a:rPr lang="en-US" sz="1600" baseline="0" dirty="0" smtClean="0"/>
                        <a:t> GIT Sept.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Affinegy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5. Mobile Control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Android</a:t>
                      </a:r>
                      <a:r>
                        <a:rPr lang="en-US" sz="1600" baseline="0" dirty="0" smtClean="0"/>
                        <a:t> based mobile Control App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0946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Code available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in </a:t>
                      </a:r>
                      <a:r>
                        <a:rPr lang="en-US" sz="1600" dirty="0" err="1" smtClean="0"/>
                        <a:t>AllSeen</a:t>
                      </a:r>
                      <a:r>
                        <a:rPr lang="en-US" sz="1600" dirty="0" smtClean="0"/>
                        <a:t>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Qualcomm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34950" indent="-234950"/>
                      <a:r>
                        <a:rPr lang="en-US" sz="1600" dirty="0" smtClean="0"/>
                        <a:t>6.</a:t>
                      </a:r>
                      <a:r>
                        <a:rPr lang="en-US" sz="1600" baseline="0" dirty="0" smtClean="0"/>
                        <a:t> Full Gateway Agent Release 1 – Reference implementation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Integrated</a:t>
                      </a:r>
                      <a:r>
                        <a:rPr lang="en-US" sz="1600" baseline="0" dirty="0" smtClean="0"/>
                        <a:t> full Gateway Agent in </a:t>
                      </a:r>
                      <a:r>
                        <a:rPr lang="en-US" sz="1600" baseline="0" dirty="0" err="1" smtClean="0"/>
                        <a:t>OpenWRT</a:t>
                      </a:r>
                      <a:r>
                        <a:rPr lang="en-US" sz="1600" baseline="0" dirty="0" smtClean="0"/>
                        <a:t> &amp; developer cloud reference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Q4 2014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Qualcom</a:t>
                      </a:r>
                      <a:r>
                        <a:rPr lang="en-US" sz="1600" baseline="0" dirty="0" smtClean="0"/>
                        <a:t>m &amp; Affinegy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046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82" y="384799"/>
            <a:ext cx="11238089" cy="1007179"/>
          </a:xfrm>
        </p:spPr>
        <p:txBody>
          <a:bodyPr/>
          <a:lstStyle/>
          <a:p>
            <a:r>
              <a:rPr lang="en-US" dirty="0" smtClean="0"/>
              <a:t>Cloud Services for Gateway Agent </a:t>
            </a:r>
            <a:br>
              <a:rPr lang="en-US" dirty="0" smtClean="0"/>
            </a:br>
            <a:r>
              <a:rPr lang="en-US" dirty="0" smtClean="0"/>
              <a:t>available from Affinegy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93713" y="1600200"/>
            <a:ext cx="10417175" cy="3754861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Affinegy CHARIOT Server</a:t>
            </a:r>
          </a:p>
          <a:p>
            <a:pPr lvl="1"/>
            <a:r>
              <a:rPr lang="en-US" dirty="0" smtClean="0"/>
              <a:t>High scale, proven TR-069 remote management ACS server deployed worldwide with millions of devices under management</a:t>
            </a:r>
          </a:p>
          <a:p>
            <a:pPr lvl="1"/>
            <a:r>
              <a:rPr lang="en-US" dirty="0" smtClean="0"/>
              <a:t>XMPP server for high scale, persistent IOT services and management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ntegrated with the Affinegy TR-069 ACS and </a:t>
            </a:r>
            <a:r>
              <a:rPr lang="en-US" dirty="0" err="1" smtClean="0"/>
              <a:t>Affinegy’s</a:t>
            </a:r>
            <a:r>
              <a:rPr lang="en-US" dirty="0" smtClean="0"/>
              <a:t> Home and Business user portals</a:t>
            </a:r>
          </a:p>
          <a:p>
            <a:pPr lvl="1"/>
            <a:r>
              <a:rPr lang="en-US" dirty="0" smtClean="0"/>
              <a:t>Provides IOT cloud services fully compatible with </a:t>
            </a:r>
            <a:r>
              <a:rPr lang="en-US" dirty="0" err="1" smtClean="0"/>
              <a:t>AllSeen</a:t>
            </a:r>
            <a:r>
              <a:rPr lang="en-US" dirty="0" smtClean="0"/>
              <a:t> Gateway Agent</a:t>
            </a:r>
          </a:p>
          <a:p>
            <a:r>
              <a:rPr lang="en-US" dirty="0" smtClean="0"/>
              <a:t>No cost developer hosted access available from Affinegy</a:t>
            </a:r>
          </a:p>
          <a:p>
            <a:r>
              <a:rPr lang="en-US" dirty="0" smtClean="0"/>
              <a:t>Commercial CHARIOT server licensing available from Affinegy, both hosted and installed 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17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llseen Alliance">
      <a:dk1>
        <a:sysClr val="windowText" lastClr="000000"/>
      </a:dk1>
      <a:lt1>
        <a:sysClr val="window" lastClr="FFFFFF"/>
      </a:lt1>
      <a:dk2>
        <a:srgbClr val="008576"/>
      </a:dk2>
      <a:lt2>
        <a:srgbClr val="EEECE1"/>
      </a:lt2>
      <a:accent1>
        <a:srgbClr val="008576"/>
      </a:accent1>
      <a:accent2>
        <a:srgbClr val="005872"/>
      </a:accent2>
      <a:accent3>
        <a:srgbClr val="00C0C2"/>
      </a:accent3>
      <a:accent4>
        <a:srgbClr val="85DDB5"/>
      </a:accent4>
      <a:accent5>
        <a:srgbClr val="807F83"/>
      </a:accent5>
      <a:accent6>
        <a:srgbClr val="BABCBE"/>
      </a:accent6>
      <a:hlink>
        <a:srgbClr val="00C0C2"/>
      </a:hlink>
      <a:folHlink>
        <a:srgbClr val="85DDB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1235</Words>
  <Application>Microsoft Macintosh PowerPoint</Application>
  <PresentationFormat>Custom</PresentationFormat>
  <Paragraphs>189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Gateway Agent Overview Presentation</vt:lpstr>
      <vt:lpstr>PowerPoint Presentation</vt:lpstr>
      <vt:lpstr>PowerPoint Presentation</vt:lpstr>
      <vt:lpstr>AllSeen Gateway Agent</vt:lpstr>
      <vt:lpstr>Overall Architecture</vt:lpstr>
      <vt:lpstr>Gateway Agent Control and Management Modes</vt:lpstr>
      <vt:lpstr>Remote Connector App – AllJoyn to XMPP</vt:lpstr>
      <vt:lpstr>Gateway Agent Open Source Code and Status</vt:lpstr>
      <vt:lpstr>Cloud Services for Gateway Agent  available from Affinegy</vt:lpstr>
      <vt:lpstr>About Affinegy – CHARIOT Platform Overview</vt:lpstr>
      <vt:lpstr>AllSeen Gateway Working Group Contributors</vt:lpstr>
      <vt:lpstr>For More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</dc:creator>
  <cp:lastModifiedBy>Art Lancaster</cp:lastModifiedBy>
  <cp:revision>251</cp:revision>
  <dcterms:created xsi:type="dcterms:W3CDTF">2013-11-19T20:42:06Z</dcterms:created>
  <dcterms:modified xsi:type="dcterms:W3CDTF">2014-09-08T21:03:43Z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1805158169</vt:i4>
  </property>
  <property fmtid="{D5CDD505-2E9C-101B-9397-08002B2CF9AE}" pid="3" name="_NewReviewCycle">
    <vt:lpwstr/>
  </property>
  <property fmtid="{D5CDD505-2E9C-101B-9397-08002B2CF9AE}" pid="4" name="_EmailSubject">
    <vt:lpwstr>PPT Project for AllSeen Alliance</vt:lpwstr>
  </property>
  <property fmtid="{D5CDD505-2E9C-101B-9397-08002B2CF9AE}" pid="5" name="_AuthorEmail">
    <vt:lpwstr>susanp@qti.qualcomm.com</vt:lpwstr>
  </property>
  <property fmtid="{D5CDD505-2E9C-101B-9397-08002B2CF9AE}" pid="6" name="_AuthorEmailDisplayName">
    <vt:lpwstr>Polizzotto, Susan</vt:lpwstr>
  </property>
</Properties>
</file>