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9" r:id="rId2"/>
    <p:sldId id="285" r:id="rId3"/>
    <p:sldId id="270" r:id="rId4"/>
    <p:sldId id="260" r:id="rId5"/>
    <p:sldId id="298" r:id="rId6"/>
    <p:sldId id="299" r:id="rId7"/>
    <p:sldId id="281" r:id="rId8"/>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4" pos="7349">
          <p15:clr>
            <a:srgbClr val="A4A3A4"/>
          </p15:clr>
        </p15:guide>
        <p15:guide id="5" orient="horz"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DEC"/>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29" autoAdjust="0"/>
  </p:normalViewPr>
  <p:slideViewPr>
    <p:cSldViewPr snapToGrid="0" snapToObjects="1">
      <p:cViewPr varScale="1">
        <p:scale>
          <a:sx n="113" d="100"/>
          <a:sy n="113" d="100"/>
        </p:scale>
        <p:origin x="396" y="96"/>
      </p:cViewPr>
      <p:guideLst>
        <p:guide orient="horz" pos="2160"/>
        <p:guide pos="3839"/>
        <p:guide pos="7349"/>
        <p:guide orient="horz" pos="288"/>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8/26/2015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8/26/2015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9203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B673C98-AB22-224F-88A9-AE7142A5D36E}" type="slidenum">
              <a:rPr lang="en-US" smtClean="0"/>
              <a:pPr/>
              <a:t>2</a:t>
            </a:fld>
            <a:endParaRPr lang="en-US" dirty="0"/>
          </a:p>
        </p:txBody>
      </p:sp>
    </p:spTree>
    <p:extLst>
      <p:ext uri="{BB962C8B-B14F-4D97-AF65-F5344CB8AC3E}">
        <p14:creationId xmlns:p14="http://schemas.microsoft.com/office/powerpoint/2010/main" val="376744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3634624"/>
            <a:ext cx="3687990" cy="911019"/>
          </a:xfrm>
        </p:spPr>
        <p:txBody>
          <a:bodyPr lIns="45720" tIns="45720" rIns="45720" bIns="45720" anchor="ctr" anchorCtr="0">
            <a:spAutoFit/>
          </a:bodyPr>
          <a:lstStyle>
            <a:lvl1pPr>
              <a:defRPr sz="28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921873"/>
            <a:ext cx="3687989" cy="338554"/>
          </a:xfrm>
        </p:spPr>
        <p:txBody>
          <a:bodyPr lIns="45720" tIns="45720" rIns="45720" bIns="45720">
            <a:spAutoFit/>
          </a:bodyPr>
          <a:lstStyle>
            <a:lvl1pPr marL="0" indent="0" algn="l">
              <a:buNone/>
              <a:defRPr sz="16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5203703"/>
            <a:ext cx="3696816" cy="338554"/>
          </a:xfrm>
        </p:spPr>
        <p:txBody>
          <a:bodyPr lIns="45720" tIns="45720" rIns="45720" bIns="45720">
            <a:spAutoFit/>
          </a:bodyPr>
          <a:lstStyle>
            <a:lvl1pPr marL="0" indent="0">
              <a:buNone/>
              <a:defRPr sz="1600" baseline="0"/>
            </a:lvl1pPr>
          </a:lstStyle>
          <a:p>
            <a:pPr lvl="0"/>
            <a:r>
              <a:rPr lang="en-US" dirty="0" smtClean="0"/>
              <a:t>Title or date, Company</a:t>
            </a:r>
            <a:endParaRPr lang="en-US" dirty="0"/>
          </a:p>
        </p:txBody>
      </p:sp>
      <p:grpSp>
        <p:nvGrpSpPr>
          <p:cNvPr id="63" name="Group 62"/>
          <p:cNvGrpSpPr/>
          <p:nvPr userDrawn="1"/>
        </p:nvGrpSpPr>
        <p:grpSpPr bwMode="gray">
          <a:xfrm>
            <a:off x="506969" y="1920569"/>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347472"/>
            <a:ext cx="7699753" cy="646331"/>
          </a:xfrm>
        </p:spPr>
        <p:txBody>
          <a:bodyPr anchor="t" anchorCtr="0">
            <a:sp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347472"/>
            <a:ext cx="11238089" cy="618631"/>
          </a:xfrm>
          <a:prstGeom prst="rect">
            <a:avLst/>
          </a:prstGeom>
        </p:spPr>
        <p:txBody>
          <a:bodyPr vert="horz" lIns="45720" tIns="45720" rIns="4572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bwMode="gray">
          <a:xfrm>
            <a:off x="469584" y="6384477"/>
            <a:ext cx="3012046" cy="246221"/>
          </a:xfrm>
          <a:prstGeom prst="rect">
            <a:avLst/>
          </a:prstGeom>
          <a:noFill/>
        </p:spPr>
        <p:txBody>
          <a:bodyPr wrap="square" lIns="45720" tIns="45720" rIns="45720" bIns="45720" rtlCol="0">
            <a:spAutoFit/>
          </a:bodyPr>
          <a:lstStyle/>
          <a:p>
            <a:fld id="{8F13D071-DE7E-4975-AACA-280E37F00428}" type="datetime3">
              <a:rPr lang="en-US" sz="1000" smtClean="0">
                <a:solidFill>
                  <a:srgbClr val="898989"/>
                </a:solidFill>
              </a:rPr>
              <a:t>26 August 2015</a:t>
            </a:fld>
            <a:endParaRPr lang="en-US" sz="1000" dirty="0">
              <a:solidFill>
                <a:srgbClr val="898989"/>
              </a:solidFill>
            </a:endParaRPr>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orient="horz" pos="288" userDrawn="1">
          <p15:clr>
            <a:srgbClr val="F26B43"/>
          </p15:clr>
        </p15:guide>
        <p15:guide id="4" pos="335" userDrawn="1">
          <p15:clr>
            <a:srgbClr val="F26B43"/>
          </p15:clr>
        </p15:guide>
        <p15:guide id="5" pos="73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allseenalliance.org/gerrit/#/c/5125/1/interfaces/org.alljoyn.SmartSpaces.Operation/Display-v1.md" TargetMode="External"/><Relationship Id="rId2" Type="http://schemas.openxmlformats.org/officeDocument/2006/relationships/hyperlink" Target="https://lists.allseenalliance.org/pipermail/allseen-hae/2015-August/000937.html" TargetMode="External"/><Relationship Id="rId1" Type="http://schemas.openxmlformats.org/officeDocument/2006/relationships/slideLayout" Target="../slideLayouts/slideLayout8.xml"/><Relationship Id="rId4" Type="http://schemas.openxmlformats.org/officeDocument/2006/relationships/hyperlink" Target="https://git.allseenalliance.org/gerrit/#/c/5125/1/interfaces/org.alljoyn.SmartSpaces.Operation/ResourceSaving-v1.m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it.allseenalliance.org/gerrit/#/c/5121/1/interfaces/org.alljoyn.SmartSpaces.Environment/CurrentAirQualityLevel-v1.md" TargetMode="External"/><Relationship Id="rId3" Type="http://schemas.openxmlformats.org/officeDocument/2006/relationships/hyperlink" Target="https://git.allseenalliance.org/gerrit/#/c/5408/1/docs/interfaces/org.alljoyn.SmartSpaces.Operation/CycleControl-v1.md" TargetMode="External"/><Relationship Id="rId7" Type="http://schemas.openxmlformats.org/officeDocument/2006/relationships/hyperlink" Target="https://git.allseenalliance.org/gerrit/#/c/5221/1/docs/interfaces/org.alljoyn.SmartSpaces.Operation/Alerts-v1.md" TargetMode="External"/><Relationship Id="rId2" Type="http://schemas.openxmlformats.org/officeDocument/2006/relationships/hyperlink" Target="https://git.allseenalliance.org/gerrit/#/c/5408/1/docs/interfaces/org.alljoyn.SmartSpaces.Operation/OnOff-v1.md" TargetMode="External"/><Relationship Id="rId1" Type="http://schemas.openxmlformats.org/officeDocument/2006/relationships/slideLayout" Target="../slideLayouts/slideLayout8.xml"/><Relationship Id="rId6" Type="http://schemas.openxmlformats.org/officeDocument/2006/relationships/hyperlink" Target="https://git.allseenalliance.org/gerrit/#/c/5125/1/interfaces/org.alljoyn.SmartSpaces.Operation/Alerts-v1.md" TargetMode="External"/><Relationship Id="rId5" Type="http://schemas.openxmlformats.org/officeDocument/2006/relationships/hyperlink" Target="https://git.allseenalliance.org/gerrit/#/c/5205/4/docs/interfaces/org.alljoyn.SmartSpaces.Operation/FilterStatus-v1.md" TargetMode="External"/><Relationship Id="rId4" Type="http://schemas.openxmlformats.org/officeDocument/2006/relationships/hyperlink" Target="https://git.allseenalliance.org/gerrit/#/c/5125/1/interfaces/org.alljoyn.SmartSpaces.Operation/FilterStatus-v1.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323" y="3439616"/>
            <a:ext cx="4266612" cy="794064"/>
          </a:xfrm>
        </p:spPr>
        <p:txBody>
          <a:bodyPr anchor="t"/>
          <a:lstStyle/>
          <a:p>
            <a:r>
              <a:rPr lang="en-US" sz="2400" dirty="0" smtClean="0"/>
              <a:t>HAE Service Framework –</a:t>
            </a:r>
            <a:br>
              <a:rPr lang="en-US" sz="2400" dirty="0" smtClean="0"/>
            </a:br>
            <a:r>
              <a:rPr lang="en-US" sz="2400" dirty="0" smtClean="0"/>
              <a:t>Weekly Technical Meeting</a:t>
            </a:r>
            <a:endParaRPr lang="en-US" sz="2400" dirty="0"/>
          </a:p>
        </p:txBody>
      </p:sp>
      <p:sp>
        <p:nvSpPr>
          <p:cNvPr id="5" name="Subtitle 4"/>
          <p:cNvSpPr>
            <a:spLocks noGrp="1"/>
          </p:cNvSpPr>
          <p:nvPr>
            <p:ph type="subTitle" idx="1"/>
          </p:nvPr>
        </p:nvSpPr>
        <p:spPr>
          <a:xfrm>
            <a:off x="1300899" y="5496989"/>
            <a:ext cx="3687989" cy="338554"/>
          </a:xfrm>
        </p:spPr>
        <p:txBody>
          <a:bodyPr/>
          <a:lstStyle/>
          <a:p>
            <a:r>
              <a:rPr lang="en-US" dirty="0" smtClean="0"/>
              <a:t>August 26, 2015</a:t>
            </a:r>
            <a:endParaRPr lang="en-US" dirty="0"/>
          </a:p>
        </p:txBody>
      </p:sp>
    </p:spTree>
    <p:extLst>
      <p:ext uri="{BB962C8B-B14F-4D97-AF65-F5344CB8AC3E}">
        <p14:creationId xmlns:p14="http://schemas.microsoft.com/office/powerpoint/2010/main" val="20039736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Antitrust Compliance Notice</a:t>
            </a:r>
            <a:endParaRPr lang="en-US" dirty="0"/>
          </a:p>
        </p:txBody>
      </p:sp>
      <p:sp>
        <p:nvSpPr>
          <p:cNvPr id="4" name="Text Placeholder 3"/>
          <p:cNvSpPr>
            <a:spLocks noGrp="1"/>
          </p:cNvSpPr>
          <p:nvPr>
            <p:ph type="body" sz="quarter" idx="11"/>
          </p:nvPr>
        </p:nvSpPr>
        <p:spPr>
          <a:xfrm>
            <a:off x="457200" y="1382928"/>
            <a:ext cx="11218482" cy="3447098"/>
          </a:xfrm>
        </p:spPr>
        <p:txBody>
          <a:bodyPr/>
          <a:lstStyle/>
          <a:p>
            <a:r>
              <a:rPr lang="en-US" sz="1800" dirty="0" err="1" smtClean="0"/>
              <a:t>AllSeen</a:t>
            </a:r>
            <a:r>
              <a:rPr lang="en-US" sz="1800" dirty="0" smtClean="0"/>
              <a:t> Alliance meetings involve participation by industry competitors, and it is the intention of </a:t>
            </a:r>
            <a:r>
              <a:rPr lang="en-US" sz="1800" dirty="0" err="1" smtClean="0"/>
              <a:t>AllSeen</a:t>
            </a:r>
            <a:r>
              <a:rPr lang="en-US" sz="1800" dirty="0" smtClean="0"/>
              <a:t> Alliance to conduct </a:t>
            </a:r>
            <a:r>
              <a:rPr lang="en-US" altLang="ko-KR" sz="1800" dirty="0" smtClean="0"/>
              <a:t>all </a:t>
            </a:r>
            <a:r>
              <a:rPr lang="en-US" altLang="ko-KR" sz="1800" dirty="0"/>
              <a:t>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a:t>
            </a:r>
            <a:r>
              <a:rPr lang="en-US" altLang="ko-KR" sz="1800" dirty="0" smtClean="0"/>
              <a:t>laws</a:t>
            </a:r>
            <a:r>
              <a:rPr lang="en-US" altLang="ko-KR" sz="1800" dirty="0"/>
              <a:t>.</a:t>
            </a:r>
          </a:p>
          <a:p>
            <a:endParaRPr lang="en-US" sz="1800" dirty="0" smtClean="0"/>
          </a:p>
          <a:p>
            <a:r>
              <a:rPr lang="en-US" altLang="ko-KR" sz="1800" dirty="0" smtClean="0"/>
              <a:t>Examples </a:t>
            </a:r>
            <a:r>
              <a:rPr lang="en-US" altLang="ko-KR" sz="1800" dirty="0"/>
              <a:t>of types of actions that are prohibited at </a:t>
            </a:r>
            <a:r>
              <a:rPr lang="en-US" altLang="ko-KR" sz="1800" dirty="0" err="1"/>
              <a:t>AllSeen</a:t>
            </a:r>
            <a:r>
              <a:rPr lang="en-US" altLang="ko-KR" sz="1800" dirty="0"/>
              <a:t> Alliance meetings and in connection with </a:t>
            </a:r>
            <a:r>
              <a:rPr lang="en-US" altLang="ko-KR" sz="1800" dirty="0" err="1"/>
              <a:t>AllSeen</a:t>
            </a:r>
            <a:r>
              <a:rPr lang="en-US" altLang="ko-KR" sz="1800" dirty="0"/>
              <a:t> Alliance activities are described in the </a:t>
            </a:r>
            <a:r>
              <a:rPr lang="en-US" altLang="ko-KR" sz="1800" dirty="0" err="1"/>
              <a:t>AllSeen</a:t>
            </a:r>
            <a:r>
              <a:rPr lang="en-US" altLang="ko-KR" sz="1800" dirty="0"/>
              <a:t> Alliance Antitrust Policy. If you have questions about these matters, please contact your company counsel, or if you are a member of </a:t>
            </a:r>
            <a:r>
              <a:rPr lang="en-US" altLang="ko-KR" sz="1800" dirty="0" err="1"/>
              <a:t>AllSeen</a:t>
            </a:r>
            <a:r>
              <a:rPr lang="en-US" altLang="ko-KR" sz="1800" dirty="0"/>
              <a:t> Alliance, feel free to contact Lee </a:t>
            </a:r>
            <a:r>
              <a:rPr lang="en-US" altLang="ko-KR" sz="1800" dirty="0" err="1"/>
              <a:t>Gesmer</a:t>
            </a:r>
            <a:r>
              <a:rPr lang="en-US" altLang="ko-KR" sz="1800" dirty="0"/>
              <a:t> or Andrew </a:t>
            </a:r>
            <a:r>
              <a:rPr lang="en-US" altLang="ko-KR" sz="1800" dirty="0" err="1"/>
              <a:t>Updegrove</a:t>
            </a:r>
            <a:r>
              <a:rPr lang="en-US" altLang="ko-KR" sz="1800" dirty="0"/>
              <a:t>, of the firm of </a:t>
            </a:r>
            <a:r>
              <a:rPr lang="en-US" altLang="ko-KR" sz="1800" dirty="0" err="1"/>
              <a:t>Gesmer</a:t>
            </a:r>
            <a:r>
              <a:rPr lang="en-US" altLang="ko-KR" sz="1800" dirty="0"/>
              <a:t> </a:t>
            </a:r>
            <a:r>
              <a:rPr lang="en-US" altLang="ko-KR" sz="1800" dirty="0" err="1"/>
              <a:t>Updegrove</a:t>
            </a:r>
            <a:r>
              <a:rPr lang="en-US" altLang="ko-KR" sz="1800" dirty="0"/>
              <a:t> LLP, which provides legal counsel to </a:t>
            </a:r>
            <a:r>
              <a:rPr lang="en-US" altLang="ko-KR" sz="1800" dirty="0" err="1"/>
              <a:t>AllSeen</a:t>
            </a:r>
            <a:r>
              <a:rPr lang="en-US" altLang="ko-KR" sz="1800" dirty="0"/>
              <a:t> Alliance.</a:t>
            </a:r>
          </a:p>
        </p:txBody>
      </p:sp>
    </p:spTree>
    <p:extLst>
      <p:ext uri="{BB962C8B-B14F-4D97-AF65-F5344CB8AC3E}">
        <p14:creationId xmlns:p14="http://schemas.microsoft.com/office/powerpoint/2010/main" val="25546906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2945" y="1860731"/>
            <a:ext cx="4680614" cy="1421928"/>
          </a:xfrm>
        </p:spPr>
        <p:txBody>
          <a:bodyPr/>
          <a:lstStyle/>
          <a:p>
            <a:r>
              <a:rPr lang="en-US" sz="3200" dirty="0" smtClean="0"/>
              <a:t>Reminder:</a:t>
            </a:r>
            <a:br>
              <a:rPr lang="en-US" sz="3200" dirty="0" smtClean="0"/>
            </a:br>
            <a:r>
              <a:rPr lang="en-US" sz="3200" dirty="0" smtClean="0"/>
              <a:t>This call is being recorded</a:t>
            </a:r>
            <a:endParaRPr lang="en-US" sz="3200" dirty="0"/>
          </a:p>
        </p:txBody>
      </p:sp>
    </p:spTree>
    <p:extLst>
      <p:ext uri="{BB962C8B-B14F-4D97-AF65-F5344CB8AC3E}">
        <p14:creationId xmlns:p14="http://schemas.microsoft.com/office/powerpoint/2010/main" val="10412339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2" y="3199097"/>
            <a:ext cx="7866519" cy="984885"/>
          </a:xfrm>
        </p:spPr>
        <p:txBody>
          <a:bodyPr/>
          <a:lstStyle/>
          <a:p>
            <a:r>
              <a:rPr lang="en-US" dirty="0" smtClean="0"/>
              <a:t>Approve Minutes from Previous Meeting</a:t>
            </a:r>
          </a:p>
          <a:p>
            <a:r>
              <a:rPr lang="en-US" dirty="0" smtClean="0"/>
              <a:t>Resolve IRB Comments</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5368566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872" y="347472"/>
            <a:ext cx="11238089" cy="618631"/>
          </a:xfrm>
        </p:spPr>
        <p:txBody>
          <a:bodyPr/>
          <a:lstStyle/>
          <a:p>
            <a:r>
              <a:rPr lang="en-US" altLang="ko-KR" dirty="0" smtClean="0"/>
              <a:t>Resolve IRB Comments (1/2)</a:t>
            </a:r>
            <a:endParaRPr lang="en-US" dirty="0"/>
          </a:p>
        </p:txBody>
      </p:sp>
      <p:sp>
        <p:nvSpPr>
          <p:cNvPr id="5" name="Text Placeholder 4"/>
          <p:cNvSpPr txBox="1">
            <a:spLocks/>
          </p:cNvSpPr>
          <p:nvPr/>
        </p:nvSpPr>
        <p:spPr bwMode="gray">
          <a:xfrm>
            <a:off x="618826" y="1197080"/>
            <a:ext cx="10938174" cy="661720"/>
          </a:xfrm>
          <a:prstGeom prst="rect">
            <a:avLst/>
          </a:prstGeom>
        </p:spPr>
        <p:txBody>
          <a:bodyPr vert="horz" lIns="45720" tIns="45720" rIns="45720" bIns="45720" rtlCol="0">
            <a:sp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altLang="ko-KR" sz="1800" dirty="0" smtClean="0"/>
              <a:t>Move some of properties in Common interface to About/</a:t>
            </a:r>
            <a:r>
              <a:rPr lang="en-US" altLang="ko-KR" sz="1800" dirty="0" err="1" smtClean="0"/>
              <a:t>Config</a:t>
            </a:r>
            <a:r>
              <a:rPr lang="en-US" altLang="ko-KR" sz="1800" dirty="0" smtClean="0"/>
              <a:t> </a:t>
            </a:r>
            <a:r>
              <a:rPr lang="en-US" altLang="ko-KR" sz="1800" dirty="0" smtClean="0"/>
              <a:t>metadata.</a:t>
            </a:r>
            <a:endParaRPr lang="en-US" altLang="ko-KR" sz="1800" dirty="0" smtClean="0"/>
          </a:p>
          <a:p>
            <a:pPr lvl="1"/>
            <a:r>
              <a:rPr lang="en-US" altLang="ko-KR" sz="1400" dirty="0">
                <a:hlinkClick r:id="rId2"/>
              </a:rPr>
              <a:t>https://</a:t>
            </a:r>
            <a:r>
              <a:rPr lang="en-US" altLang="ko-KR" sz="1400" dirty="0" smtClean="0">
                <a:hlinkClick r:id="rId2"/>
              </a:rPr>
              <a:t>lists.allseenalliance.org/pipermail/allseen-hae/2015-August/000937.html</a:t>
            </a:r>
            <a:endParaRPr lang="en-US" altLang="ko-KR" sz="1400" dirty="0" smtClean="0"/>
          </a:p>
        </p:txBody>
      </p:sp>
      <p:graphicFrame>
        <p:nvGraphicFramePr>
          <p:cNvPr id="2" name="표 1"/>
          <p:cNvGraphicFramePr>
            <a:graphicFrameLocks noGrp="1"/>
          </p:cNvGraphicFramePr>
          <p:nvPr>
            <p:extLst>
              <p:ext uri="{D42A27DB-BD31-4B8C-83A1-F6EECF244321}">
                <p14:modId xmlns:p14="http://schemas.microsoft.com/office/powerpoint/2010/main" val="2316911665"/>
              </p:ext>
            </p:extLst>
          </p:nvPr>
        </p:nvGraphicFramePr>
        <p:xfrm>
          <a:off x="1277935" y="2008998"/>
          <a:ext cx="7612065" cy="1818640"/>
        </p:xfrm>
        <a:graphic>
          <a:graphicData uri="http://schemas.openxmlformats.org/drawingml/2006/table">
            <a:tbl>
              <a:tblPr firstRow="1" bandRow="1">
                <a:tableStyleId>{5C22544A-7EE6-4342-B048-85BDC9FD1C3A}</a:tableStyleId>
              </a:tblPr>
              <a:tblGrid>
                <a:gridCol w="2769132"/>
                <a:gridCol w="1614311"/>
                <a:gridCol w="1614311"/>
                <a:gridCol w="1614311"/>
              </a:tblGrid>
              <a:tr h="0">
                <a:tc>
                  <a:txBody>
                    <a:bodyPr/>
                    <a:lstStyle/>
                    <a:p>
                      <a:pPr latinLnBrk="1"/>
                      <a:r>
                        <a:rPr lang="en-US" altLang="ko-KR" sz="1600" dirty="0" smtClean="0"/>
                        <a:t>Field Name</a:t>
                      </a:r>
                      <a:endParaRPr lang="ko-KR" altLang="en-US" sz="1600" dirty="0"/>
                    </a:p>
                  </a:txBody>
                  <a:tcPr/>
                </a:tc>
                <a:tc>
                  <a:txBody>
                    <a:bodyPr/>
                    <a:lstStyle/>
                    <a:p>
                      <a:pPr latinLnBrk="1"/>
                      <a:r>
                        <a:rPr lang="en-US" altLang="ko-KR" sz="1600" dirty="0" smtClean="0"/>
                        <a:t>Mandatory</a:t>
                      </a:r>
                      <a:endParaRPr lang="ko-KR" altLang="en-US" sz="1600"/>
                    </a:p>
                  </a:txBody>
                  <a:tcPr/>
                </a:tc>
                <a:tc>
                  <a:txBody>
                    <a:bodyPr/>
                    <a:lstStyle/>
                    <a:p>
                      <a:pPr latinLnBrk="1"/>
                      <a:r>
                        <a:rPr lang="en-US" altLang="ko-KR" sz="1600" dirty="0" smtClean="0"/>
                        <a:t>Announced</a:t>
                      </a:r>
                      <a:endParaRPr lang="ko-KR" altLang="en-US" sz="1600"/>
                    </a:p>
                  </a:txBody>
                  <a:tcPr/>
                </a:tc>
                <a:tc>
                  <a:txBody>
                    <a:bodyPr/>
                    <a:lstStyle/>
                    <a:p>
                      <a:pPr latinLnBrk="1"/>
                      <a:r>
                        <a:rPr lang="en-US" altLang="ko-KR" sz="1600" dirty="0" smtClean="0"/>
                        <a:t>Localized</a:t>
                      </a:r>
                      <a:endParaRPr lang="ko-KR" altLang="en-US" sz="1600" dirty="0"/>
                    </a:p>
                  </a:txBody>
                  <a:tcPr/>
                </a:tc>
              </a:tr>
              <a:tr h="370840">
                <a:tc>
                  <a:txBody>
                    <a:bodyPr/>
                    <a:lstStyle/>
                    <a:p>
                      <a:pPr latinLnBrk="1"/>
                      <a:r>
                        <a:rPr lang="en-US" altLang="ko-KR" sz="1600" dirty="0" err="1" smtClean="0"/>
                        <a:t>CountryOfProduction</a:t>
                      </a:r>
                      <a:r>
                        <a:rPr lang="en-US" altLang="ko-KR" sz="1600" dirty="0" smtClean="0"/>
                        <a:t> (About)</a:t>
                      </a:r>
                      <a:endParaRPr lang="ko-KR" altLang="en-US" sz="1600" dirty="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Yes</a:t>
                      </a:r>
                      <a:endParaRPr lang="ko-KR" altLang="en-US" sz="1600" dirty="0"/>
                    </a:p>
                  </a:txBody>
                  <a:tcPr/>
                </a:tc>
              </a:tr>
              <a:tr h="370840">
                <a:tc>
                  <a:txBody>
                    <a:bodyPr/>
                    <a:lstStyle/>
                    <a:p>
                      <a:pPr latinLnBrk="1"/>
                      <a:r>
                        <a:rPr lang="en-US" altLang="ko-KR" sz="1600" dirty="0" err="1" smtClean="0"/>
                        <a:t>CorporateBrand</a:t>
                      </a:r>
                      <a:r>
                        <a:rPr lang="en-US" altLang="ko-KR" sz="1600" dirty="0" smtClean="0"/>
                        <a:t> (About)</a:t>
                      </a:r>
                      <a:endParaRPr lang="ko-KR" altLang="en-US" sz="160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Yes</a:t>
                      </a:r>
                      <a:endParaRPr lang="ko-KR" altLang="en-US" sz="1600"/>
                    </a:p>
                  </a:txBody>
                  <a:tcPr/>
                </a:tc>
              </a:tr>
              <a:tr h="370840">
                <a:tc>
                  <a:txBody>
                    <a:bodyPr/>
                    <a:lstStyle/>
                    <a:p>
                      <a:pPr latinLnBrk="1"/>
                      <a:r>
                        <a:rPr lang="en-US" altLang="ko-KR" sz="1600" dirty="0" err="1" smtClean="0"/>
                        <a:t>ProductBrand</a:t>
                      </a:r>
                      <a:r>
                        <a:rPr lang="en-US" altLang="ko-KR" sz="1600" dirty="0" smtClean="0"/>
                        <a:t> (About)</a:t>
                      </a:r>
                      <a:endParaRPr lang="ko-KR" altLang="en-US" sz="160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No</a:t>
                      </a:r>
                      <a:endParaRPr lang="ko-KR" altLang="en-US" sz="1600"/>
                    </a:p>
                  </a:txBody>
                  <a:tcPr/>
                </a:tc>
                <a:tc>
                  <a:txBody>
                    <a:bodyPr/>
                    <a:lstStyle/>
                    <a:p>
                      <a:pPr latinLnBrk="1"/>
                      <a:r>
                        <a:rPr lang="en-US" altLang="ko-KR" sz="1600" dirty="0" smtClean="0"/>
                        <a:t>Yes</a:t>
                      </a:r>
                      <a:endParaRPr lang="ko-KR" altLang="en-US" sz="1600"/>
                    </a:p>
                  </a:txBody>
                  <a:tcPr/>
                </a:tc>
              </a:tr>
              <a:tr h="370840">
                <a:tc>
                  <a:txBody>
                    <a:bodyPr/>
                    <a:lstStyle/>
                    <a:p>
                      <a:pPr latinLnBrk="1"/>
                      <a:r>
                        <a:rPr lang="en-US" altLang="ko-KR" sz="1600" dirty="0" smtClean="0"/>
                        <a:t>Location (About, </a:t>
                      </a:r>
                      <a:r>
                        <a:rPr lang="en-US" altLang="ko-KR" sz="1600" dirty="0" err="1" smtClean="0"/>
                        <a:t>Config</a:t>
                      </a:r>
                      <a:r>
                        <a:rPr lang="en-US" altLang="ko-KR" sz="1600" dirty="0" smtClean="0"/>
                        <a:t>)</a:t>
                      </a:r>
                      <a:endParaRPr lang="ko-KR" altLang="en-US" sz="1600" dirty="0"/>
                    </a:p>
                  </a:txBody>
                  <a:tcPr/>
                </a:tc>
                <a:tc>
                  <a:txBody>
                    <a:bodyPr/>
                    <a:lstStyle/>
                    <a:p>
                      <a:pPr latinLnBrk="1"/>
                      <a:r>
                        <a:rPr lang="en-US" altLang="ko-KR" sz="1600" dirty="0" smtClean="0"/>
                        <a:t>Yes</a:t>
                      </a:r>
                      <a:endParaRPr lang="ko-KR" altLang="en-US" sz="1600"/>
                    </a:p>
                  </a:txBody>
                  <a:tcPr/>
                </a:tc>
                <a:tc>
                  <a:txBody>
                    <a:bodyPr/>
                    <a:lstStyle/>
                    <a:p>
                      <a:pPr latinLnBrk="1"/>
                      <a:r>
                        <a:rPr lang="en-US" altLang="ko-KR" sz="1600" dirty="0" smtClean="0"/>
                        <a:t>Yes</a:t>
                      </a:r>
                      <a:endParaRPr lang="ko-KR" altLang="en-US" sz="1600"/>
                    </a:p>
                  </a:txBody>
                  <a:tcPr/>
                </a:tc>
                <a:tc>
                  <a:txBody>
                    <a:bodyPr/>
                    <a:lstStyle/>
                    <a:p>
                      <a:pPr latinLnBrk="1"/>
                      <a:r>
                        <a:rPr lang="en-US" altLang="ko-KR" sz="1600" dirty="0" smtClean="0"/>
                        <a:t>Yes</a:t>
                      </a:r>
                      <a:endParaRPr lang="ko-KR" altLang="en-US" sz="1600" dirty="0"/>
                    </a:p>
                  </a:txBody>
                  <a:tcPr/>
                </a:tc>
              </a:tr>
            </a:tbl>
          </a:graphicData>
        </a:graphic>
      </p:graphicFrame>
      <p:sp>
        <p:nvSpPr>
          <p:cNvPr id="6" name="Text Placeholder 4"/>
          <p:cNvSpPr txBox="1">
            <a:spLocks/>
          </p:cNvSpPr>
          <p:nvPr/>
        </p:nvSpPr>
        <p:spPr bwMode="gray">
          <a:xfrm>
            <a:off x="618827" y="4126551"/>
            <a:ext cx="10938174" cy="1677382"/>
          </a:xfrm>
          <a:prstGeom prst="rect">
            <a:avLst/>
          </a:prstGeom>
        </p:spPr>
        <p:txBody>
          <a:bodyPr vert="horz" lIns="45720" tIns="45720" rIns="45720" bIns="45720" rtlCol="0">
            <a:sp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altLang="ko-KR" sz="1800" dirty="0"/>
              <a:t>Enhance Display. Otherwise, discard </a:t>
            </a:r>
            <a:r>
              <a:rPr lang="en-US" altLang="ko-KR" sz="1800" dirty="0" smtClean="0"/>
              <a:t>it.</a:t>
            </a:r>
            <a:endParaRPr lang="en-US" altLang="ko-KR" sz="1800" dirty="0"/>
          </a:p>
          <a:p>
            <a:pPr lvl="1"/>
            <a:r>
              <a:rPr lang="en-US" altLang="ko-KR" sz="1400" dirty="0">
                <a:hlinkClick r:id="rId3"/>
              </a:rPr>
              <a:t>https://git.allseenalliance.org/gerrit/#/c/5125/1/interfaces/org.alljoyn.SmartSpaces.Operation/Display-v1.md</a:t>
            </a:r>
            <a:endParaRPr lang="en-US" altLang="ko-KR" sz="1400" dirty="0"/>
          </a:p>
          <a:p>
            <a:r>
              <a:rPr lang="en-US" altLang="ko-KR" sz="1800" dirty="0"/>
              <a:t>Update </a:t>
            </a:r>
            <a:r>
              <a:rPr lang="en-US" altLang="ko-KR" sz="1800" dirty="0" err="1"/>
              <a:t>EnergyUsage</a:t>
            </a:r>
            <a:r>
              <a:rPr lang="en-US" altLang="ko-KR" sz="1800" dirty="0"/>
              <a:t> and </a:t>
            </a:r>
            <a:r>
              <a:rPr lang="en-US" altLang="ko-KR" sz="1800" dirty="0" err="1"/>
              <a:t>ResourceSaving</a:t>
            </a:r>
            <a:r>
              <a:rPr lang="en-US" altLang="ko-KR" sz="1800" dirty="0"/>
              <a:t>.</a:t>
            </a:r>
          </a:p>
          <a:p>
            <a:pPr lvl="1"/>
            <a:r>
              <a:rPr lang="en-US" altLang="ko-KR" sz="1400" dirty="0">
                <a:hlinkClick r:id="rId4"/>
              </a:rPr>
              <a:t>https://git.allseenalliance.org/gerrit/#/c/5125/1/interfaces/org.alljoyn.SmartSpaces.Operation/EnergyUsage-v1.md</a:t>
            </a:r>
          </a:p>
          <a:p>
            <a:pPr lvl="1"/>
            <a:r>
              <a:rPr lang="en-US" altLang="ko-KR" sz="1400" dirty="0">
                <a:hlinkClick r:id="rId4"/>
              </a:rPr>
              <a:t>https://git.allseenalliance.org/gerrit/#/</a:t>
            </a:r>
            <a:r>
              <a:rPr lang="en-US" altLang="ko-KR" sz="1400" dirty="0" smtClean="0">
                <a:hlinkClick r:id="rId4"/>
              </a:rPr>
              <a:t>c/5125/1/interfaces/org.alljoyn.SmartSpaces.Operation/ResourceSaving-v1.md</a:t>
            </a:r>
            <a:endParaRPr lang="en-US" altLang="ko-KR" sz="1400" dirty="0"/>
          </a:p>
        </p:txBody>
      </p:sp>
    </p:spTree>
    <p:extLst>
      <p:ext uri="{BB962C8B-B14F-4D97-AF65-F5344CB8AC3E}">
        <p14:creationId xmlns:p14="http://schemas.microsoft.com/office/powerpoint/2010/main" val="40743376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872" y="347472"/>
            <a:ext cx="11238089" cy="618631"/>
          </a:xfrm>
        </p:spPr>
        <p:txBody>
          <a:bodyPr/>
          <a:lstStyle/>
          <a:p>
            <a:r>
              <a:rPr lang="en-US" altLang="ko-KR" dirty="0" smtClean="0"/>
              <a:t>Resolve IRB Comments (2/2)</a:t>
            </a:r>
            <a:endParaRPr lang="en-US" dirty="0"/>
          </a:p>
        </p:txBody>
      </p:sp>
      <p:sp>
        <p:nvSpPr>
          <p:cNvPr id="5" name="Text Placeholder 4"/>
          <p:cNvSpPr txBox="1">
            <a:spLocks/>
          </p:cNvSpPr>
          <p:nvPr/>
        </p:nvSpPr>
        <p:spPr bwMode="gray">
          <a:xfrm>
            <a:off x="618826" y="1197080"/>
            <a:ext cx="10938174" cy="4939814"/>
          </a:xfrm>
          <a:prstGeom prst="rect">
            <a:avLst/>
          </a:prstGeom>
        </p:spPr>
        <p:txBody>
          <a:bodyPr vert="horz" lIns="45720" tIns="45720" rIns="45720" bIns="45720" rtlCol="0">
            <a:sp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altLang="ko-KR" sz="1800" dirty="0"/>
              <a:t>Review proposed changes to </a:t>
            </a:r>
            <a:r>
              <a:rPr lang="en-US" altLang="ko-KR" sz="1800" dirty="0" err="1"/>
              <a:t>Operation.Control</a:t>
            </a:r>
            <a:r>
              <a:rPr lang="en-US" altLang="ko-KR" sz="1800" dirty="0"/>
              <a:t>.</a:t>
            </a:r>
          </a:p>
          <a:p>
            <a:pPr lvl="1"/>
            <a:r>
              <a:rPr lang="en-US" altLang="ko-KR" sz="1400" dirty="0">
                <a:hlinkClick r:id="rId2"/>
              </a:rPr>
              <a:t>https://git.allseenalliance.org/gerrit/#/</a:t>
            </a:r>
            <a:r>
              <a:rPr lang="en-US" altLang="ko-KR" sz="1400" dirty="0" smtClean="0">
                <a:hlinkClick r:id="rId2"/>
              </a:rPr>
              <a:t>c/5408/1/docs/interfaces/org.alljoyn.SmartSpaces.Operation/OnOff-v1.md</a:t>
            </a:r>
            <a:endParaRPr lang="en-US" altLang="ko-KR" sz="1400" dirty="0" smtClean="0"/>
          </a:p>
          <a:p>
            <a:pPr lvl="1"/>
            <a:r>
              <a:rPr lang="en-US" altLang="ko-KR" sz="1400" dirty="0">
                <a:hlinkClick r:id="rId3"/>
              </a:rPr>
              <a:t>https://git.allseenalliance.org/gerrit/#/</a:t>
            </a:r>
            <a:r>
              <a:rPr lang="en-US" altLang="ko-KR" sz="1400" dirty="0" smtClean="0">
                <a:hlinkClick r:id="rId3"/>
              </a:rPr>
              <a:t>c/5408/1/docs/interfaces/org.alljoyn.SmartSpaces.Operation/CycleControl-v1.md</a:t>
            </a:r>
            <a:endParaRPr lang="en-US" altLang="ko-KR" sz="1400" dirty="0" smtClean="0"/>
          </a:p>
          <a:p>
            <a:r>
              <a:rPr lang="en-US" altLang="ko-KR" sz="1800" dirty="0" smtClean="0"/>
              <a:t>Conclude </a:t>
            </a:r>
            <a:r>
              <a:rPr lang="en-US" altLang="ko-KR" sz="1800" dirty="0" err="1" smtClean="0"/>
              <a:t>FilterStatus</a:t>
            </a:r>
            <a:r>
              <a:rPr lang="en-US" altLang="ko-KR" sz="1800" dirty="0" smtClean="0"/>
              <a:t>.</a:t>
            </a:r>
          </a:p>
          <a:p>
            <a:pPr lvl="1"/>
            <a:r>
              <a:rPr lang="en-US" altLang="ko-KR" sz="1400" dirty="0" smtClean="0">
                <a:hlinkClick r:id="rId4"/>
              </a:rPr>
              <a:t>https</a:t>
            </a:r>
            <a:r>
              <a:rPr lang="en-US" altLang="ko-KR" sz="1400" dirty="0">
                <a:hlinkClick r:id="rId4"/>
              </a:rPr>
              <a:t>://git.allseenalliance.org/gerrit/#/c/5125/1/interfaces/org.alljoyn.SmartSpaces.Operation/FilterStatus-v1.md</a:t>
            </a:r>
            <a:r>
              <a:rPr lang="en-US" altLang="ko-KR" sz="1400" dirty="0"/>
              <a:t> (</a:t>
            </a:r>
            <a:r>
              <a:rPr lang="en-US" altLang="ko-KR" sz="1400" dirty="0" smtClean="0"/>
              <a:t>IRB comments)</a:t>
            </a:r>
            <a:endParaRPr lang="en-US" altLang="ko-KR" sz="1400" dirty="0"/>
          </a:p>
          <a:p>
            <a:pPr lvl="1"/>
            <a:r>
              <a:rPr lang="en-US" altLang="ko-KR" sz="1400" dirty="0">
                <a:hlinkClick r:id="rId5"/>
              </a:rPr>
              <a:t>https://git.allseenalliance.org/gerrit/#/c/5205/4/docs/interfaces/org.alljoyn.SmartSpaces.Operation/FilterStatus-v1.md</a:t>
            </a:r>
            <a:r>
              <a:rPr lang="en-US" altLang="ko-KR" sz="1400" dirty="0"/>
              <a:t> (</a:t>
            </a:r>
            <a:r>
              <a:rPr lang="en-US" altLang="ko-KR" sz="1400" dirty="0" smtClean="0"/>
              <a:t>HAE resolution)</a:t>
            </a:r>
            <a:endParaRPr lang="en-US" altLang="ko-KR" sz="1400" dirty="0"/>
          </a:p>
          <a:p>
            <a:r>
              <a:rPr lang="en-US" altLang="ko-KR" sz="1800" dirty="0" smtClean="0"/>
              <a:t>Conclude Alert.</a:t>
            </a:r>
            <a:endParaRPr lang="en-US" altLang="ko-KR" sz="1800" dirty="0"/>
          </a:p>
          <a:p>
            <a:pPr lvl="1"/>
            <a:r>
              <a:rPr lang="en-US" altLang="ko-KR" sz="1400" dirty="0">
                <a:hlinkClick r:id="rId6"/>
              </a:rPr>
              <a:t>https://git.allseenalliance.org/gerrit/#/c/5125/1/interfaces/org.alljoyn.SmartSpaces.Operation/Alerts-v1.md</a:t>
            </a:r>
            <a:r>
              <a:rPr lang="en-US" altLang="ko-KR" sz="1400" dirty="0"/>
              <a:t> (</a:t>
            </a:r>
            <a:r>
              <a:rPr lang="en-US" altLang="ko-KR" sz="1400" dirty="0" smtClean="0"/>
              <a:t>IRB comments)</a:t>
            </a:r>
            <a:endParaRPr lang="en-US" altLang="ko-KR" sz="1400" dirty="0"/>
          </a:p>
          <a:p>
            <a:pPr lvl="1"/>
            <a:r>
              <a:rPr lang="en-US" altLang="ko-KR" sz="1400" dirty="0">
                <a:hlinkClick r:id="rId7"/>
              </a:rPr>
              <a:t>https://git.allseenalliance.org/gerrit/#/c/5221/1/docs/interfaces/org.alljoyn.SmartSpaces.Operation/Alerts-v1.md</a:t>
            </a:r>
            <a:r>
              <a:rPr lang="en-US" altLang="ko-KR" sz="1400" dirty="0"/>
              <a:t> (</a:t>
            </a:r>
            <a:r>
              <a:rPr lang="en-US" altLang="ko-KR" sz="1400" dirty="0" smtClean="0"/>
              <a:t>HAE resolution)</a:t>
            </a:r>
          </a:p>
          <a:p>
            <a:r>
              <a:rPr lang="en-US" altLang="ko-KR" sz="1800" dirty="0"/>
              <a:t>Revisit human readable description </a:t>
            </a:r>
            <a:r>
              <a:rPr lang="en-US" altLang="ko-KR" sz="1800" dirty="0" smtClean="0"/>
              <a:t>part issue of</a:t>
            </a:r>
            <a:r>
              <a:rPr lang="ko-KR" altLang="en-US" sz="1800" smtClean="0"/>
              <a:t> </a:t>
            </a:r>
            <a:r>
              <a:rPr lang="en-US" altLang="ko-KR" sz="1800" dirty="0" smtClean="0"/>
              <a:t>qualitative level representation.</a:t>
            </a:r>
            <a:r>
              <a:rPr lang="en-US" altLang="ko-KR" sz="1800" dirty="0" smtClean="0"/>
              <a:t> </a:t>
            </a:r>
            <a:r>
              <a:rPr lang="en-US" altLang="ko-KR" sz="1800" dirty="0"/>
              <a:t>(</a:t>
            </a:r>
            <a:r>
              <a:rPr lang="en-US" altLang="ko-KR" sz="1800" dirty="0" err="1" smtClean="0"/>
              <a:t>GetXXXInfo</a:t>
            </a:r>
            <a:r>
              <a:rPr lang="en-US" altLang="ko-KR" sz="1800" dirty="0" smtClean="0"/>
              <a:t>)</a:t>
            </a:r>
            <a:endParaRPr lang="en-US" altLang="ko-KR" sz="1800" dirty="0"/>
          </a:p>
          <a:p>
            <a:pPr lvl="1"/>
            <a:r>
              <a:rPr lang="en-US" altLang="ko-KR" sz="1400" dirty="0"/>
              <a:t>It provides a list of strings that map the machine readable level to human words. Why can't the controller with the UI supply its own mapping? Basically, I'm asking for a strong use case that shows this to be the best solution to a problem that can't be solved in simpler ways. </a:t>
            </a:r>
            <a:r>
              <a:rPr lang="en-US" altLang="ko-KR" sz="1400" dirty="0">
                <a:hlinkClick r:id="rId8"/>
              </a:rPr>
              <a:t>https://git.allseenalliance.org/gerrit/#/</a:t>
            </a:r>
            <a:r>
              <a:rPr lang="en-US" altLang="ko-KR" sz="1400" dirty="0" smtClean="0">
                <a:hlinkClick r:id="rId8"/>
              </a:rPr>
              <a:t>c/5121/1/interfaces/org.alljoyn.SmartSpaces.Environment/CurrentAirQualityLevel-v1.md</a:t>
            </a:r>
            <a:endParaRPr lang="en-US" altLang="ko-KR" sz="1400" dirty="0" smtClean="0"/>
          </a:p>
          <a:p>
            <a:pPr lvl="1"/>
            <a:r>
              <a:rPr lang="en-US" altLang="ko-KR" sz="1400" dirty="0" smtClean="0"/>
              <a:t>Consider to discard the mechanism to get the human readable description for the qualitative level representation.</a:t>
            </a:r>
          </a:p>
          <a:p>
            <a:pPr lvl="1"/>
            <a:r>
              <a:rPr lang="en-US" altLang="ko-KR" sz="1400" dirty="0" smtClean="0"/>
              <a:t>Getting descriptions for the vendor-defined </a:t>
            </a:r>
            <a:r>
              <a:rPr lang="en-US" altLang="ko-KR" sz="1400" dirty="0" err="1" smtClean="0"/>
              <a:t>OperationalModes</a:t>
            </a:r>
            <a:r>
              <a:rPr lang="en-US" altLang="ko-KR" sz="1400" dirty="0" smtClean="0"/>
              <a:t>, </a:t>
            </a:r>
            <a:r>
              <a:rPr lang="en-US" altLang="ko-KR" sz="1400" dirty="0" err="1" smtClean="0"/>
              <a:t>OperationalCycles</a:t>
            </a:r>
            <a:r>
              <a:rPr lang="en-US" altLang="ko-KR" sz="1400" dirty="0" smtClean="0"/>
              <a:t>, </a:t>
            </a:r>
            <a:r>
              <a:rPr lang="en-US" altLang="ko-KR" sz="1400" dirty="0" err="1" smtClean="0"/>
              <a:t>CyclePhases</a:t>
            </a:r>
            <a:r>
              <a:rPr lang="en-US" altLang="ko-KR" sz="1400" dirty="0" smtClean="0"/>
              <a:t> and </a:t>
            </a:r>
            <a:r>
              <a:rPr lang="en-US" altLang="ko-KR" sz="1400" dirty="0" err="1" smtClean="0"/>
              <a:t>AlertCodes</a:t>
            </a:r>
            <a:r>
              <a:rPr lang="en-US" altLang="ko-KR" sz="1400" dirty="0" smtClean="0"/>
              <a:t> needs to be kept.</a:t>
            </a:r>
            <a:endParaRPr lang="en-US" altLang="ko-KR" sz="1400" dirty="0"/>
          </a:p>
        </p:txBody>
      </p:sp>
    </p:spTree>
    <p:extLst>
      <p:ext uri="{BB962C8B-B14F-4D97-AF65-F5344CB8AC3E}">
        <p14:creationId xmlns:p14="http://schemas.microsoft.com/office/powerpoint/2010/main" val="1874708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For more information on </a:t>
            </a:r>
            <a:r>
              <a:rPr lang="en-US" dirty="0" err="1" smtClean="0"/>
              <a:t>AllSeen</a:t>
            </a:r>
            <a:r>
              <a:rPr lang="en-US" dirty="0" smtClean="0"/>
              <a:t> Alliance, visit us at: allseenalliance.org &amp; allseenalliance.org/news/blogs</a:t>
            </a:r>
            <a:endParaRPr lang="en-US" dirty="0"/>
          </a:p>
        </p:txBody>
      </p:sp>
    </p:spTree>
    <p:extLst>
      <p:ext uri="{BB962C8B-B14F-4D97-AF65-F5344CB8AC3E}">
        <p14:creationId xmlns:p14="http://schemas.microsoft.com/office/powerpoint/2010/main" val="160116319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llSeen Alliance 16x9">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807F8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4884</TotalTime>
  <Words>442</Words>
  <Application>Microsoft Office PowerPoint</Application>
  <PresentationFormat>사용자 지정</PresentationFormat>
  <Paragraphs>55</Paragraphs>
  <Slides>7</Slides>
  <Notes>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굴림</vt:lpstr>
      <vt:lpstr>맑은 고딕</vt:lpstr>
      <vt:lpstr>Arial</vt:lpstr>
      <vt:lpstr>AllSeen Alliance 16x9</vt:lpstr>
      <vt:lpstr>HAE Service Framework – Weekly Technical Meeting</vt:lpstr>
      <vt:lpstr>Antitrust Compliance Notice</vt:lpstr>
      <vt:lpstr>Reminder: This call is being recorded</vt:lpstr>
      <vt:lpstr>Agenda</vt:lpstr>
      <vt:lpstr>Resolve IRB Comments (1/2)</vt:lpstr>
      <vt:lpstr>Resolve IRB Comments (2/2)</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Inhwan</cp:lastModifiedBy>
  <cp:revision>573</cp:revision>
  <dcterms:created xsi:type="dcterms:W3CDTF">2013-11-19T20:42:06Z</dcterms:created>
  <dcterms:modified xsi:type="dcterms:W3CDTF">2015-08-26T08:04:11Z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-1020725237</vt:i4>
  </property>
  <property fmtid="{D5CDD505-2E9C-101B-9397-08002B2CF9AE}" pid="3" name="_NewReviewCycle">
    <vt:lpwstr/>
  </property>
  <property fmtid="{D5CDD505-2E9C-101B-9397-08002B2CF9AE}" pid="4" name="_EmailSubject">
    <vt:lpwstr>AllSeen Alliance PPTs</vt:lpwstr>
  </property>
  <property fmtid="{D5CDD505-2E9C-101B-9397-08002B2CF9AE}" pid="5" name="_AuthorEmail">
    <vt:lpwstr>susanp@qti.qualcomm.com</vt:lpwstr>
  </property>
  <property fmtid="{D5CDD505-2E9C-101B-9397-08002B2CF9AE}" pid="6" name="_AuthorEmailDisplayName">
    <vt:lpwstr>Polizzotto, Susan</vt:lpwstr>
  </property>
  <property fmtid="{D5CDD505-2E9C-101B-9397-08002B2CF9AE}" pid="7" name="_PreviousAdHocReviewCycleID">
    <vt:i4>1805158169</vt:i4>
  </property>
</Properties>
</file>