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70" r:id="rId2"/>
    <p:sldId id="274" r:id="rId3"/>
    <p:sldId id="288" r:id="rId4"/>
    <p:sldId id="290" r:id="rId5"/>
    <p:sldId id="291" r:id="rId6"/>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333">
          <p15:clr>
            <a:srgbClr val="A4A3A4"/>
          </p15:clr>
        </p15:guide>
        <p15:guide id="4" pos="73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 Michael" initials="M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50" y="108"/>
      </p:cViewPr>
      <p:guideLst>
        <p:guide orient="horz" pos="2160"/>
        <p:guide pos="3839"/>
        <p:guide pos="333"/>
        <p:guide pos="734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9/22/2014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9/22/2014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73C98-AB22-224F-88A9-AE7142A5D36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01459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48984"/>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2269190"/>
            <a:ext cx="3687990" cy="969496"/>
          </a:xfrm>
        </p:spPr>
        <p:txBody>
          <a:bodyPr lIns="45720" tIns="45720" rIns="45720" bIns="45720" anchor="ctr" anchorCtr="0">
            <a:spAutoFit/>
          </a:bodyPr>
          <a:lstStyle>
            <a:lvl1pPr>
              <a:defRPr sz="30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614362"/>
            <a:ext cx="3687989" cy="400110"/>
          </a:xfrm>
        </p:spPr>
        <p:txBody>
          <a:bodyPr lIns="45720" tIns="45720" rIns="45720" bIns="45720">
            <a:spAutoFit/>
          </a:bodyPr>
          <a:lstStyle>
            <a:lvl1pPr marL="0" indent="0" algn="l">
              <a:buNone/>
              <a:defRPr sz="20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4896192"/>
            <a:ext cx="3696816" cy="400110"/>
          </a:xfrm>
        </p:spPr>
        <p:txBody>
          <a:bodyPr lIns="45720" tIns="45720" rIns="45720" bIns="45720">
            <a:spAutoFit/>
          </a:bodyPr>
          <a:lstStyle>
            <a:lvl1pPr marL="0" indent="0">
              <a:buNone/>
              <a:defRPr sz="2000" baseline="0"/>
            </a:lvl1pPr>
          </a:lstStyle>
          <a:p>
            <a:pPr lvl="0"/>
            <a:r>
              <a:rPr lang="en-US" dirty="0" smtClean="0"/>
              <a:t>Title or date, Company</a:t>
            </a:r>
            <a:endParaRPr lang="en-US" dirty="0"/>
          </a:p>
        </p:txBody>
      </p:sp>
      <p:grpSp>
        <p:nvGrpSpPr>
          <p:cNvPr id="63" name="Group 62"/>
          <p:cNvGrpSpPr/>
          <p:nvPr userDrawn="1"/>
        </p:nvGrpSpPr>
        <p:grpSpPr bwMode="gray">
          <a:xfrm>
            <a:off x="506969" y="1000605"/>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00651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2752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p>
            <a:fld id="{8BE1B8D0-5D3F-7047-8A02-623A7B00EFDA}" type="datetime1">
              <a:rPr lang="en-US" smtClean="0"/>
              <a:t>9/22/2014</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356352"/>
            <a:ext cx="2844059" cy="365125"/>
          </a:xfrm>
          <a:prstGeom prst="rect">
            <a:avLst/>
          </a:prstGeom>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41451478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172479"/>
            <a:ext cx="7699753" cy="1007200"/>
          </a:xfrm>
        </p:spPr>
        <p:txBody>
          <a:bodyPr anchor="b" anchorCtr="0">
            <a:no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171024"/>
            <a:ext cx="11238089" cy="1007179"/>
          </a:xfrm>
          <a:prstGeom prst="rect">
            <a:avLst/>
          </a:prstGeom>
        </p:spPr>
        <p:txBody>
          <a:bodyPr vert="horz" lIns="45720" tIns="45720" rIns="4572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bwMode="gray">
          <a:xfrm>
            <a:off x="469584" y="6384477"/>
            <a:ext cx="3012046" cy="246221"/>
          </a:xfrm>
          <a:prstGeom prst="rect">
            <a:avLst/>
          </a:prstGeom>
          <a:noFill/>
        </p:spPr>
        <p:txBody>
          <a:bodyPr wrap="square" lIns="45720" tIns="45720" rIns="45720" bIns="45720" rtlCol="0">
            <a:spAutoFit/>
          </a:bodyPr>
          <a:lstStyle/>
          <a:p>
            <a:fld id="{95650247-6288-461E-9254-B0A388A9AA5D}" type="datetime3">
              <a:rPr lang="en-US" sz="1000" smtClean="0">
                <a:solidFill>
                  <a:srgbClr val="898989"/>
                </a:solidFill>
              </a:rPr>
              <a:t>22 September 2014</a:t>
            </a:fld>
            <a:endParaRPr lang="en-US" sz="1000" dirty="0">
              <a:solidFill>
                <a:srgbClr val="898989"/>
              </a:solidFill>
            </a:endParaRPr>
          </a:p>
        </p:txBody>
      </p:sp>
      <p:sp>
        <p:nvSpPr>
          <p:cNvPr id="7" name="TextBox 6"/>
          <p:cNvSpPr txBox="1"/>
          <p:nvPr userDrawn="1"/>
        </p:nvSpPr>
        <p:spPr bwMode="gray">
          <a:xfrm>
            <a:off x="4588389" y="6384477"/>
            <a:ext cx="3012046" cy="246221"/>
          </a:xfrm>
          <a:prstGeom prst="rect">
            <a:avLst/>
          </a:prstGeom>
          <a:noFill/>
        </p:spPr>
        <p:txBody>
          <a:bodyPr wrap="square" lIns="45720" tIns="45720" rIns="45720" bIns="45720" rtlCol="0">
            <a:spAutoFit/>
          </a:bodyPr>
          <a:lstStyle/>
          <a:p>
            <a:pPr algn="ctr"/>
            <a:r>
              <a:rPr lang="en-US" sz="1000" dirty="0" smtClean="0">
                <a:solidFill>
                  <a:srgbClr val="898989"/>
                </a:solidFill>
              </a:rPr>
              <a:t> </a:t>
            </a:r>
            <a:r>
              <a:rPr lang="en-US" sz="1000" dirty="0" err="1" smtClean="0">
                <a:solidFill>
                  <a:srgbClr val="898989"/>
                </a:solidFill>
              </a:rPr>
              <a:t>AllSeen</a:t>
            </a:r>
            <a:r>
              <a:rPr lang="en-US" sz="1000" dirty="0" smtClean="0">
                <a:solidFill>
                  <a:srgbClr val="898989"/>
                </a:solidFill>
              </a:rPr>
              <a:t> Alliance</a:t>
            </a:r>
            <a:endParaRPr lang="en-US" sz="1000" dirty="0">
              <a:solidFill>
                <a:srgbClr val="898989"/>
              </a:solidFill>
            </a:endParaRPr>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 id="2147483668" r:id="rId11"/>
  </p:sldLayoutIdLst>
  <p:transition>
    <p:fade/>
  </p:transition>
  <p:timing>
    <p:tnLst>
      <p:par>
        <p:cT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youtube.com/channel/UC4fXMwN7SgARm3afqyIx1ow" TargetMode="External"/><Relationship Id="rId3" Type="http://schemas.openxmlformats.org/officeDocument/2006/relationships/image" Target="../media/image2.jpg"/><Relationship Id="rId7" Type="http://schemas.openxmlformats.org/officeDocument/2006/relationships/hyperlink" Target="https://www.linkedin.com/company/allseen-alliance?trk=biz-companies-cym"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hyperlink" Target="http://twitter.com/allseenalliance" TargetMode="External"/><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hyperlink" Target="https://www.facebook.com/allseenalliance?ref=hl" TargetMode="External"/><Relationship Id="rId9" Type="http://schemas.openxmlformats.org/officeDocument/2006/relationships/hyperlink" Target="https://allseenalliance.org/feeds/news.xml"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82945" y="1860731"/>
            <a:ext cx="4680614" cy="590931"/>
          </a:xfrm>
        </p:spPr>
        <p:txBody>
          <a:bodyPr/>
          <a:lstStyle/>
          <a:p>
            <a:r>
              <a:rPr lang="en-US" dirty="0" smtClean="0"/>
              <a:t>Data Driven API</a:t>
            </a:r>
            <a:endParaRPr lang="en-US" dirty="0"/>
          </a:p>
        </p:txBody>
      </p:sp>
      <p:sp>
        <p:nvSpPr>
          <p:cNvPr id="6" name="Text Placeholder 5"/>
          <p:cNvSpPr>
            <a:spLocks noGrp="1"/>
          </p:cNvSpPr>
          <p:nvPr>
            <p:ph type="body" sz="quarter" idx="13"/>
          </p:nvPr>
        </p:nvSpPr>
        <p:spPr/>
        <p:txBody>
          <a:bodyPr/>
          <a:lstStyle/>
          <a:p>
            <a:r>
              <a:rPr lang="en-US" dirty="0" smtClean="0"/>
              <a:t>Roadmap, September 2014</a:t>
            </a:r>
            <a:endParaRPr lang="en-US" dirty="0"/>
          </a:p>
        </p:txBody>
      </p:sp>
    </p:spTree>
    <p:extLst>
      <p:ext uri="{BB962C8B-B14F-4D97-AF65-F5344CB8AC3E}">
        <p14:creationId xmlns:p14="http://schemas.microsoft.com/office/powerpoint/2010/main" val="10412339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Driven API</a:t>
            </a:r>
            <a:endParaRPr lang="en-US" dirty="0"/>
          </a:p>
        </p:txBody>
      </p:sp>
      <p:sp>
        <p:nvSpPr>
          <p:cNvPr id="4" name="Text Placeholder 3"/>
          <p:cNvSpPr>
            <a:spLocks noGrp="1"/>
          </p:cNvSpPr>
          <p:nvPr>
            <p:ph type="body" sz="quarter" idx="13"/>
          </p:nvPr>
        </p:nvSpPr>
        <p:spPr>
          <a:xfrm>
            <a:off x="461058" y="1865605"/>
            <a:ext cx="5325038" cy="461665"/>
          </a:xfrm>
        </p:spPr>
        <p:txBody>
          <a:bodyPr/>
          <a:lstStyle/>
          <a:p>
            <a:r>
              <a:rPr lang="en-US" dirty="0" smtClean="0"/>
              <a:t>What is it?</a:t>
            </a:r>
            <a:endParaRPr lang="en-US" dirty="0"/>
          </a:p>
        </p:txBody>
      </p:sp>
      <p:sp>
        <p:nvSpPr>
          <p:cNvPr id="5" name="Text Placeholder 4"/>
          <p:cNvSpPr>
            <a:spLocks noGrp="1"/>
          </p:cNvSpPr>
          <p:nvPr>
            <p:ph type="body" sz="quarter" idx="17"/>
          </p:nvPr>
        </p:nvSpPr>
        <p:spPr/>
        <p:txBody>
          <a:bodyPr/>
          <a:lstStyle/>
          <a:p>
            <a:r>
              <a:rPr lang="en-US" dirty="0" smtClean="0"/>
              <a:t>Simple but powerful programming interface for </a:t>
            </a:r>
            <a:r>
              <a:rPr lang="en-US" dirty="0" err="1" smtClean="0"/>
              <a:t>IoT</a:t>
            </a:r>
            <a:r>
              <a:rPr lang="en-US" dirty="0" smtClean="0"/>
              <a:t> use cases</a:t>
            </a:r>
            <a:endParaRPr lang="en-US" dirty="0"/>
          </a:p>
        </p:txBody>
      </p:sp>
      <p:sp>
        <p:nvSpPr>
          <p:cNvPr id="6" name="Text Placeholder 5"/>
          <p:cNvSpPr>
            <a:spLocks noGrp="1"/>
          </p:cNvSpPr>
          <p:nvPr>
            <p:ph type="body" sz="quarter" idx="18"/>
          </p:nvPr>
        </p:nvSpPr>
        <p:spPr>
          <a:xfrm>
            <a:off x="6406332" y="1865605"/>
            <a:ext cx="5325038" cy="461665"/>
          </a:xfrm>
        </p:spPr>
        <p:txBody>
          <a:bodyPr/>
          <a:lstStyle/>
          <a:p>
            <a:r>
              <a:rPr lang="en-US" dirty="0" smtClean="0"/>
              <a:t>Why is it important?</a:t>
            </a:r>
            <a:endParaRPr lang="en-US" dirty="0"/>
          </a:p>
        </p:txBody>
      </p:sp>
      <p:sp>
        <p:nvSpPr>
          <p:cNvPr id="7" name="Text Placeholder 6"/>
          <p:cNvSpPr>
            <a:spLocks noGrp="1"/>
          </p:cNvSpPr>
          <p:nvPr>
            <p:ph type="body" sz="quarter" idx="19"/>
          </p:nvPr>
        </p:nvSpPr>
        <p:spPr>
          <a:xfrm>
            <a:off x="6406331" y="2310284"/>
            <a:ext cx="5325037" cy="3877985"/>
          </a:xfrm>
        </p:spPr>
        <p:txBody>
          <a:bodyPr/>
          <a:lstStyle/>
          <a:p>
            <a:r>
              <a:rPr lang="en-US" sz="1800" dirty="0" smtClean="0">
                <a:solidFill>
                  <a:srgbClr val="000000"/>
                </a:solidFill>
              </a:rPr>
              <a:t>A new data centric API across the different </a:t>
            </a:r>
            <a:r>
              <a:rPr lang="en-US" sz="1800" dirty="0" err="1" smtClean="0">
                <a:solidFill>
                  <a:srgbClr val="000000"/>
                </a:solidFill>
              </a:rPr>
              <a:t>AllSeen</a:t>
            </a:r>
            <a:r>
              <a:rPr lang="en-US" sz="1800" dirty="0" smtClean="0">
                <a:solidFill>
                  <a:srgbClr val="000000"/>
                </a:solidFill>
              </a:rPr>
              <a:t> working groups will enable pub/sub use models, which are a better fit to some specific </a:t>
            </a:r>
            <a:r>
              <a:rPr lang="en-US" sz="1800" dirty="0" err="1" smtClean="0">
                <a:solidFill>
                  <a:srgbClr val="000000"/>
                </a:solidFill>
              </a:rPr>
              <a:t>IoE</a:t>
            </a:r>
            <a:r>
              <a:rPr lang="en-US" sz="1800" dirty="0" smtClean="0">
                <a:solidFill>
                  <a:srgbClr val="000000"/>
                </a:solidFill>
              </a:rPr>
              <a:t> use models</a:t>
            </a:r>
          </a:p>
          <a:p>
            <a:pPr lvl="1"/>
            <a:r>
              <a:rPr lang="en-US" sz="1800" dirty="0" smtClean="0">
                <a:solidFill>
                  <a:srgbClr val="000000"/>
                </a:solidFill>
              </a:rPr>
              <a:t>Session setup and management concepts are currently not standardized across different use cases</a:t>
            </a:r>
          </a:p>
          <a:p>
            <a:pPr lvl="1"/>
            <a:r>
              <a:rPr lang="en-US" sz="1800" dirty="0" smtClean="0">
                <a:solidFill>
                  <a:srgbClr val="000000"/>
                </a:solidFill>
              </a:rPr>
              <a:t>A focused API will reduce</a:t>
            </a:r>
            <a:r>
              <a:rPr lang="en-US" sz="1800" strike="sngStrike" dirty="0" smtClean="0">
                <a:solidFill>
                  <a:srgbClr val="000000"/>
                </a:solidFill>
              </a:rPr>
              <a:t> </a:t>
            </a:r>
            <a:r>
              <a:rPr lang="en-US" sz="1800" dirty="0" smtClean="0">
                <a:solidFill>
                  <a:srgbClr val="000000"/>
                </a:solidFill>
              </a:rPr>
              <a:t>the number of concepts new developers have to learn lowers threshold for adoption</a:t>
            </a:r>
          </a:p>
          <a:p>
            <a:pPr lvl="1"/>
            <a:r>
              <a:rPr lang="en-US" sz="1800" dirty="0" smtClean="0">
                <a:solidFill>
                  <a:srgbClr val="000000"/>
                </a:solidFill>
              </a:rPr>
              <a:t>Data-centric discovery promotes smarter usage of data by other devices</a:t>
            </a:r>
          </a:p>
        </p:txBody>
      </p:sp>
      <p:sp>
        <p:nvSpPr>
          <p:cNvPr id="8" name="Text Placeholder 7"/>
          <p:cNvSpPr>
            <a:spLocks noGrp="1"/>
          </p:cNvSpPr>
          <p:nvPr>
            <p:ph type="body" sz="quarter" idx="20"/>
          </p:nvPr>
        </p:nvSpPr>
        <p:spPr>
          <a:xfrm>
            <a:off x="461058" y="2310284"/>
            <a:ext cx="5452062" cy="3323987"/>
          </a:xfrm>
        </p:spPr>
        <p:txBody>
          <a:bodyPr/>
          <a:lstStyle/>
          <a:p>
            <a:r>
              <a:rPr lang="en-US" sz="1800" dirty="0" smtClean="0"/>
              <a:t>New </a:t>
            </a:r>
            <a:r>
              <a:rPr lang="en-US" sz="1800" dirty="0"/>
              <a:t>d</a:t>
            </a:r>
            <a:r>
              <a:rPr lang="en-US" sz="1800" dirty="0" smtClean="0"/>
              <a:t>ata centric API for discovering and communicating with devices</a:t>
            </a:r>
          </a:p>
          <a:p>
            <a:pPr lvl="1"/>
            <a:r>
              <a:rPr lang="en-US" sz="1800" dirty="0" smtClean="0"/>
              <a:t>Data-centric, pub/sub programming model to further promote data re-use between different “kinds” of devices </a:t>
            </a:r>
          </a:p>
          <a:p>
            <a:pPr lvl="1"/>
            <a:r>
              <a:rPr lang="en-US" sz="1800" dirty="0" smtClean="0"/>
              <a:t>A single unified </a:t>
            </a:r>
            <a:r>
              <a:rPr lang="en-US" sz="1800" dirty="0"/>
              <a:t>Data </a:t>
            </a:r>
            <a:r>
              <a:rPr lang="en-US" sz="1800" dirty="0" smtClean="0"/>
              <a:t>API for discovery </a:t>
            </a:r>
            <a:r>
              <a:rPr lang="en-US" sz="1800" dirty="0"/>
              <a:t>and session </a:t>
            </a:r>
            <a:r>
              <a:rPr lang="en-US" sz="1800" dirty="0" smtClean="0"/>
              <a:t>setup to increase </a:t>
            </a:r>
            <a:r>
              <a:rPr lang="en-US" sz="1800" dirty="0"/>
              <a:t>interoperability between devices and applications made by different </a:t>
            </a:r>
            <a:r>
              <a:rPr lang="en-US" sz="1800" dirty="0" smtClean="0"/>
              <a:t>vendors.</a:t>
            </a:r>
          </a:p>
          <a:p>
            <a:pPr lvl="1"/>
            <a:r>
              <a:rPr lang="en-US" sz="1800" dirty="0" smtClean="0"/>
              <a:t>Minimal amount of boilerplate code</a:t>
            </a:r>
          </a:p>
        </p:txBody>
      </p:sp>
    </p:spTree>
    <p:extLst>
      <p:ext uri="{BB962C8B-B14F-4D97-AF65-F5344CB8AC3E}">
        <p14:creationId xmlns:p14="http://schemas.microsoft.com/office/powerpoint/2010/main" val="39837536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Driven API</a:t>
            </a:r>
          </a:p>
        </p:txBody>
      </p:sp>
      <p:sp>
        <p:nvSpPr>
          <p:cNvPr id="4" name="Text Placeholder 3"/>
          <p:cNvSpPr>
            <a:spLocks noGrp="1"/>
          </p:cNvSpPr>
          <p:nvPr>
            <p:ph type="body" sz="quarter" idx="17"/>
          </p:nvPr>
        </p:nvSpPr>
        <p:spPr/>
        <p:txBody>
          <a:bodyPr/>
          <a:lstStyle/>
          <a:p>
            <a:r>
              <a:rPr lang="en-US" dirty="0" smtClean="0"/>
              <a:t>Current Status and Roadmap</a:t>
            </a:r>
            <a:endParaRPr lang="en-US" dirty="0"/>
          </a:p>
        </p:txBody>
      </p:sp>
      <p:sp>
        <p:nvSpPr>
          <p:cNvPr id="50" name="TextBox 49"/>
          <p:cNvSpPr txBox="1"/>
          <p:nvPr/>
        </p:nvSpPr>
        <p:spPr>
          <a:xfrm>
            <a:off x="463301" y="1711028"/>
            <a:ext cx="11238314" cy="3970318"/>
          </a:xfrm>
          <a:prstGeom prst="rect">
            <a:avLst/>
          </a:prstGeom>
          <a:noFill/>
        </p:spPr>
        <p:txBody>
          <a:bodyPr wrap="square" rtlCol="0">
            <a:spAutoFit/>
          </a:bodyPr>
          <a:lstStyle/>
          <a:p>
            <a:r>
              <a:rPr lang="en-US" sz="1800" dirty="0"/>
              <a:t>The DDAPI is currently in a proof-of-concept stage: we've defined the basic API, and there is an implementation of this API for C++. The current implementation works well enough to show the usage and potential of the DDAPI, but it is not yet ready for production use. At this time, the DDAPI is only available for Linux/C++ on x86 and x86_64 systems.</a:t>
            </a:r>
          </a:p>
          <a:p>
            <a:endParaRPr lang="en-US" sz="1800" dirty="0" smtClean="0"/>
          </a:p>
          <a:p>
            <a:r>
              <a:rPr lang="en-US" sz="1800" dirty="0" smtClean="0"/>
              <a:t>The goal</a:t>
            </a:r>
            <a:r>
              <a:rPr lang="en-US" sz="1800" dirty="0"/>
              <a:t> </a:t>
            </a:r>
            <a:r>
              <a:rPr lang="en-US" sz="1800" dirty="0" smtClean="0"/>
              <a:t>of this </a:t>
            </a:r>
            <a:r>
              <a:rPr lang="en-US" sz="1800" dirty="0"/>
              <a:t>proof-of-concept implementation</a:t>
            </a:r>
            <a:r>
              <a:rPr lang="en-US" sz="1800" dirty="0" smtClean="0"/>
              <a:t> is to gather feedback from the community and use that to improve the first production-ready release.</a:t>
            </a:r>
            <a:endParaRPr lang="en-US" sz="1800" dirty="0"/>
          </a:p>
          <a:p>
            <a:r>
              <a:rPr lang="en-US" sz="1800" dirty="0"/>
              <a:t/>
            </a:r>
            <a:br>
              <a:rPr lang="en-US" sz="1800" dirty="0"/>
            </a:br>
            <a:r>
              <a:rPr lang="en-US" sz="1800" dirty="0"/>
              <a:t>We </a:t>
            </a:r>
            <a:r>
              <a:rPr lang="en-US" sz="1800" dirty="0" smtClean="0"/>
              <a:t>foresee the following </a:t>
            </a:r>
            <a:r>
              <a:rPr lang="en-US" sz="1800" dirty="0"/>
              <a:t>features </a:t>
            </a:r>
            <a:r>
              <a:rPr lang="en-US" sz="1800" dirty="0" smtClean="0"/>
              <a:t>to be added in </a:t>
            </a:r>
            <a:r>
              <a:rPr lang="en-US" sz="1800" dirty="0"/>
              <a:t>the </a:t>
            </a:r>
            <a:r>
              <a:rPr lang="en-US" sz="1800" dirty="0" smtClean="0"/>
              <a:t>R14.12 </a:t>
            </a:r>
            <a:r>
              <a:rPr lang="en-US" sz="1800" dirty="0" smtClean="0"/>
              <a:t>AllSeen </a:t>
            </a:r>
            <a:r>
              <a:rPr lang="en-US" sz="1800" dirty="0"/>
              <a:t>release:</a:t>
            </a:r>
          </a:p>
          <a:p>
            <a:pPr marL="285750" indent="-285750">
              <a:buFont typeface="Arial" panose="020B0604020202020204" pitchFamily="34" charset="0"/>
              <a:buChar char="•"/>
            </a:pPr>
            <a:r>
              <a:rPr lang="en-US" sz="1800" dirty="0"/>
              <a:t>A production-ready core </a:t>
            </a:r>
            <a:r>
              <a:rPr lang="en-US" sz="1800" dirty="0" smtClean="0"/>
              <a:t>implementation.</a:t>
            </a:r>
          </a:p>
          <a:p>
            <a:pPr marL="285750" indent="-285750">
              <a:buFont typeface="Arial" panose="020B0604020202020204" pitchFamily="34" charset="0"/>
              <a:buChar char="•"/>
            </a:pPr>
            <a:r>
              <a:rPr lang="en-US" sz="1800" dirty="0" smtClean="0"/>
              <a:t>More </a:t>
            </a:r>
            <a:r>
              <a:rPr lang="en-US" sz="1800" dirty="0"/>
              <a:t>language and platform bindings (Windows, iOS, Android, a Data-driven Thin Library, etc</a:t>
            </a:r>
            <a:r>
              <a:rPr lang="en-US" sz="1800" dirty="0" smtClean="0"/>
              <a:t>.).</a:t>
            </a:r>
          </a:p>
          <a:p>
            <a:pPr marL="285750" indent="-285750">
              <a:buFont typeface="Arial" panose="020B0604020202020204" pitchFamily="34" charset="0"/>
              <a:buChar char="•"/>
            </a:pPr>
            <a:r>
              <a:rPr lang="en-US" sz="1800" dirty="0" smtClean="0"/>
              <a:t>A </a:t>
            </a:r>
            <a:r>
              <a:rPr lang="en-US" sz="1800" dirty="0"/>
              <a:t>unified approach to security, with the same rationale as the unified discovery and session setup mechanism.</a:t>
            </a:r>
          </a:p>
          <a:p>
            <a:endParaRPr lang="en-US" sz="1800" dirty="0"/>
          </a:p>
        </p:txBody>
      </p:sp>
    </p:spTree>
    <p:extLst>
      <p:ext uri="{BB962C8B-B14F-4D97-AF65-F5344CB8AC3E}">
        <p14:creationId xmlns:p14="http://schemas.microsoft.com/office/powerpoint/2010/main" val="34688263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Driven API</a:t>
            </a:r>
          </a:p>
        </p:txBody>
      </p:sp>
      <p:sp>
        <p:nvSpPr>
          <p:cNvPr id="82" name="Rectangle 81"/>
          <p:cNvSpPr/>
          <p:nvPr/>
        </p:nvSpPr>
        <p:spPr>
          <a:xfrm>
            <a:off x="5044440" y="864361"/>
            <a:ext cx="7010400" cy="23744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bg1"/>
                </a:solidFill>
                <a:effectLst>
                  <a:outerShdw blurRad="38100" dist="38100" dir="2700000" algn="tl">
                    <a:srgbClr val="000000">
                      <a:alpha val="43137"/>
                    </a:srgbClr>
                  </a:outerShdw>
                </a:effectLst>
              </a:rPr>
              <a:t>Core </a:t>
            </a:r>
            <a:r>
              <a:rPr lang="en-US" dirty="0" err="1" smtClean="0">
                <a:solidFill>
                  <a:schemeClr val="bg1"/>
                </a:solidFill>
                <a:effectLst>
                  <a:outerShdw blurRad="38100" dist="38100" dir="2700000" algn="tl">
                    <a:srgbClr val="000000">
                      <a:alpha val="43137"/>
                    </a:srgbClr>
                  </a:outerShdw>
                </a:effectLst>
              </a:rPr>
              <a:t>AllJoyn</a:t>
            </a:r>
            <a:r>
              <a:rPr lang="en-US" dirty="0" smtClean="0">
                <a:solidFill>
                  <a:schemeClr val="bg1"/>
                </a:solidFill>
                <a:effectLst>
                  <a:outerShdw blurRad="38100" dist="38100" dir="2700000" algn="tl">
                    <a:srgbClr val="000000">
                      <a:alpha val="43137"/>
                    </a:srgbClr>
                  </a:outerShdw>
                </a:effectLst>
              </a:rPr>
              <a:t> API</a:t>
            </a:r>
            <a:endParaRPr lang="nl-BE" dirty="0">
              <a:solidFill>
                <a:schemeClr val="bg1"/>
              </a:solidFill>
              <a:effectLst>
                <a:outerShdw blurRad="38100" dist="38100" dir="2700000" algn="tl">
                  <a:srgbClr val="000000">
                    <a:alpha val="43137"/>
                  </a:srgbClr>
                </a:outerShdw>
              </a:effectLst>
            </a:endParaRPr>
          </a:p>
        </p:txBody>
      </p:sp>
      <p:sp>
        <p:nvSpPr>
          <p:cNvPr id="81" name="Rectangle 80"/>
          <p:cNvSpPr/>
          <p:nvPr/>
        </p:nvSpPr>
        <p:spPr>
          <a:xfrm>
            <a:off x="5044440" y="3583299"/>
            <a:ext cx="7010400" cy="23744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effectLst>
                  <a:outerShdw blurRad="38100" dist="38100" dir="2700000" algn="tl">
                    <a:srgbClr val="000000">
                      <a:alpha val="43137"/>
                    </a:srgbClr>
                  </a:outerShdw>
                </a:effectLst>
              </a:rPr>
              <a:t>DDAPI</a:t>
            </a:r>
            <a:endParaRPr lang="nl-BE" dirty="0">
              <a:effectLst>
                <a:outerShdw blurRad="38100" dist="38100" dir="2700000" algn="tl">
                  <a:srgbClr val="000000">
                    <a:alpha val="43137"/>
                  </a:srgbClr>
                </a:outerShdw>
              </a:effectLst>
            </a:endParaRPr>
          </a:p>
        </p:txBody>
      </p:sp>
      <p:sp>
        <p:nvSpPr>
          <p:cNvPr id="4" name="Text Placeholder 3"/>
          <p:cNvSpPr>
            <a:spLocks noGrp="1"/>
          </p:cNvSpPr>
          <p:nvPr>
            <p:ph type="body" sz="quarter" idx="17"/>
          </p:nvPr>
        </p:nvSpPr>
        <p:spPr/>
        <p:txBody>
          <a:bodyPr/>
          <a:lstStyle/>
          <a:p>
            <a:r>
              <a:rPr lang="en-US" dirty="0" smtClean="0"/>
              <a:t>Example </a:t>
            </a:r>
            <a:r>
              <a:rPr lang="en-US" dirty="0" err="1" smtClean="0"/>
              <a:t>IoT</a:t>
            </a:r>
            <a:r>
              <a:rPr lang="en-US" dirty="0" smtClean="0"/>
              <a:t> use case</a:t>
            </a:r>
            <a:endParaRPr lang="en-US" dirty="0"/>
          </a:p>
        </p:txBody>
      </p:sp>
      <p:sp>
        <p:nvSpPr>
          <p:cNvPr id="50" name="TextBox 49"/>
          <p:cNvSpPr txBox="1"/>
          <p:nvPr/>
        </p:nvSpPr>
        <p:spPr>
          <a:xfrm>
            <a:off x="463301" y="1711029"/>
            <a:ext cx="4184899" cy="447814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800" dirty="0" smtClean="0"/>
              <a:t>The home is controlled by a smart thermostat controller</a:t>
            </a:r>
          </a:p>
          <a:p>
            <a:pPr marL="285750" indent="-285750">
              <a:spcAft>
                <a:spcPts val="600"/>
              </a:spcAft>
              <a:buFont typeface="Arial" panose="020B0604020202020204" pitchFamily="34" charset="0"/>
              <a:buChar char="•"/>
            </a:pPr>
            <a:r>
              <a:rPr lang="en-US" sz="1800" dirty="0" smtClean="0"/>
              <a:t>Temperature data providers are implemented using the DDAPI and a common data model in a number of different types of devices (e.g. sensors, refrigerator, weather station, …</a:t>
            </a:r>
          </a:p>
          <a:p>
            <a:pPr marL="285750" indent="-285750">
              <a:spcAft>
                <a:spcPts val="600"/>
              </a:spcAft>
              <a:buFont typeface="Arial" panose="020B0604020202020204" pitchFamily="34" charset="0"/>
              <a:buChar char="•"/>
            </a:pPr>
            <a:r>
              <a:rPr lang="en-US" sz="1800" dirty="0" smtClean="0"/>
              <a:t>Other data sources providing contextually important information to predict temperature requirements</a:t>
            </a:r>
          </a:p>
          <a:p>
            <a:pPr marL="285750" indent="-285750">
              <a:spcAft>
                <a:spcPts val="600"/>
              </a:spcAft>
              <a:buFont typeface="Arial" panose="020B0604020202020204" pitchFamily="34" charset="0"/>
              <a:buChar char="•"/>
            </a:pPr>
            <a:r>
              <a:rPr lang="en-US" sz="1800" dirty="0" smtClean="0"/>
              <a:t>The smart thermostat subscribes to all types of data it finds relevant to help make decisions on HVAC control</a:t>
            </a:r>
            <a:endParaRPr lang="en-US" sz="1800" dirty="0"/>
          </a:p>
        </p:txBody>
      </p:sp>
      <p:sp>
        <p:nvSpPr>
          <p:cNvPr id="5" name="Rounded Rectangle 4"/>
          <p:cNvSpPr/>
          <p:nvPr/>
        </p:nvSpPr>
        <p:spPr>
          <a:xfrm>
            <a:off x="7320048" y="1352173"/>
            <a:ext cx="876375" cy="456523"/>
          </a:xfrm>
          <a:prstGeom prst="roundRect">
            <a:avLst/>
          </a:prstGeom>
          <a:solidFill>
            <a:srgbClr val="92D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lIns="28120" tIns="28120" rIns="28120" bIns="28120" rtlCol="0" anchor="ctr"/>
          <a:lstStyle/>
          <a:p>
            <a:pPr algn="ctr"/>
            <a:r>
              <a:rPr lang="en-US" sz="900" b="1" dirty="0">
                <a:solidFill>
                  <a:srgbClr val="FFFFFF"/>
                </a:solidFill>
              </a:rPr>
              <a:t>T sensor</a:t>
            </a:r>
            <a:br>
              <a:rPr lang="en-US" sz="900" b="1" dirty="0">
                <a:solidFill>
                  <a:srgbClr val="FFFFFF"/>
                </a:solidFill>
              </a:rPr>
            </a:br>
            <a:r>
              <a:rPr lang="en-US" sz="900" b="1" dirty="0">
                <a:solidFill>
                  <a:srgbClr val="FFFFFF"/>
                </a:solidFill>
              </a:rPr>
              <a:t>Living Room</a:t>
            </a:r>
            <a:endParaRPr lang="nl-BE" sz="900" b="1" dirty="0">
              <a:solidFill>
                <a:srgbClr val="FFFFFF"/>
              </a:solidFill>
            </a:endParaRPr>
          </a:p>
        </p:txBody>
      </p:sp>
      <p:cxnSp>
        <p:nvCxnSpPr>
          <p:cNvPr id="7" name="Straight Arrow Connector 6"/>
          <p:cNvCxnSpPr/>
          <p:nvPr/>
        </p:nvCxnSpPr>
        <p:spPr>
          <a:xfrm flipH="1">
            <a:off x="8197648" y="1677384"/>
            <a:ext cx="2519882" cy="0"/>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7318823" y="1899210"/>
            <a:ext cx="876375" cy="456523"/>
          </a:xfrm>
          <a:prstGeom prst="roundRect">
            <a:avLst/>
          </a:prstGeom>
          <a:solidFill>
            <a:srgbClr val="92D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lIns="28120" tIns="28120" rIns="28120" bIns="28120" rtlCol="0" anchor="ctr"/>
          <a:lstStyle/>
          <a:p>
            <a:pPr algn="ctr"/>
            <a:r>
              <a:rPr lang="en-US" sz="900" b="1" dirty="0">
                <a:solidFill>
                  <a:srgbClr val="FFFFFF"/>
                </a:solidFill>
              </a:rPr>
              <a:t>T sensor</a:t>
            </a:r>
            <a:br>
              <a:rPr lang="en-US" sz="900" b="1" dirty="0">
                <a:solidFill>
                  <a:srgbClr val="FFFFFF"/>
                </a:solidFill>
              </a:rPr>
            </a:br>
            <a:r>
              <a:rPr lang="en-US" sz="900" b="1" dirty="0">
                <a:solidFill>
                  <a:srgbClr val="FFFFFF"/>
                </a:solidFill>
              </a:rPr>
              <a:t>Kitchen</a:t>
            </a:r>
            <a:endParaRPr lang="nl-BE" sz="900" b="1" dirty="0">
              <a:solidFill>
                <a:srgbClr val="FFFFFF"/>
              </a:solidFill>
            </a:endParaRPr>
          </a:p>
        </p:txBody>
      </p:sp>
      <p:cxnSp>
        <p:nvCxnSpPr>
          <p:cNvPr id="11" name="Straight Arrow Connector 10"/>
          <p:cNvCxnSpPr/>
          <p:nvPr/>
        </p:nvCxnSpPr>
        <p:spPr>
          <a:xfrm flipH="1">
            <a:off x="8196423" y="1723104"/>
            <a:ext cx="2518657" cy="501317"/>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2" name="Rounded Rectangle 11"/>
          <p:cNvSpPr/>
          <p:nvPr/>
        </p:nvSpPr>
        <p:spPr>
          <a:xfrm>
            <a:off x="7320048" y="2446246"/>
            <a:ext cx="876375" cy="456523"/>
          </a:xfrm>
          <a:prstGeom prst="roundRect">
            <a:avLst/>
          </a:prstGeom>
          <a:solidFill>
            <a:srgbClr val="92D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lIns="28120" tIns="28120" rIns="28120" bIns="28120" rtlCol="0" anchor="ctr"/>
          <a:lstStyle/>
          <a:p>
            <a:pPr algn="ctr"/>
            <a:r>
              <a:rPr lang="en-US" sz="900" b="1" dirty="0">
                <a:solidFill>
                  <a:srgbClr val="FFFFFF"/>
                </a:solidFill>
              </a:rPr>
              <a:t>T sensor</a:t>
            </a:r>
            <a:br>
              <a:rPr lang="en-US" sz="900" b="1" dirty="0">
                <a:solidFill>
                  <a:srgbClr val="FFFFFF"/>
                </a:solidFill>
              </a:rPr>
            </a:br>
            <a:r>
              <a:rPr lang="en-US" sz="900" b="1" dirty="0">
                <a:solidFill>
                  <a:srgbClr val="FFFFFF"/>
                </a:solidFill>
              </a:rPr>
              <a:t>Bath Room</a:t>
            </a:r>
            <a:endParaRPr lang="nl-BE" sz="900" b="1" dirty="0">
              <a:solidFill>
                <a:srgbClr val="FFFFFF"/>
              </a:solidFill>
            </a:endParaRPr>
          </a:p>
        </p:txBody>
      </p:sp>
      <p:cxnSp>
        <p:nvCxnSpPr>
          <p:cNvPr id="14" name="Straight Arrow Connector 13"/>
          <p:cNvCxnSpPr/>
          <p:nvPr/>
        </p:nvCxnSpPr>
        <p:spPr>
          <a:xfrm flipH="1">
            <a:off x="8197648" y="1723105"/>
            <a:ext cx="2517432" cy="1002632"/>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flipV="1">
            <a:off x="8195198" y="1723104"/>
            <a:ext cx="2523558" cy="487211"/>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H="1">
            <a:off x="8195198" y="2256035"/>
            <a:ext cx="2521107" cy="14106"/>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H="1">
            <a:off x="8198873" y="2256035"/>
            <a:ext cx="2517432" cy="515422"/>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a:off x="8198873" y="2764111"/>
            <a:ext cx="2519882" cy="0"/>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H="1" flipV="1">
            <a:off x="8198873" y="2270141"/>
            <a:ext cx="2517432" cy="493970"/>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H="1" flipV="1">
            <a:off x="8198873" y="1723105"/>
            <a:ext cx="2517432" cy="995287"/>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33" name="Rounded Rectangle 32"/>
          <p:cNvSpPr/>
          <p:nvPr/>
        </p:nvSpPr>
        <p:spPr>
          <a:xfrm>
            <a:off x="10716305" y="1352173"/>
            <a:ext cx="876375" cy="456523"/>
          </a:xfrm>
          <a:prstGeom prst="roundRect">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lIns="71424" tIns="35712" rIns="71424" bIns="35712" rtlCol="0" anchor="ctr"/>
          <a:lstStyle/>
          <a:p>
            <a:pPr algn="ctr"/>
            <a:r>
              <a:rPr lang="en-US" sz="900" b="1" dirty="0">
                <a:solidFill>
                  <a:schemeClr val="bg1"/>
                </a:solidFill>
              </a:rPr>
              <a:t>HVAC Controller</a:t>
            </a:r>
            <a:endParaRPr lang="nl-BE" sz="900" b="1" dirty="0">
              <a:solidFill>
                <a:schemeClr val="bg1"/>
              </a:solidFill>
            </a:endParaRPr>
          </a:p>
        </p:txBody>
      </p:sp>
      <p:sp>
        <p:nvSpPr>
          <p:cNvPr id="38" name="Rounded Rectangle 37"/>
          <p:cNvSpPr/>
          <p:nvPr/>
        </p:nvSpPr>
        <p:spPr>
          <a:xfrm>
            <a:off x="10717530" y="1895537"/>
            <a:ext cx="876375" cy="456523"/>
          </a:xfrm>
          <a:prstGeom prst="roundRect">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lIns="71424" tIns="35712" rIns="71424" bIns="35712" rtlCol="0" anchor="ctr"/>
          <a:lstStyle/>
          <a:p>
            <a:pPr algn="ctr"/>
            <a:r>
              <a:rPr lang="en-US" sz="900" b="1" dirty="0" smtClean="0">
                <a:solidFill>
                  <a:schemeClr val="bg1"/>
                </a:solidFill>
              </a:rPr>
              <a:t>Automated Blinds</a:t>
            </a:r>
            <a:endParaRPr lang="nl-BE" sz="900" b="1" dirty="0">
              <a:solidFill>
                <a:schemeClr val="bg1"/>
              </a:solidFill>
            </a:endParaRPr>
          </a:p>
        </p:txBody>
      </p:sp>
      <p:sp>
        <p:nvSpPr>
          <p:cNvPr id="43" name="Rounded Rectangle 42"/>
          <p:cNvSpPr/>
          <p:nvPr/>
        </p:nvSpPr>
        <p:spPr>
          <a:xfrm>
            <a:off x="10717530" y="2438900"/>
            <a:ext cx="876375" cy="456523"/>
          </a:xfrm>
          <a:prstGeom prst="roundRect">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lIns="71424" tIns="35712" rIns="71424" bIns="35712" rtlCol="0" anchor="ctr"/>
          <a:lstStyle/>
          <a:p>
            <a:pPr algn="ctr"/>
            <a:r>
              <a:rPr lang="en-US" sz="900" b="1" dirty="0">
                <a:solidFill>
                  <a:schemeClr val="bg1"/>
                </a:solidFill>
              </a:rPr>
              <a:t>…</a:t>
            </a:r>
            <a:endParaRPr lang="nl-BE" sz="900" b="1" dirty="0">
              <a:solidFill>
                <a:schemeClr val="bg1"/>
              </a:solidFill>
            </a:endParaRPr>
          </a:p>
        </p:txBody>
      </p:sp>
      <p:sp>
        <p:nvSpPr>
          <p:cNvPr id="62" name="Hexagon 61"/>
          <p:cNvSpPr/>
          <p:nvPr/>
        </p:nvSpPr>
        <p:spPr>
          <a:xfrm>
            <a:off x="9091209" y="4457296"/>
            <a:ext cx="729084" cy="611152"/>
          </a:xfrm>
          <a:prstGeom prst="hexagon">
            <a:avLst/>
          </a:prstGeom>
          <a:solidFill>
            <a:schemeClr val="accent2">
              <a:lumMod val="60000"/>
              <a:lumOff val="40000"/>
            </a:schemeClr>
          </a:solidFill>
          <a:ln>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lIns="28120" tIns="35712" rIns="28120" bIns="35712" rtlCol="0" anchor="ctr"/>
          <a:lstStyle/>
          <a:p>
            <a:pPr algn="ctr"/>
            <a:r>
              <a:rPr lang="en-US" sz="900" b="1" dirty="0">
                <a:solidFill>
                  <a:srgbClr val="FFFFFF"/>
                </a:solidFill>
              </a:rPr>
              <a:t>Temperature</a:t>
            </a:r>
            <a:endParaRPr lang="nl-BE" sz="900" b="1" dirty="0">
              <a:solidFill>
                <a:srgbClr val="FFFFFF"/>
              </a:solidFill>
            </a:endParaRPr>
          </a:p>
        </p:txBody>
      </p:sp>
      <p:sp>
        <p:nvSpPr>
          <p:cNvPr id="64" name="Rounded Rectangle 63"/>
          <p:cNvSpPr/>
          <p:nvPr/>
        </p:nvSpPr>
        <p:spPr>
          <a:xfrm>
            <a:off x="7318821" y="4534610"/>
            <a:ext cx="876375" cy="456523"/>
          </a:xfrm>
          <a:prstGeom prst="roundRect">
            <a:avLst/>
          </a:prstGeom>
          <a:solidFill>
            <a:srgbClr val="92D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sz="900" b="1" dirty="0">
                <a:solidFill>
                  <a:srgbClr val="FFFFFF"/>
                </a:solidFill>
              </a:rPr>
              <a:t>T Sensor</a:t>
            </a:r>
            <a:br>
              <a:rPr lang="en-US" sz="900" b="1" dirty="0">
                <a:solidFill>
                  <a:srgbClr val="FFFFFF"/>
                </a:solidFill>
              </a:rPr>
            </a:br>
            <a:r>
              <a:rPr lang="en-US" sz="900" b="1" dirty="0">
                <a:solidFill>
                  <a:srgbClr val="FFFFFF"/>
                </a:solidFill>
              </a:rPr>
              <a:t>Kitchen</a:t>
            </a:r>
            <a:endParaRPr lang="nl-BE" sz="900" b="1" dirty="0">
              <a:solidFill>
                <a:srgbClr val="FFFFFF"/>
              </a:solidFill>
            </a:endParaRPr>
          </a:p>
        </p:txBody>
      </p:sp>
      <p:sp>
        <p:nvSpPr>
          <p:cNvPr id="65" name="Rounded Rectangle 64"/>
          <p:cNvSpPr/>
          <p:nvPr/>
        </p:nvSpPr>
        <p:spPr>
          <a:xfrm>
            <a:off x="7320046" y="3982038"/>
            <a:ext cx="876375" cy="456523"/>
          </a:xfrm>
          <a:prstGeom prst="roundRect">
            <a:avLst/>
          </a:prstGeom>
          <a:solidFill>
            <a:srgbClr val="92D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sz="900" b="1" dirty="0">
                <a:solidFill>
                  <a:srgbClr val="FFFFFF"/>
                </a:solidFill>
              </a:rPr>
              <a:t>T Sensor</a:t>
            </a:r>
            <a:br>
              <a:rPr lang="en-US" sz="900" b="1" dirty="0">
                <a:solidFill>
                  <a:srgbClr val="FFFFFF"/>
                </a:solidFill>
              </a:rPr>
            </a:br>
            <a:r>
              <a:rPr lang="en-US" sz="900" b="1" dirty="0">
                <a:solidFill>
                  <a:srgbClr val="FFFFFF"/>
                </a:solidFill>
              </a:rPr>
              <a:t>Living Room</a:t>
            </a:r>
            <a:endParaRPr lang="nl-BE" sz="900" b="1" dirty="0">
              <a:solidFill>
                <a:srgbClr val="FFFFFF"/>
              </a:solidFill>
            </a:endParaRPr>
          </a:p>
        </p:txBody>
      </p:sp>
      <p:sp>
        <p:nvSpPr>
          <p:cNvPr id="66" name="Rounded Rectangle 65"/>
          <p:cNvSpPr/>
          <p:nvPr/>
        </p:nvSpPr>
        <p:spPr>
          <a:xfrm>
            <a:off x="7320046" y="5096994"/>
            <a:ext cx="876375" cy="456523"/>
          </a:xfrm>
          <a:prstGeom prst="roundRect">
            <a:avLst/>
          </a:prstGeom>
          <a:solidFill>
            <a:srgbClr val="92D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sz="900" b="1" dirty="0">
                <a:solidFill>
                  <a:srgbClr val="FFFFFF"/>
                </a:solidFill>
              </a:rPr>
              <a:t>T Sensor</a:t>
            </a:r>
            <a:br>
              <a:rPr lang="en-US" sz="900" b="1" dirty="0">
                <a:solidFill>
                  <a:srgbClr val="FFFFFF"/>
                </a:solidFill>
              </a:rPr>
            </a:br>
            <a:r>
              <a:rPr lang="en-US" sz="900" b="1" dirty="0">
                <a:solidFill>
                  <a:srgbClr val="FFFFFF"/>
                </a:solidFill>
              </a:rPr>
              <a:t>Bath Room</a:t>
            </a:r>
            <a:endParaRPr lang="nl-BE" sz="900" b="1" dirty="0">
              <a:solidFill>
                <a:srgbClr val="FFFFFF"/>
              </a:solidFill>
            </a:endParaRPr>
          </a:p>
        </p:txBody>
      </p:sp>
      <p:sp>
        <p:nvSpPr>
          <p:cNvPr id="68" name="Rounded Rectangle 67"/>
          <p:cNvSpPr/>
          <p:nvPr/>
        </p:nvSpPr>
        <p:spPr>
          <a:xfrm>
            <a:off x="10715078" y="4539516"/>
            <a:ext cx="876375" cy="456523"/>
          </a:xfrm>
          <a:prstGeom prst="roundRect">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b="1" dirty="0">
                <a:solidFill>
                  <a:schemeClr val="bg1"/>
                </a:solidFill>
              </a:rPr>
              <a:t>Automated Blinds</a:t>
            </a:r>
            <a:endParaRPr lang="nl-BE" sz="900" b="1" dirty="0">
              <a:solidFill>
                <a:schemeClr val="bg1"/>
              </a:solidFill>
            </a:endParaRPr>
          </a:p>
        </p:txBody>
      </p:sp>
      <p:sp>
        <p:nvSpPr>
          <p:cNvPr id="69" name="Rounded Rectangle 68"/>
          <p:cNvSpPr/>
          <p:nvPr/>
        </p:nvSpPr>
        <p:spPr>
          <a:xfrm>
            <a:off x="10716303" y="3982038"/>
            <a:ext cx="876375" cy="456523"/>
          </a:xfrm>
          <a:prstGeom prst="roundRect">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b="1" dirty="0">
                <a:solidFill>
                  <a:schemeClr val="bg1"/>
                </a:solidFill>
              </a:rPr>
              <a:t>HVAC Controller</a:t>
            </a:r>
            <a:endParaRPr lang="nl-BE" sz="900" b="1" dirty="0">
              <a:solidFill>
                <a:schemeClr val="bg1"/>
              </a:solidFill>
            </a:endParaRPr>
          </a:p>
        </p:txBody>
      </p:sp>
      <p:sp>
        <p:nvSpPr>
          <p:cNvPr id="70" name="Rounded Rectangle 69"/>
          <p:cNvSpPr/>
          <p:nvPr/>
        </p:nvSpPr>
        <p:spPr>
          <a:xfrm>
            <a:off x="10716303" y="5096994"/>
            <a:ext cx="876375" cy="456523"/>
          </a:xfrm>
          <a:prstGeom prst="roundRect">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b="1" dirty="0">
                <a:solidFill>
                  <a:schemeClr val="bg1"/>
                </a:solidFill>
              </a:rPr>
              <a:t>…</a:t>
            </a:r>
            <a:endParaRPr lang="nl-BE" sz="900" b="1" dirty="0">
              <a:solidFill>
                <a:schemeClr val="bg1"/>
              </a:solidFill>
            </a:endParaRPr>
          </a:p>
        </p:txBody>
      </p:sp>
      <p:grpSp>
        <p:nvGrpSpPr>
          <p:cNvPr id="71" name="Group 4"/>
          <p:cNvGrpSpPr/>
          <p:nvPr/>
        </p:nvGrpSpPr>
        <p:grpSpPr>
          <a:xfrm>
            <a:off x="8337916" y="4255040"/>
            <a:ext cx="611798" cy="1029951"/>
            <a:chOff x="4263052" y="1155090"/>
            <a:chExt cx="783123" cy="1318591"/>
          </a:xfrm>
        </p:grpSpPr>
        <p:sp>
          <p:nvSpPr>
            <p:cNvPr id="72" name="Right Arrow 71"/>
            <p:cNvSpPr/>
            <p:nvPr/>
          </p:nvSpPr>
          <p:spPr>
            <a:xfrm>
              <a:off x="4263052" y="1672984"/>
              <a:ext cx="763571" cy="28280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nl-BE">
                <a:solidFill>
                  <a:srgbClr val="333333"/>
                </a:solidFill>
              </a:endParaRPr>
            </a:p>
          </p:txBody>
        </p:sp>
        <p:sp>
          <p:nvSpPr>
            <p:cNvPr id="73" name="Right Arrow 72"/>
            <p:cNvSpPr/>
            <p:nvPr/>
          </p:nvSpPr>
          <p:spPr>
            <a:xfrm rot="1800000">
              <a:off x="4282604" y="1155090"/>
              <a:ext cx="763571" cy="28280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nl-BE">
                <a:solidFill>
                  <a:srgbClr val="333333"/>
                </a:solidFill>
              </a:endParaRPr>
            </a:p>
          </p:txBody>
        </p:sp>
        <p:sp>
          <p:nvSpPr>
            <p:cNvPr id="74" name="Right Arrow 73"/>
            <p:cNvSpPr/>
            <p:nvPr/>
          </p:nvSpPr>
          <p:spPr>
            <a:xfrm rot="19800000">
              <a:off x="4282604" y="2190877"/>
              <a:ext cx="763571" cy="28280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nl-BE">
                <a:solidFill>
                  <a:srgbClr val="333333"/>
                </a:solidFill>
              </a:endParaRPr>
            </a:p>
          </p:txBody>
        </p:sp>
      </p:grpSp>
      <p:grpSp>
        <p:nvGrpSpPr>
          <p:cNvPr id="75" name="Group 5"/>
          <p:cNvGrpSpPr/>
          <p:nvPr/>
        </p:nvGrpSpPr>
        <p:grpSpPr>
          <a:xfrm>
            <a:off x="9961787" y="4255177"/>
            <a:ext cx="611798" cy="1030742"/>
            <a:chOff x="6363565" y="1155265"/>
            <a:chExt cx="783123" cy="1319604"/>
          </a:xfrm>
        </p:grpSpPr>
        <p:sp>
          <p:nvSpPr>
            <p:cNvPr id="76" name="Right Arrow 75"/>
            <p:cNvSpPr/>
            <p:nvPr/>
          </p:nvSpPr>
          <p:spPr>
            <a:xfrm>
              <a:off x="6363565" y="1673665"/>
              <a:ext cx="763571" cy="28280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nl-BE">
                <a:solidFill>
                  <a:srgbClr val="333333"/>
                </a:solidFill>
              </a:endParaRPr>
            </a:p>
          </p:txBody>
        </p:sp>
        <p:sp>
          <p:nvSpPr>
            <p:cNvPr id="77" name="Right Arrow 76"/>
            <p:cNvSpPr/>
            <p:nvPr/>
          </p:nvSpPr>
          <p:spPr>
            <a:xfrm rot="19800000">
              <a:off x="6383117" y="1155265"/>
              <a:ext cx="763571" cy="28280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nl-BE">
                <a:solidFill>
                  <a:srgbClr val="333333"/>
                </a:solidFill>
              </a:endParaRPr>
            </a:p>
          </p:txBody>
        </p:sp>
        <p:sp>
          <p:nvSpPr>
            <p:cNvPr id="78" name="Right Arrow 77"/>
            <p:cNvSpPr/>
            <p:nvPr/>
          </p:nvSpPr>
          <p:spPr>
            <a:xfrm rot="1800000">
              <a:off x="6383117" y="2192065"/>
              <a:ext cx="763571" cy="28280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nl-BE">
                <a:solidFill>
                  <a:srgbClr val="333333"/>
                </a:solidFill>
              </a:endParaRPr>
            </a:p>
          </p:txBody>
        </p:sp>
      </p:grpSp>
    </p:spTree>
    <p:extLst>
      <p:ext uri="{BB962C8B-B14F-4D97-AF65-F5344CB8AC3E}">
        <p14:creationId xmlns:p14="http://schemas.microsoft.com/office/powerpoint/2010/main" val="2969504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5436722" y="3940175"/>
            <a:ext cx="4932362" cy="1016000"/>
          </a:xfrm>
        </p:spPr>
        <p:txBody>
          <a:bodyPr/>
          <a:lstStyle/>
          <a:p>
            <a:pPr marL="0" indent="0">
              <a:spcBef>
                <a:spcPts val="0"/>
              </a:spcBef>
              <a:buNone/>
            </a:pPr>
            <a:r>
              <a:rPr lang="en-US" dirty="0" smtClean="0"/>
              <a:t>For more information on </a:t>
            </a:r>
            <a:r>
              <a:rPr lang="en-US" dirty="0" err="1" smtClean="0"/>
              <a:t>AllSeen</a:t>
            </a:r>
            <a:r>
              <a:rPr lang="en-US" dirty="0" smtClean="0"/>
              <a:t> Alliance, visit us at: </a:t>
            </a:r>
            <a:r>
              <a:rPr lang="en-US" dirty="0" smtClean="0">
                <a:solidFill>
                  <a:schemeClr val="accent1"/>
                </a:solidFill>
              </a:rPr>
              <a:t>allseenalliance.org</a:t>
            </a:r>
            <a:r>
              <a:rPr lang="en-US" dirty="0" smtClean="0"/>
              <a:t> &amp; </a:t>
            </a:r>
            <a:r>
              <a:rPr lang="en-US" dirty="0" smtClean="0">
                <a:solidFill>
                  <a:schemeClr val="accent2">
                    <a:lumMod val="75000"/>
                  </a:schemeClr>
                </a:solidFill>
              </a:rPr>
              <a:t>allseenalliance.org/news/blogs</a:t>
            </a:r>
            <a:endParaRPr lang="en-US" dirty="0">
              <a:solidFill>
                <a:schemeClr val="accent2">
                  <a:lumMod val="75000"/>
                </a:schemeClr>
              </a:solidFill>
            </a:endParaRPr>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412" y="2947561"/>
            <a:ext cx="271533" cy="27153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6243" y="2949293"/>
            <a:ext cx="271533" cy="271533"/>
          </a:xfrm>
          <a:prstGeom prst="rect">
            <a:avLst/>
          </a:prstGeom>
        </p:spPr>
      </p:pic>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21285" y="2949293"/>
            <a:ext cx="271533" cy="271533"/>
          </a:xfrm>
          <a:prstGeom prst="rect">
            <a:avLst/>
          </a:prstGeom>
        </p:spPr>
      </p:pic>
      <p:pic>
        <p:nvPicPr>
          <p:cNvPr id="7" name="Picture 6">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6327" y="2949293"/>
            <a:ext cx="271533" cy="271533"/>
          </a:xfrm>
          <a:prstGeom prst="rect">
            <a:avLst/>
          </a:prstGeom>
        </p:spPr>
      </p:pic>
      <p:pic>
        <p:nvPicPr>
          <p:cNvPr id="8" name="Picture 7">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31370" y="2949293"/>
            <a:ext cx="271533" cy="271533"/>
          </a:xfrm>
          <a:prstGeom prst="rect">
            <a:avLst/>
          </a:prstGeom>
        </p:spPr>
      </p:pic>
      <p:pic>
        <p:nvPicPr>
          <p:cNvPr id="9" name="Picture 8">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11200" y="2947561"/>
            <a:ext cx="271533" cy="271533"/>
          </a:xfrm>
          <a:prstGeom prst="rect">
            <a:avLst/>
          </a:prstGeom>
        </p:spPr>
      </p:pic>
    </p:spTree>
    <p:extLst>
      <p:ext uri="{BB962C8B-B14F-4D97-AF65-F5344CB8AC3E}">
        <p14:creationId xmlns:p14="http://schemas.microsoft.com/office/powerpoint/2010/main" val="14341883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llSeen Alliance 16x9">
  <a:themeElements>
    <a:clrScheme name="AllSeen Color Them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0085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llSeenAlliance_16x9_Template_R2c_052114" id="{8E75FDF3-1D6D-4350-8156-BBBA5F9620CD}" vid="{ABA66D53-A9C0-4DF4-BCD3-E064A2D14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1914</TotalTime>
  <Words>291</Words>
  <Application>Microsoft Office PowerPoint</Application>
  <PresentationFormat>Custom</PresentationFormat>
  <Paragraphs>46</Paragraphs>
  <Slides>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AllSeen Alliance 16x9</vt:lpstr>
      <vt:lpstr>Data Driven API</vt:lpstr>
      <vt:lpstr>Data Driven API</vt:lpstr>
      <vt:lpstr>Data Driven API</vt:lpstr>
      <vt:lpstr>Data Driven API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Lammens, Lisa</cp:lastModifiedBy>
  <cp:revision>237</cp:revision>
  <dcterms:created xsi:type="dcterms:W3CDTF">2013-11-19T20:42:06Z</dcterms:created>
  <dcterms:modified xsi:type="dcterms:W3CDTF">2014-09-22T17:53:46Z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1029811649</vt:i4>
  </property>
  <property fmtid="{D5CDD505-2E9C-101B-9397-08002B2CF9AE}" pid="3" name="_NewReviewCycle">
    <vt:lpwstr/>
  </property>
  <property fmtid="{D5CDD505-2E9C-101B-9397-08002B2CF9AE}" pid="4" name="_EmailSubject">
    <vt:lpwstr>Working group roadmaps to be contributed to the Alliance</vt:lpwstr>
  </property>
  <property fmtid="{D5CDD505-2E9C-101B-9397-08002B2CF9AE}" pid="5" name="_AuthorEmail">
    <vt:lpwstr>susanp@qti.qualcomm.com</vt:lpwstr>
  </property>
  <property fmtid="{D5CDD505-2E9C-101B-9397-08002B2CF9AE}" pid="6" name="_AuthorEmailDisplayName">
    <vt:lpwstr>Polizzotto, Susan</vt:lpwstr>
  </property>
  <property fmtid="{D5CDD505-2E9C-101B-9397-08002B2CF9AE}" pid="7" name="_PreviousAdHocReviewCycleID">
    <vt:i4>-342708851</vt:i4>
  </property>
</Properties>
</file>