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83" r:id="rId3"/>
    <p:sldId id="272" r:id="rId4"/>
    <p:sldId id="289" r:id="rId5"/>
    <p:sldId id="285" r:id="rId6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9/22/2014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49A68F06-C2FC-4744-B6CE-8E02A75C3FE1}" type="datetime3">
              <a:rPr lang="en-US" sz="1000" smtClean="0">
                <a:solidFill>
                  <a:srgbClr val="898989"/>
                </a:solidFill>
              </a:rPr>
              <a:t>22 September 2014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14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177228"/>
            <a:ext cx="3687990" cy="1846659"/>
          </a:xfrm>
        </p:spPr>
        <p:txBody>
          <a:bodyPr/>
          <a:lstStyle/>
          <a:p>
            <a:r>
              <a:rPr lang="en-US" sz="4000" dirty="0" err="1"/>
              <a:t>AllJoyn</a:t>
            </a:r>
            <a:r>
              <a:rPr lang="en-US" sz="4000" dirty="0"/>
              <a:t> Events and Actions </a:t>
            </a:r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AllJoyn</a:t>
            </a:r>
            <a:r>
              <a:rPr lang="en-US" dirty="0"/>
              <a:t> Events and Actions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90072"/>
              </p:ext>
            </p:extLst>
          </p:nvPr>
        </p:nvGraphicFramePr>
        <p:xfrm>
          <a:off x="538385" y="1364092"/>
          <a:ext cx="11122618" cy="4547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360"/>
                <a:gridCol w="5731258"/>
              </a:tblGrid>
              <a:tr h="53707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What are they?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Why do they matter? 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40101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AllJoyn Event – something notable happening in the system e.g. a door opened, a light turned on etc.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AllJoyn Action – reaction to an AllJoyn event e.g. alarm sounds, audio notification is played etc. </a:t>
                      </a:r>
                    </a:p>
                    <a:p>
                      <a:pPr>
                        <a:buClr>
                          <a:schemeClr val="accent4"/>
                        </a:buClr>
                      </a:pPr>
                      <a:endParaRPr lang="en-US" sz="1600" dirty="0" smtClean="0"/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Events are signals emitted by a peer on the network. Events are different from standard AllJoyn signals in that they have an OEM assigned human readable, discoverable plain text descriptor.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Actions are method calls exposed to the network.  Actions are different from standard AllJoyn method calls in that they have an OEM assigned human readable, discoverable plain text descriptor.</a:t>
                      </a:r>
                      <a:endParaRPr lang="en-U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Attaching human readable descriptors to signals</a:t>
                      </a:r>
                      <a:r>
                        <a:rPr lang="en-US" sz="1600" baseline="0" dirty="0" smtClean="0"/>
                        <a:t> and method calls means </a:t>
                      </a:r>
                      <a:r>
                        <a:rPr lang="en-US" sz="1600" dirty="0" smtClean="0"/>
                        <a:t>M2M</a:t>
                      </a:r>
                      <a:r>
                        <a:rPr lang="en-US" sz="1600" baseline="0" dirty="0" smtClean="0"/>
                        <a:t> rules can be created without requiring </a:t>
                      </a:r>
                      <a:r>
                        <a:rPr lang="en-US" sz="1600" dirty="0" smtClean="0"/>
                        <a:t>OEMs to define semantic</a:t>
                      </a:r>
                      <a:r>
                        <a:rPr lang="en-US" sz="1600" baseline="0" dirty="0" smtClean="0"/>
                        <a:t> dictionaries first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Consumers can use Events and Actions </a:t>
                      </a:r>
                      <a:r>
                        <a:rPr lang="en-US" sz="1600" baseline="0" dirty="0" smtClean="0"/>
                        <a:t>to create and persist automation rules similar to IFTTT. See examples.</a:t>
                      </a:r>
                    </a:p>
                    <a:p>
                      <a:pPr marL="0" indent="0">
                        <a:buClr>
                          <a:schemeClr val="accent4"/>
                        </a:buClr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Events and Actions require an application and rule engine is present to create, manage and execute rules.  The application and rule engine are not part of the E&amp;A feature but a sample application and rule engine will be provide to help the development community understand how to use these new features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72" y="142736"/>
            <a:ext cx="11238089" cy="1007179"/>
          </a:xfrm>
        </p:spPr>
        <p:txBody>
          <a:bodyPr anchor="t"/>
          <a:lstStyle/>
          <a:p>
            <a:r>
              <a:rPr lang="en-US" dirty="0" err="1"/>
              <a:t>AllJoyn</a:t>
            </a:r>
            <a:r>
              <a:rPr lang="en-US" dirty="0"/>
              <a:t> Events and Actions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3665498"/>
            <a:ext cx="11218482" cy="2646878"/>
          </a:xfrm>
        </p:spPr>
        <p:txBody>
          <a:bodyPr/>
          <a:lstStyle/>
          <a:p>
            <a:r>
              <a:rPr lang="en-US" sz="1800" dirty="0" smtClean="0"/>
              <a:t>Events </a:t>
            </a:r>
            <a:r>
              <a:rPr lang="en-US" sz="1800" dirty="0"/>
              <a:t>and Actions are advertised on the network</a:t>
            </a:r>
          </a:p>
          <a:p>
            <a:r>
              <a:rPr lang="en-US" sz="1800" dirty="0"/>
              <a:t>An application discovers the interfaces, introspects them and presents the human readable descriptors in the UI</a:t>
            </a:r>
          </a:p>
          <a:p>
            <a:r>
              <a:rPr lang="en-US" sz="1800" dirty="0"/>
              <a:t>The consumer can browse the devices and Events and Actions available and map Events to Actions to create automation rules</a:t>
            </a:r>
          </a:p>
          <a:p>
            <a:r>
              <a:rPr lang="en-US" sz="1800" dirty="0"/>
              <a:t>Automation rules are persisted locally in the app or somewhere on the network in a rule engine</a:t>
            </a:r>
          </a:p>
          <a:p>
            <a:r>
              <a:rPr lang="en-US" sz="1800" dirty="0"/>
              <a:t>The rule engine automatically executes rules when Events occur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508408" y="1149915"/>
            <a:ext cx="3468950" cy="2411412"/>
            <a:chOff x="4563828" y="830516"/>
            <a:chExt cx="3468950" cy="2411412"/>
          </a:xfrm>
        </p:grpSpPr>
        <p:sp>
          <p:nvSpPr>
            <p:cNvPr id="6" name="Rectangle 5"/>
            <p:cNvSpPr/>
            <p:nvPr/>
          </p:nvSpPr>
          <p:spPr>
            <a:xfrm>
              <a:off x="4563828" y="830516"/>
              <a:ext cx="3384135" cy="2411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8609" y="1047888"/>
              <a:ext cx="1279791" cy="3814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Event Emitting Devices</a:t>
              </a:r>
              <a:endParaRPr lang="en-US" sz="105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858" y="1582455"/>
              <a:ext cx="959843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Fridge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72615" y="2008207"/>
              <a:ext cx="959843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Thermostat</a:t>
              </a:r>
              <a:endParaRPr 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4749" y="2406077"/>
              <a:ext cx="959843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Door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74749" y="2844620"/>
              <a:ext cx="959843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Coffee Maker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19029" y="1052773"/>
              <a:ext cx="1458018" cy="3814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Devices with Actionable Methods</a:t>
              </a:r>
              <a:endParaRPr lang="en-US" sz="105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4490" y="1627694"/>
              <a:ext cx="1119816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Shades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4490" y="2022760"/>
              <a:ext cx="1119816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Lights in Living Room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4490" y="2498813"/>
              <a:ext cx="1119816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Oven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4490" y="2844620"/>
              <a:ext cx="1119816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Coffee Maker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782136" y="1627854"/>
              <a:ext cx="163621" cy="964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785782" y="2050439"/>
              <a:ext cx="163621" cy="964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785782" y="2436920"/>
              <a:ext cx="163621" cy="964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5785782" y="2919500"/>
              <a:ext cx="163621" cy="964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7746" y="1974451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ü"/>
              </a:pPr>
              <a:r>
                <a:rPr lang="en-US" sz="1000" dirty="0" smtClean="0">
                  <a:solidFill>
                    <a:srgbClr val="C00000"/>
                  </a:solidFill>
                  <a:latin typeface="Calibre Semibold" pitchFamily="34" charset="0"/>
                </a:rPr>
                <a:t> 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7570336" y="1641268"/>
              <a:ext cx="163621" cy="964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7573983" y="2578655"/>
              <a:ext cx="163621" cy="964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573983" y="2919500"/>
              <a:ext cx="163621" cy="964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577630" y="2022762"/>
              <a:ext cx="163621" cy="964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4305" y="1579384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ü"/>
              </a:pPr>
              <a:r>
                <a:rPr lang="en-US" sz="1000" dirty="0" smtClean="0">
                  <a:solidFill>
                    <a:srgbClr val="C00000"/>
                  </a:solidFill>
                  <a:latin typeface="Calibre Semibold" pitchFamily="34" charset="0"/>
                </a:rPr>
                <a:t> 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575481" y="1148087"/>
            <a:ext cx="3383280" cy="2413240"/>
            <a:chOff x="8575481" y="828688"/>
            <a:chExt cx="3383280" cy="2413240"/>
          </a:xfrm>
        </p:grpSpPr>
        <p:sp>
          <p:nvSpPr>
            <p:cNvPr id="27" name="Rectangle 26"/>
            <p:cNvSpPr/>
            <p:nvPr/>
          </p:nvSpPr>
          <p:spPr>
            <a:xfrm>
              <a:off x="8575481" y="828688"/>
              <a:ext cx="3383280" cy="2413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71789" y="1047394"/>
              <a:ext cx="1281149" cy="3810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Thermostat Events</a:t>
              </a:r>
              <a:endParaRPr lang="en-US" sz="105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96757" y="1052276"/>
              <a:ext cx="1281149" cy="3810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Shade Controls</a:t>
              </a:r>
              <a:endParaRPr lang="en-US" sz="105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50838" y="1529245"/>
              <a:ext cx="1121005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Turned On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50838" y="1954780"/>
              <a:ext cx="1121005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Turned Off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50838" y="2352432"/>
              <a:ext cx="1121005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Temperature Reached</a:t>
              </a:r>
              <a:endParaRPr 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0838" y="2844620"/>
              <a:ext cx="1121005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Error Occurred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54444" y="1529245"/>
              <a:ext cx="1121005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Open Shades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54444" y="1924120"/>
              <a:ext cx="1121005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Close Shades</a:t>
              </a:r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492198" y="2844620"/>
              <a:ext cx="1083251" cy="246221"/>
            </a:xfrm>
            <a:prstGeom prst="rect">
              <a:avLst/>
            </a:prstGeom>
            <a:solidFill>
              <a:srgbClr val="FFFF00">
                <a:alpha val="73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Create Rule</a:t>
              </a:r>
              <a:endParaRPr lang="en-US" sz="1000" dirty="0"/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10016686" y="1577676"/>
              <a:ext cx="163795" cy="9638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10020338" y="2020823"/>
              <a:ext cx="163795" cy="9638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10020338" y="2386161"/>
              <a:ext cx="163795" cy="9638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0020338" y="2919538"/>
              <a:ext cx="163795" cy="9638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83725" y="2345736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ü"/>
              </a:pPr>
              <a:r>
                <a:rPr lang="en-US" sz="1000" dirty="0" smtClean="0">
                  <a:solidFill>
                    <a:srgbClr val="C00000"/>
                  </a:solidFill>
                  <a:latin typeface="Calibre Semibold" pitchFamily="34" charset="0"/>
                </a:rPr>
                <a:t> 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11684346" y="2000306"/>
              <a:ext cx="163795" cy="9638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11684346" y="1571975"/>
              <a:ext cx="163795" cy="96384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621773" y="2270972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000" b="1" dirty="0" smtClean="0">
                <a:solidFill>
                  <a:srgbClr val="C00000"/>
                </a:solidFill>
                <a:latin typeface="Calibre Semibold" pitchFamily="34" charset="0"/>
              </a:rPr>
              <a:t> </a:t>
            </a:r>
          </a:p>
        </p:txBody>
      </p:sp>
      <p:sp>
        <p:nvSpPr>
          <p:cNvPr id="46" name="Right Arrow 45"/>
          <p:cNvSpPr/>
          <p:nvPr/>
        </p:nvSpPr>
        <p:spPr bwMode="auto">
          <a:xfrm>
            <a:off x="7965606" y="2090937"/>
            <a:ext cx="506717" cy="64578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</a:endParaRPr>
          </a:p>
        </p:txBody>
      </p:sp>
      <p:sp>
        <p:nvSpPr>
          <p:cNvPr id="100" name="Left-Right Arrow 99"/>
          <p:cNvSpPr/>
          <p:nvPr/>
        </p:nvSpPr>
        <p:spPr bwMode="auto">
          <a:xfrm>
            <a:off x="2799805" y="2117276"/>
            <a:ext cx="1603625" cy="633549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E&amp;A  Advertisement Discovery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891623" y="3119061"/>
            <a:ext cx="678391" cy="463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e Semibold" pitchFamily="34" charset="0"/>
              </a:rPr>
              <a:t>Mobile 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e Semibold" pitchFamily="34" charset="0"/>
              </a:rPr>
              <a:t>App </a:t>
            </a:r>
          </a:p>
        </p:txBody>
      </p:sp>
      <p:pic>
        <p:nvPicPr>
          <p:cNvPr id="103" name="Picture 102" descr="Allseen-Appliances-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0" y="1292668"/>
            <a:ext cx="800793" cy="545869"/>
          </a:xfrm>
          <a:prstGeom prst="rect">
            <a:avLst/>
          </a:prstGeom>
        </p:spPr>
      </p:pic>
      <p:pic>
        <p:nvPicPr>
          <p:cNvPr id="104" name="Picture 103" descr="Allseen-DigitalClock-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61" y="1301210"/>
            <a:ext cx="700285" cy="55166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77" y="1975516"/>
            <a:ext cx="450109" cy="45010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46" y="2308470"/>
            <a:ext cx="450109" cy="450109"/>
          </a:xfrm>
          <a:prstGeom prst="rect">
            <a:avLst/>
          </a:prstGeom>
        </p:spPr>
      </p:pic>
      <p:pic>
        <p:nvPicPr>
          <p:cNvPr id="107" name="Picture 106" descr="Allseen-Lighting-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2" y="2039858"/>
            <a:ext cx="433269" cy="637309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453585" y="778093"/>
            <a:ext cx="1123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+mj-lt"/>
              </a:rPr>
              <a:t>How it works</a:t>
            </a:r>
            <a:endParaRPr lang="en-US" sz="20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370" y="1139324"/>
            <a:ext cx="3401227" cy="14287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481" y="1153260"/>
            <a:ext cx="3401227" cy="14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0" y="2891937"/>
            <a:ext cx="584684" cy="584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61" y="2775261"/>
            <a:ext cx="707467" cy="70746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23" y="1309093"/>
            <a:ext cx="643152" cy="64315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4" y="1953224"/>
            <a:ext cx="856035" cy="85603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23" y="1963845"/>
            <a:ext cx="778214" cy="7782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29" y="2849188"/>
            <a:ext cx="583734" cy="5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872" y="171024"/>
            <a:ext cx="11238089" cy="1081304"/>
          </a:xfrm>
        </p:spPr>
        <p:txBody>
          <a:bodyPr/>
          <a:lstStyle/>
          <a:p>
            <a:r>
              <a:rPr lang="en-US" dirty="0" err="1"/>
              <a:t>AllJoyn</a:t>
            </a:r>
            <a:r>
              <a:rPr lang="en-US" dirty="0"/>
              <a:t> Events and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2126673"/>
            <a:ext cx="11218482" cy="3724096"/>
          </a:xfrm>
        </p:spPr>
        <p:txBody>
          <a:bodyPr/>
          <a:lstStyle/>
          <a:p>
            <a:r>
              <a:rPr lang="en-US" dirty="0"/>
              <a:t>UC1 </a:t>
            </a:r>
          </a:p>
          <a:p>
            <a:pPr lvl="1"/>
            <a:r>
              <a:rPr lang="en-US" dirty="0"/>
              <a:t>Event - Thermostat reaches the desired temperature and sends an Event Signal.  </a:t>
            </a:r>
          </a:p>
          <a:p>
            <a:pPr lvl="1"/>
            <a:r>
              <a:rPr lang="en-US" dirty="0"/>
              <a:t>Action - Window shades close to keep the room cool.</a:t>
            </a:r>
          </a:p>
          <a:p>
            <a:r>
              <a:rPr lang="en-US" dirty="0"/>
              <a:t>UC2 </a:t>
            </a:r>
          </a:p>
          <a:p>
            <a:pPr lvl="1"/>
            <a:r>
              <a:rPr lang="en-US" dirty="0"/>
              <a:t>Event - Alarm clock sounds in the morning.  </a:t>
            </a:r>
          </a:p>
          <a:p>
            <a:pPr lvl="1"/>
            <a:r>
              <a:rPr lang="en-US" dirty="0"/>
              <a:t>Action(s) - Coffee pot automatically starts brewing and the TV tunes to the morning financial news. </a:t>
            </a:r>
          </a:p>
          <a:p>
            <a:r>
              <a:rPr lang="en-US" dirty="0"/>
              <a:t>UC3 </a:t>
            </a:r>
          </a:p>
          <a:p>
            <a:pPr lvl="1"/>
            <a:r>
              <a:rPr lang="en-US" dirty="0"/>
              <a:t>Event - The front door is unlocked and opened.  </a:t>
            </a:r>
          </a:p>
          <a:p>
            <a:pPr lvl="1"/>
            <a:r>
              <a:rPr lang="en-US" dirty="0"/>
              <a:t>Action(s) - The lights on the main floor of the house turn on and the radio is tuned to the owners favorite streaming music channel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199" y="1390878"/>
            <a:ext cx="1123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32170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455</Words>
  <Application>Microsoft Office PowerPoint</Application>
  <PresentationFormat>Custom</PresentationFormat>
  <Paragraphs>64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Calibre Semibold</vt:lpstr>
      <vt:lpstr>Wingdings</vt:lpstr>
      <vt:lpstr>AllSeen Alliance 16x9</vt:lpstr>
      <vt:lpstr>AllJoyn Events and Actions </vt:lpstr>
      <vt:lpstr>AllJoyn Events and Actions </vt:lpstr>
      <vt:lpstr>AllJoyn Events and Actions </vt:lpstr>
      <vt:lpstr>AllJoyn Events and Actions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233</cp:revision>
  <cp:lastPrinted>2014-07-29T17:10:11Z</cp:lastPrinted>
  <dcterms:created xsi:type="dcterms:W3CDTF">2013-11-19T20:42:06Z</dcterms:created>
  <dcterms:modified xsi:type="dcterms:W3CDTF">2014-09-22T17:56:18Z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1655644703</vt:i4>
  </property>
  <property fmtid="{D5CDD505-2E9C-101B-9397-08002B2CF9AE}" pid="3" name="_NewReviewCycle">
    <vt:lpwstr/>
  </property>
  <property fmtid="{D5CDD505-2E9C-101B-9397-08002B2CF9AE}" pid="4" name="_EmailSubject">
    <vt:lpwstr>Working group roadmaps to be contributed to the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86273854</vt:i4>
  </property>
</Properties>
</file>