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9" r:id="rId2"/>
    <p:sldId id="283" r:id="rId3"/>
    <p:sldId id="306" r:id="rId4"/>
    <p:sldId id="307" r:id="rId5"/>
    <p:sldId id="308" r:id="rId6"/>
    <p:sldId id="309" r:id="rId7"/>
    <p:sldId id="298" r:id="rId8"/>
    <p:sldId id="299" r:id="rId9"/>
    <p:sldId id="300" r:id="rId10"/>
    <p:sldId id="301" r:id="rId11"/>
    <p:sldId id="302" r:id="rId12"/>
    <p:sldId id="304" r:id="rId13"/>
    <p:sldId id="285" r:id="rId14"/>
  </p:sldIdLst>
  <p:sldSz cx="12188825" cy="6858000"/>
  <p:notesSz cx="6858000" cy="9144000"/>
  <p:defaultTextStyle>
    <a:defPPr>
      <a:defRPr lang="en-US"/>
    </a:defPPr>
    <a:lvl1pPr marL="0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  <p15:guide id="3" pos="333">
          <p15:clr>
            <a:srgbClr val="A4A3A4"/>
          </p15:clr>
        </p15:guide>
        <p15:guide id="4" pos="73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98989"/>
    <a:srgbClr val="0085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50" y="108"/>
      </p:cViewPr>
      <p:guideLst>
        <p:guide orient="horz" pos="2160"/>
        <p:guide pos="3839"/>
        <p:guide pos="333"/>
        <p:guide pos="734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1440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420CC-4939-ED43-8714-486150B8AF62}" type="datetimeFigureOut">
              <a:rPr lang="en-US" smtClean="0">
                <a:latin typeface="Arial" panose="020B0604020202020204" pitchFamily="34" charset="0"/>
              </a:rPr>
              <a:t>9/22/2014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4B5B2-3AED-614F-867A-2560E205AFDE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404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1C60A67-9ABC-4641-AF9C-03065E87C293}" type="datetimeFigureOut">
              <a:rPr lang="en-US" smtClean="0"/>
              <a:pPr/>
              <a:t>9/22/2014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AB673C98-AB22-224F-88A9-AE7142A5D3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84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09468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218936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828404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437872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047340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396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714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377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82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889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660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332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564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gray">
          <a:xfrm>
            <a:off x="0" y="-48984"/>
            <a:ext cx="12188825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69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1310324" y="2269190"/>
            <a:ext cx="3687990" cy="969496"/>
          </a:xfrm>
        </p:spPr>
        <p:txBody>
          <a:bodyPr lIns="45720" tIns="45720" rIns="45720" bIns="45720" anchor="ctr" anchorCtr="0">
            <a:spAutoFit/>
          </a:bodyPr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1310326" y="4614362"/>
            <a:ext cx="3687989" cy="400110"/>
          </a:xfrm>
        </p:spPr>
        <p:txBody>
          <a:bodyPr lIns="45720" tIns="45720" rIns="45720" bIns="45720">
            <a:spAutoFit/>
          </a:bodyPr>
          <a:lstStyle>
            <a:lvl1pPr marL="0" indent="0" algn="l">
              <a:buNone/>
              <a:defRPr sz="2000" b="1" baseline="0">
                <a:solidFill>
                  <a:schemeClr val="tx1"/>
                </a:solidFill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301499" y="4896192"/>
            <a:ext cx="3696816" cy="400110"/>
          </a:xfrm>
        </p:spPr>
        <p:txBody>
          <a:bodyPr lIns="45720" tIns="45720" rIns="45720" bIns="45720">
            <a:sp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en-US" dirty="0" smtClean="0"/>
              <a:t>Title or date, Company</a:t>
            </a:r>
            <a:endParaRPr lang="en-US" dirty="0"/>
          </a:p>
        </p:txBody>
      </p:sp>
      <p:grpSp>
        <p:nvGrpSpPr>
          <p:cNvPr id="63" name="Group 62"/>
          <p:cNvGrpSpPr/>
          <p:nvPr userDrawn="1"/>
        </p:nvGrpSpPr>
        <p:grpSpPr bwMode="gray">
          <a:xfrm>
            <a:off x="506969" y="1000605"/>
            <a:ext cx="3254574" cy="807360"/>
            <a:chOff x="380326" y="1440427"/>
            <a:chExt cx="2441566" cy="605520"/>
          </a:xfrm>
        </p:grpSpPr>
        <p:sp>
          <p:nvSpPr>
            <p:cNvPr id="34" name="Freeform 1"/>
            <p:cNvSpPr>
              <a:spLocks noChangeArrowheads="1"/>
            </p:cNvSpPr>
            <p:nvPr/>
          </p:nvSpPr>
          <p:spPr bwMode="gray">
            <a:xfrm>
              <a:off x="1031183" y="1440427"/>
              <a:ext cx="236941" cy="254982"/>
            </a:xfrm>
            <a:custGeom>
              <a:avLst/>
              <a:gdLst>
                <a:gd name="T0" fmla="*/ 1029 w 2141"/>
                <a:gd name="T1" fmla="*/ 0 h 2307"/>
                <a:gd name="T2" fmla="*/ 1029 w 2141"/>
                <a:gd name="T3" fmla="*/ 0 h 2307"/>
                <a:gd name="T4" fmla="*/ 1084 w 2141"/>
                <a:gd name="T5" fmla="*/ 0 h 2307"/>
                <a:gd name="T6" fmla="*/ 2140 w 2141"/>
                <a:gd name="T7" fmla="*/ 2306 h 2307"/>
                <a:gd name="T8" fmla="*/ 1639 w 2141"/>
                <a:gd name="T9" fmla="*/ 2306 h 2307"/>
                <a:gd name="T10" fmla="*/ 1501 w 2141"/>
                <a:gd name="T11" fmla="*/ 1973 h 2307"/>
                <a:gd name="T12" fmla="*/ 584 w 2141"/>
                <a:gd name="T13" fmla="*/ 1973 h 2307"/>
                <a:gd name="T14" fmla="*/ 473 w 2141"/>
                <a:gd name="T15" fmla="*/ 2306 h 2307"/>
                <a:gd name="T16" fmla="*/ 0 w 2141"/>
                <a:gd name="T17" fmla="*/ 2306 h 2307"/>
                <a:gd name="T18" fmla="*/ 1029 w 2141"/>
                <a:gd name="T19" fmla="*/ 0 h 2307"/>
                <a:gd name="T20" fmla="*/ 1334 w 2141"/>
                <a:gd name="T21" fmla="*/ 1583 h 2307"/>
                <a:gd name="T22" fmla="*/ 1334 w 2141"/>
                <a:gd name="T23" fmla="*/ 1583 h 2307"/>
                <a:gd name="T24" fmla="*/ 1195 w 2141"/>
                <a:gd name="T25" fmla="*/ 1250 h 2307"/>
                <a:gd name="T26" fmla="*/ 1056 w 2141"/>
                <a:gd name="T27" fmla="*/ 833 h 2307"/>
                <a:gd name="T28" fmla="*/ 918 w 2141"/>
                <a:gd name="T29" fmla="*/ 1250 h 2307"/>
                <a:gd name="T30" fmla="*/ 751 w 2141"/>
                <a:gd name="T31" fmla="*/ 1583 h 2307"/>
                <a:gd name="T32" fmla="*/ 1334 w 2141"/>
                <a:gd name="T33" fmla="*/ 1583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41" h="2307">
                  <a:moveTo>
                    <a:pt x="1029" y="0"/>
                  </a:moveTo>
                  <a:lnTo>
                    <a:pt x="1029" y="0"/>
                  </a:lnTo>
                  <a:cubicBezTo>
                    <a:pt x="1084" y="0"/>
                    <a:pt x="1084" y="0"/>
                    <a:pt x="1084" y="0"/>
                  </a:cubicBezTo>
                  <a:cubicBezTo>
                    <a:pt x="2140" y="2306"/>
                    <a:pt x="2140" y="2306"/>
                    <a:pt x="2140" y="2306"/>
                  </a:cubicBezTo>
                  <a:cubicBezTo>
                    <a:pt x="1639" y="2306"/>
                    <a:pt x="1639" y="2306"/>
                    <a:pt x="1639" y="2306"/>
                  </a:cubicBezTo>
                  <a:cubicBezTo>
                    <a:pt x="1501" y="1973"/>
                    <a:pt x="1501" y="1973"/>
                    <a:pt x="1501" y="1973"/>
                  </a:cubicBezTo>
                  <a:cubicBezTo>
                    <a:pt x="584" y="1973"/>
                    <a:pt x="584" y="1973"/>
                    <a:pt x="584" y="1973"/>
                  </a:cubicBezTo>
                  <a:cubicBezTo>
                    <a:pt x="473" y="2306"/>
                    <a:pt x="473" y="2306"/>
                    <a:pt x="473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9" y="0"/>
                  </a:lnTo>
                  <a:close/>
                  <a:moveTo>
                    <a:pt x="1334" y="1583"/>
                  </a:moveTo>
                  <a:lnTo>
                    <a:pt x="1334" y="1583"/>
                  </a:lnTo>
                  <a:cubicBezTo>
                    <a:pt x="1195" y="1250"/>
                    <a:pt x="1195" y="1250"/>
                    <a:pt x="1195" y="1250"/>
                  </a:cubicBezTo>
                  <a:cubicBezTo>
                    <a:pt x="1111" y="1111"/>
                    <a:pt x="1056" y="862"/>
                    <a:pt x="1056" y="833"/>
                  </a:cubicBezTo>
                  <a:cubicBezTo>
                    <a:pt x="1029" y="862"/>
                    <a:pt x="973" y="1084"/>
                    <a:pt x="918" y="1250"/>
                  </a:cubicBezTo>
                  <a:cubicBezTo>
                    <a:pt x="751" y="1583"/>
                    <a:pt x="751" y="1583"/>
                    <a:pt x="751" y="1583"/>
                  </a:cubicBezTo>
                  <a:lnTo>
                    <a:pt x="1334" y="15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gray">
            <a:xfrm>
              <a:off x="1304689" y="1443352"/>
              <a:ext cx="172099" cy="252056"/>
            </a:xfrm>
            <a:custGeom>
              <a:avLst/>
              <a:gdLst>
                <a:gd name="T0" fmla="*/ 0 w 1557"/>
                <a:gd name="T1" fmla="*/ 0 h 2279"/>
                <a:gd name="T2" fmla="*/ 472 w 1557"/>
                <a:gd name="T3" fmla="*/ 0 h 2279"/>
                <a:gd name="T4" fmla="*/ 472 w 1557"/>
                <a:gd name="T5" fmla="*/ 1861 h 2279"/>
                <a:gd name="T6" fmla="*/ 1556 w 1557"/>
                <a:gd name="T7" fmla="*/ 1861 h 2279"/>
                <a:gd name="T8" fmla="*/ 1556 w 1557"/>
                <a:gd name="T9" fmla="*/ 2278 h 2279"/>
                <a:gd name="T10" fmla="*/ 0 w 1557"/>
                <a:gd name="T11" fmla="*/ 2278 h 2279"/>
                <a:gd name="T12" fmla="*/ 0 w 1557"/>
                <a:gd name="T13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7" h="2279">
                  <a:moveTo>
                    <a:pt x="0" y="0"/>
                  </a:moveTo>
                  <a:lnTo>
                    <a:pt x="472" y="0"/>
                  </a:lnTo>
                  <a:lnTo>
                    <a:pt x="472" y="1861"/>
                  </a:lnTo>
                  <a:lnTo>
                    <a:pt x="1556" y="1861"/>
                  </a:lnTo>
                  <a:lnTo>
                    <a:pt x="1556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gray">
            <a:xfrm>
              <a:off x="1519203" y="1443352"/>
              <a:ext cx="172099" cy="252056"/>
            </a:xfrm>
            <a:custGeom>
              <a:avLst/>
              <a:gdLst>
                <a:gd name="T0" fmla="*/ 0 w 1556"/>
                <a:gd name="T1" fmla="*/ 0 h 2279"/>
                <a:gd name="T2" fmla="*/ 500 w 1556"/>
                <a:gd name="T3" fmla="*/ 0 h 2279"/>
                <a:gd name="T4" fmla="*/ 500 w 1556"/>
                <a:gd name="T5" fmla="*/ 1861 h 2279"/>
                <a:gd name="T6" fmla="*/ 1555 w 1556"/>
                <a:gd name="T7" fmla="*/ 1861 h 2279"/>
                <a:gd name="T8" fmla="*/ 1555 w 1556"/>
                <a:gd name="T9" fmla="*/ 2278 h 2279"/>
                <a:gd name="T10" fmla="*/ 0 w 1556"/>
                <a:gd name="T11" fmla="*/ 2278 h 2279"/>
                <a:gd name="T12" fmla="*/ 0 w 1556"/>
                <a:gd name="T13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6" h="2279">
                  <a:moveTo>
                    <a:pt x="0" y="0"/>
                  </a:moveTo>
                  <a:lnTo>
                    <a:pt x="500" y="0"/>
                  </a:lnTo>
                  <a:lnTo>
                    <a:pt x="500" y="1861"/>
                  </a:lnTo>
                  <a:lnTo>
                    <a:pt x="1555" y="1861"/>
                  </a:lnTo>
                  <a:lnTo>
                    <a:pt x="1555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gray">
            <a:xfrm>
              <a:off x="1712754" y="1440427"/>
              <a:ext cx="187213" cy="258394"/>
            </a:xfrm>
            <a:custGeom>
              <a:avLst/>
              <a:gdLst>
                <a:gd name="T0" fmla="*/ 0 w 1694"/>
                <a:gd name="T1" fmla="*/ 1833 h 2335"/>
                <a:gd name="T2" fmla="*/ 0 w 1694"/>
                <a:gd name="T3" fmla="*/ 1833 h 2335"/>
                <a:gd name="T4" fmla="*/ 389 w 1694"/>
                <a:gd name="T5" fmla="*/ 1611 h 2335"/>
                <a:gd name="T6" fmla="*/ 861 w 1694"/>
                <a:gd name="T7" fmla="*/ 1917 h 2335"/>
                <a:gd name="T8" fmla="*/ 1195 w 1694"/>
                <a:gd name="T9" fmla="*/ 1667 h 2335"/>
                <a:gd name="T10" fmla="*/ 833 w 1694"/>
                <a:gd name="T11" fmla="*/ 1361 h 2335"/>
                <a:gd name="T12" fmla="*/ 722 w 1694"/>
                <a:gd name="T13" fmla="*/ 1306 h 2335"/>
                <a:gd name="T14" fmla="*/ 139 w 1694"/>
                <a:gd name="T15" fmla="*/ 611 h 2335"/>
                <a:gd name="T16" fmla="*/ 861 w 1694"/>
                <a:gd name="T17" fmla="*/ 0 h 2335"/>
                <a:gd name="T18" fmla="*/ 1527 w 1694"/>
                <a:gd name="T19" fmla="*/ 361 h 2335"/>
                <a:gd name="T20" fmla="*/ 1166 w 1694"/>
                <a:gd name="T21" fmla="*/ 611 h 2335"/>
                <a:gd name="T22" fmla="*/ 861 w 1694"/>
                <a:gd name="T23" fmla="*/ 389 h 2335"/>
                <a:gd name="T24" fmla="*/ 611 w 1694"/>
                <a:gd name="T25" fmla="*/ 611 h 2335"/>
                <a:gd name="T26" fmla="*/ 916 w 1694"/>
                <a:gd name="T27" fmla="*/ 889 h 2335"/>
                <a:gd name="T28" fmla="*/ 1028 w 1694"/>
                <a:gd name="T29" fmla="*/ 944 h 2335"/>
                <a:gd name="T30" fmla="*/ 1693 w 1694"/>
                <a:gd name="T31" fmla="*/ 1667 h 2335"/>
                <a:gd name="T32" fmla="*/ 889 w 1694"/>
                <a:gd name="T33" fmla="*/ 2334 h 2335"/>
                <a:gd name="T34" fmla="*/ 0 w 1694"/>
                <a:gd name="T35" fmla="*/ 1833 h 2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94" h="2335">
                  <a:moveTo>
                    <a:pt x="0" y="1833"/>
                  </a:moveTo>
                  <a:lnTo>
                    <a:pt x="0" y="1833"/>
                  </a:lnTo>
                  <a:cubicBezTo>
                    <a:pt x="389" y="1611"/>
                    <a:pt x="389" y="1611"/>
                    <a:pt x="389" y="1611"/>
                  </a:cubicBezTo>
                  <a:cubicBezTo>
                    <a:pt x="500" y="1778"/>
                    <a:pt x="639" y="1917"/>
                    <a:pt x="861" y="1917"/>
                  </a:cubicBezTo>
                  <a:cubicBezTo>
                    <a:pt x="1055" y="1917"/>
                    <a:pt x="1195" y="1806"/>
                    <a:pt x="1195" y="1667"/>
                  </a:cubicBezTo>
                  <a:cubicBezTo>
                    <a:pt x="1195" y="1528"/>
                    <a:pt x="1055" y="1472"/>
                    <a:pt x="833" y="1361"/>
                  </a:cubicBezTo>
                  <a:cubicBezTo>
                    <a:pt x="722" y="1306"/>
                    <a:pt x="722" y="1306"/>
                    <a:pt x="722" y="1306"/>
                  </a:cubicBezTo>
                  <a:cubicBezTo>
                    <a:pt x="361" y="1167"/>
                    <a:pt x="139" y="1000"/>
                    <a:pt x="139" y="611"/>
                  </a:cubicBezTo>
                  <a:cubicBezTo>
                    <a:pt x="139" y="250"/>
                    <a:pt x="417" y="0"/>
                    <a:pt x="861" y="0"/>
                  </a:cubicBezTo>
                  <a:cubicBezTo>
                    <a:pt x="1166" y="0"/>
                    <a:pt x="1388" y="84"/>
                    <a:pt x="1527" y="361"/>
                  </a:cubicBezTo>
                  <a:cubicBezTo>
                    <a:pt x="1166" y="611"/>
                    <a:pt x="1166" y="611"/>
                    <a:pt x="1166" y="611"/>
                  </a:cubicBezTo>
                  <a:cubicBezTo>
                    <a:pt x="1084" y="445"/>
                    <a:pt x="1000" y="389"/>
                    <a:pt x="861" y="389"/>
                  </a:cubicBezTo>
                  <a:cubicBezTo>
                    <a:pt x="694" y="389"/>
                    <a:pt x="611" y="472"/>
                    <a:pt x="611" y="611"/>
                  </a:cubicBezTo>
                  <a:cubicBezTo>
                    <a:pt x="611" y="751"/>
                    <a:pt x="694" y="806"/>
                    <a:pt x="916" y="889"/>
                  </a:cubicBezTo>
                  <a:cubicBezTo>
                    <a:pt x="1028" y="944"/>
                    <a:pt x="1028" y="944"/>
                    <a:pt x="1028" y="944"/>
                  </a:cubicBezTo>
                  <a:cubicBezTo>
                    <a:pt x="1444" y="1111"/>
                    <a:pt x="1693" y="1278"/>
                    <a:pt x="1693" y="1667"/>
                  </a:cubicBezTo>
                  <a:cubicBezTo>
                    <a:pt x="1693" y="2084"/>
                    <a:pt x="1333" y="2334"/>
                    <a:pt x="889" y="2334"/>
                  </a:cubicBezTo>
                  <a:cubicBezTo>
                    <a:pt x="417" y="2334"/>
                    <a:pt x="139" y="2111"/>
                    <a:pt x="0" y="183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gray">
            <a:xfrm>
              <a:off x="1939944" y="1443352"/>
              <a:ext cx="178437" cy="252056"/>
            </a:xfrm>
            <a:custGeom>
              <a:avLst/>
              <a:gdLst>
                <a:gd name="T0" fmla="*/ 0 w 1613"/>
                <a:gd name="T1" fmla="*/ 0 h 2279"/>
                <a:gd name="T2" fmla="*/ 1556 w 1613"/>
                <a:gd name="T3" fmla="*/ 0 h 2279"/>
                <a:gd name="T4" fmla="*/ 1556 w 1613"/>
                <a:gd name="T5" fmla="*/ 389 h 2279"/>
                <a:gd name="T6" fmla="*/ 500 w 1613"/>
                <a:gd name="T7" fmla="*/ 389 h 2279"/>
                <a:gd name="T8" fmla="*/ 500 w 1613"/>
                <a:gd name="T9" fmla="*/ 916 h 2279"/>
                <a:gd name="T10" fmla="*/ 1444 w 1613"/>
                <a:gd name="T11" fmla="*/ 916 h 2279"/>
                <a:gd name="T12" fmla="*/ 1444 w 1613"/>
                <a:gd name="T13" fmla="*/ 1333 h 2279"/>
                <a:gd name="T14" fmla="*/ 500 w 1613"/>
                <a:gd name="T15" fmla="*/ 1333 h 2279"/>
                <a:gd name="T16" fmla="*/ 500 w 1613"/>
                <a:gd name="T17" fmla="*/ 1861 h 2279"/>
                <a:gd name="T18" fmla="*/ 1612 w 1613"/>
                <a:gd name="T19" fmla="*/ 1861 h 2279"/>
                <a:gd name="T20" fmla="*/ 1612 w 1613"/>
                <a:gd name="T21" fmla="*/ 2278 h 2279"/>
                <a:gd name="T22" fmla="*/ 0 w 1613"/>
                <a:gd name="T23" fmla="*/ 2278 h 2279"/>
                <a:gd name="T24" fmla="*/ 0 w 1613"/>
                <a:gd name="T25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3" h="2279">
                  <a:moveTo>
                    <a:pt x="0" y="0"/>
                  </a:moveTo>
                  <a:lnTo>
                    <a:pt x="1556" y="0"/>
                  </a:lnTo>
                  <a:lnTo>
                    <a:pt x="1556" y="389"/>
                  </a:lnTo>
                  <a:lnTo>
                    <a:pt x="500" y="389"/>
                  </a:lnTo>
                  <a:lnTo>
                    <a:pt x="500" y="916"/>
                  </a:lnTo>
                  <a:lnTo>
                    <a:pt x="1444" y="916"/>
                  </a:lnTo>
                  <a:lnTo>
                    <a:pt x="1444" y="1333"/>
                  </a:lnTo>
                  <a:lnTo>
                    <a:pt x="500" y="1333"/>
                  </a:lnTo>
                  <a:lnTo>
                    <a:pt x="500" y="1861"/>
                  </a:lnTo>
                  <a:lnTo>
                    <a:pt x="1612" y="1861"/>
                  </a:lnTo>
                  <a:lnTo>
                    <a:pt x="1612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gray">
            <a:xfrm>
              <a:off x="2167135" y="1443352"/>
              <a:ext cx="177950" cy="252056"/>
            </a:xfrm>
            <a:custGeom>
              <a:avLst/>
              <a:gdLst>
                <a:gd name="T0" fmla="*/ 0 w 1611"/>
                <a:gd name="T1" fmla="*/ 0 h 2279"/>
                <a:gd name="T2" fmla="*/ 1583 w 1611"/>
                <a:gd name="T3" fmla="*/ 0 h 2279"/>
                <a:gd name="T4" fmla="*/ 1583 w 1611"/>
                <a:gd name="T5" fmla="*/ 389 h 2279"/>
                <a:gd name="T6" fmla="*/ 499 w 1611"/>
                <a:gd name="T7" fmla="*/ 389 h 2279"/>
                <a:gd name="T8" fmla="*/ 499 w 1611"/>
                <a:gd name="T9" fmla="*/ 916 h 2279"/>
                <a:gd name="T10" fmla="*/ 1444 w 1611"/>
                <a:gd name="T11" fmla="*/ 916 h 2279"/>
                <a:gd name="T12" fmla="*/ 1444 w 1611"/>
                <a:gd name="T13" fmla="*/ 1333 h 2279"/>
                <a:gd name="T14" fmla="*/ 499 w 1611"/>
                <a:gd name="T15" fmla="*/ 1333 h 2279"/>
                <a:gd name="T16" fmla="*/ 499 w 1611"/>
                <a:gd name="T17" fmla="*/ 1861 h 2279"/>
                <a:gd name="T18" fmla="*/ 1610 w 1611"/>
                <a:gd name="T19" fmla="*/ 1861 h 2279"/>
                <a:gd name="T20" fmla="*/ 1610 w 1611"/>
                <a:gd name="T21" fmla="*/ 2278 h 2279"/>
                <a:gd name="T22" fmla="*/ 0 w 1611"/>
                <a:gd name="T23" fmla="*/ 2278 h 2279"/>
                <a:gd name="T24" fmla="*/ 0 w 1611"/>
                <a:gd name="T25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1" h="2279">
                  <a:moveTo>
                    <a:pt x="0" y="0"/>
                  </a:moveTo>
                  <a:lnTo>
                    <a:pt x="1583" y="0"/>
                  </a:lnTo>
                  <a:lnTo>
                    <a:pt x="1583" y="389"/>
                  </a:lnTo>
                  <a:lnTo>
                    <a:pt x="499" y="389"/>
                  </a:lnTo>
                  <a:lnTo>
                    <a:pt x="499" y="916"/>
                  </a:lnTo>
                  <a:lnTo>
                    <a:pt x="1444" y="916"/>
                  </a:lnTo>
                  <a:lnTo>
                    <a:pt x="1444" y="1333"/>
                  </a:lnTo>
                  <a:lnTo>
                    <a:pt x="499" y="1333"/>
                  </a:lnTo>
                  <a:lnTo>
                    <a:pt x="499" y="1861"/>
                  </a:lnTo>
                  <a:lnTo>
                    <a:pt x="1610" y="1861"/>
                  </a:lnTo>
                  <a:lnTo>
                    <a:pt x="1610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gray">
            <a:xfrm>
              <a:off x="2397738" y="1440427"/>
              <a:ext cx="212077" cy="254982"/>
            </a:xfrm>
            <a:custGeom>
              <a:avLst/>
              <a:gdLst>
                <a:gd name="T0" fmla="*/ 694 w 1918"/>
                <a:gd name="T1" fmla="*/ 1223 h 2307"/>
                <a:gd name="T2" fmla="*/ 694 w 1918"/>
                <a:gd name="T3" fmla="*/ 1223 h 2307"/>
                <a:gd name="T4" fmla="*/ 416 w 1918"/>
                <a:gd name="T5" fmla="*/ 917 h 2307"/>
                <a:gd name="T6" fmla="*/ 445 w 1918"/>
                <a:gd name="T7" fmla="*/ 1334 h 2307"/>
                <a:gd name="T8" fmla="*/ 445 w 1918"/>
                <a:gd name="T9" fmla="*/ 2306 h 2307"/>
                <a:gd name="T10" fmla="*/ 0 w 1918"/>
                <a:gd name="T11" fmla="*/ 2306 h 2307"/>
                <a:gd name="T12" fmla="*/ 0 w 1918"/>
                <a:gd name="T13" fmla="*/ 0 h 2307"/>
                <a:gd name="T14" fmla="*/ 28 w 1918"/>
                <a:gd name="T15" fmla="*/ 0 h 2307"/>
                <a:gd name="T16" fmla="*/ 1222 w 1918"/>
                <a:gd name="T17" fmla="*/ 1084 h 2307"/>
                <a:gd name="T18" fmla="*/ 1500 w 1918"/>
                <a:gd name="T19" fmla="*/ 1389 h 2307"/>
                <a:gd name="T20" fmla="*/ 1472 w 1918"/>
                <a:gd name="T21" fmla="*/ 973 h 2307"/>
                <a:gd name="T22" fmla="*/ 1472 w 1918"/>
                <a:gd name="T23" fmla="*/ 28 h 2307"/>
                <a:gd name="T24" fmla="*/ 1917 w 1918"/>
                <a:gd name="T25" fmla="*/ 28 h 2307"/>
                <a:gd name="T26" fmla="*/ 1917 w 1918"/>
                <a:gd name="T27" fmla="*/ 2306 h 2307"/>
                <a:gd name="T28" fmla="*/ 1889 w 1918"/>
                <a:gd name="T29" fmla="*/ 2306 h 2307"/>
                <a:gd name="T30" fmla="*/ 694 w 1918"/>
                <a:gd name="T31" fmla="*/ 1223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18" h="2307">
                  <a:moveTo>
                    <a:pt x="694" y="1223"/>
                  </a:moveTo>
                  <a:lnTo>
                    <a:pt x="694" y="1223"/>
                  </a:lnTo>
                  <a:cubicBezTo>
                    <a:pt x="583" y="1139"/>
                    <a:pt x="416" y="917"/>
                    <a:pt x="416" y="917"/>
                  </a:cubicBezTo>
                  <a:cubicBezTo>
                    <a:pt x="416" y="917"/>
                    <a:pt x="445" y="1167"/>
                    <a:pt x="445" y="1334"/>
                  </a:cubicBezTo>
                  <a:cubicBezTo>
                    <a:pt x="445" y="2306"/>
                    <a:pt x="445" y="2306"/>
                    <a:pt x="445" y="2306"/>
                  </a:cubicBezTo>
                  <a:cubicBezTo>
                    <a:pt x="0" y="2306"/>
                    <a:pt x="0" y="2306"/>
                    <a:pt x="0" y="230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222" y="1084"/>
                    <a:pt x="1222" y="1084"/>
                    <a:pt x="1222" y="1084"/>
                  </a:cubicBezTo>
                  <a:cubicBezTo>
                    <a:pt x="1334" y="1167"/>
                    <a:pt x="1500" y="1389"/>
                    <a:pt x="1500" y="1389"/>
                  </a:cubicBezTo>
                  <a:cubicBezTo>
                    <a:pt x="1500" y="1389"/>
                    <a:pt x="1472" y="1139"/>
                    <a:pt x="1472" y="973"/>
                  </a:cubicBezTo>
                  <a:cubicBezTo>
                    <a:pt x="1472" y="28"/>
                    <a:pt x="1472" y="28"/>
                    <a:pt x="1472" y="28"/>
                  </a:cubicBezTo>
                  <a:cubicBezTo>
                    <a:pt x="1917" y="28"/>
                    <a:pt x="1917" y="28"/>
                    <a:pt x="1917" y="28"/>
                  </a:cubicBezTo>
                  <a:cubicBezTo>
                    <a:pt x="1917" y="2306"/>
                    <a:pt x="1917" y="2306"/>
                    <a:pt x="1917" y="2306"/>
                  </a:cubicBezTo>
                  <a:cubicBezTo>
                    <a:pt x="1889" y="2306"/>
                    <a:pt x="1889" y="2306"/>
                    <a:pt x="1889" y="2306"/>
                  </a:cubicBezTo>
                  <a:lnTo>
                    <a:pt x="694" y="12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" name="Freeform 8"/>
            <p:cNvSpPr>
              <a:spLocks noChangeArrowheads="1"/>
            </p:cNvSpPr>
            <p:nvPr/>
          </p:nvSpPr>
          <p:spPr bwMode="gray">
            <a:xfrm>
              <a:off x="1031183" y="1787553"/>
              <a:ext cx="236941" cy="254982"/>
            </a:xfrm>
            <a:custGeom>
              <a:avLst/>
              <a:gdLst>
                <a:gd name="T0" fmla="*/ 1029 w 2141"/>
                <a:gd name="T1" fmla="*/ 0 h 2307"/>
                <a:gd name="T2" fmla="*/ 1029 w 2141"/>
                <a:gd name="T3" fmla="*/ 0 h 2307"/>
                <a:gd name="T4" fmla="*/ 1084 w 2141"/>
                <a:gd name="T5" fmla="*/ 0 h 2307"/>
                <a:gd name="T6" fmla="*/ 2140 w 2141"/>
                <a:gd name="T7" fmla="*/ 2306 h 2307"/>
                <a:gd name="T8" fmla="*/ 1639 w 2141"/>
                <a:gd name="T9" fmla="*/ 2306 h 2307"/>
                <a:gd name="T10" fmla="*/ 1501 w 2141"/>
                <a:gd name="T11" fmla="*/ 2000 h 2307"/>
                <a:gd name="T12" fmla="*/ 584 w 2141"/>
                <a:gd name="T13" fmla="*/ 2000 h 2307"/>
                <a:gd name="T14" fmla="*/ 473 w 2141"/>
                <a:gd name="T15" fmla="*/ 2306 h 2307"/>
                <a:gd name="T16" fmla="*/ 0 w 2141"/>
                <a:gd name="T17" fmla="*/ 2306 h 2307"/>
                <a:gd name="T18" fmla="*/ 1029 w 2141"/>
                <a:gd name="T19" fmla="*/ 0 h 2307"/>
                <a:gd name="T20" fmla="*/ 1334 w 2141"/>
                <a:gd name="T21" fmla="*/ 1611 h 2307"/>
                <a:gd name="T22" fmla="*/ 1334 w 2141"/>
                <a:gd name="T23" fmla="*/ 1611 h 2307"/>
                <a:gd name="T24" fmla="*/ 1195 w 2141"/>
                <a:gd name="T25" fmla="*/ 1250 h 2307"/>
                <a:gd name="T26" fmla="*/ 1056 w 2141"/>
                <a:gd name="T27" fmla="*/ 861 h 2307"/>
                <a:gd name="T28" fmla="*/ 918 w 2141"/>
                <a:gd name="T29" fmla="*/ 1250 h 2307"/>
                <a:gd name="T30" fmla="*/ 751 w 2141"/>
                <a:gd name="T31" fmla="*/ 1611 h 2307"/>
                <a:gd name="T32" fmla="*/ 1334 w 2141"/>
                <a:gd name="T33" fmla="*/ 1611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41" h="2307">
                  <a:moveTo>
                    <a:pt x="1029" y="0"/>
                  </a:moveTo>
                  <a:lnTo>
                    <a:pt x="1029" y="0"/>
                  </a:lnTo>
                  <a:cubicBezTo>
                    <a:pt x="1084" y="0"/>
                    <a:pt x="1084" y="0"/>
                    <a:pt x="1084" y="0"/>
                  </a:cubicBezTo>
                  <a:cubicBezTo>
                    <a:pt x="2140" y="2306"/>
                    <a:pt x="2140" y="2306"/>
                    <a:pt x="2140" y="2306"/>
                  </a:cubicBezTo>
                  <a:cubicBezTo>
                    <a:pt x="1639" y="2306"/>
                    <a:pt x="1639" y="2306"/>
                    <a:pt x="1639" y="2306"/>
                  </a:cubicBezTo>
                  <a:cubicBezTo>
                    <a:pt x="1501" y="2000"/>
                    <a:pt x="1501" y="2000"/>
                    <a:pt x="1501" y="2000"/>
                  </a:cubicBezTo>
                  <a:cubicBezTo>
                    <a:pt x="584" y="2000"/>
                    <a:pt x="584" y="2000"/>
                    <a:pt x="584" y="2000"/>
                  </a:cubicBezTo>
                  <a:cubicBezTo>
                    <a:pt x="473" y="2306"/>
                    <a:pt x="473" y="2306"/>
                    <a:pt x="473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9" y="0"/>
                  </a:lnTo>
                  <a:close/>
                  <a:moveTo>
                    <a:pt x="1334" y="1611"/>
                  </a:moveTo>
                  <a:lnTo>
                    <a:pt x="1334" y="1611"/>
                  </a:lnTo>
                  <a:cubicBezTo>
                    <a:pt x="1195" y="1250"/>
                    <a:pt x="1195" y="1250"/>
                    <a:pt x="1195" y="1250"/>
                  </a:cubicBezTo>
                  <a:cubicBezTo>
                    <a:pt x="1111" y="1111"/>
                    <a:pt x="1056" y="861"/>
                    <a:pt x="1056" y="861"/>
                  </a:cubicBezTo>
                  <a:cubicBezTo>
                    <a:pt x="1029" y="861"/>
                    <a:pt x="973" y="1111"/>
                    <a:pt x="918" y="1250"/>
                  </a:cubicBezTo>
                  <a:cubicBezTo>
                    <a:pt x="751" y="1611"/>
                    <a:pt x="751" y="1611"/>
                    <a:pt x="751" y="1611"/>
                  </a:cubicBezTo>
                  <a:lnTo>
                    <a:pt x="1334" y="16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2" name="Freeform 9"/>
            <p:cNvSpPr>
              <a:spLocks noChangeArrowheads="1"/>
            </p:cNvSpPr>
            <p:nvPr/>
          </p:nvSpPr>
          <p:spPr bwMode="gray">
            <a:xfrm>
              <a:off x="1304689" y="1790478"/>
              <a:ext cx="172099" cy="252056"/>
            </a:xfrm>
            <a:custGeom>
              <a:avLst/>
              <a:gdLst>
                <a:gd name="T0" fmla="*/ 0 w 1557"/>
                <a:gd name="T1" fmla="*/ 0 h 2280"/>
                <a:gd name="T2" fmla="*/ 472 w 1557"/>
                <a:gd name="T3" fmla="*/ 0 h 2280"/>
                <a:gd name="T4" fmla="*/ 472 w 1557"/>
                <a:gd name="T5" fmla="*/ 1862 h 2280"/>
                <a:gd name="T6" fmla="*/ 1556 w 1557"/>
                <a:gd name="T7" fmla="*/ 1862 h 2280"/>
                <a:gd name="T8" fmla="*/ 1556 w 1557"/>
                <a:gd name="T9" fmla="*/ 2279 h 2280"/>
                <a:gd name="T10" fmla="*/ 0 w 1557"/>
                <a:gd name="T11" fmla="*/ 2279 h 2280"/>
                <a:gd name="T12" fmla="*/ 0 w 1557"/>
                <a:gd name="T13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7" h="2280">
                  <a:moveTo>
                    <a:pt x="0" y="0"/>
                  </a:moveTo>
                  <a:lnTo>
                    <a:pt x="472" y="0"/>
                  </a:lnTo>
                  <a:lnTo>
                    <a:pt x="472" y="1862"/>
                  </a:lnTo>
                  <a:lnTo>
                    <a:pt x="1556" y="1862"/>
                  </a:lnTo>
                  <a:lnTo>
                    <a:pt x="1556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" name="Freeform 10"/>
            <p:cNvSpPr>
              <a:spLocks noChangeArrowheads="1"/>
            </p:cNvSpPr>
            <p:nvPr/>
          </p:nvSpPr>
          <p:spPr bwMode="gray">
            <a:xfrm>
              <a:off x="1519203" y="1790478"/>
              <a:ext cx="172099" cy="252056"/>
            </a:xfrm>
            <a:custGeom>
              <a:avLst/>
              <a:gdLst>
                <a:gd name="T0" fmla="*/ 0 w 1556"/>
                <a:gd name="T1" fmla="*/ 0 h 2280"/>
                <a:gd name="T2" fmla="*/ 500 w 1556"/>
                <a:gd name="T3" fmla="*/ 0 h 2280"/>
                <a:gd name="T4" fmla="*/ 500 w 1556"/>
                <a:gd name="T5" fmla="*/ 1862 h 2280"/>
                <a:gd name="T6" fmla="*/ 1555 w 1556"/>
                <a:gd name="T7" fmla="*/ 1862 h 2280"/>
                <a:gd name="T8" fmla="*/ 1555 w 1556"/>
                <a:gd name="T9" fmla="*/ 2279 h 2280"/>
                <a:gd name="T10" fmla="*/ 0 w 1556"/>
                <a:gd name="T11" fmla="*/ 2279 h 2280"/>
                <a:gd name="T12" fmla="*/ 0 w 1556"/>
                <a:gd name="T13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6" h="2280">
                  <a:moveTo>
                    <a:pt x="0" y="0"/>
                  </a:moveTo>
                  <a:lnTo>
                    <a:pt x="500" y="0"/>
                  </a:lnTo>
                  <a:lnTo>
                    <a:pt x="500" y="1862"/>
                  </a:lnTo>
                  <a:lnTo>
                    <a:pt x="1555" y="1862"/>
                  </a:lnTo>
                  <a:lnTo>
                    <a:pt x="1555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" name="Freeform 11"/>
            <p:cNvSpPr>
              <a:spLocks noChangeArrowheads="1"/>
            </p:cNvSpPr>
            <p:nvPr/>
          </p:nvSpPr>
          <p:spPr bwMode="gray">
            <a:xfrm>
              <a:off x="1734693" y="1790478"/>
              <a:ext cx="55091" cy="252056"/>
            </a:xfrm>
            <a:custGeom>
              <a:avLst/>
              <a:gdLst>
                <a:gd name="T0" fmla="*/ 0 w 500"/>
                <a:gd name="T1" fmla="*/ 0 h 2280"/>
                <a:gd name="T2" fmla="*/ 499 w 500"/>
                <a:gd name="T3" fmla="*/ 0 h 2280"/>
                <a:gd name="T4" fmla="*/ 499 w 500"/>
                <a:gd name="T5" fmla="*/ 2279 h 2280"/>
                <a:gd name="T6" fmla="*/ 0 w 500"/>
                <a:gd name="T7" fmla="*/ 2279 h 2280"/>
                <a:gd name="T8" fmla="*/ 0 w 500"/>
                <a:gd name="T9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0" h="2280">
                  <a:moveTo>
                    <a:pt x="0" y="0"/>
                  </a:moveTo>
                  <a:lnTo>
                    <a:pt x="499" y="0"/>
                  </a:lnTo>
                  <a:lnTo>
                    <a:pt x="499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Freeform 12"/>
            <p:cNvSpPr>
              <a:spLocks noChangeArrowheads="1"/>
            </p:cNvSpPr>
            <p:nvPr/>
          </p:nvSpPr>
          <p:spPr bwMode="gray">
            <a:xfrm>
              <a:off x="1826349" y="1787553"/>
              <a:ext cx="236453" cy="254982"/>
            </a:xfrm>
            <a:custGeom>
              <a:avLst/>
              <a:gdLst>
                <a:gd name="T0" fmla="*/ 1026 w 2138"/>
                <a:gd name="T1" fmla="*/ 0 h 2307"/>
                <a:gd name="T2" fmla="*/ 1026 w 2138"/>
                <a:gd name="T3" fmla="*/ 0 h 2307"/>
                <a:gd name="T4" fmla="*/ 1082 w 2138"/>
                <a:gd name="T5" fmla="*/ 0 h 2307"/>
                <a:gd name="T6" fmla="*/ 2137 w 2138"/>
                <a:gd name="T7" fmla="*/ 2306 h 2307"/>
                <a:gd name="T8" fmla="*/ 1638 w 2138"/>
                <a:gd name="T9" fmla="*/ 2306 h 2307"/>
                <a:gd name="T10" fmla="*/ 1499 w 2138"/>
                <a:gd name="T11" fmla="*/ 2000 h 2307"/>
                <a:gd name="T12" fmla="*/ 582 w 2138"/>
                <a:gd name="T13" fmla="*/ 2000 h 2307"/>
                <a:gd name="T14" fmla="*/ 472 w 2138"/>
                <a:gd name="T15" fmla="*/ 2306 h 2307"/>
                <a:gd name="T16" fmla="*/ 0 w 2138"/>
                <a:gd name="T17" fmla="*/ 2306 h 2307"/>
                <a:gd name="T18" fmla="*/ 1026 w 2138"/>
                <a:gd name="T19" fmla="*/ 0 h 2307"/>
                <a:gd name="T20" fmla="*/ 1332 w 2138"/>
                <a:gd name="T21" fmla="*/ 1611 h 2307"/>
                <a:gd name="T22" fmla="*/ 1332 w 2138"/>
                <a:gd name="T23" fmla="*/ 1611 h 2307"/>
                <a:gd name="T24" fmla="*/ 1193 w 2138"/>
                <a:gd name="T25" fmla="*/ 1250 h 2307"/>
                <a:gd name="T26" fmla="*/ 1055 w 2138"/>
                <a:gd name="T27" fmla="*/ 861 h 2307"/>
                <a:gd name="T28" fmla="*/ 915 w 2138"/>
                <a:gd name="T29" fmla="*/ 1250 h 2307"/>
                <a:gd name="T30" fmla="*/ 749 w 2138"/>
                <a:gd name="T31" fmla="*/ 1611 h 2307"/>
                <a:gd name="T32" fmla="*/ 1332 w 2138"/>
                <a:gd name="T33" fmla="*/ 1611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38" h="2307">
                  <a:moveTo>
                    <a:pt x="1026" y="0"/>
                  </a:moveTo>
                  <a:lnTo>
                    <a:pt x="1026" y="0"/>
                  </a:lnTo>
                  <a:cubicBezTo>
                    <a:pt x="1082" y="0"/>
                    <a:pt x="1082" y="0"/>
                    <a:pt x="1082" y="0"/>
                  </a:cubicBezTo>
                  <a:cubicBezTo>
                    <a:pt x="2137" y="2306"/>
                    <a:pt x="2137" y="2306"/>
                    <a:pt x="2137" y="2306"/>
                  </a:cubicBezTo>
                  <a:cubicBezTo>
                    <a:pt x="1638" y="2306"/>
                    <a:pt x="1638" y="2306"/>
                    <a:pt x="1638" y="2306"/>
                  </a:cubicBezTo>
                  <a:cubicBezTo>
                    <a:pt x="1499" y="2000"/>
                    <a:pt x="1499" y="2000"/>
                    <a:pt x="1499" y="2000"/>
                  </a:cubicBezTo>
                  <a:cubicBezTo>
                    <a:pt x="582" y="2000"/>
                    <a:pt x="582" y="2000"/>
                    <a:pt x="582" y="2000"/>
                  </a:cubicBezTo>
                  <a:cubicBezTo>
                    <a:pt x="472" y="2306"/>
                    <a:pt x="472" y="2306"/>
                    <a:pt x="472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6" y="0"/>
                  </a:lnTo>
                  <a:close/>
                  <a:moveTo>
                    <a:pt x="1332" y="1611"/>
                  </a:moveTo>
                  <a:lnTo>
                    <a:pt x="1332" y="1611"/>
                  </a:lnTo>
                  <a:cubicBezTo>
                    <a:pt x="1193" y="1250"/>
                    <a:pt x="1193" y="1250"/>
                    <a:pt x="1193" y="1250"/>
                  </a:cubicBezTo>
                  <a:cubicBezTo>
                    <a:pt x="1110" y="1111"/>
                    <a:pt x="1055" y="861"/>
                    <a:pt x="1055" y="861"/>
                  </a:cubicBezTo>
                  <a:cubicBezTo>
                    <a:pt x="1026" y="861"/>
                    <a:pt x="971" y="1111"/>
                    <a:pt x="915" y="1250"/>
                  </a:cubicBezTo>
                  <a:cubicBezTo>
                    <a:pt x="749" y="1611"/>
                    <a:pt x="749" y="1611"/>
                    <a:pt x="749" y="1611"/>
                  </a:cubicBezTo>
                  <a:lnTo>
                    <a:pt x="1332" y="16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" name="Freeform 13"/>
            <p:cNvSpPr>
              <a:spLocks noChangeArrowheads="1"/>
            </p:cNvSpPr>
            <p:nvPr/>
          </p:nvSpPr>
          <p:spPr bwMode="gray">
            <a:xfrm>
              <a:off x="2099855" y="1787553"/>
              <a:ext cx="215002" cy="257907"/>
            </a:xfrm>
            <a:custGeom>
              <a:avLst/>
              <a:gdLst>
                <a:gd name="T0" fmla="*/ 695 w 1946"/>
                <a:gd name="T1" fmla="*/ 1250 h 2334"/>
                <a:gd name="T2" fmla="*/ 695 w 1946"/>
                <a:gd name="T3" fmla="*/ 1250 h 2334"/>
                <a:gd name="T4" fmla="*/ 417 w 1946"/>
                <a:gd name="T5" fmla="*/ 945 h 2334"/>
                <a:gd name="T6" fmla="*/ 445 w 1946"/>
                <a:gd name="T7" fmla="*/ 1333 h 2334"/>
                <a:gd name="T8" fmla="*/ 445 w 1946"/>
                <a:gd name="T9" fmla="*/ 2306 h 2334"/>
                <a:gd name="T10" fmla="*/ 0 w 1946"/>
                <a:gd name="T11" fmla="*/ 2306 h 2334"/>
                <a:gd name="T12" fmla="*/ 0 w 1946"/>
                <a:gd name="T13" fmla="*/ 0 h 2334"/>
                <a:gd name="T14" fmla="*/ 56 w 1946"/>
                <a:gd name="T15" fmla="*/ 0 h 2334"/>
                <a:gd name="T16" fmla="*/ 1223 w 1946"/>
                <a:gd name="T17" fmla="*/ 1083 h 2334"/>
                <a:gd name="T18" fmla="*/ 1501 w 1946"/>
                <a:gd name="T19" fmla="*/ 1389 h 2334"/>
                <a:gd name="T20" fmla="*/ 1473 w 1946"/>
                <a:gd name="T21" fmla="*/ 972 h 2334"/>
                <a:gd name="T22" fmla="*/ 1473 w 1946"/>
                <a:gd name="T23" fmla="*/ 27 h 2334"/>
                <a:gd name="T24" fmla="*/ 1945 w 1946"/>
                <a:gd name="T25" fmla="*/ 27 h 2334"/>
                <a:gd name="T26" fmla="*/ 1945 w 1946"/>
                <a:gd name="T27" fmla="*/ 2333 h 2334"/>
                <a:gd name="T28" fmla="*/ 1889 w 1946"/>
                <a:gd name="T29" fmla="*/ 2333 h 2334"/>
                <a:gd name="T30" fmla="*/ 695 w 1946"/>
                <a:gd name="T31" fmla="*/ 1250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6" h="2334">
                  <a:moveTo>
                    <a:pt x="695" y="1250"/>
                  </a:moveTo>
                  <a:lnTo>
                    <a:pt x="695" y="1250"/>
                  </a:lnTo>
                  <a:cubicBezTo>
                    <a:pt x="584" y="1138"/>
                    <a:pt x="417" y="945"/>
                    <a:pt x="417" y="945"/>
                  </a:cubicBezTo>
                  <a:cubicBezTo>
                    <a:pt x="417" y="945"/>
                    <a:pt x="445" y="1194"/>
                    <a:pt x="445" y="1333"/>
                  </a:cubicBezTo>
                  <a:cubicBezTo>
                    <a:pt x="445" y="2306"/>
                    <a:pt x="445" y="2306"/>
                    <a:pt x="445" y="2306"/>
                  </a:cubicBezTo>
                  <a:cubicBezTo>
                    <a:pt x="0" y="2306"/>
                    <a:pt x="0" y="2306"/>
                    <a:pt x="0" y="230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1223" y="1083"/>
                    <a:pt x="1223" y="1083"/>
                    <a:pt x="1223" y="1083"/>
                  </a:cubicBezTo>
                  <a:cubicBezTo>
                    <a:pt x="1362" y="1194"/>
                    <a:pt x="1501" y="1389"/>
                    <a:pt x="1501" y="1389"/>
                  </a:cubicBezTo>
                  <a:cubicBezTo>
                    <a:pt x="1501" y="1389"/>
                    <a:pt x="1473" y="1138"/>
                    <a:pt x="1473" y="972"/>
                  </a:cubicBezTo>
                  <a:cubicBezTo>
                    <a:pt x="1473" y="27"/>
                    <a:pt x="1473" y="27"/>
                    <a:pt x="1473" y="27"/>
                  </a:cubicBezTo>
                  <a:cubicBezTo>
                    <a:pt x="1945" y="27"/>
                    <a:pt x="1945" y="27"/>
                    <a:pt x="1945" y="27"/>
                  </a:cubicBezTo>
                  <a:cubicBezTo>
                    <a:pt x="1945" y="2333"/>
                    <a:pt x="1945" y="2333"/>
                    <a:pt x="1945" y="2333"/>
                  </a:cubicBezTo>
                  <a:cubicBezTo>
                    <a:pt x="1889" y="2333"/>
                    <a:pt x="1889" y="2333"/>
                    <a:pt x="1889" y="2333"/>
                  </a:cubicBezTo>
                  <a:lnTo>
                    <a:pt x="695" y="125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" name="Freeform 14"/>
            <p:cNvSpPr>
              <a:spLocks noChangeArrowheads="1"/>
            </p:cNvSpPr>
            <p:nvPr/>
          </p:nvSpPr>
          <p:spPr bwMode="gray">
            <a:xfrm>
              <a:off x="2360686" y="1787553"/>
              <a:ext cx="242792" cy="257907"/>
            </a:xfrm>
            <a:custGeom>
              <a:avLst/>
              <a:gdLst>
                <a:gd name="T0" fmla="*/ 0 w 2195"/>
                <a:gd name="T1" fmla="*/ 1167 h 2334"/>
                <a:gd name="T2" fmla="*/ 0 w 2195"/>
                <a:gd name="T3" fmla="*/ 1167 h 2334"/>
                <a:gd name="T4" fmla="*/ 1194 w 2195"/>
                <a:gd name="T5" fmla="*/ 0 h 2334"/>
                <a:gd name="T6" fmla="*/ 2139 w 2195"/>
                <a:gd name="T7" fmla="*/ 472 h 2334"/>
                <a:gd name="T8" fmla="*/ 1778 w 2195"/>
                <a:gd name="T9" fmla="*/ 723 h 2334"/>
                <a:gd name="T10" fmla="*/ 1194 w 2195"/>
                <a:gd name="T11" fmla="*/ 417 h 2334"/>
                <a:gd name="T12" fmla="*/ 500 w 2195"/>
                <a:gd name="T13" fmla="*/ 1167 h 2334"/>
                <a:gd name="T14" fmla="*/ 1194 w 2195"/>
                <a:gd name="T15" fmla="*/ 1916 h 2334"/>
                <a:gd name="T16" fmla="*/ 1805 w 2195"/>
                <a:gd name="T17" fmla="*/ 1583 h 2334"/>
                <a:gd name="T18" fmla="*/ 2194 w 2195"/>
                <a:gd name="T19" fmla="*/ 1833 h 2334"/>
                <a:gd name="T20" fmla="*/ 1194 w 2195"/>
                <a:gd name="T21" fmla="*/ 2333 h 2334"/>
                <a:gd name="T22" fmla="*/ 0 w 2195"/>
                <a:gd name="T23" fmla="*/ 1167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95" h="2334">
                  <a:moveTo>
                    <a:pt x="0" y="1167"/>
                  </a:moveTo>
                  <a:lnTo>
                    <a:pt x="0" y="1167"/>
                  </a:lnTo>
                  <a:cubicBezTo>
                    <a:pt x="0" y="500"/>
                    <a:pt x="527" y="0"/>
                    <a:pt x="1194" y="0"/>
                  </a:cubicBezTo>
                  <a:cubicBezTo>
                    <a:pt x="1638" y="0"/>
                    <a:pt x="1944" y="139"/>
                    <a:pt x="2139" y="472"/>
                  </a:cubicBezTo>
                  <a:cubicBezTo>
                    <a:pt x="1778" y="723"/>
                    <a:pt x="1778" y="723"/>
                    <a:pt x="1778" y="723"/>
                  </a:cubicBezTo>
                  <a:cubicBezTo>
                    <a:pt x="1667" y="555"/>
                    <a:pt x="1472" y="417"/>
                    <a:pt x="1194" y="417"/>
                  </a:cubicBezTo>
                  <a:cubicBezTo>
                    <a:pt x="778" y="417"/>
                    <a:pt x="500" y="750"/>
                    <a:pt x="500" y="1167"/>
                  </a:cubicBezTo>
                  <a:cubicBezTo>
                    <a:pt x="500" y="1583"/>
                    <a:pt x="778" y="1916"/>
                    <a:pt x="1194" y="1916"/>
                  </a:cubicBezTo>
                  <a:cubicBezTo>
                    <a:pt x="1499" y="1916"/>
                    <a:pt x="1667" y="1778"/>
                    <a:pt x="1805" y="1583"/>
                  </a:cubicBezTo>
                  <a:cubicBezTo>
                    <a:pt x="2194" y="1833"/>
                    <a:pt x="2194" y="1833"/>
                    <a:pt x="2194" y="1833"/>
                  </a:cubicBezTo>
                  <a:cubicBezTo>
                    <a:pt x="1971" y="2138"/>
                    <a:pt x="1667" y="2333"/>
                    <a:pt x="1194" y="2333"/>
                  </a:cubicBezTo>
                  <a:cubicBezTo>
                    <a:pt x="527" y="2333"/>
                    <a:pt x="0" y="1833"/>
                    <a:pt x="0" y="116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" name="Freeform 15"/>
            <p:cNvSpPr>
              <a:spLocks noChangeArrowheads="1"/>
            </p:cNvSpPr>
            <p:nvPr/>
          </p:nvSpPr>
          <p:spPr bwMode="gray">
            <a:xfrm>
              <a:off x="2643455" y="1790478"/>
              <a:ext cx="178437" cy="252056"/>
            </a:xfrm>
            <a:custGeom>
              <a:avLst/>
              <a:gdLst>
                <a:gd name="T0" fmla="*/ 0 w 1612"/>
                <a:gd name="T1" fmla="*/ 0 h 2280"/>
                <a:gd name="T2" fmla="*/ 1556 w 1612"/>
                <a:gd name="T3" fmla="*/ 0 h 2280"/>
                <a:gd name="T4" fmla="*/ 1556 w 1612"/>
                <a:gd name="T5" fmla="*/ 417 h 2280"/>
                <a:gd name="T6" fmla="*/ 472 w 1612"/>
                <a:gd name="T7" fmla="*/ 417 h 2280"/>
                <a:gd name="T8" fmla="*/ 472 w 1612"/>
                <a:gd name="T9" fmla="*/ 918 h 2280"/>
                <a:gd name="T10" fmla="*/ 1416 w 1612"/>
                <a:gd name="T11" fmla="*/ 918 h 2280"/>
                <a:gd name="T12" fmla="*/ 1416 w 1612"/>
                <a:gd name="T13" fmla="*/ 1334 h 2280"/>
                <a:gd name="T14" fmla="*/ 472 w 1612"/>
                <a:gd name="T15" fmla="*/ 1334 h 2280"/>
                <a:gd name="T16" fmla="*/ 472 w 1612"/>
                <a:gd name="T17" fmla="*/ 1862 h 2280"/>
                <a:gd name="T18" fmla="*/ 1611 w 1612"/>
                <a:gd name="T19" fmla="*/ 1862 h 2280"/>
                <a:gd name="T20" fmla="*/ 1611 w 1612"/>
                <a:gd name="T21" fmla="*/ 2279 h 2280"/>
                <a:gd name="T22" fmla="*/ 0 w 1612"/>
                <a:gd name="T23" fmla="*/ 2279 h 2280"/>
                <a:gd name="T24" fmla="*/ 0 w 1612"/>
                <a:gd name="T25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2" h="2280">
                  <a:moveTo>
                    <a:pt x="0" y="0"/>
                  </a:moveTo>
                  <a:lnTo>
                    <a:pt x="1556" y="0"/>
                  </a:lnTo>
                  <a:lnTo>
                    <a:pt x="1556" y="417"/>
                  </a:lnTo>
                  <a:lnTo>
                    <a:pt x="472" y="417"/>
                  </a:lnTo>
                  <a:lnTo>
                    <a:pt x="472" y="918"/>
                  </a:lnTo>
                  <a:lnTo>
                    <a:pt x="1416" y="918"/>
                  </a:lnTo>
                  <a:lnTo>
                    <a:pt x="1416" y="1334"/>
                  </a:lnTo>
                  <a:lnTo>
                    <a:pt x="472" y="1334"/>
                  </a:lnTo>
                  <a:lnTo>
                    <a:pt x="472" y="1862"/>
                  </a:lnTo>
                  <a:lnTo>
                    <a:pt x="1611" y="1862"/>
                  </a:lnTo>
                  <a:lnTo>
                    <a:pt x="1611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" name="Freeform 16"/>
            <p:cNvSpPr>
              <a:spLocks noChangeArrowheads="1"/>
            </p:cNvSpPr>
            <p:nvPr/>
          </p:nvSpPr>
          <p:spPr bwMode="gray">
            <a:xfrm>
              <a:off x="687472" y="1671032"/>
              <a:ext cx="221340" cy="205740"/>
            </a:xfrm>
            <a:custGeom>
              <a:avLst/>
              <a:gdLst>
                <a:gd name="T0" fmla="*/ 944 w 2000"/>
                <a:gd name="T1" fmla="*/ 0 h 1861"/>
                <a:gd name="T2" fmla="*/ 944 w 2000"/>
                <a:gd name="T3" fmla="*/ 0 h 1861"/>
                <a:gd name="T4" fmla="*/ 0 w 2000"/>
                <a:gd name="T5" fmla="*/ 555 h 1861"/>
                <a:gd name="T6" fmla="*/ 278 w 2000"/>
                <a:gd name="T7" fmla="*/ 860 h 1861"/>
                <a:gd name="T8" fmla="*/ 1999 w 2000"/>
                <a:gd name="T9" fmla="*/ 1860 h 1861"/>
                <a:gd name="T10" fmla="*/ 944 w 2000"/>
                <a:gd name="T11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0" h="1861">
                  <a:moveTo>
                    <a:pt x="944" y="0"/>
                  </a:moveTo>
                  <a:lnTo>
                    <a:pt x="944" y="0"/>
                  </a:lnTo>
                  <a:cubicBezTo>
                    <a:pt x="0" y="555"/>
                    <a:pt x="0" y="555"/>
                    <a:pt x="0" y="555"/>
                  </a:cubicBezTo>
                  <a:cubicBezTo>
                    <a:pt x="83" y="666"/>
                    <a:pt x="194" y="778"/>
                    <a:pt x="278" y="860"/>
                  </a:cubicBezTo>
                  <a:cubicBezTo>
                    <a:pt x="1999" y="1860"/>
                    <a:pt x="1999" y="1860"/>
                    <a:pt x="1999" y="1860"/>
                  </a:cubicBezTo>
                  <a:lnTo>
                    <a:pt x="944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Freeform 17"/>
            <p:cNvSpPr>
              <a:spLocks noChangeArrowheads="1"/>
            </p:cNvSpPr>
            <p:nvPr/>
          </p:nvSpPr>
          <p:spPr bwMode="gray">
            <a:xfrm>
              <a:off x="801067" y="1596926"/>
              <a:ext cx="119933" cy="273508"/>
            </a:xfrm>
            <a:custGeom>
              <a:avLst/>
              <a:gdLst>
                <a:gd name="T0" fmla="*/ 1083 w 1084"/>
                <a:gd name="T1" fmla="*/ 2472 h 2473"/>
                <a:gd name="T2" fmla="*/ 1083 w 1084"/>
                <a:gd name="T3" fmla="*/ 0 h 2473"/>
                <a:gd name="T4" fmla="*/ 0 w 1084"/>
                <a:gd name="T5" fmla="*/ 611 h 2473"/>
                <a:gd name="T6" fmla="*/ 1083 w 1084"/>
                <a:gd name="T7" fmla="*/ 2472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4" h="2473">
                  <a:moveTo>
                    <a:pt x="1083" y="2472"/>
                  </a:moveTo>
                  <a:lnTo>
                    <a:pt x="1083" y="0"/>
                  </a:lnTo>
                  <a:lnTo>
                    <a:pt x="0" y="611"/>
                  </a:lnTo>
                  <a:lnTo>
                    <a:pt x="1083" y="2472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1" name="Freeform 18"/>
            <p:cNvSpPr>
              <a:spLocks noChangeArrowheads="1"/>
            </p:cNvSpPr>
            <p:nvPr/>
          </p:nvSpPr>
          <p:spPr bwMode="gray">
            <a:xfrm>
              <a:off x="662608" y="1446765"/>
              <a:ext cx="117008" cy="264245"/>
            </a:xfrm>
            <a:custGeom>
              <a:avLst/>
              <a:gdLst>
                <a:gd name="T0" fmla="*/ 111 w 1057"/>
                <a:gd name="T1" fmla="*/ 2390 h 2391"/>
                <a:gd name="T2" fmla="*/ 111 w 1057"/>
                <a:gd name="T3" fmla="*/ 2390 h 2391"/>
                <a:gd name="T4" fmla="*/ 1056 w 1057"/>
                <a:gd name="T5" fmla="*/ 1862 h 2391"/>
                <a:gd name="T6" fmla="*/ 0 w 1057"/>
                <a:gd name="T7" fmla="*/ 0 h 2391"/>
                <a:gd name="T8" fmla="*/ 0 w 1057"/>
                <a:gd name="T9" fmla="*/ 1918 h 2391"/>
                <a:gd name="T10" fmla="*/ 111 w 1057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7" h="2391">
                  <a:moveTo>
                    <a:pt x="111" y="2390"/>
                  </a:moveTo>
                  <a:lnTo>
                    <a:pt x="111" y="2390"/>
                  </a:lnTo>
                  <a:cubicBezTo>
                    <a:pt x="1056" y="1862"/>
                    <a:pt x="1056" y="1862"/>
                    <a:pt x="1056" y="18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18"/>
                    <a:pt x="0" y="1918"/>
                    <a:pt x="0" y="1918"/>
                  </a:cubicBezTo>
                  <a:cubicBezTo>
                    <a:pt x="0" y="2056"/>
                    <a:pt x="29" y="2223"/>
                    <a:pt x="111" y="2390"/>
                  </a:cubicBez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" name="Freeform 19"/>
            <p:cNvSpPr>
              <a:spLocks noChangeArrowheads="1"/>
            </p:cNvSpPr>
            <p:nvPr/>
          </p:nvSpPr>
          <p:spPr bwMode="gray">
            <a:xfrm>
              <a:off x="671871" y="1440427"/>
              <a:ext cx="236453" cy="205740"/>
            </a:xfrm>
            <a:custGeom>
              <a:avLst/>
              <a:gdLst>
                <a:gd name="T0" fmla="*/ 1056 w 2139"/>
                <a:gd name="T1" fmla="*/ 1862 h 1863"/>
                <a:gd name="T2" fmla="*/ 2138 w 2139"/>
                <a:gd name="T3" fmla="*/ 1250 h 1863"/>
                <a:gd name="T4" fmla="*/ 444 w 2139"/>
                <a:gd name="T5" fmla="*/ 250 h 1863"/>
                <a:gd name="T6" fmla="*/ 389 w 2139"/>
                <a:gd name="T7" fmla="*/ 223 h 1863"/>
                <a:gd name="T8" fmla="*/ 0 w 2139"/>
                <a:gd name="T9" fmla="*/ 0 h 1863"/>
                <a:gd name="T10" fmla="*/ 1056 w 2139"/>
                <a:gd name="T11" fmla="*/ 1862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863">
                  <a:moveTo>
                    <a:pt x="1056" y="1862"/>
                  </a:moveTo>
                  <a:lnTo>
                    <a:pt x="2138" y="1250"/>
                  </a:lnTo>
                  <a:lnTo>
                    <a:pt x="444" y="250"/>
                  </a:lnTo>
                  <a:lnTo>
                    <a:pt x="389" y="223"/>
                  </a:lnTo>
                  <a:lnTo>
                    <a:pt x="0" y="0"/>
                  </a:lnTo>
                  <a:lnTo>
                    <a:pt x="1056" y="1862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" name="Freeform 20"/>
            <p:cNvSpPr>
              <a:spLocks noChangeArrowheads="1"/>
            </p:cNvSpPr>
            <p:nvPr/>
          </p:nvSpPr>
          <p:spPr bwMode="gray">
            <a:xfrm>
              <a:off x="521223" y="1446765"/>
              <a:ext cx="116521" cy="264245"/>
            </a:xfrm>
            <a:custGeom>
              <a:avLst/>
              <a:gdLst>
                <a:gd name="T0" fmla="*/ 917 w 1056"/>
                <a:gd name="T1" fmla="*/ 2390 h 2391"/>
                <a:gd name="T2" fmla="*/ 917 w 1056"/>
                <a:gd name="T3" fmla="*/ 2390 h 2391"/>
                <a:gd name="T4" fmla="*/ 1055 w 1056"/>
                <a:gd name="T5" fmla="*/ 1889 h 2391"/>
                <a:gd name="T6" fmla="*/ 1055 w 1056"/>
                <a:gd name="T7" fmla="*/ 0 h 2391"/>
                <a:gd name="T8" fmla="*/ 0 w 1056"/>
                <a:gd name="T9" fmla="*/ 1862 h 2391"/>
                <a:gd name="T10" fmla="*/ 917 w 1056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6" h="2391">
                  <a:moveTo>
                    <a:pt x="917" y="2390"/>
                  </a:moveTo>
                  <a:lnTo>
                    <a:pt x="917" y="2390"/>
                  </a:lnTo>
                  <a:cubicBezTo>
                    <a:pt x="1000" y="2223"/>
                    <a:pt x="1055" y="2056"/>
                    <a:pt x="1055" y="1889"/>
                  </a:cubicBezTo>
                  <a:cubicBezTo>
                    <a:pt x="1055" y="0"/>
                    <a:pt x="1055" y="0"/>
                    <a:pt x="1055" y="0"/>
                  </a:cubicBezTo>
                  <a:cubicBezTo>
                    <a:pt x="0" y="1862"/>
                    <a:pt x="0" y="1862"/>
                    <a:pt x="0" y="1862"/>
                  </a:cubicBezTo>
                  <a:lnTo>
                    <a:pt x="917" y="239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Freeform 21"/>
            <p:cNvSpPr>
              <a:spLocks noChangeArrowheads="1"/>
            </p:cNvSpPr>
            <p:nvPr/>
          </p:nvSpPr>
          <p:spPr bwMode="gray">
            <a:xfrm>
              <a:off x="392514" y="1440427"/>
              <a:ext cx="236941" cy="205740"/>
            </a:xfrm>
            <a:custGeom>
              <a:avLst/>
              <a:gdLst>
                <a:gd name="T0" fmla="*/ 2140 w 2141"/>
                <a:gd name="T1" fmla="*/ 0 h 1863"/>
                <a:gd name="T2" fmla="*/ 0 w 2141"/>
                <a:gd name="T3" fmla="*/ 1250 h 1863"/>
                <a:gd name="T4" fmla="*/ 1056 w 2141"/>
                <a:gd name="T5" fmla="*/ 1862 h 1863"/>
                <a:gd name="T6" fmla="*/ 2140 w 2141"/>
                <a:gd name="T7" fmla="*/ 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1" h="1863">
                  <a:moveTo>
                    <a:pt x="2140" y="0"/>
                  </a:moveTo>
                  <a:lnTo>
                    <a:pt x="0" y="1250"/>
                  </a:lnTo>
                  <a:lnTo>
                    <a:pt x="1056" y="1862"/>
                  </a:lnTo>
                  <a:lnTo>
                    <a:pt x="214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" name="Freeform 22"/>
            <p:cNvSpPr>
              <a:spLocks noChangeArrowheads="1"/>
            </p:cNvSpPr>
            <p:nvPr/>
          </p:nvSpPr>
          <p:spPr bwMode="gray">
            <a:xfrm>
              <a:off x="389589" y="1671032"/>
              <a:ext cx="224265" cy="205740"/>
            </a:xfrm>
            <a:custGeom>
              <a:avLst/>
              <a:gdLst>
                <a:gd name="T0" fmla="*/ 1722 w 2028"/>
                <a:gd name="T1" fmla="*/ 860 h 1861"/>
                <a:gd name="T2" fmla="*/ 1722 w 2028"/>
                <a:gd name="T3" fmla="*/ 860 h 1861"/>
                <a:gd name="T4" fmla="*/ 2027 w 2028"/>
                <a:gd name="T5" fmla="*/ 555 h 1861"/>
                <a:gd name="T6" fmla="*/ 1083 w 2028"/>
                <a:gd name="T7" fmla="*/ 0 h 1861"/>
                <a:gd name="T8" fmla="*/ 0 w 2028"/>
                <a:gd name="T9" fmla="*/ 1860 h 1861"/>
                <a:gd name="T10" fmla="*/ 1722 w 2028"/>
                <a:gd name="T11" fmla="*/ 86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8" h="1861">
                  <a:moveTo>
                    <a:pt x="1722" y="860"/>
                  </a:moveTo>
                  <a:lnTo>
                    <a:pt x="1722" y="860"/>
                  </a:lnTo>
                  <a:cubicBezTo>
                    <a:pt x="1833" y="778"/>
                    <a:pt x="1944" y="666"/>
                    <a:pt x="2027" y="555"/>
                  </a:cubicBezTo>
                  <a:cubicBezTo>
                    <a:pt x="1083" y="0"/>
                    <a:pt x="1083" y="0"/>
                    <a:pt x="1083" y="0"/>
                  </a:cubicBezTo>
                  <a:cubicBezTo>
                    <a:pt x="0" y="1860"/>
                    <a:pt x="0" y="1860"/>
                    <a:pt x="0" y="1860"/>
                  </a:cubicBezTo>
                  <a:lnTo>
                    <a:pt x="1722" y="860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6" name="Freeform 23"/>
            <p:cNvSpPr>
              <a:spLocks noChangeArrowheads="1"/>
            </p:cNvSpPr>
            <p:nvPr/>
          </p:nvSpPr>
          <p:spPr bwMode="gray">
            <a:xfrm>
              <a:off x="380326" y="1596926"/>
              <a:ext cx="117008" cy="273508"/>
            </a:xfrm>
            <a:custGeom>
              <a:avLst/>
              <a:gdLst>
                <a:gd name="T0" fmla="*/ 1056 w 1057"/>
                <a:gd name="T1" fmla="*/ 611 h 2473"/>
                <a:gd name="T2" fmla="*/ 0 w 1057"/>
                <a:gd name="T3" fmla="*/ 0 h 2473"/>
                <a:gd name="T4" fmla="*/ 0 w 1057"/>
                <a:gd name="T5" fmla="*/ 2472 h 2473"/>
                <a:gd name="T6" fmla="*/ 1056 w 1057"/>
                <a:gd name="T7" fmla="*/ 611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7" h="2473">
                  <a:moveTo>
                    <a:pt x="1056" y="611"/>
                  </a:moveTo>
                  <a:lnTo>
                    <a:pt x="0" y="0"/>
                  </a:lnTo>
                  <a:lnTo>
                    <a:pt x="0" y="2472"/>
                  </a:lnTo>
                  <a:lnTo>
                    <a:pt x="1056" y="611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7" name="Freeform 24"/>
            <p:cNvSpPr>
              <a:spLocks noChangeArrowheads="1"/>
            </p:cNvSpPr>
            <p:nvPr/>
          </p:nvSpPr>
          <p:spPr bwMode="gray">
            <a:xfrm>
              <a:off x="401777" y="1778290"/>
              <a:ext cx="236453" cy="117009"/>
            </a:xfrm>
            <a:custGeom>
              <a:avLst/>
              <a:gdLst>
                <a:gd name="T0" fmla="*/ 2138 w 2139"/>
                <a:gd name="T1" fmla="*/ 0 h 1057"/>
                <a:gd name="T2" fmla="*/ 2138 w 2139"/>
                <a:gd name="T3" fmla="*/ 0 h 1057"/>
                <a:gd name="T4" fmla="*/ 1639 w 2139"/>
                <a:gd name="T5" fmla="*/ 140 h 1057"/>
                <a:gd name="T6" fmla="*/ 0 w 2139"/>
                <a:gd name="T7" fmla="*/ 1056 h 1057"/>
                <a:gd name="T8" fmla="*/ 2138 w 2139"/>
                <a:gd name="T9" fmla="*/ 1056 h 1057"/>
                <a:gd name="T10" fmla="*/ 2138 w 2139"/>
                <a:gd name="T11" fmla="*/ 0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057">
                  <a:moveTo>
                    <a:pt x="2138" y="0"/>
                  </a:moveTo>
                  <a:lnTo>
                    <a:pt x="2138" y="0"/>
                  </a:lnTo>
                  <a:cubicBezTo>
                    <a:pt x="1944" y="0"/>
                    <a:pt x="1777" y="56"/>
                    <a:pt x="1639" y="14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38" y="1056"/>
                    <a:pt x="2138" y="1056"/>
                    <a:pt x="2138" y="1056"/>
                  </a:cubicBezTo>
                  <a:lnTo>
                    <a:pt x="2138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8" name="Freeform 25"/>
            <p:cNvSpPr>
              <a:spLocks noChangeArrowheads="1"/>
            </p:cNvSpPr>
            <p:nvPr/>
          </p:nvSpPr>
          <p:spPr bwMode="gray">
            <a:xfrm>
              <a:off x="401777" y="1907487"/>
              <a:ext cx="236453" cy="138460"/>
            </a:xfrm>
            <a:custGeom>
              <a:avLst/>
              <a:gdLst>
                <a:gd name="T0" fmla="*/ 0 w 2139"/>
                <a:gd name="T1" fmla="*/ 0 h 1251"/>
                <a:gd name="T2" fmla="*/ 1666 w 2139"/>
                <a:gd name="T3" fmla="*/ 973 h 1251"/>
                <a:gd name="T4" fmla="*/ 2138 w 2139"/>
                <a:gd name="T5" fmla="*/ 1250 h 1251"/>
                <a:gd name="T6" fmla="*/ 2138 w 2139"/>
                <a:gd name="T7" fmla="*/ 0 h 1251"/>
                <a:gd name="T8" fmla="*/ 0 w 2139"/>
                <a:gd name="T9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9" h="1251">
                  <a:moveTo>
                    <a:pt x="0" y="0"/>
                  </a:moveTo>
                  <a:lnTo>
                    <a:pt x="1666" y="973"/>
                  </a:lnTo>
                  <a:lnTo>
                    <a:pt x="2138" y="1250"/>
                  </a:lnTo>
                  <a:lnTo>
                    <a:pt x="2138" y="0"/>
                  </a:lnTo>
                  <a:lnTo>
                    <a:pt x="0" y="0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9" name="Freeform 26"/>
            <p:cNvSpPr>
              <a:spLocks noChangeArrowheads="1"/>
            </p:cNvSpPr>
            <p:nvPr/>
          </p:nvSpPr>
          <p:spPr bwMode="gray">
            <a:xfrm>
              <a:off x="662608" y="1778290"/>
              <a:ext cx="236941" cy="117009"/>
            </a:xfrm>
            <a:custGeom>
              <a:avLst/>
              <a:gdLst>
                <a:gd name="T0" fmla="*/ 1723 w 2141"/>
                <a:gd name="T1" fmla="*/ 834 h 1057"/>
                <a:gd name="T2" fmla="*/ 1723 w 2141"/>
                <a:gd name="T3" fmla="*/ 834 h 1057"/>
                <a:gd name="T4" fmla="*/ 1667 w 2141"/>
                <a:gd name="T5" fmla="*/ 807 h 1057"/>
                <a:gd name="T6" fmla="*/ 501 w 2141"/>
                <a:gd name="T7" fmla="*/ 140 h 1057"/>
                <a:gd name="T8" fmla="*/ 0 w 2141"/>
                <a:gd name="T9" fmla="*/ 0 h 1057"/>
                <a:gd name="T10" fmla="*/ 0 w 2141"/>
                <a:gd name="T11" fmla="*/ 1056 h 1057"/>
                <a:gd name="T12" fmla="*/ 2140 w 2141"/>
                <a:gd name="T13" fmla="*/ 1056 h 1057"/>
                <a:gd name="T14" fmla="*/ 1723 w 2141"/>
                <a:gd name="T15" fmla="*/ 834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1" h="1057">
                  <a:moveTo>
                    <a:pt x="1723" y="834"/>
                  </a:moveTo>
                  <a:lnTo>
                    <a:pt x="1723" y="834"/>
                  </a:lnTo>
                  <a:cubicBezTo>
                    <a:pt x="1667" y="807"/>
                    <a:pt x="1667" y="807"/>
                    <a:pt x="1667" y="807"/>
                  </a:cubicBezTo>
                  <a:cubicBezTo>
                    <a:pt x="501" y="140"/>
                    <a:pt x="501" y="140"/>
                    <a:pt x="501" y="140"/>
                  </a:cubicBezTo>
                  <a:cubicBezTo>
                    <a:pt x="362" y="56"/>
                    <a:pt x="195" y="0"/>
                    <a:pt x="0" y="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40" y="1056"/>
                    <a:pt x="2140" y="1056"/>
                    <a:pt x="2140" y="1056"/>
                  </a:cubicBezTo>
                  <a:lnTo>
                    <a:pt x="1723" y="834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0" name="Freeform 27"/>
            <p:cNvSpPr>
              <a:spLocks noChangeArrowheads="1"/>
            </p:cNvSpPr>
            <p:nvPr/>
          </p:nvSpPr>
          <p:spPr bwMode="gray">
            <a:xfrm>
              <a:off x="662608" y="1907487"/>
              <a:ext cx="233529" cy="138460"/>
            </a:xfrm>
            <a:custGeom>
              <a:avLst/>
              <a:gdLst>
                <a:gd name="T0" fmla="*/ 0 w 2112"/>
                <a:gd name="T1" fmla="*/ 0 h 1251"/>
                <a:gd name="T2" fmla="*/ 0 w 2112"/>
                <a:gd name="T3" fmla="*/ 1250 h 1251"/>
                <a:gd name="T4" fmla="*/ 2111 w 2112"/>
                <a:gd name="T5" fmla="*/ 0 h 1251"/>
                <a:gd name="T6" fmla="*/ 0 w 2112"/>
                <a:gd name="T7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" h="1251">
                  <a:moveTo>
                    <a:pt x="0" y="0"/>
                  </a:moveTo>
                  <a:lnTo>
                    <a:pt x="0" y="1250"/>
                  </a:lnTo>
                  <a:lnTo>
                    <a:pt x="2111" y="0"/>
                  </a:lnTo>
                  <a:lnTo>
                    <a:pt x="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9" name="Freeform 5"/>
          <p:cNvSpPr>
            <a:spLocks/>
          </p:cNvSpPr>
          <p:nvPr userDrawn="1"/>
        </p:nvSpPr>
        <p:spPr bwMode="gray">
          <a:xfrm>
            <a:off x="5881688" y="-3175"/>
            <a:ext cx="6067425" cy="5497513"/>
          </a:xfrm>
          <a:custGeom>
            <a:avLst/>
            <a:gdLst>
              <a:gd name="T0" fmla="*/ 1002 w 1922"/>
              <a:gd name="T1" fmla="*/ 0 h 1741"/>
              <a:gd name="T2" fmla="*/ 1002 w 1922"/>
              <a:gd name="T3" fmla="*/ 0 h 1741"/>
              <a:gd name="T4" fmla="*/ 0 w 1922"/>
              <a:gd name="T5" fmla="*/ 1741 h 1741"/>
              <a:gd name="T6" fmla="*/ 1636 w 1922"/>
              <a:gd name="T7" fmla="*/ 796 h 1741"/>
              <a:gd name="T8" fmla="*/ 1922 w 1922"/>
              <a:gd name="T9" fmla="*/ 485 h 1741"/>
              <a:gd name="T10" fmla="*/ 1077 w 1922"/>
              <a:gd name="T11" fmla="*/ 0 h 1741"/>
              <a:gd name="T12" fmla="*/ 1002 w 1922"/>
              <a:gd name="T13" fmla="*/ 0 h 1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22" h="1741">
                <a:moveTo>
                  <a:pt x="1002" y="0"/>
                </a:moveTo>
                <a:cubicBezTo>
                  <a:pt x="1002" y="0"/>
                  <a:pt x="1002" y="0"/>
                  <a:pt x="1002" y="0"/>
                </a:cubicBezTo>
                <a:cubicBezTo>
                  <a:pt x="0" y="1741"/>
                  <a:pt x="0" y="1741"/>
                  <a:pt x="0" y="1741"/>
                </a:cubicBezTo>
                <a:cubicBezTo>
                  <a:pt x="1636" y="796"/>
                  <a:pt x="1636" y="796"/>
                  <a:pt x="1636" y="796"/>
                </a:cubicBezTo>
                <a:cubicBezTo>
                  <a:pt x="1744" y="717"/>
                  <a:pt x="1839" y="610"/>
                  <a:pt x="1922" y="485"/>
                </a:cubicBezTo>
                <a:cubicBezTo>
                  <a:pt x="1077" y="0"/>
                  <a:pt x="1077" y="0"/>
                  <a:pt x="1077" y="0"/>
                </a:cubicBezTo>
                <a:cubicBezTo>
                  <a:pt x="1002" y="0"/>
                  <a:pt x="1002" y="0"/>
                  <a:pt x="1002" y="0"/>
                </a:cubicBezTo>
              </a:path>
            </a:pathLst>
          </a:custGeom>
          <a:solidFill>
            <a:srgbClr val="23BDC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6"/>
          <p:cNvSpPr>
            <a:spLocks/>
          </p:cNvSpPr>
          <p:nvPr userDrawn="1"/>
        </p:nvSpPr>
        <p:spPr bwMode="gray">
          <a:xfrm>
            <a:off x="5594350" y="-3175"/>
            <a:ext cx="3084513" cy="5338763"/>
          </a:xfrm>
          <a:custGeom>
            <a:avLst/>
            <a:gdLst>
              <a:gd name="T0" fmla="*/ 0 w 1943"/>
              <a:gd name="T1" fmla="*/ 0 h 3363"/>
              <a:gd name="T2" fmla="*/ 0 w 1943"/>
              <a:gd name="T3" fmla="*/ 3363 h 3363"/>
              <a:gd name="T4" fmla="*/ 1943 w 1943"/>
              <a:gd name="T5" fmla="*/ 0 h 3363"/>
              <a:gd name="T6" fmla="*/ 0 w 1943"/>
              <a:gd name="T7" fmla="*/ 0 h 3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43" h="3363">
                <a:moveTo>
                  <a:pt x="0" y="0"/>
                </a:moveTo>
                <a:lnTo>
                  <a:pt x="0" y="3363"/>
                </a:lnTo>
                <a:lnTo>
                  <a:pt x="1943" y="0"/>
                </a:lnTo>
                <a:lnTo>
                  <a:pt x="0" y="0"/>
                </a:lnTo>
                <a:close/>
              </a:path>
            </a:pathLst>
          </a:custGeom>
          <a:solidFill>
            <a:srgbClr val="0C5B7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7"/>
          <p:cNvSpPr>
            <a:spLocks/>
          </p:cNvSpPr>
          <p:nvPr userDrawn="1"/>
        </p:nvSpPr>
        <p:spPr bwMode="gray">
          <a:xfrm>
            <a:off x="5594350" y="-3175"/>
            <a:ext cx="3084513" cy="5338763"/>
          </a:xfrm>
          <a:custGeom>
            <a:avLst/>
            <a:gdLst>
              <a:gd name="T0" fmla="*/ 0 w 1943"/>
              <a:gd name="T1" fmla="*/ 0 h 3363"/>
              <a:gd name="T2" fmla="*/ 0 w 1943"/>
              <a:gd name="T3" fmla="*/ 3363 h 3363"/>
              <a:gd name="T4" fmla="*/ 1943 w 1943"/>
              <a:gd name="T5" fmla="*/ 0 h 3363"/>
              <a:gd name="T6" fmla="*/ 0 w 1943"/>
              <a:gd name="T7" fmla="*/ 0 h 3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43" h="3363">
                <a:moveTo>
                  <a:pt x="0" y="0"/>
                </a:moveTo>
                <a:lnTo>
                  <a:pt x="0" y="3363"/>
                </a:lnTo>
                <a:lnTo>
                  <a:pt x="1943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8"/>
          <p:cNvSpPr>
            <a:spLocks/>
          </p:cNvSpPr>
          <p:nvPr userDrawn="1"/>
        </p:nvSpPr>
        <p:spPr bwMode="gray">
          <a:xfrm>
            <a:off x="6210300" y="2863850"/>
            <a:ext cx="5978525" cy="3179763"/>
          </a:xfrm>
          <a:custGeom>
            <a:avLst/>
            <a:gdLst>
              <a:gd name="T0" fmla="*/ 1554 w 1894"/>
              <a:gd name="T1" fmla="*/ 116 h 1007"/>
              <a:gd name="T2" fmla="*/ 0 w 1894"/>
              <a:gd name="T3" fmla="*/ 1007 h 1007"/>
              <a:gd name="T4" fmla="*/ 1894 w 1894"/>
              <a:gd name="T5" fmla="*/ 1007 h 1007"/>
              <a:gd name="T6" fmla="*/ 1894 w 1894"/>
              <a:gd name="T7" fmla="*/ 0 h 1007"/>
              <a:gd name="T8" fmla="*/ 1554 w 1894"/>
              <a:gd name="T9" fmla="*/ 116 h 1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4" h="1007">
                <a:moveTo>
                  <a:pt x="1554" y="116"/>
                </a:moveTo>
                <a:cubicBezTo>
                  <a:pt x="0" y="1007"/>
                  <a:pt x="0" y="1007"/>
                  <a:pt x="0" y="1007"/>
                </a:cubicBezTo>
                <a:cubicBezTo>
                  <a:pt x="1361" y="1007"/>
                  <a:pt x="1771" y="1007"/>
                  <a:pt x="1894" y="1007"/>
                </a:cubicBezTo>
                <a:cubicBezTo>
                  <a:pt x="1894" y="0"/>
                  <a:pt x="1894" y="0"/>
                  <a:pt x="1894" y="0"/>
                </a:cubicBezTo>
                <a:cubicBezTo>
                  <a:pt x="1766" y="23"/>
                  <a:pt x="1648" y="62"/>
                  <a:pt x="1554" y="116"/>
                </a:cubicBezTo>
                <a:close/>
              </a:path>
            </a:pathLst>
          </a:custGeom>
          <a:solidFill>
            <a:srgbClr val="0D877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9"/>
          <p:cNvSpPr>
            <a:spLocks/>
          </p:cNvSpPr>
          <p:nvPr userDrawn="1"/>
        </p:nvSpPr>
        <p:spPr bwMode="gray">
          <a:xfrm>
            <a:off x="10550525" y="-3175"/>
            <a:ext cx="1638300" cy="941388"/>
          </a:xfrm>
          <a:custGeom>
            <a:avLst/>
            <a:gdLst>
              <a:gd name="T0" fmla="*/ 0 w 519"/>
              <a:gd name="T1" fmla="*/ 0 h 298"/>
              <a:gd name="T2" fmla="*/ 519 w 519"/>
              <a:gd name="T3" fmla="*/ 298 h 298"/>
              <a:gd name="T4" fmla="*/ 519 w 519"/>
              <a:gd name="T5" fmla="*/ 0 h 298"/>
              <a:gd name="T6" fmla="*/ 0 w 519"/>
              <a:gd name="T7" fmla="*/ 0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19" h="298">
                <a:moveTo>
                  <a:pt x="0" y="0"/>
                </a:moveTo>
                <a:cubicBezTo>
                  <a:pt x="353" y="203"/>
                  <a:pt x="476" y="273"/>
                  <a:pt x="519" y="298"/>
                </a:cubicBezTo>
                <a:cubicBezTo>
                  <a:pt x="519" y="0"/>
                  <a:pt x="519" y="0"/>
                  <a:pt x="519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8DCFB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0"/>
          <p:cNvSpPr>
            <a:spLocks/>
          </p:cNvSpPr>
          <p:nvPr userDrawn="1"/>
        </p:nvSpPr>
        <p:spPr bwMode="gray">
          <a:xfrm>
            <a:off x="6194425" y="6375400"/>
            <a:ext cx="5994400" cy="482600"/>
          </a:xfrm>
          <a:custGeom>
            <a:avLst/>
            <a:gdLst>
              <a:gd name="T0" fmla="*/ 0 w 3776"/>
              <a:gd name="T1" fmla="*/ 0 h 304"/>
              <a:gd name="T2" fmla="*/ 537 w 3776"/>
              <a:gd name="T3" fmla="*/ 304 h 304"/>
              <a:gd name="T4" fmla="*/ 3776 w 3776"/>
              <a:gd name="T5" fmla="*/ 304 h 304"/>
              <a:gd name="T6" fmla="*/ 3776 w 3776"/>
              <a:gd name="T7" fmla="*/ 0 h 304"/>
              <a:gd name="T8" fmla="*/ 0 w 3776"/>
              <a:gd name="T9" fmla="*/ 0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76" h="304">
                <a:moveTo>
                  <a:pt x="0" y="0"/>
                </a:moveTo>
                <a:lnTo>
                  <a:pt x="537" y="304"/>
                </a:lnTo>
                <a:lnTo>
                  <a:pt x="3776" y="304"/>
                </a:lnTo>
                <a:lnTo>
                  <a:pt x="3776" y="0"/>
                </a:lnTo>
                <a:lnTo>
                  <a:pt x="0" y="0"/>
                </a:lnTo>
                <a:close/>
              </a:path>
            </a:pathLst>
          </a:custGeom>
          <a:solidFill>
            <a:srgbClr val="0C5B7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651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69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091920" y="4236065"/>
            <a:ext cx="6574617" cy="707886"/>
          </a:xfrm>
        </p:spPr>
        <p:txBody>
          <a:bodyPr wrap="square" tIns="45720" bIns="45720">
            <a:spAutoFit/>
          </a:bodyPr>
          <a:lstStyle>
            <a:lvl1pPr marL="0" indent="0">
              <a:buNone/>
              <a:defRPr b="1" baseline="0"/>
            </a:lvl1pPr>
          </a:lstStyle>
          <a:p>
            <a:pPr lvl="0"/>
            <a:r>
              <a:rPr lang="en-US" dirty="0" smtClean="0"/>
              <a:t>This is where more information about how to contact </a:t>
            </a:r>
            <a:r>
              <a:rPr lang="en-US" dirty="0" err="1" smtClean="0"/>
              <a:t>AllSeen</a:t>
            </a:r>
            <a:r>
              <a:rPr lang="en-US" dirty="0" smtClean="0"/>
              <a:t> Alliance goes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2" y="2"/>
            <a:ext cx="4314611" cy="5359100"/>
            <a:chOff x="220663" y="-39688"/>
            <a:chExt cx="5056187" cy="6278563"/>
          </a:xfrm>
        </p:grpSpPr>
        <p:sp>
          <p:nvSpPr>
            <p:cNvPr id="18" name="Freeform 5"/>
            <p:cNvSpPr>
              <a:spLocks noChangeArrowheads="1"/>
            </p:cNvSpPr>
            <p:nvPr/>
          </p:nvSpPr>
          <p:spPr bwMode="gray">
            <a:xfrm>
              <a:off x="3759200" y="-39688"/>
              <a:ext cx="1517650" cy="2625726"/>
            </a:xfrm>
            <a:custGeom>
              <a:avLst/>
              <a:gdLst>
                <a:gd name="T0" fmla="*/ 0 w 4216"/>
                <a:gd name="T1" fmla="*/ 0 h 7295"/>
                <a:gd name="T2" fmla="*/ 4215 w 4216"/>
                <a:gd name="T3" fmla="*/ 7294 h 7295"/>
                <a:gd name="T4" fmla="*/ 4215 w 4216"/>
                <a:gd name="T5" fmla="*/ 0 h 7295"/>
                <a:gd name="T6" fmla="*/ 0 w 4216"/>
                <a:gd name="T7" fmla="*/ 0 h 7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16" h="7295">
                  <a:moveTo>
                    <a:pt x="0" y="0"/>
                  </a:moveTo>
                  <a:lnTo>
                    <a:pt x="4215" y="7294"/>
                  </a:lnTo>
                  <a:lnTo>
                    <a:pt x="4215" y="0"/>
                  </a:lnTo>
                  <a:lnTo>
                    <a:pt x="0" y="0"/>
                  </a:lnTo>
                </a:path>
              </a:pathLst>
            </a:custGeom>
            <a:solidFill>
              <a:srgbClr val="098677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Freeform 6"/>
            <p:cNvSpPr>
              <a:spLocks noChangeArrowheads="1"/>
            </p:cNvSpPr>
            <p:nvPr/>
          </p:nvSpPr>
          <p:spPr bwMode="gray">
            <a:xfrm>
              <a:off x="220663" y="3694113"/>
              <a:ext cx="4391025" cy="2544762"/>
            </a:xfrm>
            <a:custGeom>
              <a:avLst/>
              <a:gdLst>
                <a:gd name="T0" fmla="*/ 0 w 12196"/>
                <a:gd name="T1" fmla="*/ 0 h 7067"/>
                <a:gd name="T2" fmla="*/ 0 w 12196"/>
                <a:gd name="T3" fmla="*/ 7066 h 7067"/>
                <a:gd name="T4" fmla="*/ 12195 w 12196"/>
                <a:gd name="T5" fmla="*/ 0 h 7067"/>
                <a:gd name="T6" fmla="*/ 0 w 12196"/>
                <a:gd name="T7" fmla="*/ 0 h 7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96" h="7067">
                  <a:moveTo>
                    <a:pt x="0" y="0"/>
                  </a:moveTo>
                  <a:lnTo>
                    <a:pt x="0" y="7066"/>
                  </a:lnTo>
                  <a:lnTo>
                    <a:pt x="12195" y="0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Freeform 7"/>
            <p:cNvSpPr>
              <a:spLocks noChangeArrowheads="1"/>
            </p:cNvSpPr>
            <p:nvPr/>
          </p:nvSpPr>
          <p:spPr bwMode="gray">
            <a:xfrm>
              <a:off x="220663" y="822325"/>
              <a:ext cx="4432300" cy="2533650"/>
            </a:xfrm>
            <a:custGeom>
              <a:avLst/>
              <a:gdLst>
                <a:gd name="T0" fmla="*/ 0 w 12310"/>
                <a:gd name="T1" fmla="*/ 7038 h 7039"/>
                <a:gd name="T2" fmla="*/ 12309 w 12310"/>
                <a:gd name="T3" fmla="*/ 7038 h 7039"/>
                <a:gd name="T4" fmla="*/ 8691 w 12310"/>
                <a:gd name="T5" fmla="*/ 4959 h 7039"/>
                <a:gd name="T6" fmla="*/ 8007 w 12310"/>
                <a:gd name="T7" fmla="*/ 4559 h 7039"/>
                <a:gd name="T8" fmla="*/ 0 w 12310"/>
                <a:gd name="T9" fmla="*/ 0 h 7039"/>
                <a:gd name="T10" fmla="*/ 0 w 12310"/>
                <a:gd name="T11" fmla="*/ 7038 h 7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10" h="7039">
                  <a:moveTo>
                    <a:pt x="0" y="7038"/>
                  </a:moveTo>
                  <a:lnTo>
                    <a:pt x="12309" y="7038"/>
                  </a:lnTo>
                  <a:lnTo>
                    <a:pt x="8691" y="4959"/>
                  </a:lnTo>
                  <a:lnTo>
                    <a:pt x="8007" y="4559"/>
                  </a:lnTo>
                  <a:lnTo>
                    <a:pt x="0" y="0"/>
                  </a:lnTo>
                  <a:lnTo>
                    <a:pt x="0" y="7038"/>
                  </a:lnTo>
                </a:path>
              </a:pathLst>
            </a:custGeom>
            <a:solidFill>
              <a:srgbClr val="055A7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Freeform 8"/>
            <p:cNvSpPr>
              <a:spLocks noChangeArrowheads="1"/>
            </p:cNvSpPr>
            <p:nvPr/>
          </p:nvSpPr>
          <p:spPr bwMode="gray">
            <a:xfrm>
              <a:off x="220663" y="-39688"/>
              <a:ext cx="4738687" cy="2770188"/>
            </a:xfrm>
            <a:custGeom>
              <a:avLst/>
              <a:gdLst>
                <a:gd name="T0" fmla="*/ 0 w 13165"/>
                <a:gd name="T1" fmla="*/ 114 h 7695"/>
                <a:gd name="T2" fmla="*/ 13164 w 13165"/>
                <a:gd name="T3" fmla="*/ 7694 h 7695"/>
                <a:gd name="T4" fmla="*/ 8719 w 13165"/>
                <a:gd name="T5" fmla="*/ 0 h 7695"/>
                <a:gd name="T6" fmla="*/ 0 w 13165"/>
                <a:gd name="T7" fmla="*/ 0 h 7695"/>
                <a:gd name="T8" fmla="*/ 0 w 13165"/>
                <a:gd name="T9" fmla="*/ 114 h 7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65" h="7695">
                  <a:moveTo>
                    <a:pt x="0" y="114"/>
                  </a:moveTo>
                  <a:lnTo>
                    <a:pt x="13164" y="7694"/>
                  </a:lnTo>
                  <a:lnTo>
                    <a:pt x="8719" y="0"/>
                  </a:lnTo>
                  <a:lnTo>
                    <a:pt x="0" y="0"/>
                  </a:lnTo>
                  <a:lnTo>
                    <a:pt x="0" y="114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TextBox 1"/>
          <p:cNvSpPr txBox="1"/>
          <p:nvPr userDrawn="1"/>
        </p:nvSpPr>
        <p:spPr bwMode="gray">
          <a:xfrm>
            <a:off x="4818124" y="2151704"/>
            <a:ext cx="6913246" cy="1046414"/>
          </a:xfrm>
          <a:prstGeom prst="rect">
            <a:avLst/>
          </a:prstGeom>
          <a:noFill/>
        </p:spPr>
        <p:txBody>
          <a:bodyPr wrap="square" lIns="121893" tIns="60947" rIns="121893" bIns="60947" rtlCol="0">
            <a:spAutoFit/>
          </a:bodyPr>
          <a:lstStyle/>
          <a:p>
            <a:r>
              <a:rPr lang="en-US" sz="6000" b="1" dirty="0" smtClean="0"/>
              <a:t>Thank you</a:t>
            </a:r>
            <a:endParaRPr lang="en-US" sz="6000" b="1" dirty="0"/>
          </a:p>
        </p:txBody>
      </p:sp>
      <p:sp>
        <p:nvSpPr>
          <p:cNvPr id="22" name="TextBox 21"/>
          <p:cNvSpPr txBox="1"/>
          <p:nvPr userDrawn="1"/>
        </p:nvSpPr>
        <p:spPr bwMode="gray">
          <a:xfrm>
            <a:off x="4966042" y="3222484"/>
            <a:ext cx="6177091" cy="451405"/>
          </a:xfrm>
          <a:prstGeom prst="rect">
            <a:avLst/>
          </a:prstGeom>
          <a:noFill/>
        </p:spPr>
        <p:txBody>
          <a:bodyPr wrap="square" lIns="121893" tIns="60947" rIns="121893" bIns="60947" rtlCol="0">
            <a:spAutoFit/>
          </a:bodyPr>
          <a:lstStyle/>
          <a:p>
            <a:r>
              <a:rPr lang="en-US" sz="2100" b="0" dirty="0" smtClean="0"/>
              <a:t>Follow us on</a:t>
            </a:r>
            <a:endParaRPr lang="en-US" sz="2100" b="0" dirty="0"/>
          </a:p>
        </p:txBody>
      </p:sp>
      <p:sp>
        <p:nvSpPr>
          <p:cNvPr id="25" name="Freeform 5"/>
          <p:cNvSpPr>
            <a:spLocks noChangeArrowheads="1"/>
          </p:cNvSpPr>
          <p:nvPr userDrawn="1"/>
        </p:nvSpPr>
        <p:spPr bwMode="gray">
          <a:xfrm>
            <a:off x="7034428" y="3299840"/>
            <a:ext cx="325920" cy="266024"/>
          </a:xfrm>
          <a:custGeom>
            <a:avLst/>
            <a:gdLst>
              <a:gd name="T0" fmla="*/ 5727 w 5728"/>
              <a:gd name="T1" fmla="*/ 570 h 4673"/>
              <a:gd name="T2" fmla="*/ 5727 w 5728"/>
              <a:gd name="T3" fmla="*/ 570 h 4673"/>
              <a:gd name="T4" fmla="*/ 5043 w 5728"/>
              <a:gd name="T5" fmla="*/ 741 h 4673"/>
              <a:gd name="T6" fmla="*/ 5585 w 5728"/>
              <a:gd name="T7" fmla="*/ 86 h 4673"/>
              <a:gd name="T8" fmla="*/ 4815 w 5728"/>
              <a:gd name="T9" fmla="*/ 399 h 4673"/>
              <a:gd name="T10" fmla="*/ 3961 w 5728"/>
              <a:gd name="T11" fmla="*/ 0 h 4673"/>
              <a:gd name="T12" fmla="*/ 2793 w 5728"/>
              <a:gd name="T13" fmla="*/ 1196 h 4673"/>
              <a:gd name="T14" fmla="*/ 2821 w 5728"/>
              <a:gd name="T15" fmla="*/ 1454 h 4673"/>
              <a:gd name="T16" fmla="*/ 400 w 5728"/>
              <a:gd name="T17" fmla="*/ 228 h 4673"/>
              <a:gd name="T18" fmla="*/ 228 w 5728"/>
              <a:gd name="T19" fmla="*/ 826 h 4673"/>
              <a:gd name="T20" fmla="*/ 770 w 5728"/>
              <a:gd name="T21" fmla="*/ 1796 h 4673"/>
              <a:gd name="T22" fmla="*/ 228 w 5728"/>
              <a:gd name="T23" fmla="*/ 1652 h 4673"/>
              <a:gd name="T24" fmla="*/ 228 w 5728"/>
              <a:gd name="T25" fmla="*/ 1652 h 4673"/>
              <a:gd name="T26" fmla="*/ 1168 w 5728"/>
              <a:gd name="T27" fmla="*/ 2821 h 4673"/>
              <a:gd name="T28" fmla="*/ 884 w 5728"/>
              <a:gd name="T29" fmla="*/ 2850 h 4673"/>
              <a:gd name="T30" fmla="*/ 656 w 5728"/>
              <a:gd name="T31" fmla="*/ 2821 h 4673"/>
              <a:gd name="T32" fmla="*/ 1738 w 5728"/>
              <a:gd name="T33" fmla="*/ 3647 h 4673"/>
              <a:gd name="T34" fmla="*/ 286 w 5728"/>
              <a:gd name="T35" fmla="*/ 4160 h 4673"/>
              <a:gd name="T36" fmla="*/ 0 w 5728"/>
              <a:gd name="T37" fmla="*/ 4131 h 4673"/>
              <a:gd name="T38" fmla="*/ 1796 w 5728"/>
              <a:gd name="T39" fmla="*/ 4672 h 4673"/>
              <a:gd name="T40" fmla="*/ 5157 w 5728"/>
              <a:gd name="T41" fmla="*/ 1310 h 4673"/>
              <a:gd name="T42" fmla="*/ 5129 w 5728"/>
              <a:gd name="T43" fmla="*/ 1168 h 4673"/>
              <a:gd name="T44" fmla="*/ 5727 w 5728"/>
              <a:gd name="T45" fmla="*/ 570 h 4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728" h="4673">
                <a:moveTo>
                  <a:pt x="5727" y="570"/>
                </a:moveTo>
                <a:lnTo>
                  <a:pt x="5727" y="570"/>
                </a:lnTo>
                <a:cubicBezTo>
                  <a:pt x="5528" y="656"/>
                  <a:pt x="5300" y="712"/>
                  <a:pt x="5043" y="741"/>
                </a:cubicBezTo>
                <a:cubicBezTo>
                  <a:pt x="5300" y="598"/>
                  <a:pt x="5499" y="370"/>
                  <a:pt x="5585" y="86"/>
                </a:cubicBezTo>
                <a:cubicBezTo>
                  <a:pt x="5329" y="228"/>
                  <a:pt x="5101" y="342"/>
                  <a:pt x="4815" y="399"/>
                </a:cubicBezTo>
                <a:cubicBezTo>
                  <a:pt x="4617" y="142"/>
                  <a:pt x="4303" y="0"/>
                  <a:pt x="3961" y="0"/>
                </a:cubicBezTo>
                <a:cubicBezTo>
                  <a:pt x="3305" y="0"/>
                  <a:pt x="2793" y="542"/>
                  <a:pt x="2793" y="1196"/>
                </a:cubicBezTo>
                <a:cubicBezTo>
                  <a:pt x="2793" y="1282"/>
                  <a:pt x="2793" y="1368"/>
                  <a:pt x="2821" y="1454"/>
                </a:cubicBezTo>
                <a:cubicBezTo>
                  <a:pt x="1852" y="1396"/>
                  <a:pt x="998" y="940"/>
                  <a:pt x="400" y="228"/>
                </a:cubicBezTo>
                <a:cubicBezTo>
                  <a:pt x="314" y="399"/>
                  <a:pt x="228" y="598"/>
                  <a:pt x="228" y="826"/>
                </a:cubicBezTo>
                <a:cubicBezTo>
                  <a:pt x="228" y="1226"/>
                  <a:pt x="456" y="1596"/>
                  <a:pt x="770" y="1796"/>
                </a:cubicBezTo>
                <a:cubicBezTo>
                  <a:pt x="570" y="1796"/>
                  <a:pt x="400" y="1738"/>
                  <a:pt x="228" y="1652"/>
                </a:cubicBezTo>
                <a:lnTo>
                  <a:pt x="228" y="1652"/>
                </a:lnTo>
                <a:cubicBezTo>
                  <a:pt x="228" y="2222"/>
                  <a:pt x="628" y="2707"/>
                  <a:pt x="1168" y="2821"/>
                </a:cubicBezTo>
                <a:cubicBezTo>
                  <a:pt x="1083" y="2850"/>
                  <a:pt x="969" y="2850"/>
                  <a:pt x="884" y="2850"/>
                </a:cubicBezTo>
                <a:cubicBezTo>
                  <a:pt x="798" y="2850"/>
                  <a:pt x="712" y="2850"/>
                  <a:pt x="656" y="2821"/>
                </a:cubicBezTo>
                <a:cubicBezTo>
                  <a:pt x="798" y="3305"/>
                  <a:pt x="1226" y="3647"/>
                  <a:pt x="1738" y="3647"/>
                </a:cubicBezTo>
                <a:cubicBezTo>
                  <a:pt x="1340" y="3961"/>
                  <a:pt x="826" y="4160"/>
                  <a:pt x="286" y="4160"/>
                </a:cubicBezTo>
                <a:cubicBezTo>
                  <a:pt x="200" y="4160"/>
                  <a:pt x="86" y="4160"/>
                  <a:pt x="0" y="4131"/>
                </a:cubicBezTo>
                <a:cubicBezTo>
                  <a:pt x="514" y="4472"/>
                  <a:pt x="1140" y="4672"/>
                  <a:pt x="1796" y="4672"/>
                </a:cubicBezTo>
                <a:cubicBezTo>
                  <a:pt x="3961" y="4672"/>
                  <a:pt x="5157" y="2878"/>
                  <a:pt x="5157" y="1310"/>
                </a:cubicBezTo>
                <a:cubicBezTo>
                  <a:pt x="5157" y="1282"/>
                  <a:pt x="5129" y="1226"/>
                  <a:pt x="5129" y="1168"/>
                </a:cubicBezTo>
                <a:cubicBezTo>
                  <a:pt x="5357" y="998"/>
                  <a:pt x="5585" y="798"/>
                  <a:pt x="5727" y="570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1893" tIns="60947" rIns="121893" bIns="60947" anchor="ctr"/>
          <a:lstStyle/>
          <a:p>
            <a:endParaRPr lang="en-US" dirty="0"/>
          </a:p>
        </p:txBody>
      </p:sp>
      <p:sp>
        <p:nvSpPr>
          <p:cNvPr id="26" name="Freeform 6"/>
          <p:cNvSpPr>
            <a:spLocks noChangeArrowheads="1"/>
          </p:cNvSpPr>
          <p:nvPr userDrawn="1"/>
        </p:nvSpPr>
        <p:spPr bwMode="gray">
          <a:xfrm>
            <a:off x="6712595" y="3299840"/>
            <a:ext cx="123192" cy="266024"/>
          </a:xfrm>
          <a:custGeom>
            <a:avLst/>
            <a:gdLst>
              <a:gd name="T0" fmla="*/ 1454 w 2167"/>
              <a:gd name="T1" fmla="*/ 4672 h 4673"/>
              <a:gd name="T2" fmla="*/ 1454 w 2167"/>
              <a:gd name="T3" fmla="*/ 4672 h 4673"/>
              <a:gd name="T4" fmla="*/ 485 w 2167"/>
              <a:gd name="T5" fmla="*/ 4672 h 4673"/>
              <a:gd name="T6" fmla="*/ 485 w 2167"/>
              <a:gd name="T7" fmla="*/ 2336 h 4673"/>
              <a:gd name="T8" fmla="*/ 0 w 2167"/>
              <a:gd name="T9" fmla="*/ 2336 h 4673"/>
              <a:gd name="T10" fmla="*/ 0 w 2167"/>
              <a:gd name="T11" fmla="*/ 1510 h 4673"/>
              <a:gd name="T12" fmla="*/ 485 w 2167"/>
              <a:gd name="T13" fmla="*/ 1510 h 4673"/>
              <a:gd name="T14" fmla="*/ 485 w 2167"/>
              <a:gd name="T15" fmla="*/ 1054 h 4673"/>
              <a:gd name="T16" fmla="*/ 1510 w 2167"/>
              <a:gd name="T17" fmla="*/ 0 h 4673"/>
              <a:gd name="T18" fmla="*/ 2138 w 2167"/>
              <a:gd name="T19" fmla="*/ 0 h 4673"/>
              <a:gd name="T20" fmla="*/ 2138 w 2167"/>
              <a:gd name="T21" fmla="*/ 826 h 4673"/>
              <a:gd name="T22" fmla="*/ 1767 w 2167"/>
              <a:gd name="T23" fmla="*/ 826 h 4673"/>
              <a:gd name="T24" fmla="*/ 1454 w 2167"/>
              <a:gd name="T25" fmla="*/ 1140 h 4673"/>
              <a:gd name="T26" fmla="*/ 1454 w 2167"/>
              <a:gd name="T27" fmla="*/ 1510 h 4673"/>
              <a:gd name="T28" fmla="*/ 2166 w 2167"/>
              <a:gd name="T29" fmla="*/ 1510 h 4673"/>
              <a:gd name="T30" fmla="*/ 2080 w 2167"/>
              <a:gd name="T31" fmla="*/ 2336 h 4673"/>
              <a:gd name="T32" fmla="*/ 1454 w 2167"/>
              <a:gd name="T33" fmla="*/ 2336 h 4673"/>
              <a:gd name="T34" fmla="*/ 1454 w 2167"/>
              <a:gd name="T35" fmla="*/ 4672 h 4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167" h="4673">
                <a:moveTo>
                  <a:pt x="1454" y="4672"/>
                </a:moveTo>
                <a:lnTo>
                  <a:pt x="1454" y="4672"/>
                </a:lnTo>
                <a:cubicBezTo>
                  <a:pt x="485" y="4672"/>
                  <a:pt x="485" y="4672"/>
                  <a:pt x="485" y="4672"/>
                </a:cubicBezTo>
                <a:cubicBezTo>
                  <a:pt x="485" y="2336"/>
                  <a:pt x="485" y="2336"/>
                  <a:pt x="485" y="2336"/>
                </a:cubicBezTo>
                <a:cubicBezTo>
                  <a:pt x="0" y="2336"/>
                  <a:pt x="0" y="2336"/>
                  <a:pt x="0" y="2336"/>
                </a:cubicBezTo>
                <a:cubicBezTo>
                  <a:pt x="0" y="1510"/>
                  <a:pt x="0" y="1510"/>
                  <a:pt x="0" y="1510"/>
                </a:cubicBezTo>
                <a:cubicBezTo>
                  <a:pt x="485" y="1510"/>
                  <a:pt x="485" y="1510"/>
                  <a:pt x="485" y="1510"/>
                </a:cubicBezTo>
                <a:cubicBezTo>
                  <a:pt x="485" y="1054"/>
                  <a:pt x="485" y="1054"/>
                  <a:pt x="485" y="1054"/>
                </a:cubicBezTo>
                <a:cubicBezTo>
                  <a:pt x="485" y="370"/>
                  <a:pt x="742" y="0"/>
                  <a:pt x="1510" y="0"/>
                </a:cubicBezTo>
                <a:cubicBezTo>
                  <a:pt x="2138" y="0"/>
                  <a:pt x="2138" y="0"/>
                  <a:pt x="2138" y="0"/>
                </a:cubicBezTo>
                <a:cubicBezTo>
                  <a:pt x="2138" y="826"/>
                  <a:pt x="2138" y="826"/>
                  <a:pt x="2138" y="826"/>
                </a:cubicBezTo>
                <a:cubicBezTo>
                  <a:pt x="1767" y="826"/>
                  <a:pt x="1767" y="826"/>
                  <a:pt x="1767" y="826"/>
                </a:cubicBezTo>
                <a:cubicBezTo>
                  <a:pt x="1454" y="826"/>
                  <a:pt x="1454" y="912"/>
                  <a:pt x="1454" y="1140"/>
                </a:cubicBezTo>
                <a:cubicBezTo>
                  <a:pt x="1454" y="1510"/>
                  <a:pt x="1454" y="1510"/>
                  <a:pt x="1454" y="1510"/>
                </a:cubicBezTo>
                <a:cubicBezTo>
                  <a:pt x="2166" y="1510"/>
                  <a:pt x="2166" y="1510"/>
                  <a:pt x="2166" y="1510"/>
                </a:cubicBezTo>
                <a:cubicBezTo>
                  <a:pt x="2080" y="2336"/>
                  <a:pt x="2080" y="2336"/>
                  <a:pt x="2080" y="2336"/>
                </a:cubicBezTo>
                <a:cubicBezTo>
                  <a:pt x="1454" y="2336"/>
                  <a:pt x="1454" y="2336"/>
                  <a:pt x="1454" y="2336"/>
                </a:cubicBezTo>
                <a:lnTo>
                  <a:pt x="1454" y="4672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1893" tIns="60947" rIns="121893" bIns="60947" anchor="ctr"/>
          <a:lstStyle/>
          <a:p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5091920" y="5223899"/>
            <a:ext cx="6574617" cy="307777"/>
          </a:xfrm>
        </p:spPr>
        <p:txBody>
          <a:bodyPr wrap="square" tIns="45720" bIns="45720">
            <a:spAutoFit/>
          </a:bodyPr>
          <a:lstStyle>
            <a:lvl1pPr marL="0" indent="0">
              <a:buNone/>
              <a:defRPr sz="1400" b="0" baseline="0"/>
            </a:lvl1pPr>
          </a:lstStyle>
          <a:p>
            <a:pPr lvl="0"/>
            <a:r>
              <a:rPr lang="en-US" dirty="0" smtClean="0"/>
              <a:t>This is where your legal information goes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2920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14000">
                <a:schemeClr val="accent2"/>
              </a:gs>
              <a:gs pos="100000">
                <a:schemeClr val="tx2"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11" name="Group 10"/>
          <p:cNvGrpSpPr>
            <a:grpSpLocks noChangeAspect="1"/>
          </p:cNvGrpSpPr>
          <p:nvPr userDrawn="1"/>
        </p:nvGrpSpPr>
        <p:grpSpPr bwMode="gray">
          <a:xfrm>
            <a:off x="7093088" y="341"/>
            <a:ext cx="5095737" cy="6858000"/>
            <a:chOff x="4052888" y="-39688"/>
            <a:chExt cx="5619750" cy="7561263"/>
          </a:xfrm>
        </p:grpSpPr>
        <p:sp>
          <p:nvSpPr>
            <p:cNvPr id="13" name="Freeform 1"/>
            <p:cNvSpPr>
              <a:spLocks noChangeArrowheads="1"/>
            </p:cNvSpPr>
            <p:nvPr/>
          </p:nvSpPr>
          <p:spPr bwMode="gray">
            <a:xfrm>
              <a:off x="6924675" y="-39688"/>
              <a:ext cx="2746375" cy="4203701"/>
            </a:xfrm>
            <a:custGeom>
              <a:avLst/>
              <a:gdLst>
                <a:gd name="T0" fmla="*/ 4223 w 7631"/>
                <a:gd name="T1" fmla="*/ 0 h 11679"/>
                <a:gd name="T2" fmla="*/ 0 w 7631"/>
                <a:gd name="T3" fmla="*/ 7252 h 11679"/>
                <a:gd name="T4" fmla="*/ 7630 w 7631"/>
                <a:gd name="T5" fmla="*/ 11678 h 11679"/>
                <a:gd name="T6" fmla="*/ 7630 w 7631"/>
                <a:gd name="T7" fmla="*/ 0 h 11679"/>
                <a:gd name="T8" fmla="*/ 4223 w 7631"/>
                <a:gd name="T9" fmla="*/ 0 h 11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31" h="11679">
                  <a:moveTo>
                    <a:pt x="4223" y="0"/>
                  </a:moveTo>
                  <a:lnTo>
                    <a:pt x="0" y="7252"/>
                  </a:lnTo>
                  <a:lnTo>
                    <a:pt x="7630" y="11678"/>
                  </a:lnTo>
                  <a:lnTo>
                    <a:pt x="7630" y="0"/>
                  </a:lnTo>
                  <a:lnTo>
                    <a:pt x="4223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Freeform 2"/>
            <p:cNvSpPr>
              <a:spLocks noChangeArrowheads="1"/>
            </p:cNvSpPr>
            <p:nvPr/>
          </p:nvSpPr>
          <p:spPr bwMode="gray">
            <a:xfrm>
              <a:off x="4776788" y="4700588"/>
              <a:ext cx="4895850" cy="2820987"/>
            </a:xfrm>
            <a:custGeom>
              <a:avLst/>
              <a:gdLst>
                <a:gd name="T0" fmla="*/ 13600 w 13601"/>
                <a:gd name="T1" fmla="*/ 7834 h 7835"/>
                <a:gd name="T2" fmla="*/ 13600 w 13601"/>
                <a:gd name="T3" fmla="*/ 0 h 7835"/>
                <a:gd name="T4" fmla="*/ 0 w 13601"/>
                <a:gd name="T5" fmla="*/ 7834 h 7835"/>
                <a:gd name="T6" fmla="*/ 13600 w 13601"/>
                <a:gd name="T7" fmla="*/ 7834 h 7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01" h="7835">
                  <a:moveTo>
                    <a:pt x="13600" y="7834"/>
                  </a:moveTo>
                  <a:lnTo>
                    <a:pt x="13600" y="0"/>
                  </a:lnTo>
                  <a:lnTo>
                    <a:pt x="0" y="7834"/>
                  </a:lnTo>
                  <a:lnTo>
                    <a:pt x="13600" y="7834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Freeform 3"/>
            <p:cNvSpPr>
              <a:spLocks noChangeArrowheads="1"/>
            </p:cNvSpPr>
            <p:nvPr/>
          </p:nvSpPr>
          <p:spPr bwMode="gray">
            <a:xfrm>
              <a:off x="4052888" y="2844800"/>
              <a:ext cx="5473700" cy="4676775"/>
            </a:xfrm>
            <a:custGeom>
              <a:avLst/>
              <a:gdLst>
                <a:gd name="T0" fmla="*/ 321 w 15204"/>
                <a:gd name="T1" fmla="*/ 12988 h 12989"/>
                <a:gd name="T2" fmla="*/ 15203 w 15204"/>
                <a:gd name="T3" fmla="*/ 4397 h 12989"/>
                <a:gd name="T4" fmla="*/ 7543 w 15204"/>
                <a:gd name="T5" fmla="*/ 0 h 12989"/>
                <a:gd name="T6" fmla="*/ 0 w 15204"/>
                <a:gd name="T7" fmla="*/ 12988 h 12989"/>
                <a:gd name="T8" fmla="*/ 321 w 15204"/>
                <a:gd name="T9" fmla="*/ 12988 h 12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4" h="12989">
                  <a:moveTo>
                    <a:pt x="321" y="12988"/>
                  </a:moveTo>
                  <a:lnTo>
                    <a:pt x="15203" y="4397"/>
                  </a:lnTo>
                  <a:lnTo>
                    <a:pt x="7543" y="0"/>
                  </a:lnTo>
                  <a:lnTo>
                    <a:pt x="0" y="12988"/>
                  </a:lnTo>
                  <a:lnTo>
                    <a:pt x="321" y="1298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6" name="Rectangle 15"/>
          <p:cNvSpPr/>
          <p:nvPr userDrawn="1"/>
        </p:nvSpPr>
        <p:spPr bwMode="gray">
          <a:xfrm>
            <a:off x="-2" y="1524002"/>
            <a:ext cx="6658712" cy="21859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1382945" y="1860731"/>
            <a:ext cx="4680614" cy="1089529"/>
          </a:xfrm>
        </p:spPr>
        <p:txBody>
          <a:bodyPr lIns="45720" tIns="45720" rIns="45720" bIns="45720" anchor="t" anchorCtr="0">
            <a:spAutoFit/>
          </a:bodyPr>
          <a:lstStyle>
            <a:lvl1pPr>
              <a:lnSpc>
                <a:spcPct val="90000"/>
              </a:lnSpc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Section Break Title Goes Here</a:t>
            </a:r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 bwMode="gray">
          <a:xfrm>
            <a:off x="506969" y="1920569"/>
            <a:ext cx="720711" cy="807360"/>
            <a:chOff x="380326" y="1440427"/>
            <a:chExt cx="540674" cy="605520"/>
          </a:xfrm>
        </p:grpSpPr>
        <p:sp>
          <p:nvSpPr>
            <p:cNvPr id="18" name="Freeform 16"/>
            <p:cNvSpPr>
              <a:spLocks noChangeArrowheads="1"/>
            </p:cNvSpPr>
            <p:nvPr userDrawn="1"/>
          </p:nvSpPr>
          <p:spPr bwMode="gray">
            <a:xfrm>
              <a:off x="687472" y="1671032"/>
              <a:ext cx="221340" cy="205740"/>
            </a:xfrm>
            <a:custGeom>
              <a:avLst/>
              <a:gdLst>
                <a:gd name="T0" fmla="*/ 944 w 2000"/>
                <a:gd name="T1" fmla="*/ 0 h 1861"/>
                <a:gd name="T2" fmla="*/ 944 w 2000"/>
                <a:gd name="T3" fmla="*/ 0 h 1861"/>
                <a:gd name="T4" fmla="*/ 0 w 2000"/>
                <a:gd name="T5" fmla="*/ 555 h 1861"/>
                <a:gd name="T6" fmla="*/ 278 w 2000"/>
                <a:gd name="T7" fmla="*/ 860 h 1861"/>
                <a:gd name="T8" fmla="*/ 1999 w 2000"/>
                <a:gd name="T9" fmla="*/ 1860 h 1861"/>
                <a:gd name="T10" fmla="*/ 944 w 2000"/>
                <a:gd name="T11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0" h="1861">
                  <a:moveTo>
                    <a:pt x="944" y="0"/>
                  </a:moveTo>
                  <a:lnTo>
                    <a:pt x="944" y="0"/>
                  </a:lnTo>
                  <a:cubicBezTo>
                    <a:pt x="0" y="555"/>
                    <a:pt x="0" y="555"/>
                    <a:pt x="0" y="555"/>
                  </a:cubicBezTo>
                  <a:cubicBezTo>
                    <a:pt x="83" y="666"/>
                    <a:pt x="194" y="778"/>
                    <a:pt x="278" y="860"/>
                  </a:cubicBezTo>
                  <a:cubicBezTo>
                    <a:pt x="1999" y="1860"/>
                    <a:pt x="1999" y="1860"/>
                    <a:pt x="1999" y="1860"/>
                  </a:cubicBezTo>
                  <a:lnTo>
                    <a:pt x="944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 noChangeArrowheads="1"/>
            </p:cNvSpPr>
            <p:nvPr userDrawn="1"/>
          </p:nvSpPr>
          <p:spPr bwMode="gray">
            <a:xfrm>
              <a:off x="801067" y="1596926"/>
              <a:ext cx="119933" cy="273508"/>
            </a:xfrm>
            <a:custGeom>
              <a:avLst/>
              <a:gdLst>
                <a:gd name="T0" fmla="*/ 1083 w 1084"/>
                <a:gd name="T1" fmla="*/ 2472 h 2473"/>
                <a:gd name="T2" fmla="*/ 1083 w 1084"/>
                <a:gd name="T3" fmla="*/ 0 h 2473"/>
                <a:gd name="T4" fmla="*/ 0 w 1084"/>
                <a:gd name="T5" fmla="*/ 611 h 2473"/>
                <a:gd name="T6" fmla="*/ 1083 w 1084"/>
                <a:gd name="T7" fmla="*/ 2472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4" h="2473">
                  <a:moveTo>
                    <a:pt x="1083" y="2472"/>
                  </a:moveTo>
                  <a:lnTo>
                    <a:pt x="1083" y="0"/>
                  </a:lnTo>
                  <a:lnTo>
                    <a:pt x="0" y="611"/>
                  </a:lnTo>
                  <a:lnTo>
                    <a:pt x="1083" y="2472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 noChangeArrowheads="1"/>
            </p:cNvSpPr>
            <p:nvPr userDrawn="1"/>
          </p:nvSpPr>
          <p:spPr bwMode="gray">
            <a:xfrm>
              <a:off x="662608" y="1446765"/>
              <a:ext cx="117008" cy="264245"/>
            </a:xfrm>
            <a:custGeom>
              <a:avLst/>
              <a:gdLst>
                <a:gd name="T0" fmla="*/ 111 w 1057"/>
                <a:gd name="T1" fmla="*/ 2390 h 2391"/>
                <a:gd name="T2" fmla="*/ 111 w 1057"/>
                <a:gd name="T3" fmla="*/ 2390 h 2391"/>
                <a:gd name="T4" fmla="*/ 1056 w 1057"/>
                <a:gd name="T5" fmla="*/ 1862 h 2391"/>
                <a:gd name="T6" fmla="*/ 0 w 1057"/>
                <a:gd name="T7" fmla="*/ 0 h 2391"/>
                <a:gd name="T8" fmla="*/ 0 w 1057"/>
                <a:gd name="T9" fmla="*/ 1918 h 2391"/>
                <a:gd name="T10" fmla="*/ 111 w 1057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7" h="2391">
                  <a:moveTo>
                    <a:pt x="111" y="2390"/>
                  </a:moveTo>
                  <a:lnTo>
                    <a:pt x="111" y="2390"/>
                  </a:lnTo>
                  <a:cubicBezTo>
                    <a:pt x="1056" y="1862"/>
                    <a:pt x="1056" y="1862"/>
                    <a:pt x="1056" y="18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18"/>
                    <a:pt x="0" y="1918"/>
                    <a:pt x="0" y="1918"/>
                  </a:cubicBezTo>
                  <a:cubicBezTo>
                    <a:pt x="0" y="2056"/>
                    <a:pt x="29" y="2223"/>
                    <a:pt x="111" y="2390"/>
                  </a:cubicBez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 noChangeArrowheads="1"/>
            </p:cNvSpPr>
            <p:nvPr userDrawn="1"/>
          </p:nvSpPr>
          <p:spPr bwMode="gray">
            <a:xfrm>
              <a:off x="671871" y="1440427"/>
              <a:ext cx="236453" cy="205740"/>
            </a:xfrm>
            <a:custGeom>
              <a:avLst/>
              <a:gdLst>
                <a:gd name="T0" fmla="*/ 1056 w 2139"/>
                <a:gd name="T1" fmla="*/ 1862 h 1863"/>
                <a:gd name="T2" fmla="*/ 2138 w 2139"/>
                <a:gd name="T3" fmla="*/ 1250 h 1863"/>
                <a:gd name="T4" fmla="*/ 444 w 2139"/>
                <a:gd name="T5" fmla="*/ 250 h 1863"/>
                <a:gd name="T6" fmla="*/ 389 w 2139"/>
                <a:gd name="T7" fmla="*/ 223 h 1863"/>
                <a:gd name="T8" fmla="*/ 0 w 2139"/>
                <a:gd name="T9" fmla="*/ 0 h 1863"/>
                <a:gd name="T10" fmla="*/ 1056 w 2139"/>
                <a:gd name="T11" fmla="*/ 1862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863">
                  <a:moveTo>
                    <a:pt x="1056" y="1862"/>
                  </a:moveTo>
                  <a:lnTo>
                    <a:pt x="2138" y="1250"/>
                  </a:lnTo>
                  <a:lnTo>
                    <a:pt x="444" y="250"/>
                  </a:lnTo>
                  <a:lnTo>
                    <a:pt x="389" y="223"/>
                  </a:lnTo>
                  <a:lnTo>
                    <a:pt x="0" y="0"/>
                  </a:lnTo>
                  <a:lnTo>
                    <a:pt x="1056" y="1862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 noChangeArrowheads="1"/>
            </p:cNvSpPr>
            <p:nvPr userDrawn="1"/>
          </p:nvSpPr>
          <p:spPr bwMode="gray">
            <a:xfrm>
              <a:off x="521223" y="1446765"/>
              <a:ext cx="116521" cy="264245"/>
            </a:xfrm>
            <a:custGeom>
              <a:avLst/>
              <a:gdLst>
                <a:gd name="T0" fmla="*/ 917 w 1056"/>
                <a:gd name="T1" fmla="*/ 2390 h 2391"/>
                <a:gd name="T2" fmla="*/ 917 w 1056"/>
                <a:gd name="T3" fmla="*/ 2390 h 2391"/>
                <a:gd name="T4" fmla="*/ 1055 w 1056"/>
                <a:gd name="T5" fmla="*/ 1889 h 2391"/>
                <a:gd name="T6" fmla="*/ 1055 w 1056"/>
                <a:gd name="T7" fmla="*/ 0 h 2391"/>
                <a:gd name="T8" fmla="*/ 0 w 1056"/>
                <a:gd name="T9" fmla="*/ 1862 h 2391"/>
                <a:gd name="T10" fmla="*/ 917 w 1056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6" h="2391">
                  <a:moveTo>
                    <a:pt x="917" y="2390"/>
                  </a:moveTo>
                  <a:lnTo>
                    <a:pt x="917" y="2390"/>
                  </a:lnTo>
                  <a:cubicBezTo>
                    <a:pt x="1000" y="2223"/>
                    <a:pt x="1055" y="2056"/>
                    <a:pt x="1055" y="1889"/>
                  </a:cubicBezTo>
                  <a:cubicBezTo>
                    <a:pt x="1055" y="0"/>
                    <a:pt x="1055" y="0"/>
                    <a:pt x="1055" y="0"/>
                  </a:cubicBezTo>
                  <a:cubicBezTo>
                    <a:pt x="0" y="1862"/>
                    <a:pt x="0" y="1862"/>
                    <a:pt x="0" y="1862"/>
                  </a:cubicBezTo>
                  <a:lnTo>
                    <a:pt x="917" y="239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 noChangeArrowheads="1"/>
            </p:cNvSpPr>
            <p:nvPr userDrawn="1"/>
          </p:nvSpPr>
          <p:spPr bwMode="gray">
            <a:xfrm>
              <a:off x="392514" y="1440427"/>
              <a:ext cx="236941" cy="205740"/>
            </a:xfrm>
            <a:custGeom>
              <a:avLst/>
              <a:gdLst>
                <a:gd name="T0" fmla="*/ 2140 w 2141"/>
                <a:gd name="T1" fmla="*/ 0 h 1863"/>
                <a:gd name="T2" fmla="*/ 0 w 2141"/>
                <a:gd name="T3" fmla="*/ 1250 h 1863"/>
                <a:gd name="T4" fmla="*/ 1056 w 2141"/>
                <a:gd name="T5" fmla="*/ 1862 h 1863"/>
                <a:gd name="T6" fmla="*/ 2140 w 2141"/>
                <a:gd name="T7" fmla="*/ 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1" h="1863">
                  <a:moveTo>
                    <a:pt x="2140" y="0"/>
                  </a:moveTo>
                  <a:lnTo>
                    <a:pt x="0" y="1250"/>
                  </a:lnTo>
                  <a:lnTo>
                    <a:pt x="1056" y="1862"/>
                  </a:lnTo>
                  <a:lnTo>
                    <a:pt x="214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 noChangeArrowheads="1"/>
            </p:cNvSpPr>
            <p:nvPr userDrawn="1"/>
          </p:nvSpPr>
          <p:spPr bwMode="gray">
            <a:xfrm>
              <a:off x="389589" y="1671032"/>
              <a:ext cx="224265" cy="205740"/>
            </a:xfrm>
            <a:custGeom>
              <a:avLst/>
              <a:gdLst>
                <a:gd name="T0" fmla="*/ 1722 w 2028"/>
                <a:gd name="T1" fmla="*/ 860 h 1861"/>
                <a:gd name="T2" fmla="*/ 1722 w 2028"/>
                <a:gd name="T3" fmla="*/ 860 h 1861"/>
                <a:gd name="T4" fmla="*/ 2027 w 2028"/>
                <a:gd name="T5" fmla="*/ 555 h 1861"/>
                <a:gd name="T6" fmla="*/ 1083 w 2028"/>
                <a:gd name="T7" fmla="*/ 0 h 1861"/>
                <a:gd name="T8" fmla="*/ 0 w 2028"/>
                <a:gd name="T9" fmla="*/ 1860 h 1861"/>
                <a:gd name="T10" fmla="*/ 1722 w 2028"/>
                <a:gd name="T11" fmla="*/ 86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8" h="1861">
                  <a:moveTo>
                    <a:pt x="1722" y="860"/>
                  </a:moveTo>
                  <a:lnTo>
                    <a:pt x="1722" y="860"/>
                  </a:lnTo>
                  <a:cubicBezTo>
                    <a:pt x="1833" y="778"/>
                    <a:pt x="1944" y="666"/>
                    <a:pt x="2027" y="555"/>
                  </a:cubicBezTo>
                  <a:cubicBezTo>
                    <a:pt x="1083" y="0"/>
                    <a:pt x="1083" y="0"/>
                    <a:pt x="1083" y="0"/>
                  </a:cubicBezTo>
                  <a:cubicBezTo>
                    <a:pt x="0" y="1860"/>
                    <a:pt x="0" y="1860"/>
                    <a:pt x="0" y="1860"/>
                  </a:cubicBezTo>
                  <a:lnTo>
                    <a:pt x="1722" y="860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 noChangeArrowheads="1"/>
            </p:cNvSpPr>
            <p:nvPr userDrawn="1"/>
          </p:nvSpPr>
          <p:spPr bwMode="gray">
            <a:xfrm>
              <a:off x="380326" y="1596926"/>
              <a:ext cx="117008" cy="273508"/>
            </a:xfrm>
            <a:custGeom>
              <a:avLst/>
              <a:gdLst>
                <a:gd name="T0" fmla="*/ 1056 w 1057"/>
                <a:gd name="T1" fmla="*/ 611 h 2473"/>
                <a:gd name="T2" fmla="*/ 0 w 1057"/>
                <a:gd name="T3" fmla="*/ 0 h 2473"/>
                <a:gd name="T4" fmla="*/ 0 w 1057"/>
                <a:gd name="T5" fmla="*/ 2472 h 2473"/>
                <a:gd name="T6" fmla="*/ 1056 w 1057"/>
                <a:gd name="T7" fmla="*/ 611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7" h="2473">
                  <a:moveTo>
                    <a:pt x="1056" y="611"/>
                  </a:moveTo>
                  <a:lnTo>
                    <a:pt x="0" y="0"/>
                  </a:lnTo>
                  <a:lnTo>
                    <a:pt x="0" y="2472"/>
                  </a:lnTo>
                  <a:lnTo>
                    <a:pt x="1056" y="611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" name="Freeform 24"/>
            <p:cNvSpPr>
              <a:spLocks noChangeArrowheads="1"/>
            </p:cNvSpPr>
            <p:nvPr userDrawn="1"/>
          </p:nvSpPr>
          <p:spPr bwMode="gray">
            <a:xfrm>
              <a:off x="401777" y="1778290"/>
              <a:ext cx="236453" cy="117009"/>
            </a:xfrm>
            <a:custGeom>
              <a:avLst/>
              <a:gdLst>
                <a:gd name="T0" fmla="*/ 2138 w 2139"/>
                <a:gd name="T1" fmla="*/ 0 h 1057"/>
                <a:gd name="T2" fmla="*/ 2138 w 2139"/>
                <a:gd name="T3" fmla="*/ 0 h 1057"/>
                <a:gd name="T4" fmla="*/ 1639 w 2139"/>
                <a:gd name="T5" fmla="*/ 140 h 1057"/>
                <a:gd name="T6" fmla="*/ 0 w 2139"/>
                <a:gd name="T7" fmla="*/ 1056 h 1057"/>
                <a:gd name="T8" fmla="*/ 2138 w 2139"/>
                <a:gd name="T9" fmla="*/ 1056 h 1057"/>
                <a:gd name="T10" fmla="*/ 2138 w 2139"/>
                <a:gd name="T11" fmla="*/ 0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057">
                  <a:moveTo>
                    <a:pt x="2138" y="0"/>
                  </a:moveTo>
                  <a:lnTo>
                    <a:pt x="2138" y="0"/>
                  </a:lnTo>
                  <a:cubicBezTo>
                    <a:pt x="1944" y="0"/>
                    <a:pt x="1777" y="56"/>
                    <a:pt x="1639" y="14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38" y="1056"/>
                    <a:pt x="2138" y="1056"/>
                    <a:pt x="2138" y="1056"/>
                  </a:cubicBezTo>
                  <a:lnTo>
                    <a:pt x="2138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Freeform 25"/>
            <p:cNvSpPr>
              <a:spLocks noChangeArrowheads="1"/>
            </p:cNvSpPr>
            <p:nvPr userDrawn="1"/>
          </p:nvSpPr>
          <p:spPr bwMode="gray">
            <a:xfrm>
              <a:off x="401777" y="1907487"/>
              <a:ext cx="236453" cy="138460"/>
            </a:xfrm>
            <a:custGeom>
              <a:avLst/>
              <a:gdLst>
                <a:gd name="T0" fmla="*/ 0 w 2139"/>
                <a:gd name="T1" fmla="*/ 0 h 1251"/>
                <a:gd name="T2" fmla="*/ 1666 w 2139"/>
                <a:gd name="T3" fmla="*/ 973 h 1251"/>
                <a:gd name="T4" fmla="*/ 2138 w 2139"/>
                <a:gd name="T5" fmla="*/ 1250 h 1251"/>
                <a:gd name="T6" fmla="*/ 2138 w 2139"/>
                <a:gd name="T7" fmla="*/ 0 h 1251"/>
                <a:gd name="T8" fmla="*/ 0 w 2139"/>
                <a:gd name="T9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9" h="1251">
                  <a:moveTo>
                    <a:pt x="0" y="0"/>
                  </a:moveTo>
                  <a:lnTo>
                    <a:pt x="1666" y="973"/>
                  </a:lnTo>
                  <a:lnTo>
                    <a:pt x="2138" y="1250"/>
                  </a:lnTo>
                  <a:lnTo>
                    <a:pt x="2138" y="0"/>
                  </a:lnTo>
                  <a:lnTo>
                    <a:pt x="0" y="0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" name="Freeform 26"/>
            <p:cNvSpPr>
              <a:spLocks noChangeArrowheads="1"/>
            </p:cNvSpPr>
            <p:nvPr userDrawn="1"/>
          </p:nvSpPr>
          <p:spPr bwMode="gray">
            <a:xfrm>
              <a:off x="662608" y="1778290"/>
              <a:ext cx="236941" cy="117009"/>
            </a:xfrm>
            <a:custGeom>
              <a:avLst/>
              <a:gdLst>
                <a:gd name="T0" fmla="*/ 1723 w 2141"/>
                <a:gd name="T1" fmla="*/ 834 h 1057"/>
                <a:gd name="T2" fmla="*/ 1723 w 2141"/>
                <a:gd name="T3" fmla="*/ 834 h 1057"/>
                <a:gd name="T4" fmla="*/ 1667 w 2141"/>
                <a:gd name="T5" fmla="*/ 807 h 1057"/>
                <a:gd name="T6" fmla="*/ 501 w 2141"/>
                <a:gd name="T7" fmla="*/ 140 h 1057"/>
                <a:gd name="T8" fmla="*/ 0 w 2141"/>
                <a:gd name="T9" fmla="*/ 0 h 1057"/>
                <a:gd name="T10" fmla="*/ 0 w 2141"/>
                <a:gd name="T11" fmla="*/ 1056 h 1057"/>
                <a:gd name="T12" fmla="*/ 2140 w 2141"/>
                <a:gd name="T13" fmla="*/ 1056 h 1057"/>
                <a:gd name="T14" fmla="*/ 1723 w 2141"/>
                <a:gd name="T15" fmla="*/ 834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1" h="1057">
                  <a:moveTo>
                    <a:pt x="1723" y="834"/>
                  </a:moveTo>
                  <a:lnTo>
                    <a:pt x="1723" y="834"/>
                  </a:lnTo>
                  <a:cubicBezTo>
                    <a:pt x="1667" y="807"/>
                    <a:pt x="1667" y="807"/>
                    <a:pt x="1667" y="807"/>
                  </a:cubicBezTo>
                  <a:cubicBezTo>
                    <a:pt x="501" y="140"/>
                    <a:pt x="501" y="140"/>
                    <a:pt x="501" y="140"/>
                  </a:cubicBezTo>
                  <a:cubicBezTo>
                    <a:pt x="362" y="56"/>
                    <a:pt x="195" y="0"/>
                    <a:pt x="0" y="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40" y="1056"/>
                    <a:pt x="2140" y="1056"/>
                    <a:pt x="2140" y="1056"/>
                  </a:cubicBezTo>
                  <a:lnTo>
                    <a:pt x="1723" y="834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" name="Freeform 27"/>
            <p:cNvSpPr>
              <a:spLocks noChangeArrowheads="1"/>
            </p:cNvSpPr>
            <p:nvPr userDrawn="1"/>
          </p:nvSpPr>
          <p:spPr bwMode="gray">
            <a:xfrm>
              <a:off x="662608" y="1907487"/>
              <a:ext cx="233529" cy="138460"/>
            </a:xfrm>
            <a:custGeom>
              <a:avLst/>
              <a:gdLst>
                <a:gd name="T0" fmla="*/ 0 w 2112"/>
                <a:gd name="T1" fmla="*/ 0 h 1251"/>
                <a:gd name="T2" fmla="*/ 0 w 2112"/>
                <a:gd name="T3" fmla="*/ 1250 h 1251"/>
                <a:gd name="T4" fmla="*/ 2111 w 2112"/>
                <a:gd name="T5" fmla="*/ 0 h 1251"/>
                <a:gd name="T6" fmla="*/ 0 w 2112"/>
                <a:gd name="T7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" h="1251">
                  <a:moveTo>
                    <a:pt x="0" y="0"/>
                  </a:moveTo>
                  <a:lnTo>
                    <a:pt x="0" y="1250"/>
                  </a:lnTo>
                  <a:lnTo>
                    <a:pt x="2111" y="0"/>
                  </a:lnTo>
                  <a:lnTo>
                    <a:pt x="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2" name="Text Placeholder 31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1382713" y="2916299"/>
            <a:ext cx="4680847" cy="400110"/>
          </a:xfrm>
        </p:spPr>
        <p:txBody>
          <a:bodyPr lIns="45720" tIns="45720" rIns="45720" bIns="45720">
            <a:sp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en-US" dirty="0" smtClean="0"/>
              <a:t>Additional Text Goes Here</a:t>
            </a:r>
            <a:endParaRPr lang="en-US" dirty="0"/>
          </a:p>
        </p:txBody>
      </p:sp>
      <p:sp>
        <p:nvSpPr>
          <p:cNvPr id="33" name="TextBox 32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2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chemeClr val="bg2"/>
                </a:solidFill>
              </a:rPr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1421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69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864852" y="3199097"/>
            <a:ext cx="7866519" cy="461665"/>
          </a:xfrm>
        </p:spPr>
        <p:txBody>
          <a:bodyPr lIns="45720" tIns="45720" rIns="45720" bIns="45720">
            <a:spAutoFit/>
          </a:bodyPr>
          <a:lstStyle>
            <a:lvl1pPr marL="344488" indent="-344488">
              <a:buClr>
                <a:schemeClr val="accent5"/>
              </a:buClr>
              <a:buSzPct val="90000"/>
              <a:buFont typeface="+mj-lt"/>
              <a:buAutoNum type="arabicPeriod"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3864852" y="1769917"/>
            <a:ext cx="7866518" cy="1007179"/>
          </a:xfrm>
          <a:prstGeom prst="rect">
            <a:avLst/>
          </a:prstGeom>
        </p:spPr>
        <p:txBody>
          <a:bodyPr vert="horz" lIns="45720" tIns="45720" rIns="45720" bIns="45720" rtlCol="0" anchor="b" anchorCtr="0">
            <a:no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 bwMode="gray">
          <a:xfrm>
            <a:off x="2" y="1"/>
            <a:ext cx="3302053" cy="4566299"/>
            <a:chOff x="635000" y="506413"/>
            <a:chExt cx="3648075" cy="5043487"/>
          </a:xfrm>
        </p:grpSpPr>
        <p:sp>
          <p:nvSpPr>
            <p:cNvPr id="11" name="Freeform 4"/>
            <p:cNvSpPr>
              <a:spLocks noChangeArrowheads="1"/>
            </p:cNvSpPr>
            <p:nvPr/>
          </p:nvSpPr>
          <p:spPr bwMode="gray">
            <a:xfrm>
              <a:off x="2081213" y="506413"/>
              <a:ext cx="2201862" cy="2684462"/>
            </a:xfrm>
            <a:custGeom>
              <a:avLst/>
              <a:gdLst>
                <a:gd name="T0" fmla="*/ 2301 w 6117"/>
                <a:gd name="T1" fmla="*/ 0 h 7457"/>
                <a:gd name="T2" fmla="*/ 0 w 6117"/>
                <a:gd name="T3" fmla="*/ 3961 h 7457"/>
                <a:gd name="T4" fmla="*/ 6116 w 6117"/>
                <a:gd name="T5" fmla="*/ 7456 h 7457"/>
                <a:gd name="T6" fmla="*/ 6116 w 6117"/>
                <a:gd name="T7" fmla="*/ 0 h 7457"/>
                <a:gd name="T8" fmla="*/ 2301 w 6117"/>
                <a:gd name="T9" fmla="*/ 0 h 7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17" h="7457">
                  <a:moveTo>
                    <a:pt x="2301" y="0"/>
                  </a:moveTo>
                  <a:lnTo>
                    <a:pt x="0" y="3961"/>
                  </a:lnTo>
                  <a:lnTo>
                    <a:pt x="6116" y="7456"/>
                  </a:lnTo>
                  <a:lnTo>
                    <a:pt x="6116" y="0"/>
                  </a:lnTo>
                  <a:lnTo>
                    <a:pt x="2301" y="0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Freeform 5"/>
            <p:cNvSpPr>
              <a:spLocks noChangeArrowheads="1"/>
            </p:cNvSpPr>
            <p:nvPr/>
          </p:nvSpPr>
          <p:spPr bwMode="gray">
            <a:xfrm>
              <a:off x="635000" y="506413"/>
              <a:ext cx="2024063" cy="1311275"/>
            </a:xfrm>
            <a:custGeom>
              <a:avLst/>
              <a:gdLst>
                <a:gd name="T0" fmla="*/ 0 w 5623"/>
                <a:gd name="T1" fmla="*/ 0 h 3641"/>
                <a:gd name="T2" fmla="*/ 0 w 5623"/>
                <a:gd name="T3" fmla="*/ 1631 h 3641"/>
                <a:gd name="T4" fmla="*/ 3525 w 5623"/>
                <a:gd name="T5" fmla="*/ 3640 h 3641"/>
                <a:gd name="T6" fmla="*/ 5622 w 5623"/>
                <a:gd name="T7" fmla="*/ 0 h 3641"/>
                <a:gd name="T8" fmla="*/ 0 w 5623"/>
                <a:gd name="T9" fmla="*/ 0 h 3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23" h="3641">
                  <a:moveTo>
                    <a:pt x="0" y="0"/>
                  </a:moveTo>
                  <a:lnTo>
                    <a:pt x="0" y="1631"/>
                  </a:lnTo>
                  <a:lnTo>
                    <a:pt x="3525" y="3640"/>
                  </a:lnTo>
                  <a:lnTo>
                    <a:pt x="5622" y="0"/>
                  </a:lnTo>
                  <a:lnTo>
                    <a:pt x="0" y="0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 noChangeArrowheads="1"/>
            </p:cNvSpPr>
            <p:nvPr/>
          </p:nvSpPr>
          <p:spPr bwMode="gray">
            <a:xfrm>
              <a:off x="635000" y="2298700"/>
              <a:ext cx="3429000" cy="3251200"/>
            </a:xfrm>
            <a:custGeom>
              <a:avLst/>
              <a:gdLst>
                <a:gd name="T0" fmla="*/ 0 w 9525"/>
                <a:gd name="T1" fmla="*/ 9028 h 9029"/>
                <a:gd name="T2" fmla="*/ 9524 w 9525"/>
                <a:gd name="T3" fmla="*/ 3524 h 9029"/>
                <a:gd name="T4" fmla="*/ 3437 w 9525"/>
                <a:gd name="T5" fmla="*/ 0 h 9029"/>
                <a:gd name="T6" fmla="*/ 0 w 9525"/>
                <a:gd name="T7" fmla="*/ 5970 h 9029"/>
                <a:gd name="T8" fmla="*/ 0 w 9525"/>
                <a:gd name="T9" fmla="*/ 9028 h 9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25" h="9029">
                  <a:moveTo>
                    <a:pt x="0" y="9028"/>
                  </a:moveTo>
                  <a:lnTo>
                    <a:pt x="9524" y="3524"/>
                  </a:lnTo>
                  <a:lnTo>
                    <a:pt x="3437" y="0"/>
                  </a:lnTo>
                  <a:lnTo>
                    <a:pt x="0" y="5970"/>
                  </a:lnTo>
                  <a:lnTo>
                    <a:pt x="0" y="9028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 noChangeArrowheads="1"/>
            </p:cNvSpPr>
            <p:nvPr/>
          </p:nvSpPr>
          <p:spPr bwMode="gray">
            <a:xfrm>
              <a:off x="635000" y="1585913"/>
              <a:ext cx="1049338" cy="2420937"/>
            </a:xfrm>
            <a:custGeom>
              <a:avLst/>
              <a:gdLst>
                <a:gd name="T0" fmla="*/ 0 w 2914"/>
                <a:gd name="T1" fmla="*/ 0 h 6727"/>
                <a:gd name="T2" fmla="*/ 0 w 2914"/>
                <a:gd name="T3" fmla="*/ 6726 h 6727"/>
                <a:gd name="T4" fmla="*/ 2913 w 2914"/>
                <a:gd name="T5" fmla="*/ 1688 h 6727"/>
                <a:gd name="T6" fmla="*/ 0 w 2914"/>
                <a:gd name="T7" fmla="*/ 0 h 6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14" h="6727">
                  <a:moveTo>
                    <a:pt x="0" y="0"/>
                  </a:moveTo>
                  <a:lnTo>
                    <a:pt x="0" y="6726"/>
                  </a:lnTo>
                  <a:lnTo>
                    <a:pt x="2913" y="1688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7" name="TextBox 16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898989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rgbClr val="898989"/>
                </a:solidFill>
              </a:rPr>
              <a:t>‹#›</a:t>
            </a:fld>
            <a:endParaRPr lang="en-US" sz="10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4337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14000">
                <a:schemeClr val="accent2"/>
              </a:gs>
              <a:gs pos="100000">
                <a:schemeClr val="tx2"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1690240" y="2286000"/>
            <a:ext cx="2156532" cy="1912938"/>
            <a:chOff x="1613369" y="2195513"/>
            <a:chExt cx="2258544" cy="2003425"/>
          </a:xfrm>
          <a:solidFill>
            <a:schemeClr val="tx2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gray">
            <a:xfrm>
              <a:off x="1613369" y="2195513"/>
              <a:ext cx="1001713" cy="2003425"/>
            </a:xfrm>
            <a:custGeom>
              <a:avLst/>
              <a:gdLst>
                <a:gd name="T0" fmla="*/ 275 w 297"/>
                <a:gd name="T1" fmla="*/ 594 h 594"/>
                <a:gd name="T2" fmla="*/ 0 w 297"/>
                <a:gd name="T3" fmla="*/ 594 h 594"/>
                <a:gd name="T4" fmla="*/ 0 w 297"/>
                <a:gd name="T5" fmla="*/ 397 h 594"/>
                <a:gd name="T6" fmla="*/ 21 w 297"/>
                <a:gd name="T7" fmla="*/ 209 h 594"/>
                <a:gd name="T8" fmla="*/ 99 w 297"/>
                <a:gd name="T9" fmla="*/ 86 h 594"/>
                <a:gd name="T10" fmla="*/ 243 w 297"/>
                <a:gd name="T11" fmla="*/ 0 h 594"/>
                <a:gd name="T12" fmla="*/ 297 w 297"/>
                <a:gd name="T13" fmla="*/ 113 h 594"/>
                <a:gd name="T14" fmla="*/ 179 w 297"/>
                <a:gd name="T15" fmla="*/ 189 h 594"/>
                <a:gd name="T16" fmla="*/ 142 w 297"/>
                <a:gd name="T17" fmla="*/ 319 h 594"/>
                <a:gd name="T18" fmla="*/ 275 w 297"/>
                <a:gd name="T19" fmla="*/ 319 h 594"/>
                <a:gd name="T20" fmla="*/ 275 w 297"/>
                <a:gd name="T21" fmla="*/ 59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7" h="594">
                  <a:moveTo>
                    <a:pt x="275" y="594"/>
                  </a:moveTo>
                  <a:cubicBezTo>
                    <a:pt x="0" y="594"/>
                    <a:pt x="0" y="594"/>
                    <a:pt x="0" y="594"/>
                  </a:cubicBezTo>
                  <a:cubicBezTo>
                    <a:pt x="0" y="397"/>
                    <a:pt x="0" y="397"/>
                    <a:pt x="0" y="397"/>
                  </a:cubicBezTo>
                  <a:cubicBezTo>
                    <a:pt x="0" y="318"/>
                    <a:pt x="7" y="255"/>
                    <a:pt x="21" y="209"/>
                  </a:cubicBezTo>
                  <a:cubicBezTo>
                    <a:pt x="35" y="163"/>
                    <a:pt x="61" y="122"/>
                    <a:pt x="99" y="86"/>
                  </a:cubicBezTo>
                  <a:cubicBezTo>
                    <a:pt x="136" y="49"/>
                    <a:pt x="185" y="21"/>
                    <a:pt x="243" y="0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42" y="131"/>
                    <a:pt x="203" y="157"/>
                    <a:pt x="179" y="189"/>
                  </a:cubicBezTo>
                  <a:cubicBezTo>
                    <a:pt x="156" y="222"/>
                    <a:pt x="143" y="265"/>
                    <a:pt x="142" y="319"/>
                  </a:cubicBezTo>
                  <a:cubicBezTo>
                    <a:pt x="275" y="319"/>
                    <a:pt x="275" y="319"/>
                    <a:pt x="275" y="319"/>
                  </a:cubicBezTo>
                  <a:lnTo>
                    <a:pt x="275" y="5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gray">
            <a:xfrm>
              <a:off x="2870200" y="2195513"/>
              <a:ext cx="1001713" cy="2003425"/>
            </a:xfrm>
            <a:custGeom>
              <a:avLst/>
              <a:gdLst>
                <a:gd name="T0" fmla="*/ 274 w 297"/>
                <a:gd name="T1" fmla="*/ 594 h 594"/>
                <a:gd name="T2" fmla="*/ 0 w 297"/>
                <a:gd name="T3" fmla="*/ 594 h 594"/>
                <a:gd name="T4" fmla="*/ 0 w 297"/>
                <a:gd name="T5" fmla="*/ 397 h 594"/>
                <a:gd name="T6" fmla="*/ 21 w 297"/>
                <a:gd name="T7" fmla="*/ 209 h 594"/>
                <a:gd name="T8" fmla="*/ 99 w 297"/>
                <a:gd name="T9" fmla="*/ 86 h 594"/>
                <a:gd name="T10" fmla="*/ 243 w 297"/>
                <a:gd name="T11" fmla="*/ 0 h 594"/>
                <a:gd name="T12" fmla="*/ 297 w 297"/>
                <a:gd name="T13" fmla="*/ 113 h 594"/>
                <a:gd name="T14" fmla="*/ 179 w 297"/>
                <a:gd name="T15" fmla="*/ 189 h 594"/>
                <a:gd name="T16" fmla="*/ 142 w 297"/>
                <a:gd name="T17" fmla="*/ 319 h 594"/>
                <a:gd name="T18" fmla="*/ 274 w 297"/>
                <a:gd name="T19" fmla="*/ 319 h 594"/>
                <a:gd name="T20" fmla="*/ 274 w 297"/>
                <a:gd name="T21" fmla="*/ 59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7" h="594">
                  <a:moveTo>
                    <a:pt x="274" y="594"/>
                  </a:moveTo>
                  <a:cubicBezTo>
                    <a:pt x="0" y="594"/>
                    <a:pt x="0" y="594"/>
                    <a:pt x="0" y="594"/>
                  </a:cubicBezTo>
                  <a:cubicBezTo>
                    <a:pt x="0" y="397"/>
                    <a:pt x="0" y="397"/>
                    <a:pt x="0" y="397"/>
                  </a:cubicBezTo>
                  <a:cubicBezTo>
                    <a:pt x="0" y="317"/>
                    <a:pt x="7" y="254"/>
                    <a:pt x="21" y="209"/>
                  </a:cubicBezTo>
                  <a:cubicBezTo>
                    <a:pt x="35" y="163"/>
                    <a:pt x="61" y="122"/>
                    <a:pt x="99" y="86"/>
                  </a:cubicBezTo>
                  <a:cubicBezTo>
                    <a:pt x="137" y="49"/>
                    <a:pt x="185" y="21"/>
                    <a:pt x="243" y="0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42" y="131"/>
                    <a:pt x="203" y="157"/>
                    <a:pt x="179" y="189"/>
                  </a:cubicBezTo>
                  <a:cubicBezTo>
                    <a:pt x="155" y="222"/>
                    <a:pt x="143" y="265"/>
                    <a:pt x="142" y="319"/>
                  </a:cubicBezTo>
                  <a:cubicBezTo>
                    <a:pt x="274" y="319"/>
                    <a:pt x="274" y="319"/>
                    <a:pt x="274" y="319"/>
                  </a:cubicBezTo>
                  <a:lnTo>
                    <a:pt x="274" y="5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4740711" y="2196273"/>
            <a:ext cx="6925828" cy="498598"/>
          </a:xfrm>
        </p:spPr>
        <p:txBody>
          <a:bodyPr wrap="square" lIns="45720" tIns="45720" anchor="t" anchorCtr="0">
            <a:spAutoFit/>
          </a:bodyPr>
          <a:lstStyle>
            <a:lvl1pPr>
              <a:lnSpc>
                <a:spcPct val="110000"/>
              </a:lnSpc>
              <a:defRPr sz="2400" b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Quote Goes Here</a:t>
            </a:r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4740710" y="4788806"/>
            <a:ext cx="6925828" cy="384721"/>
          </a:xfrm>
        </p:spPr>
        <p:txBody>
          <a:bodyPr wrap="square" lIns="45720" tIns="45720">
            <a:spAutoFit/>
          </a:bodyPr>
          <a:lstStyle>
            <a:lvl1pPr marL="0" indent="0">
              <a:buNone/>
              <a:defRPr sz="19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Source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gray">
          <a:xfrm>
            <a:off x="4284320" y="2149232"/>
            <a:ext cx="0" cy="3043709"/>
          </a:xfrm>
          <a:prstGeom prst="line">
            <a:avLst/>
          </a:prstGeom>
          <a:ln w="1270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2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chemeClr val="bg2"/>
                </a:solidFill>
              </a:rPr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1019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492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1600200"/>
            <a:ext cx="11218482" cy="44751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271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9" name="Group 18"/>
          <p:cNvGrpSpPr/>
          <p:nvPr userDrawn="1"/>
        </p:nvGrpSpPr>
        <p:grpSpPr bwMode="gray">
          <a:xfrm>
            <a:off x="493283" y="3602432"/>
            <a:ext cx="11238087" cy="159987"/>
            <a:chOff x="370058" y="2701823"/>
            <a:chExt cx="7994570" cy="0"/>
          </a:xfrm>
        </p:grpSpPr>
        <p:cxnSp>
          <p:nvCxnSpPr>
            <p:cNvPr id="6" name="Straight Connector 5"/>
            <p:cNvCxnSpPr/>
            <p:nvPr userDrawn="1"/>
          </p:nvCxnSpPr>
          <p:spPr bwMode="gray">
            <a:xfrm flipH="1">
              <a:off x="370058" y="2701823"/>
              <a:ext cx="2351633" cy="0"/>
            </a:xfrm>
            <a:prstGeom prst="line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 bwMode="gray">
            <a:xfrm flipH="1">
              <a:off x="3191526" y="2701823"/>
              <a:ext cx="2351633" cy="0"/>
            </a:xfrm>
            <a:prstGeom prst="line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 bwMode="gray">
            <a:xfrm flipH="1">
              <a:off x="6012995" y="2701823"/>
              <a:ext cx="2351633" cy="0"/>
            </a:xfrm>
            <a:prstGeom prst="line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1"/>
          <p:cNvSpPr>
            <a:spLocks noGrp="1"/>
          </p:cNvSpPr>
          <p:nvPr userDrawn="1">
            <p:ph type="body" sz="quarter" idx="13" hasCustomPrompt="1"/>
          </p:nvPr>
        </p:nvSpPr>
        <p:spPr bwMode="gray">
          <a:xfrm>
            <a:off x="457200" y="3762419"/>
            <a:ext cx="3305951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1</a:t>
            </a:r>
          </a:p>
        </p:txBody>
      </p:sp>
      <p:sp>
        <p:nvSpPr>
          <p:cNvPr id="14" name="Text Placeholder 13"/>
          <p:cNvSpPr>
            <a:spLocks noGrp="1"/>
          </p:cNvSpPr>
          <p:nvPr userDrawn="1">
            <p:ph type="body" sz="quarter" idx="14"/>
          </p:nvPr>
        </p:nvSpPr>
        <p:spPr bwMode="gray">
          <a:xfrm>
            <a:off x="457200" y="4207099"/>
            <a:ext cx="3305951" cy="707886"/>
          </a:xfrm>
        </p:spPr>
        <p:txBody>
          <a:bodyPr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Text Placeholder 11"/>
          <p:cNvSpPr>
            <a:spLocks noGrp="1"/>
          </p:cNvSpPr>
          <p:nvPr userDrawn="1">
            <p:ph type="body" sz="quarter" idx="15" hasCustomPrompt="1"/>
          </p:nvPr>
        </p:nvSpPr>
        <p:spPr bwMode="gray">
          <a:xfrm>
            <a:off x="4459461" y="3762419"/>
            <a:ext cx="3305726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2</a:t>
            </a:r>
          </a:p>
        </p:txBody>
      </p:sp>
      <p:sp>
        <p:nvSpPr>
          <p:cNvPr id="16" name="Text Placeholder 13"/>
          <p:cNvSpPr>
            <a:spLocks noGrp="1"/>
          </p:cNvSpPr>
          <p:nvPr userDrawn="1">
            <p:ph type="body" sz="quarter" idx="16"/>
          </p:nvPr>
        </p:nvSpPr>
        <p:spPr bwMode="gray">
          <a:xfrm>
            <a:off x="4459461" y="4207099"/>
            <a:ext cx="3305726" cy="707886"/>
          </a:xfrm>
        </p:spPr>
        <p:txBody>
          <a:bodyPr>
            <a:spAutoFit/>
          </a:bodyPr>
          <a:lstStyle>
            <a:lvl1pPr marL="0" indent="0">
              <a:buNone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609468" rtl="0" eaLnBrk="1" latinLnBrk="0" hangingPunct="1">
              <a:spcBef>
                <a:spcPts val="800"/>
              </a:spcBef>
              <a:spcAft>
                <a:spcPts val="800"/>
              </a:spcAft>
              <a:buClr>
                <a:schemeClr val="accent3"/>
              </a:buClr>
              <a:buSzPct val="120000"/>
              <a:buFont typeface="Arial"/>
              <a:buNone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 userDrawn="1">
            <p:ph type="body" sz="quarter" idx="17" hasCustomPrompt="1"/>
          </p:nvPr>
        </p:nvSpPr>
        <p:spPr bwMode="gray">
          <a:xfrm>
            <a:off x="8442528" y="3762419"/>
            <a:ext cx="3293085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3</a:t>
            </a:r>
          </a:p>
        </p:txBody>
      </p:sp>
      <p:sp>
        <p:nvSpPr>
          <p:cNvPr id="18" name="Text Placeholder 13"/>
          <p:cNvSpPr>
            <a:spLocks noGrp="1"/>
          </p:cNvSpPr>
          <p:nvPr userDrawn="1">
            <p:ph type="body" sz="quarter" idx="18"/>
          </p:nvPr>
        </p:nvSpPr>
        <p:spPr bwMode="gray">
          <a:xfrm>
            <a:off x="8442528" y="4207099"/>
            <a:ext cx="3293088" cy="707886"/>
          </a:xfrm>
        </p:spPr>
        <p:txBody>
          <a:bodyPr>
            <a:spAutoFit/>
          </a:bodyPr>
          <a:lstStyle>
            <a:lvl1pPr marL="0" indent="0">
              <a:buNone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609468" rtl="0" eaLnBrk="1" latinLnBrk="0" hangingPunct="1">
              <a:spcBef>
                <a:spcPts val="800"/>
              </a:spcBef>
              <a:spcAft>
                <a:spcPts val="800"/>
              </a:spcAft>
              <a:buClr>
                <a:schemeClr val="accent3"/>
              </a:buClr>
              <a:buSzPct val="120000"/>
              <a:buFont typeface="Arial"/>
              <a:buNone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2509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61058" y="2414245"/>
            <a:ext cx="5325038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63301" y="1250358"/>
            <a:ext cx="11238314" cy="400110"/>
          </a:xfrm>
        </p:spPr>
        <p:txBody>
          <a:bodyPr>
            <a:sp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Click to add subhead text</a:t>
            </a:r>
            <a:endParaRPr lang="en-US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6406332" y="2414245"/>
            <a:ext cx="5325038" cy="461665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1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6406331" y="2858924"/>
            <a:ext cx="5325037" cy="1184940"/>
          </a:xfrm>
        </p:spPr>
        <p:txBody>
          <a:bodyPr>
            <a:sp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 marL="255977" indent="-255977">
              <a:spcBef>
                <a:spcPts val="1200"/>
              </a:spcBef>
              <a:buClr>
                <a:schemeClr val="accent4"/>
              </a:buClr>
              <a:buSzPct val="120000"/>
              <a:buFont typeface="Arial"/>
              <a:buChar char="•"/>
              <a:defRPr sz="2000" baseline="0"/>
            </a:lvl2pPr>
            <a:lvl3pPr marL="509588" indent="-222250">
              <a:spcBef>
                <a:spcPts val="600"/>
              </a:spcBef>
              <a:buClr>
                <a:schemeClr val="accent4"/>
              </a:buClr>
              <a:buFont typeface="Arial" panose="020B0604020202020204" pitchFamily="34" charset="0"/>
              <a:buChar char="–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Bullet point</a:t>
            </a:r>
          </a:p>
          <a:p>
            <a:pPr lvl="2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461058" y="2858924"/>
            <a:ext cx="5325037" cy="1184940"/>
          </a:xfrm>
        </p:spPr>
        <p:txBody>
          <a:bodyPr>
            <a:sp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 marL="255977" indent="-255977">
              <a:spcBef>
                <a:spcPts val="1200"/>
              </a:spcBef>
              <a:buClr>
                <a:schemeClr val="accent4"/>
              </a:buClr>
              <a:buSzPct val="120000"/>
              <a:buFont typeface="Arial"/>
              <a:buChar char="•"/>
              <a:defRPr sz="2000" baseline="0"/>
            </a:lvl2pPr>
            <a:lvl3pPr marL="509588" indent="-222250">
              <a:spcBef>
                <a:spcPts val="600"/>
              </a:spcBef>
              <a:buClr>
                <a:schemeClr val="accent4"/>
              </a:buClr>
              <a:buFont typeface="Arial" panose="020B0604020202020204" pitchFamily="34" charset="0"/>
              <a:buChar char="–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Bullet point</a:t>
            </a:r>
          </a:p>
          <a:p>
            <a:pPr lvl="2"/>
            <a:r>
              <a:rPr lang="en-US" dirty="0" smtClean="0"/>
              <a:t>Second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1133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rap Up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14000">
                <a:schemeClr val="accent2"/>
              </a:gs>
              <a:gs pos="100000">
                <a:schemeClr val="tx2"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968228" y="1600200"/>
            <a:ext cx="7698310" cy="846386"/>
          </a:xfrm>
        </p:spPr>
        <p:txBody>
          <a:bodyPr wrap="square" lIns="45720" tIns="45720" rIns="45720">
            <a:spAutoFit/>
          </a:bodyPr>
          <a:lstStyle>
            <a:lvl1pPr marL="0" indent="0">
              <a:spcBef>
                <a:spcPts val="3000"/>
              </a:spcBef>
              <a:buNone/>
              <a:defRPr sz="24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Summary Title</a:t>
            </a:r>
          </a:p>
          <a:p>
            <a:pPr lvl="1"/>
            <a:r>
              <a:rPr lang="en-US" dirty="0" smtClean="0"/>
              <a:t>Summary text</a:t>
            </a:r>
            <a:endParaRPr lang="en-US" dirty="0"/>
          </a:p>
        </p:txBody>
      </p:sp>
      <p:grpSp>
        <p:nvGrpSpPr>
          <p:cNvPr id="41" name="Group 40"/>
          <p:cNvGrpSpPr>
            <a:grpSpLocks noChangeAspect="1"/>
          </p:cNvGrpSpPr>
          <p:nvPr userDrawn="1"/>
        </p:nvGrpSpPr>
        <p:grpSpPr bwMode="gray">
          <a:xfrm>
            <a:off x="1" y="3"/>
            <a:ext cx="3405071" cy="6858000"/>
            <a:chOff x="927100" y="-39688"/>
            <a:chExt cx="3754438" cy="7559676"/>
          </a:xfrm>
        </p:grpSpPr>
        <p:sp>
          <p:nvSpPr>
            <p:cNvPr id="42" name="Freeform 3"/>
            <p:cNvSpPr>
              <a:spLocks noChangeArrowheads="1"/>
            </p:cNvSpPr>
            <p:nvPr/>
          </p:nvSpPr>
          <p:spPr bwMode="gray">
            <a:xfrm>
              <a:off x="927100" y="1406525"/>
              <a:ext cx="3621088" cy="2092325"/>
            </a:xfrm>
            <a:custGeom>
              <a:avLst/>
              <a:gdLst>
                <a:gd name="T0" fmla="*/ 0 w 10060"/>
                <a:gd name="T1" fmla="*/ 0 h 5814"/>
                <a:gd name="T2" fmla="*/ 0 w 10060"/>
                <a:gd name="T3" fmla="*/ 5813 h 5814"/>
                <a:gd name="T4" fmla="*/ 10059 w 10060"/>
                <a:gd name="T5" fmla="*/ 5813 h 5814"/>
                <a:gd name="T6" fmla="*/ 0 w 10060"/>
                <a:gd name="T7" fmla="*/ 0 h 5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60" h="5814">
                  <a:moveTo>
                    <a:pt x="0" y="0"/>
                  </a:moveTo>
                  <a:lnTo>
                    <a:pt x="0" y="5813"/>
                  </a:lnTo>
                  <a:lnTo>
                    <a:pt x="10059" y="5813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43" name="Group 42"/>
            <p:cNvGrpSpPr/>
            <p:nvPr/>
          </p:nvGrpSpPr>
          <p:grpSpPr bwMode="gray">
            <a:xfrm>
              <a:off x="927100" y="-39688"/>
              <a:ext cx="3754438" cy="7559676"/>
              <a:chOff x="927100" y="-39688"/>
              <a:chExt cx="3754438" cy="7559676"/>
            </a:xfrm>
          </p:grpSpPr>
          <p:sp>
            <p:nvSpPr>
              <p:cNvPr id="44" name="Freeform 1"/>
              <p:cNvSpPr>
                <a:spLocks noChangeArrowheads="1"/>
              </p:cNvSpPr>
              <p:nvPr/>
            </p:nvSpPr>
            <p:spPr bwMode="gray">
              <a:xfrm>
                <a:off x="927100" y="4195763"/>
                <a:ext cx="3754438" cy="3324225"/>
              </a:xfrm>
              <a:custGeom>
                <a:avLst/>
                <a:gdLst>
                  <a:gd name="T0" fmla="*/ 0 w 10430"/>
                  <a:gd name="T1" fmla="*/ 6013 h 9233"/>
                  <a:gd name="T2" fmla="*/ 0 w 10430"/>
                  <a:gd name="T3" fmla="*/ 9232 h 9233"/>
                  <a:gd name="T4" fmla="*/ 5072 w 10430"/>
                  <a:gd name="T5" fmla="*/ 9232 h 9233"/>
                  <a:gd name="T6" fmla="*/ 8776 w 10430"/>
                  <a:gd name="T7" fmla="*/ 2821 h 9233"/>
                  <a:gd name="T8" fmla="*/ 8947 w 10430"/>
                  <a:gd name="T9" fmla="*/ 2537 h 9233"/>
                  <a:gd name="T10" fmla="*/ 10429 w 10430"/>
                  <a:gd name="T11" fmla="*/ 0 h 9233"/>
                  <a:gd name="T12" fmla="*/ 0 w 10430"/>
                  <a:gd name="T13" fmla="*/ 6013 h 9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30" h="9233">
                    <a:moveTo>
                      <a:pt x="0" y="6013"/>
                    </a:moveTo>
                    <a:lnTo>
                      <a:pt x="0" y="9232"/>
                    </a:lnTo>
                    <a:lnTo>
                      <a:pt x="5072" y="9232"/>
                    </a:lnTo>
                    <a:lnTo>
                      <a:pt x="8776" y="2821"/>
                    </a:lnTo>
                    <a:lnTo>
                      <a:pt x="8947" y="2537"/>
                    </a:lnTo>
                    <a:lnTo>
                      <a:pt x="10429" y="0"/>
                    </a:lnTo>
                    <a:lnTo>
                      <a:pt x="0" y="6013"/>
                    </a:lnTo>
                  </a:path>
                </a:pathLst>
              </a:custGeom>
              <a:solidFill>
                <a:srgbClr val="004E7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5" name="Freeform 2"/>
              <p:cNvSpPr>
                <a:spLocks noChangeArrowheads="1"/>
              </p:cNvSpPr>
              <p:nvPr/>
            </p:nvSpPr>
            <p:spPr bwMode="gray">
              <a:xfrm>
                <a:off x="927100" y="3981450"/>
                <a:ext cx="3632200" cy="2103438"/>
              </a:xfrm>
              <a:custGeom>
                <a:avLst/>
                <a:gdLst>
                  <a:gd name="T0" fmla="*/ 0 w 10088"/>
                  <a:gd name="T1" fmla="*/ 0 h 5842"/>
                  <a:gd name="T2" fmla="*/ 0 w 10088"/>
                  <a:gd name="T3" fmla="*/ 5841 h 5842"/>
                  <a:gd name="T4" fmla="*/ 10087 w 10088"/>
                  <a:gd name="T5" fmla="*/ 0 h 5842"/>
                  <a:gd name="T6" fmla="*/ 0 w 10088"/>
                  <a:gd name="T7" fmla="*/ 0 h 58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088" h="5842">
                    <a:moveTo>
                      <a:pt x="0" y="0"/>
                    </a:moveTo>
                    <a:lnTo>
                      <a:pt x="0" y="5841"/>
                    </a:lnTo>
                    <a:lnTo>
                      <a:pt x="10087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27BDBE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6" name="Freeform 4"/>
              <p:cNvSpPr>
                <a:spLocks noChangeArrowheads="1"/>
              </p:cNvSpPr>
              <p:nvPr/>
            </p:nvSpPr>
            <p:spPr bwMode="gray">
              <a:xfrm>
                <a:off x="927100" y="-39688"/>
                <a:ext cx="3754438" cy="3333751"/>
              </a:xfrm>
              <a:custGeom>
                <a:avLst/>
                <a:gdLst>
                  <a:gd name="T0" fmla="*/ 0 w 10430"/>
                  <a:gd name="T1" fmla="*/ 3219 h 9261"/>
                  <a:gd name="T2" fmla="*/ 10429 w 10430"/>
                  <a:gd name="T3" fmla="*/ 9260 h 9261"/>
                  <a:gd name="T4" fmla="*/ 5072 w 10430"/>
                  <a:gd name="T5" fmla="*/ 0 h 9261"/>
                  <a:gd name="T6" fmla="*/ 0 w 10430"/>
                  <a:gd name="T7" fmla="*/ 0 h 9261"/>
                  <a:gd name="T8" fmla="*/ 0 w 10430"/>
                  <a:gd name="T9" fmla="*/ 3219 h 9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30" h="9261">
                    <a:moveTo>
                      <a:pt x="0" y="3219"/>
                    </a:moveTo>
                    <a:lnTo>
                      <a:pt x="10429" y="9260"/>
                    </a:lnTo>
                    <a:lnTo>
                      <a:pt x="5072" y="0"/>
                    </a:lnTo>
                    <a:lnTo>
                      <a:pt x="0" y="0"/>
                    </a:lnTo>
                    <a:lnTo>
                      <a:pt x="0" y="3219"/>
                    </a:lnTo>
                  </a:path>
                </a:pathLst>
              </a:custGeom>
              <a:solidFill>
                <a:srgbClr val="008576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 bwMode="gray">
          <a:xfrm>
            <a:off x="3968496" y="172479"/>
            <a:ext cx="7699753" cy="1007200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2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chemeClr val="bg2"/>
                </a:solidFill>
              </a:rPr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2444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49872" y="171024"/>
            <a:ext cx="11238089" cy="1007179"/>
          </a:xfrm>
          <a:prstGeom prst="rect">
            <a:avLst/>
          </a:prstGeom>
        </p:spPr>
        <p:txBody>
          <a:bodyPr vert="horz" lIns="45720" tIns="45720" rIns="4572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00201"/>
            <a:ext cx="11238089" cy="1646591"/>
          </a:xfrm>
          <a:prstGeom prst="rect">
            <a:avLst/>
          </a:prstGeom>
        </p:spPr>
        <p:txBody>
          <a:bodyPr vert="horz" lIns="45720" tIns="45720" rIns="45720" bIns="4572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 bwMode="gray">
          <a:xfrm>
            <a:off x="469584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r>
              <a:rPr lang="en-US" sz="1000" dirty="0" smtClean="0">
                <a:solidFill>
                  <a:srgbClr val="898989"/>
                </a:solidFill>
              </a:rPr>
              <a:t>22 September 2014</a:t>
            </a:r>
            <a:endParaRPr lang="en-US" sz="1000" dirty="0">
              <a:solidFill>
                <a:srgbClr val="898989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4588389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898989"/>
                </a:solidFill>
              </a:rPr>
              <a:t> </a:t>
            </a:r>
            <a:r>
              <a:rPr lang="en-US" sz="1000" dirty="0" err="1" smtClean="0">
                <a:solidFill>
                  <a:srgbClr val="898989"/>
                </a:solidFill>
              </a:rPr>
              <a:t>AllSeen</a:t>
            </a:r>
            <a:r>
              <a:rPr lang="en-US" sz="1000" dirty="0" smtClean="0">
                <a:solidFill>
                  <a:srgbClr val="898989"/>
                </a:solidFill>
              </a:rPr>
              <a:t> Alliance</a:t>
            </a:r>
            <a:endParaRPr lang="en-US" sz="1000" dirty="0">
              <a:solidFill>
                <a:srgbClr val="898989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898989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rgbClr val="898989"/>
                </a:solidFill>
              </a:rPr>
              <a:t>‹#›</a:t>
            </a:fld>
            <a:endParaRPr lang="en-US" sz="1000" dirty="0">
              <a:solidFill>
                <a:srgbClr val="898989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 bwMode="gray">
          <a:xfrm>
            <a:off x="475424" y="6355080"/>
            <a:ext cx="11237976" cy="0"/>
          </a:xfrm>
          <a:prstGeom prst="line">
            <a:avLst/>
          </a:prstGeom>
          <a:ln w="69850">
            <a:gradFill flip="none" rotWithShape="1">
              <a:gsLst>
                <a:gs pos="14000">
                  <a:schemeClr val="accent2"/>
                </a:gs>
                <a:gs pos="100000">
                  <a:schemeClr val="tx2">
                    <a:alpha val="80000"/>
                  </a:schemeClr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77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2" r:id="rId4"/>
    <p:sldLayoutId id="2147483660" r:id="rId5"/>
    <p:sldLayoutId id="2147483666" r:id="rId6"/>
    <p:sldLayoutId id="2147483654" r:id="rId7"/>
    <p:sldLayoutId id="2147483663" r:id="rId8"/>
    <p:sldLayoutId id="2147483667" r:id="rId9"/>
    <p:sldLayoutId id="2147483665" r:id="rId10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09468" rtl="0" eaLnBrk="1" latinLnBrk="0" hangingPunct="1">
        <a:lnSpc>
          <a:spcPct val="95000"/>
        </a:lnSpc>
        <a:spcBef>
          <a:spcPct val="0"/>
        </a:spcBef>
        <a:buNone/>
        <a:defRPr sz="3600" b="1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219408" indent="-219408" algn="l" defTabSz="609468" rtl="0" eaLnBrk="1" latinLnBrk="0" hangingPunct="1">
        <a:spcBef>
          <a:spcPts val="1200"/>
        </a:spcBef>
        <a:spcAft>
          <a:spcPts val="0"/>
        </a:spcAft>
        <a:buClr>
          <a:schemeClr val="accent3"/>
        </a:buClr>
        <a:buSzPct val="120000"/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457200" indent="-223838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690563" indent="-180975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966788" indent="-222250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–"/>
        <a:defRPr sz="1400" kern="1200">
          <a:solidFill>
            <a:schemeClr val="tx1"/>
          </a:solidFill>
          <a:latin typeface="Arial"/>
          <a:ea typeface="+mn-ea"/>
          <a:cs typeface="Arial"/>
        </a:defRPr>
      </a:lvl4pPr>
      <a:lvl5pPr marL="1147763" indent="-180975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»"/>
        <a:defRPr sz="1200" kern="1200">
          <a:solidFill>
            <a:schemeClr val="tx1"/>
          </a:solidFill>
          <a:latin typeface="Arial"/>
          <a:ea typeface="+mn-ea"/>
          <a:cs typeface="Arial"/>
        </a:defRPr>
      </a:lvl5pPr>
      <a:lvl6pPr marL="3352073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541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009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477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8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6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04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72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40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08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75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44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hyperlink" Target="https://www.youtube.com/channel/UC4fXMwN7SgARm3afqyIx1ow" TargetMode="External"/><Relationship Id="rId3" Type="http://schemas.openxmlformats.org/officeDocument/2006/relationships/image" Target="../media/image10.jpg"/><Relationship Id="rId7" Type="http://schemas.openxmlformats.org/officeDocument/2006/relationships/hyperlink" Target="https://www.linkedin.com/company/allseen-alliance?trk=biz-companies-cym" TargetMode="External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11" Type="http://schemas.openxmlformats.org/officeDocument/2006/relationships/hyperlink" Target="http://twitter.com/allseenalliance" TargetMode="External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openxmlformats.org/officeDocument/2006/relationships/hyperlink" Target="https://www.facebook.com/allseenalliance?ref=hl" TargetMode="External"/><Relationship Id="rId9" Type="http://schemas.openxmlformats.org/officeDocument/2006/relationships/hyperlink" Target="https://allseenalliance.org/feeds/news.xml" TargetMode="External"/><Relationship Id="rId1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0324" y="2177228"/>
            <a:ext cx="3687990" cy="1846659"/>
          </a:xfrm>
        </p:spPr>
        <p:txBody>
          <a:bodyPr/>
          <a:lstStyle/>
          <a:p>
            <a:r>
              <a:rPr lang="en-US" sz="4000" dirty="0"/>
              <a:t>Gateway Agent Product &amp; Architecture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14.12 </a:t>
            </a:r>
            <a:r>
              <a:rPr lang="en-US" dirty="0"/>
              <a:t>Alliance Release</a:t>
            </a:r>
          </a:p>
        </p:txBody>
      </p:sp>
    </p:spTree>
    <p:extLst>
      <p:ext uri="{BB962C8B-B14F-4D97-AF65-F5344CB8AC3E}">
        <p14:creationId xmlns:p14="http://schemas.microsoft.com/office/powerpoint/2010/main" val="20039736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93"/>
            <a:ext cx="12190415" cy="68571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474" y="2985464"/>
            <a:ext cx="5343525" cy="5343525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-113122" y="-84841"/>
            <a:ext cx="12386821" cy="2039371"/>
          </a:xfrm>
          <a:prstGeom prst="rect">
            <a:avLst/>
          </a:prstGeom>
          <a:solidFill>
            <a:srgbClr val="FFFFFF">
              <a:alpha val="3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812" y="2985464"/>
            <a:ext cx="685119" cy="685119"/>
          </a:xfrm>
          <a:prstGeom prst="rect">
            <a:avLst/>
          </a:prstGeom>
          <a:noFill/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pic>
        <p:nvPicPr>
          <p:cNvPr id="23" name="Shape 7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28249" y="2906469"/>
            <a:ext cx="323471" cy="41290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4" name="Straight Connector 23"/>
          <p:cNvCxnSpPr/>
          <p:nvPr/>
        </p:nvCxnSpPr>
        <p:spPr>
          <a:xfrm flipH="1">
            <a:off x="5230020" y="3214861"/>
            <a:ext cx="541715" cy="286552"/>
          </a:xfrm>
          <a:prstGeom prst="line">
            <a:avLst/>
          </a:prstGeom>
          <a:solidFill>
            <a:schemeClr val="accent5"/>
          </a:solidFill>
          <a:ln w="38100" cmpd="sng">
            <a:solidFill>
              <a:schemeClr val="accent3"/>
            </a:solidFill>
            <a:prstDash val="sysDash"/>
            <a:headEnd type="arrow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2"/>
          <p:cNvSpPr txBox="1">
            <a:spLocks/>
          </p:cNvSpPr>
          <p:nvPr/>
        </p:nvSpPr>
        <p:spPr>
          <a:xfrm>
            <a:off x="283463" y="725074"/>
            <a:ext cx="11743695" cy="6257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lang="en-US" sz="36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Qualcomm Office Regular"/>
                <a:ea typeface="+mj-ea"/>
                <a:cs typeface="Qualcomm Office Regular"/>
              </a:defRPr>
            </a:lvl1pPr>
          </a:lstStyle>
          <a:p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15276" y="2659113"/>
            <a:ext cx="4555576" cy="96864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-1809" y="2760497"/>
            <a:ext cx="447251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300"/>
              </a:spcAft>
            </a:pPr>
            <a:r>
              <a:rPr lang="en-US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 Wi-Fi and other issues both while at home and away</a:t>
            </a:r>
          </a:p>
        </p:txBody>
      </p:sp>
      <p:sp>
        <p:nvSpPr>
          <p:cNvPr id="82" name="Title 2"/>
          <p:cNvSpPr>
            <a:spLocks noGrp="1"/>
          </p:cNvSpPr>
          <p:nvPr>
            <p:ph type="title"/>
          </p:nvPr>
        </p:nvSpPr>
        <p:spPr>
          <a:xfrm>
            <a:off x="449872" y="23626"/>
            <a:ext cx="11238089" cy="1382724"/>
          </a:xfrm>
        </p:spPr>
        <p:txBody>
          <a:bodyPr/>
          <a:lstStyle/>
          <a:p>
            <a:pPr algn="ctr"/>
            <a:r>
              <a:rPr lang="en-CA" dirty="0" smtClean="0">
                <a:solidFill>
                  <a:schemeClr val="accent2"/>
                </a:solidFill>
              </a:rPr>
              <a:t>Use Case: 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Remote Diagnostic via TR-69</a:t>
            </a:r>
            <a:endParaRPr lang="en-CA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102149" y="3739292"/>
            <a:ext cx="3136687" cy="1004784"/>
          </a:xfrm>
          <a:prstGeom prst="line">
            <a:avLst/>
          </a:prstGeom>
          <a:solidFill>
            <a:schemeClr val="accent5"/>
          </a:solidFill>
          <a:ln w="38100" cmpd="sng">
            <a:solidFill>
              <a:schemeClr val="accent3"/>
            </a:solidFill>
            <a:prstDash val="sysDash"/>
            <a:headEnd type="arrow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60346" y="3657607"/>
            <a:ext cx="1032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3"/>
                </a:solidFill>
              </a:rPr>
              <a:t>AllJoyn</a:t>
            </a:r>
            <a:endParaRPr lang="en-US" sz="16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6459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93"/>
            <a:ext cx="12190415" cy="6857107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-113122" y="-84841"/>
            <a:ext cx="12386821" cy="2039371"/>
          </a:xfrm>
          <a:prstGeom prst="rect">
            <a:avLst/>
          </a:prstGeom>
          <a:solidFill>
            <a:srgbClr val="FFFFFF">
              <a:alpha val="3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812" y="2985464"/>
            <a:ext cx="685119" cy="685119"/>
          </a:xfrm>
          <a:prstGeom prst="rect">
            <a:avLst/>
          </a:prstGeom>
          <a:noFill/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pic>
        <p:nvPicPr>
          <p:cNvPr id="29" name="Shape 7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28249" y="2906469"/>
            <a:ext cx="323471" cy="41290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" name="Rectangle 29"/>
          <p:cNvSpPr/>
          <p:nvPr/>
        </p:nvSpPr>
        <p:spPr>
          <a:xfrm>
            <a:off x="-686220" y="2678711"/>
            <a:ext cx="4845492" cy="211496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283463" y="725074"/>
            <a:ext cx="11743695" cy="6257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lang="en-US" sz="36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Qualcomm Office Regular"/>
                <a:ea typeface="+mj-ea"/>
                <a:cs typeface="Qualcomm Office Regular"/>
              </a:defRPr>
            </a:lvl1pPr>
          </a:lstStyle>
          <a:p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2433" y="2715581"/>
            <a:ext cx="4695435" cy="2080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300"/>
              </a:spcAft>
            </a:pPr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Securely connect to and control devices while away from home</a:t>
            </a:r>
          </a:p>
          <a:p>
            <a:pPr>
              <a:lnSpc>
                <a:spcPct val="90000"/>
              </a:lnSpc>
              <a:spcAft>
                <a:spcPts val="300"/>
              </a:spcAft>
            </a:pPr>
            <a:endParaRPr lang="en-US" sz="1600" b="1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300"/>
              </a:spcAft>
            </a:pPr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router/firewall changes required</a:t>
            </a:r>
          </a:p>
        </p:txBody>
      </p:sp>
      <p:sp>
        <p:nvSpPr>
          <p:cNvPr id="83" name="Title 7"/>
          <p:cNvSpPr>
            <a:spLocks noGrp="1"/>
          </p:cNvSpPr>
          <p:nvPr>
            <p:ph type="title"/>
          </p:nvPr>
        </p:nvSpPr>
        <p:spPr>
          <a:xfrm>
            <a:off x="449872" y="180261"/>
            <a:ext cx="11238089" cy="1225480"/>
          </a:xfrm>
        </p:spPr>
        <p:txBody>
          <a:bodyPr/>
          <a:lstStyle/>
          <a:p>
            <a:pPr algn="ctr"/>
            <a:r>
              <a:rPr lang="en-CA" dirty="0" smtClean="0">
                <a:solidFill>
                  <a:schemeClr val="accent2"/>
                </a:solidFill>
              </a:rPr>
              <a:t>Use Case: </a:t>
            </a:r>
            <a:br>
              <a:rPr lang="en-CA" dirty="0" smtClean="0">
                <a:solidFill>
                  <a:schemeClr val="accent2"/>
                </a:solidFill>
              </a:rPr>
            </a:br>
            <a:r>
              <a:rPr lang="en-CA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Secure Remote access via XMPP/Bosh</a:t>
            </a:r>
            <a:endParaRPr lang="en-CA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5230020" y="3214861"/>
            <a:ext cx="541715" cy="286552"/>
          </a:xfrm>
          <a:prstGeom prst="line">
            <a:avLst/>
          </a:prstGeom>
          <a:solidFill>
            <a:schemeClr val="accent5"/>
          </a:solidFill>
          <a:ln w="38100" cmpd="sng">
            <a:solidFill>
              <a:schemeClr val="accent3"/>
            </a:solidFill>
            <a:prstDash val="sysDash"/>
            <a:headEnd type="arrow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184" y="3166746"/>
            <a:ext cx="5343525" cy="5343525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5102149" y="3739292"/>
            <a:ext cx="2804178" cy="1267513"/>
          </a:xfrm>
          <a:prstGeom prst="line">
            <a:avLst/>
          </a:prstGeom>
          <a:solidFill>
            <a:schemeClr val="accent5"/>
          </a:solidFill>
          <a:ln w="38100" cmpd="sng">
            <a:solidFill>
              <a:schemeClr val="accent3"/>
            </a:solidFill>
            <a:prstDash val="sysDash"/>
            <a:headEnd type="arrow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51107" y="3639135"/>
            <a:ext cx="1032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3"/>
                </a:solidFill>
              </a:rPr>
              <a:t>AllJoyn</a:t>
            </a:r>
            <a:endParaRPr lang="en-US" sz="16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3177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9872" y="171024"/>
            <a:ext cx="11238089" cy="1007179"/>
          </a:xfrm>
        </p:spPr>
        <p:txBody>
          <a:bodyPr/>
          <a:lstStyle/>
          <a:p>
            <a:r>
              <a:rPr lang="en-US" dirty="0" smtClean="0"/>
              <a:t>Gateway Agent – Roadmap Ideas*</a:t>
            </a:r>
            <a:br>
              <a:rPr lang="en-US" dirty="0" smtClean="0"/>
            </a:br>
            <a:r>
              <a:rPr lang="en-US" sz="2400" dirty="0" smtClean="0"/>
              <a:t>*Not yet in planning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57200" y="1600201"/>
            <a:ext cx="11238089" cy="1646591"/>
          </a:xfrm>
          <a:prstGeom prst="rect">
            <a:avLst/>
          </a:prstGeom>
        </p:spPr>
        <p:txBody>
          <a:bodyPr/>
          <a:lstStyle>
            <a:lvl1pPr marL="219408" indent="-219408" algn="l" defTabSz="609468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ct val="120000"/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-223838" algn="l" defTabSz="609468" rtl="0" eaLnBrk="1" latinLnBrk="0" hangingPunct="1">
              <a:spcBef>
                <a:spcPts val="600"/>
              </a:spcBef>
              <a:buClr>
                <a:schemeClr val="accent3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690563" indent="-180975" algn="l" defTabSz="609468" rtl="0" eaLnBrk="1" latinLnBrk="0" hangingPunct="1">
              <a:spcBef>
                <a:spcPts val="600"/>
              </a:spcBef>
              <a:buClr>
                <a:schemeClr val="accent3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966788" indent="-222250" algn="l" defTabSz="609468" rtl="0" eaLnBrk="1" latinLnBrk="0" hangingPunct="1">
              <a:spcBef>
                <a:spcPts val="600"/>
              </a:spcBef>
              <a:buClr>
                <a:schemeClr val="accent3"/>
              </a:buClr>
              <a:buFont typeface="Arial"/>
              <a:buChar char="–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147763" indent="-180975" algn="l" defTabSz="609468" rtl="0" eaLnBrk="1" latinLnBrk="0" hangingPunct="1">
              <a:spcBef>
                <a:spcPts val="600"/>
              </a:spcBef>
              <a:buClr>
                <a:schemeClr val="accent3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3352073" indent="-304735" algn="l" defTabSz="6094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541" indent="-304735" algn="l" defTabSz="6094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009" indent="-304735" algn="l" defTabSz="6094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477" indent="-304735" algn="l" defTabSz="60946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MQTT connector</a:t>
            </a:r>
          </a:p>
          <a:p>
            <a:r>
              <a:rPr lang="en-US" dirty="0" smtClean="0"/>
              <a:t>Standardized </a:t>
            </a:r>
            <a:r>
              <a:rPr lang="en-US" dirty="0" err="1" smtClean="0"/>
              <a:t>RESTful</a:t>
            </a:r>
            <a:r>
              <a:rPr lang="en-US" dirty="0" smtClean="0"/>
              <a:t> connector, including corresponding web server components</a:t>
            </a:r>
          </a:p>
          <a:p>
            <a:r>
              <a:rPr lang="en-US" dirty="0" smtClean="0"/>
              <a:t>IETF XMPP XEP</a:t>
            </a:r>
          </a:p>
          <a:p>
            <a:r>
              <a:rPr lang="en-US" dirty="0" smtClean="0"/>
              <a:t>Secure Connector package discovery, download and installation (outside of TR-069)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5814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5436722" y="3940175"/>
            <a:ext cx="4932362" cy="10160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For more information on </a:t>
            </a:r>
            <a:r>
              <a:rPr lang="en-US" dirty="0" err="1" smtClean="0"/>
              <a:t>AllSeen</a:t>
            </a:r>
            <a:r>
              <a:rPr lang="en-US" dirty="0" smtClean="0"/>
              <a:t> Alliance, visit us at: </a:t>
            </a:r>
            <a:r>
              <a:rPr lang="en-US" dirty="0" smtClean="0">
                <a:solidFill>
                  <a:schemeClr val="accent1"/>
                </a:solidFill>
              </a:rPr>
              <a:t>allseenalliance.org</a:t>
            </a:r>
            <a:r>
              <a:rPr lang="en-US" dirty="0" smtClean="0"/>
              <a:t> &amp;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allseenalliance.org/news/blogs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412" y="2947561"/>
            <a:ext cx="271533" cy="2715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243" y="2949293"/>
            <a:ext cx="271533" cy="271533"/>
          </a:xfrm>
          <a:prstGeom prst="rect">
            <a:avLst/>
          </a:prstGeom>
        </p:spPr>
      </p:pic>
      <p:pic>
        <p:nvPicPr>
          <p:cNvPr id="6" name="Picture 5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285" y="2949293"/>
            <a:ext cx="271533" cy="271533"/>
          </a:xfrm>
          <a:prstGeom prst="rect">
            <a:avLst/>
          </a:prstGeom>
        </p:spPr>
      </p:pic>
      <p:pic>
        <p:nvPicPr>
          <p:cNvPr id="7" name="Picture 6">
            <a:hlinkClick r:id="rId9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327" y="2949293"/>
            <a:ext cx="271533" cy="271533"/>
          </a:xfrm>
          <a:prstGeom prst="rect">
            <a:avLst/>
          </a:prstGeom>
        </p:spPr>
      </p:pic>
      <p:pic>
        <p:nvPicPr>
          <p:cNvPr id="8" name="Picture 7">
            <a:hlinkClick r:id="rId11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370" y="2949293"/>
            <a:ext cx="271533" cy="271533"/>
          </a:xfrm>
          <a:prstGeom prst="rect">
            <a:avLst/>
          </a:prstGeom>
        </p:spPr>
      </p:pic>
      <p:pic>
        <p:nvPicPr>
          <p:cNvPr id="9" name="Picture 8">
            <a:hlinkClick r:id="rId13"/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200" y="2947561"/>
            <a:ext cx="271533" cy="27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850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0"/>
          <p:cNvSpPr txBox="1">
            <a:spLocks/>
          </p:cNvSpPr>
          <p:nvPr/>
        </p:nvSpPr>
        <p:spPr bwMode="gray">
          <a:xfrm>
            <a:off x="449872" y="171024"/>
            <a:ext cx="11238089" cy="1007179"/>
          </a:xfrm>
          <a:prstGeom prst="rect">
            <a:avLst/>
          </a:prstGeom>
        </p:spPr>
        <p:txBody>
          <a:bodyPr vert="horz" lIns="45720" tIns="45720" rIns="45720" bIns="45720" rtlCol="0" anchor="b" anchorCtr="0">
            <a:noAutofit/>
          </a:bodyPr>
          <a:lstStyle>
            <a:lvl1pPr algn="l" defTabSz="609468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600" b="1" kern="12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>
                <a:sym typeface="Arial" charset="0"/>
              </a:rPr>
              <a:t>AllJoyn Gateway Agent  </a:t>
            </a:r>
            <a:r>
              <a:rPr lang="en-US" sz="3200" dirty="0" smtClean="0">
                <a:sym typeface="Arial" charset="0"/>
              </a:rPr>
              <a:t>(planning for Q4’2014 release)</a:t>
            </a:r>
            <a:endParaRPr lang="en-US" dirty="0">
              <a:sym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772975"/>
              </p:ext>
            </p:extLst>
          </p:nvPr>
        </p:nvGraphicFramePr>
        <p:xfrm>
          <a:off x="449870" y="1295400"/>
          <a:ext cx="11238090" cy="5039868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5619045"/>
                <a:gridCol w="5619045"/>
              </a:tblGrid>
              <a:tr h="388961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r>
                        <a:rPr lang="en-US" sz="2000" dirty="0" smtClean="0">
                          <a:solidFill>
                            <a:schemeClr val="accent2"/>
                          </a:solidFill>
                        </a:rPr>
                        <a:t>Features</a:t>
                      </a:r>
                      <a:endParaRPr lang="en-US" sz="2000" b="0" dirty="0">
                        <a:solidFill>
                          <a:schemeClr val="accent2"/>
                        </a:solidFill>
                        <a:latin typeface="Qualcomm Office Regular"/>
                      </a:endParaRPr>
                    </a:p>
                  </a:txBody>
                  <a:tcPr marL="182832" marR="182832" marT="91440" marB="914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r>
                        <a:rPr lang="en-US" sz="2000" dirty="0" smtClean="0">
                          <a:solidFill>
                            <a:schemeClr val="accent2"/>
                          </a:solidFill>
                        </a:rPr>
                        <a:t>Benefits</a:t>
                      </a:r>
                      <a:endParaRPr lang="en-US" sz="2000" b="0" dirty="0">
                        <a:solidFill>
                          <a:schemeClr val="accent2"/>
                        </a:solidFill>
                        <a:latin typeface="Qualcomm Office Regular"/>
                      </a:endParaRPr>
                    </a:p>
                  </a:txBody>
                  <a:tcPr marL="182832" marR="182832" marT="91440" marB="91440" anchor="ctr">
                    <a:noFill/>
                  </a:tcPr>
                </a:tc>
              </a:tr>
              <a:tr h="751332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2"/>
                          </a:solidFill>
                        </a:rPr>
                        <a:t>Enables secure</a:t>
                      </a:r>
                      <a:r>
                        <a:rPr lang="en-US" sz="1400" baseline="0" dirty="0" smtClean="0">
                          <a:solidFill>
                            <a:schemeClr val="accent2"/>
                          </a:solidFill>
                        </a:rPr>
                        <a:t> environment for interfacing</a:t>
                      </a:r>
                      <a:r>
                        <a:rPr lang="en-US" sz="1400" dirty="0" smtClean="0">
                          <a:solidFill>
                            <a:schemeClr val="accent2"/>
                          </a:solidFill>
                        </a:rPr>
                        <a:t> to existing cloud and web</a:t>
                      </a:r>
                      <a:r>
                        <a:rPr lang="en-US" sz="1400" baseline="0" dirty="0" smtClean="0">
                          <a:solidFill>
                            <a:schemeClr val="accent2"/>
                          </a:solidFill>
                        </a:rPr>
                        <a:t> services</a:t>
                      </a:r>
                      <a:endParaRPr lang="en-US" sz="1400" dirty="0" smtClean="0">
                        <a:solidFill>
                          <a:schemeClr val="accent2"/>
                        </a:solidFill>
                        <a:latin typeface="Qualcomm Office Regular"/>
                      </a:endParaRPr>
                    </a:p>
                  </a:txBody>
                  <a:tcPr marL="219399" marR="182832" marT="137160" marB="13716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2"/>
                          </a:solidFill>
                        </a:rPr>
                        <a:t>Operator services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2"/>
                          </a:solidFill>
                        </a:rPr>
                        <a:t>Social networks and applications</a:t>
                      </a:r>
                      <a:endParaRPr lang="en-US" sz="1400" dirty="0" smtClean="0">
                        <a:solidFill>
                          <a:schemeClr val="accent2"/>
                        </a:solidFill>
                        <a:latin typeface="Qualcomm Office Regular"/>
                      </a:endParaRPr>
                    </a:p>
                  </a:txBody>
                  <a:tcPr marL="182832" marR="182832" marT="137160" marB="13716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751332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2"/>
                          </a:solidFill>
                        </a:rPr>
                        <a:t>Proxima</a:t>
                      </a:r>
                      <a:r>
                        <a:rPr lang="en-US" sz="1400" baseline="0" dirty="0" smtClean="0">
                          <a:solidFill>
                            <a:schemeClr val="accent2"/>
                          </a:solidFill>
                        </a:rPr>
                        <a:t>l to cloud</a:t>
                      </a:r>
                      <a:endParaRPr lang="en-US" sz="1400" dirty="0" smtClean="0">
                        <a:solidFill>
                          <a:schemeClr val="accent2"/>
                        </a:solidFill>
                        <a:latin typeface="Qualcomm Office Regular"/>
                      </a:endParaRPr>
                    </a:p>
                  </a:txBody>
                  <a:tcPr marL="219399" marR="182832" marT="137160" marB="13716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accent2"/>
                          </a:solidFill>
                        </a:rPr>
                        <a:t>Mobility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accent2"/>
                          </a:solidFill>
                          <a:latin typeface="+mn-lt"/>
                        </a:rPr>
                        <a:t>Remote control</a:t>
                      </a:r>
                      <a:endParaRPr lang="en-US" sz="1400" dirty="0" smtClean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 marL="182832" marR="182832" marT="137160" marB="13716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751332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2"/>
                          </a:solidFill>
                        </a:rPr>
                        <a:t>Cloud to proximal</a:t>
                      </a:r>
                      <a:endParaRPr lang="en-US" sz="1400" dirty="0" smtClean="0">
                        <a:solidFill>
                          <a:schemeClr val="accent2"/>
                        </a:solidFill>
                        <a:latin typeface="Qualcomm Office Regular"/>
                      </a:endParaRPr>
                    </a:p>
                  </a:txBody>
                  <a:tcPr marL="219399" marR="182832" marT="137160" marB="13716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2"/>
                          </a:solidFill>
                        </a:rPr>
                        <a:t>Offers</a:t>
                      </a:r>
                      <a:r>
                        <a:rPr lang="en-US" sz="1400" baseline="0" dirty="0" smtClean="0">
                          <a:solidFill>
                            <a:schemeClr val="accent2"/>
                          </a:solidFill>
                        </a:rPr>
                        <a:t> common gateway and methods for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2"/>
                          </a:solidFill>
                          <a:latin typeface="+mn-lt"/>
                        </a:rPr>
                        <a:t>Remote access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2"/>
                          </a:solidFill>
                          <a:latin typeface="+mn-lt"/>
                        </a:rPr>
                        <a:t>Control and Automation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2"/>
                          </a:solidFill>
                          <a:latin typeface="+mn-lt"/>
                        </a:rPr>
                        <a:t>Service discovery</a:t>
                      </a:r>
                      <a:r>
                        <a:rPr lang="en-US" sz="1400" baseline="0" dirty="0" smtClean="0">
                          <a:solidFill>
                            <a:schemeClr val="accent2"/>
                          </a:solidFill>
                          <a:latin typeface="+mn-lt"/>
                        </a:rPr>
                        <a:t> and delivery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accent2"/>
                          </a:solidFill>
                          <a:latin typeface="+mn-lt"/>
                        </a:rPr>
                        <a:t>Remote diagnostic / data collection</a:t>
                      </a:r>
                      <a:endParaRPr lang="en-US" sz="1400" dirty="0" smtClean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 marL="182832" marR="182832" marT="137160" marB="13716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751332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2"/>
                          </a:solidFill>
                        </a:rPr>
                        <a:t>Connecting multiple proximal environments</a:t>
                      </a:r>
                      <a:endParaRPr lang="en-US" sz="1400" dirty="0" smtClean="0">
                        <a:solidFill>
                          <a:schemeClr val="accent2"/>
                        </a:solidFill>
                        <a:latin typeface="Qualcomm Office Regular"/>
                      </a:endParaRPr>
                    </a:p>
                  </a:txBody>
                  <a:tcPr marL="219399" marR="182832" marT="137160" marB="13716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2"/>
                          </a:solidFill>
                        </a:rPr>
                        <a:t>Notifications and Control between proximal environments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2"/>
                          </a:solidFill>
                          <a:latin typeface="+mn-lt"/>
                        </a:rPr>
                        <a:t>AllJoyn</a:t>
                      </a:r>
                      <a:r>
                        <a:rPr lang="en-US" sz="1400" baseline="0" dirty="0" smtClean="0">
                          <a:solidFill>
                            <a:schemeClr val="accent2"/>
                          </a:solidFill>
                          <a:latin typeface="+mn-lt"/>
                        </a:rPr>
                        <a:t> to AllJoyn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accent2"/>
                          </a:solidFill>
                          <a:latin typeface="+mn-lt"/>
                        </a:rPr>
                        <a:t>AllJoyn to other PAN (</a:t>
                      </a:r>
                      <a:r>
                        <a:rPr lang="en-US" sz="1400" baseline="0" dirty="0" err="1" smtClean="0">
                          <a:solidFill>
                            <a:schemeClr val="accent2"/>
                          </a:solidFill>
                          <a:latin typeface="+mn-lt"/>
                        </a:rPr>
                        <a:t>Zigbee</a:t>
                      </a:r>
                      <a:r>
                        <a:rPr lang="en-US" sz="1400" baseline="0" dirty="0" smtClean="0">
                          <a:solidFill>
                            <a:schemeClr val="accent2"/>
                          </a:solidFill>
                          <a:latin typeface="+mn-lt"/>
                        </a:rPr>
                        <a:t> etc.)</a:t>
                      </a:r>
                      <a:endParaRPr lang="en-US" sz="1400" dirty="0" smtClean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 marL="182832" marR="182832" marT="137160" marB="13716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751332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2"/>
                          </a:solidFill>
                          <a:latin typeface="+mn-lt"/>
                        </a:rPr>
                        <a:t>Secure discovery</a:t>
                      </a:r>
                      <a:r>
                        <a:rPr lang="en-US" sz="1400" baseline="0" dirty="0" smtClean="0">
                          <a:solidFill>
                            <a:schemeClr val="accent2"/>
                          </a:solidFill>
                          <a:latin typeface="+mn-lt"/>
                        </a:rPr>
                        <a:t> and installation of Connectors</a:t>
                      </a:r>
                      <a:endParaRPr lang="en-US" sz="1400" dirty="0" smtClean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 marL="219399" marR="182832" marT="137160" marB="13716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2"/>
                          </a:solidFill>
                          <a:latin typeface="+mn-lt"/>
                        </a:rPr>
                        <a:t>User can add</a:t>
                      </a:r>
                      <a:r>
                        <a:rPr lang="en-US" sz="1400" baseline="0" dirty="0" smtClean="0">
                          <a:solidFill>
                            <a:schemeClr val="accent2"/>
                          </a:solidFill>
                          <a:latin typeface="+mn-lt"/>
                        </a:rPr>
                        <a:t> and update functionality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accent2"/>
                          </a:solidFill>
                          <a:latin typeface="+mn-lt"/>
                        </a:rPr>
                        <a:t>Service Providers can push updates</a:t>
                      </a:r>
                      <a:endParaRPr lang="en-US" sz="1400" dirty="0" smtClean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 marL="182832" marR="182832" marT="137160" marB="13716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1079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AllSeen</a:t>
            </a:r>
            <a:r>
              <a:rPr lang="en-US" dirty="0" smtClean="0"/>
              <a:t> Gateway Agent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3713" y="1600200"/>
            <a:ext cx="10935963" cy="4462748"/>
          </a:xfrm>
        </p:spPr>
        <p:txBody>
          <a:bodyPr/>
          <a:lstStyle/>
          <a:p>
            <a:r>
              <a:rPr lang="en-US" sz="1800" dirty="0"/>
              <a:t>A</a:t>
            </a:r>
            <a:r>
              <a:rPr lang="en-US" sz="1800" dirty="0" smtClean="0"/>
              <a:t> new gateway software application targeting automation hubs, home gateways, IP set tops, etc. – any always on hardware device in the proximal network</a:t>
            </a:r>
          </a:p>
          <a:p>
            <a:r>
              <a:rPr lang="en-US" sz="1800" dirty="0" smtClean="0"/>
              <a:t>Provides a standard and secure</a:t>
            </a:r>
            <a:r>
              <a:rPr lang="en-US" sz="1800" dirty="0"/>
              <a:t> </a:t>
            </a:r>
            <a:r>
              <a:rPr lang="en-US" sz="1800" dirty="0" smtClean="0"/>
              <a:t>method for connecting AllJoyn devices and applications to cloud services, PAN technologies, other networks</a:t>
            </a:r>
          </a:p>
          <a:p>
            <a:pPr lvl="1"/>
            <a:r>
              <a:rPr lang="en-US" sz="1600" dirty="0" smtClean="0"/>
              <a:t>Works with any Internet connection</a:t>
            </a:r>
          </a:p>
          <a:p>
            <a:pPr lvl="1"/>
            <a:r>
              <a:rPr lang="en-US" sz="1600" dirty="0" smtClean="0"/>
              <a:t>Supports persistent remote connections without special firewall or port settings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Maintains AllJoyn security end-to-end</a:t>
            </a:r>
          </a:p>
          <a:p>
            <a:r>
              <a:rPr lang="en-US" sz="1800" dirty="0" smtClean="0"/>
              <a:t>Provides a new, managed and secure </a:t>
            </a:r>
            <a:r>
              <a:rPr lang="en-US" sz="1800" dirty="0" err="1" smtClean="0"/>
              <a:t>AllJoyn</a:t>
            </a:r>
            <a:r>
              <a:rPr lang="en-US" sz="1800" dirty="0" smtClean="0"/>
              <a:t> routing node for services providers and connected device services suppliers</a:t>
            </a:r>
          </a:p>
          <a:p>
            <a:pPr lvl="1"/>
            <a:r>
              <a:rPr lang="en-US" sz="1600" dirty="0" smtClean="0"/>
              <a:t>Filters LAN AllJoyn traffic from WAN traffic – only traffic needed for the user’s clou</a:t>
            </a:r>
            <a:r>
              <a:rPr lang="en-US" sz="1600" dirty="0" smtClean="0">
                <a:solidFill>
                  <a:srgbClr val="000000"/>
                </a:solidFill>
              </a:rPr>
              <a:t>d or other remote s</a:t>
            </a:r>
            <a:r>
              <a:rPr lang="en-US" sz="1600" dirty="0" smtClean="0"/>
              <a:t>ervices are passed through the gateway </a:t>
            </a:r>
          </a:p>
          <a:p>
            <a:pPr lvl="1"/>
            <a:r>
              <a:rPr lang="en-US" sz="1600" dirty="0" smtClean="0"/>
              <a:t>Traffic is managed by Gateway Agent standard Service Profiles and a Standard </a:t>
            </a:r>
            <a:r>
              <a:rPr lang="en-US" sz="1600" dirty="0" err="1" smtClean="0"/>
              <a:t>AllSeen</a:t>
            </a:r>
            <a:r>
              <a:rPr lang="en-US" sz="1600" dirty="0" smtClean="0"/>
              <a:t> API</a:t>
            </a:r>
          </a:p>
          <a:p>
            <a:pPr lvl="1"/>
            <a:r>
              <a:rPr lang="en-US" sz="1600" dirty="0" smtClean="0"/>
              <a:t>Architecture supports multiple independent cloud services in one gateway device with modular, plug-in Cloud Connectors</a:t>
            </a:r>
          </a:p>
        </p:txBody>
      </p:sp>
    </p:spTree>
    <p:extLst>
      <p:ext uri="{BB962C8B-B14F-4D97-AF65-F5344CB8AC3E}">
        <p14:creationId xmlns:p14="http://schemas.microsoft.com/office/powerpoint/2010/main" val="4658709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282" y="238920"/>
            <a:ext cx="11238089" cy="788383"/>
          </a:xfrm>
        </p:spPr>
        <p:txBody>
          <a:bodyPr/>
          <a:lstStyle/>
          <a:p>
            <a:r>
              <a:rPr lang="en-US" dirty="0" smtClean="0"/>
              <a:t>Overall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8684" y="482600"/>
            <a:ext cx="7051177" cy="5627047"/>
          </a:xfrm>
          <a:prstGeom prst="rect">
            <a:avLst/>
          </a:prstGeom>
        </p:spPr>
      </p:pic>
      <p:sp>
        <p:nvSpPr>
          <p:cNvPr id="6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392187" y="1169458"/>
            <a:ext cx="4737964" cy="4847468"/>
          </a:xfrm>
          <a:prstGeom prst="rect">
            <a:avLst/>
          </a:prstGeom>
        </p:spPr>
        <p:txBody>
          <a:bodyPr/>
          <a:lstStyle/>
          <a:p>
            <a:r>
              <a:rPr lang="en-US" sz="1800" dirty="0" smtClean="0"/>
              <a:t>Gateway Agent</a:t>
            </a:r>
          </a:p>
          <a:p>
            <a:pPr lvl="1"/>
            <a:r>
              <a:rPr lang="en-US" sz="1600" dirty="0" smtClean="0"/>
              <a:t>Gateway Management App</a:t>
            </a:r>
          </a:p>
          <a:p>
            <a:pPr lvl="2"/>
            <a:r>
              <a:rPr lang="en-US" sz="1400" dirty="0" smtClean="0"/>
              <a:t>Embedded in gateway device</a:t>
            </a:r>
          </a:p>
          <a:p>
            <a:pPr lvl="2"/>
            <a:r>
              <a:rPr lang="en-US" sz="1400" dirty="0" smtClean="0"/>
              <a:t>Management APIs for controlling the remote access and filtering for each cloud service to their included </a:t>
            </a:r>
            <a:r>
              <a:rPr lang="en-US" sz="1400" dirty="0" err="1" smtClean="0"/>
              <a:t>AllJoyn</a:t>
            </a:r>
            <a:r>
              <a:rPr lang="en-US" sz="1400" dirty="0" smtClean="0"/>
              <a:t> devices</a:t>
            </a:r>
          </a:p>
          <a:p>
            <a:pPr lvl="2"/>
            <a:r>
              <a:rPr lang="en-US" sz="1400" dirty="0" smtClean="0"/>
              <a:t>Includes a TR-069 component for service provider remote provisioning management</a:t>
            </a:r>
          </a:p>
          <a:p>
            <a:pPr lvl="1"/>
            <a:r>
              <a:rPr lang="en-US" sz="1600" dirty="0" smtClean="0"/>
              <a:t>Remote Connector App(s)</a:t>
            </a:r>
          </a:p>
          <a:p>
            <a:pPr lvl="2"/>
            <a:r>
              <a:rPr lang="en-US" sz="1400" dirty="0" smtClean="0"/>
              <a:t>AllJoyn to Cloud</a:t>
            </a:r>
            <a:r>
              <a:rPr lang="en-US" sz="1400" dirty="0" smtClean="0">
                <a:solidFill>
                  <a:srgbClr val="000000"/>
                </a:solidFill>
              </a:rPr>
              <a:t> (or other technology/network)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/>
              <a:t>Protocol connector</a:t>
            </a:r>
          </a:p>
          <a:p>
            <a:pPr lvl="2"/>
            <a:r>
              <a:rPr lang="en-US" sz="1400" dirty="0" smtClean="0"/>
              <a:t>Installable and portable</a:t>
            </a:r>
          </a:p>
          <a:p>
            <a:pPr lvl="2"/>
            <a:r>
              <a:rPr lang="en-US" sz="1400" dirty="0" smtClean="0"/>
              <a:t>One or more Connectors supported</a:t>
            </a:r>
          </a:p>
          <a:p>
            <a:r>
              <a:rPr lang="en-US" sz="1800" dirty="0" smtClean="0"/>
              <a:t>Control App</a:t>
            </a:r>
          </a:p>
          <a:p>
            <a:pPr lvl="1"/>
            <a:r>
              <a:rPr lang="en-US" sz="1600" dirty="0" smtClean="0"/>
              <a:t>A add-on component for an </a:t>
            </a:r>
            <a:r>
              <a:rPr lang="en-US" sz="1600" dirty="0" err="1" smtClean="0"/>
              <a:t>AllJoyn</a:t>
            </a:r>
            <a:r>
              <a:rPr lang="en-US" sz="1600" dirty="0" smtClean="0"/>
              <a:t> mobile app to enable users to self-manage their cloud service connections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8001000" y="3462948"/>
            <a:ext cx="825878" cy="523576"/>
          </a:xfrm>
          <a:prstGeom prst="rect">
            <a:avLst/>
          </a:prstGeom>
          <a:solidFill>
            <a:srgbClr val="A3ACD3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b="1" dirty="0" smtClean="0">
                <a:solidFill>
                  <a:schemeClr val="accent5">
                    <a:lumMod val="50000"/>
                  </a:schemeClr>
                </a:solidFill>
              </a:rPr>
              <a:t>Remote Connector</a:t>
            </a:r>
          </a:p>
          <a:p>
            <a:pPr algn="ctr"/>
            <a:r>
              <a:rPr lang="en-US" sz="950" b="1" dirty="0" smtClean="0">
                <a:solidFill>
                  <a:schemeClr val="accent5">
                    <a:lumMod val="50000"/>
                  </a:schemeClr>
                </a:solidFill>
              </a:rPr>
              <a:t>App(s)</a:t>
            </a:r>
            <a:endParaRPr lang="en-US" sz="95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89675" y="1006595"/>
            <a:ext cx="1003300" cy="523576"/>
          </a:xfrm>
          <a:prstGeom prst="rect">
            <a:avLst/>
          </a:prstGeom>
          <a:solidFill>
            <a:srgbClr val="A3ACD3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accent5">
                    <a:lumMod val="50000"/>
                  </a:schemeClr>
                </a:solidFill>
              </a:rPr>
              <a:t>Cloud</a:t>
            </a:r>
          </a:p>
          <a:p>
            <a:pPr algn="ctr"/>
            <a:r>
              <a:rPr lang="en-US" sz="1100" b="1" dirty="0" smtClean="0">
                <a:solidFill>
                  <a:schemeClr val="accent5">
                    <a:lumMod val="50000"/>
                  </a:schemeClr>
                </a:solidFill>
              </a:rPr>
              <a:t>Services</a:t>
            </a:r>
            <a:endParaRPr lang="en-US" sz="11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7623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Gateway Agent Control and Management Modes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93713" y="1424150"/>
            <a:ext cx="10417175" cy="4924412"/>
          </a:xfrm>
        </p:spPr>
        <p:txBody>
          <a:bodyPr/>
          <a:lstStyle/>
          <a:p>
            <a:r>
              <a:rPr lang="en-US" b="1" dirty="0" smtClean="0"/>
              <a:t>Consumer Mode</a:t>
            </a:r>
            <a:r>
              <a:rPr lang="en-US" dirty="0" smtClean="0"/>
              <a:t> – self-service local management</a:t>
            </a:r>
          </a:p>
          <a:p>
            <a:pPr lvl="1"/>
            <a:r>
              <a:rPr lang="en-US" dirty="0" smtClean="0"/>
              <a:t>Enables a consumer user to self-manage their </a:t>
            </a:r>
            <a:r>
              <a:rPr lang="en-US" dirty="0" err="1" smtClean="0"/>
              <a:t>AllJoyn</a:t>
            </a:r>
            <a:r>
              <a:rPr lang="en-US" dirty="0" smtClean="0"/>
              <a:t> connections to cloud services</a:t>
            </a:r>
          </a:p>
          <a:p>
            <a:pPr lvl="1"/>
            <a:r>
              <a:rPr lang="en-US" dirty="0" smtClean="0"/>
              <a:t>Services can be initially provisioned via a mobile app that includes the Gateway Control App</a:t>
            </a:r>
          </a:p>
          <a:p>
            <a:pPr lvl="1"/>
            <a:r>
              <a:rPr lang="en-US" dirty="0" smtClean="0"/>
              <a:t>The Control App follows the Gateway Agent APIs to install its own Connector App and to manage its Service Profiles</a:t>
            </a:r>
          </a:p>
          <a:p>
            <a:pPr lvl="1"/>
            <a:r>
              <a:rPr lang="en-US" dirty="0" smtClean="0"/>
              <a:t>Consumer must be at home when configuring their cloud service using Consumer Mode</a:t>
            </a:r>
          </a:p>
          <a:p>
            <a:r>
              <a:rPr lang="en-US" b="1" dirty="0" smtClean="0"/>
              <a:t>Service Provider Mode</a:t>
            </a:r>
            <a:r>
              <a:rPr lang="en-US" dirty="0" smtClean="0"/>
              <a:t> – secure remote provisioning management</a:t>
            </a:r>
          </a:p>
          <a:p>
            <a:pPr lvl="1"/>
            <a:r>
              <a:rPr lang="en-US" dirty="0" smtClean="0"/>
              <a:t>Ideal for broadband service providers and for connected device services suppliers</a:t>
            </a:r>
          </a:p>
          <a:p>
            <a:pPr lvl="1"/>
            <a:r>
              <a:rPr lang="en-US" dirty="0" smtClean="0"/>
              <a:t>Remote management implemented with TR-069a5 enhanced with XMPP</a:t>
            </a:r>
          </a:p>
          <a:p>
            <a:pPr lvl="2"/>
            <a:r>
              <a:rPr lang="en-US" dirty="0" smtClean="0"/>
              <a:t>Proven, secure, high-scale NAT traversal, compliant with Broadband Forum and XMPP standards</a:t>
            </a:r>
          </a:p>
          <a:p>
            <a:pPr lvl="1"/>
            <a:r>
              <a:rPr lang="en-US" dirty="0" smtClean="0"/>
              <a:t>Remote software installation and update management for both the Connector App(s) and the complete firmware of the hub or gateway device.</a:t>
            </a:r>
          </a:p>
          <a:p>
            <a:pPr lvl="1"/>
            <a:r>
              <a:rPr lang="en-US" dirty="0" smtClean="0"/>
              <a:t>Remote management of the </a:t>
            </a:r>
            <a:r>
              <a:rPr lang="en-US" dirty="0" err="1" smtClean="0"/>
              <a:t>AllJoyn</a:t>
            </a:r>
            <a:r>
              <a:rPr lang="en-US" dirty="0" smtClean="0"/>
              <a:t> Services Profile and of the gateway/hub configuration</a:t>
            </a:r>
          </a:p>
          <a:p>
            <a:pPr lvl="1"/>
            <a:r>
              <a:rPr lang="en-US" dirty="0" smtClean="0"/>
              <a:t>Can coexist with Consumer Mode, or can remotely block Consumer Mode</a:t>
            </a:r>
          </a:p>
        </p:txBody>
      </p:sp>
    </p:spTree>
    <p:extLst>
      <p:ext uri="{BB962C8B-B14F-4D97-AF65-F5344CB8AC3E}">
        <p14:creationId xmlns:p14="http://schemas.microsoft.com/office/powerpoint/2010/main" val="41786225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Gateway Agent Open Source Code and Status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462236"/>
              </p:ext>
            </p:extLst>
          </p:nvPr>
        </p:nvGraphicFramePr>
        <p:xfrm>
          <a:off x="767008" y="1374260"/>
          <a:ext cx="10310600" cy="4907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77650"/>
                <a:gridCol w="2577650"/>
                <a:gridCol w="2577650"/>
                <a:gridCol w="2577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Gateway</a:t>
                      </a:r>
                      <a:r>
                        <a:rPr lang="en-US" sz="2000" baseline="0" dirty="0" smtClean="0"/>
                        <a:t> Agent Component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Details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Status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Contributor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8925" indent="-288925">
                        <a:tabLst/>
                      </a:pPr>
                      <a:r>
                        <a:rPr lang="en-US" sz="1600" dirty="0" smtClean="0"/>
                        <a:t>1. Gateway Management</a:t>
                      </a:r>
                      <a:r>
                        <a:rPr lang="en-US" sz="1600" baseline="0" dirty="0" smtClean="0"/>
                        <a:t> App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Main</a:t>
                      </a:r>
                      <a:r>
                        <a:rPr lang="en-US" sz="1600" baseline="0" dirty="0" smtClean="0"/>
                        <a:t> management embedded app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Code available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in </a:t>
                      </a:r>
                      <a:r>
                        <a:rPr lang="en-US" sz="1600" dirty="0" err="1" smtClean="0"/>
                        <a:t>AllSeen</a:t>
                      </a:r>
                      <a:r>
                        <a:rPr lang="en-US" sz="1600" dirty="0" smtClean="0"/>
                        <a:t> GIT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Qualcomm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 TR-069 client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Service</a:t>
                      </a:r>
                      <a:r>
                        <a:rPr lang="en-US" sz="1600" baseline="0" dirty="0" smtClean="0"/>
                        <a:t> provider mode management client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Porting to </a:t>
                      </a:r>
                      <a:r>
                        <a:rPr lang="en-US" sz="1600" dirty="0" err="1" smtClean="0"/>
                        <a:t>AllSeen</a:t>
                      </a:r>
                      <a:r>
                        <a:rPr lang="en-US" sz="1600" dirty="0" smtClean="0"/>
                        <a:t> open source</a:t>
                      </a:r>
                      <a:r>
                        <a:rPr lang="en-US" sz="1600" baseline="0" dirty="0" smtClean="0"/>
                        <a:t>, available Oct.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Affinegy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 Connector</a:t>
                      </a:r>
                      <a:r>
                        <a:rPr lang="en-US" sz="1600" baseline="0" dirty="0" smtClean="0"/>
                        <a:t> App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XMPP cloud </a:t>
                      </a:r>
                      <a:r>
                        <a:rPr lang="en-US" sz="1600" baseline="0" dirty="0" smtClean="0"/>
                        <a:t>to </a:t>
                      </a:r>
                      <a:r>
                        <a:rPr lang="en-US" sz="1600" baseline="0" dirty="0" err="1" smtClean="0"/>
                        <a:t>AllJoyn</a:t>
                      </a:r>
                      <a:r>
                        <a:rPr lang="en-US" sz="1600" baseline="0" dirty="0" smtClean="0"/>
                        <a:t> connector.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Adding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AllSeen</a:t>
                      </a:r>
                      <a:r>
                        <a:rPr lang="en-US" sz="1600" baseline="0" dirty="0" smtClean="0"/>
                        <a:t> gateway API support, available Oct.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Affinegy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4. Package</a:t>
                      </a:r>
                      <a:r>
                        <a:rPr lang="en-US" sz="1600" baseline="0" dirty="0" smtClean="0"/>
                        <a:t> manager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Software</a:t>
                      </a:r>
                      <a:r>
                        <a:rPr lang="en-US" sz="1600" baseline="0" dirty="0" smtClean="0"/>
                        <a:t> installation manager for Connector Apps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0946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Code</a:t>
                      </a:r>
                      <a:r>
                        <a:rPr lang="en-US" sz="1600" baseline="0" dirty="0" smtClean="0"/>
                        <a:t> available in </a:t>
                      </a:r>
                      <a:r>
                        <a:rPr lang="en-US" sz="1600" baseline="0" dirty="0" err="1" smtClean="0"/>
                        <a:t>AllSeen</a:t>
                      </a:r>
                      <a:r>
                        <a:rPr lang="en-US" sz="1600" baseline="0" dirty="0" smtClean="0"/>
                        <a:t> GIT Sept.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Affinegy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 Mobile Control App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Android</a:t>
                      </a:r>
                      <a:r>
                        <a:rPr lang="en-US" sz="1600" baseline="0" dirty="0" smtClean="0"/>
                        <a:t> based mobile Control App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0946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Code available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in </a:t>
                      </a:r>
                      <a:r>
                        <a:rPr lang="en-US" sz="1600" dirty="0" err="1" smtClean="0"/>
                        <a:t>AllSeen</a:t>
                      </a:r>
                      <a:r>
                        <a:rPr lang="en-US" sz="1600" dirty="0" smtClean="0"/>
                        <a:t> 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Qualcomm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34950" indent="-234950"/>
                      <a:r>
                        <a:rPr lang="en-US" sz="1600" dirty="0" smtClean="0"/>
                        <a:t>6.</a:t>
                      </a:r>
                      <a:r>
                        <a:rPr lang="en-US" sz="1600" baseline="0" dirty="0" smtClean="0"/>
                        <a:t> Full Gateway Agent Release 1 – Reference implementation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Integrated</a:t>
                      </a:r>
                      <a:r>
                        <a:rPr lang="en-US" sz="1600" baseline="0" dirty="0" smtClean="0"/>
                        <a:t> full Gateway Agent in </a:t>
                      </a:r>
                      <a:r>
                        <a:rPr lang="en-US" sz="1600" baseline="0" dirty="0" err="1" smtClean="0"/>
                        <a:t>OpenWRT</a:t>
                      </a:r>
                      <a:r>
                        <a:rPr lang="en-US" sz="1600" baseline="0" dirty="0" smtClean="0"/>
                        <a:t> &amp; developer cloud reference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Q4 2014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Qualcom</a:t>
                      </a:r>
                      <a:r>
                        <a:rPr lang="en-US" sz="1600" baseline="0" dirty="0" smtClean="0"/>
                        <a:t>m &amp; Affinegy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8625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93"/>
            <a:ext cx="12190415" cy="685710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032" y="3478201"/>
            <a:ext cx="5342793" cy="534279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113122" y="-84841"/>
            <a:ext cx="12386821" cy="2039371"/>
          </a:xfrm>
          <a:prstGeom prst="rect">
            <a:avLst/>
          </a:prstGeom>
          <a:solidFill>
            <a:srgbClr val="FFFFFF">
              <a:alpha val="3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itle 4"/>
          <p:cNvSpPr>
            <a:spLocks noGrp="1"/>
          </p:cNvSpPr>
          <p:nvPr>
            <p:ph type="title"/>
          </p:nvPr>
        </p:nvSpPr>
        <p:spPr>
          <a:xfrm>
            <a:off x="449872" y="332906"/>
            <a:ext cx="11238089" cy="1482492"/>
          </a:xfrm>
        </p:spPr>
        <p:txBody>
          <a:bodyPr/>
          <a:lstStyle/>
          <a:p>
            <a:pPr algn="ctr"/>
            <a:r>
              <a:rPr lang="en-CA" dirty="0" smtClean="0">
                <a:solidFill>
                  <a:schemeClr val="accent2"/>
                </a:solidFill>
              </a:rPr>
              <a:t>Use case: </a:t>
            </a:r>
            <a:r>
              <a:rPr lang="en-CA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CA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CA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Securely Expose Specific Devices </a:t>
            </a:r>
            <a:br>
              <a:rPr lang="en-CA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CA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Interfaces to the Cloud</a:t>
            </a:r>
            <a:endParaRPr lang="en-CA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8101052" y="6183818"/>
            <a:ext cx="2715980" cy="696145"/>
            <a:chOff x="8088478" y="4678373"/>
            <a:chExt cx="2715980" cy="696145"/>
          </a:xfrm>
        </p:grpSpPr>
        <p:sp>
          <p:nvSpPr>
            <p:cNvPr id="41" name="Rectangle 40"/>
            <p:cNvSpPr/>
            <p:nvPr/>
          </p:nvSpPr>
          <p:spPr>
            <a:xfrm>
              <a:off x="8393907" y="4758965"/>
              <a:ext cx="389850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On</a:t>
              </a:r>
            </a:p>
            <a:p>
              <a:endParaRPr lang="en-US" sz="500" dirty="0"/>
            </a:p>
            <a:p>
              <a:endParaRPr lang="en-US" sz="500" dirty="0" smtClean="0"/>
            </a:p>
            <a:p>
              <a:r>
                <a:rPr lang="en-US" sz="1200" dirty="0" smtClean="0"/>
                <a:t>Off</a:t>
              </a:r>
            </a:p>
          </p:txBody>
        </p:sp>
        <p:sp>
          <p:nvSpPr>
            <p:cNvPr id="43" name="Rounded Rectangle 42"/>
            <p:cNvSpPr/>
            <p:nvPr/>
          </p:nvSpPr>
          <p:spPr bwMode="auto">
            <a:xfrm>
              <a:off x="8132799" y="4827205"/>
              <a:ext cx="233812" cy="152148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44" name="Rounded Rectangle 43"/>
            <p:cNvSpPr/>
            <p:nvPr/>
          </p:nvSpPr>
          <p:spPr bwMode="auto">
            <a:xfrm>
              <a:off x="8135071" y="5170677"/>
              <a:ext cx="233812" cy="152148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 smtClean="0">
                <a:solidFill>
                  <a:schemeClr val="bg1"/>
                </a:solidFill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8088478" y="4678373"/>
              <a:ext cx="2715980" cy="694039"/>
              <a:chOff x="8088478" y="4678373"/>
              <a:chExt cx="2715980" cy="694039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9519554" y="4756859"/>
                <a:ext cx="1284904" cy="6155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smtClean="0"/>
                  <a:t>Temperature Up</a:t>
                </a:r>
              </a:p>
              <a:p>
                <a:endParaRPr lang="en-US" sz="500" dirty="0"/>
              </a:p>
              <a:p>
                <a:endParaRPr lang="en-US" sz="500" dirty="0" smtClean="0"/>
              </a:p>
              <a:p>
                <a:r>
                  <a:rPr lang="en-US" sz="1200" dirty="0" smtClean="0"/>
                  <a:t>Temp Down </a:t>
                </a:r>
              </a:p>
            </p:txBody>
          </p:sp>
          <p:sp>
            <p:nvSpPr>
              <p:cNvPr id="45" name="Rounded Rectangle 44"/>
              <p:cNvSpPr/>
              <p:nvPr/>
            </p:nvSpPr>
            <p:spPr bwMode="auto">
              <a:xfrm>
                <a:off x="9158671" y="4843125"/>
                <a:ext cx="233812" cy="152148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Rounded Rectangle 45"/>
              <p:cNvSpPr/>
              <p:nvPr/>
            </p:nvSpPr>
            <p:spPr bwMode="auto">
              <a:xfrm>
                <a:off x="9160943" y="5186597"/>
                <a:ext cx="233812" cy="152148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8088478" y="4678373"/>
                <a:ext cx="537327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90000"/>
                  </a:lnSpc>
                  <a:spcAft>
                    <a:spcPts val="300"/>
                  </a:spcAft>
                  <a:buFont typeface="Wingdings" pitchFamily="2" charset="2"/>
                  <a:buChar char="ü"/>
                </a:pPr>
                <a:r>
                  <a:rPr lang="en-US" dirty="0" smtClean="0">
                    <a:solidFill>
                      <a:srgbClr val="C00000"/>
                    </a:solidFill>
                    <a:latin typeface="Calibre Semibold" pitchFamily="34" charset="0"/>
                  </a:rPr>
                  <a:t> 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8090750" y="5021845"/>
                <a:ext cx="537327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90000"/>
                  </a:lnSpc>
                  <a:spcAft>
                    <a:spcPts val="300"/>
                  </a:spcAft>
                  <a:buFont typeface="Wingdings" pitchFamily="2" charset="2"/>
                  <a:buChar char="ü"/>
                </a:pPr>
                <a:r>
                  <a:rPr lang="en-US" dirty="0" smtClean="0">
                    <a:solidFill>
                      <a:srgbClr val="C00000"/>
                    </a:solidFill>
                    <a:latin typeface="Calibre Semibold" pitchFamily="34" charset="0"/>
                  </a:rPr>
                  <a:t> </a:t>
                </a:r>
              </a:p>
            </p:txBody>
          </p:sp>
        </p:grpSp>
      </p:grpSp>
      <p:pic>
        <p:nvPicPr>
          <p:cNvPr id="54" name="Picture 53"/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812" y="2985464"/>
            <a:ext cx="685119" cy="685119"/>
          </a:xfrm>
          <a:prstGeom prst="rect">
            <a:avLst/>
          </a:prstGeom>
          <a:noFill/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pic>
        <p:nvPicPr>
          <p:cNvPr id="55" name="Shape 7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28249" y="2906469"/>
            <a:ext cx="323471" cy="41290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6" name="Straight Connector 55"/>
          <p:cNvCxnSpPr/>
          <p:nvPr/>
        </p:nvCxnSpPr>
        <p:spPr>
          <a:xfrm flipH="1">
            <a:off x="5230020" y="3214861"/>
            <a:ext cx="541715" cy="286552"/>
          </a:xfrm>
          <a:prstGeom prst="line">
            <a:avLst/>
          </a:prstGeom>
          <a:solidFill>
            <a:schemeClr val="accent5"/>
          </a:solidFill>
          <a:ln w="38100" cmpd="sng">
            <a:solidFill>
              <a:schemeClr val="accent3"/>
            </a:solidFill>
            <a:prstDash val="sysDash"/>
            <a:headEnd type="arrow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921558" y="4828734"/>
            <a:ext cx="3138299" cy="1323439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Securely control your thermostat</a:t>
            </a:r>
          </a:p>
          <a:p>
            <a:r>
              <a:rPr lang="en-US" sz="1600" dirty="0"/>
              <a:t>f</a:t>
            </a:r>
            <a:r>
              <a:rPr lang="en-US" sz="1600" dirty="0" smtClean="0"/>
              <a:t>rom outside your home</a:t>
            </a:r>
          </a:p>
          <a:p>
            <a:endParaRPr lang="en-US" sz="1600" dirty="0"/>
          </a:p>
          <a:p>
            <a:r>
              <a:rPr lang="en-US" sz="1400" dirty="0" smtClean="0"/>
              <a:t>Select the features to enable for </a:t>
            </a:r>
          </a:p>
          <a:p>
            <a:r>
              <a:rPr lang="en-US" sz="1400" dirty="0" smtClean="0"/>
              <a:t>Remote access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4454303" y="3657607"/>
            <a:ext cx="1032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3"/>
                </a:solidFill>
              </a:rPr>
              <a:t>AllJoyn</a:t>
            </a:r>
            <a:endParaRPr lang="en-US" sz="16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5118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93"/>
            <a:ext cx="12190415" cy="685710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300" y="3478201"/>
            <a:ext cx="5343525" cy="534352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812" y="2985464"/>
            <a:ext cx="685119" cy="685119"/>
          </a:xfrm>
          <a:prstGeom prst="rect">
            <a:avLst/>
          </a:prstGeom>
          <a:noFill/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pic>
        <p:nvPicPr>
          <p:cNvPr id="34" name="Shape 7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28249" y="2906469"/>
            <a:ext cx="323471" cy="41290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5" name="Straight Connector 34"/>
          <p:cNvCxnSpPr/>
          <p:nvPr/>
        </p:nvCxnSpPr>
        <p:spPr>
          <a:xfrm flipH="1">
            <a:off x="5230020" y="3214861"/>
            <a:ext cx="541715" cy="286552"/>
          </a:xfrm>
          <a:prstGeom prst="line">
            <a:avLst/>
          </a:prstGeom>
          <a:solidFill>
            <a:schemeClr val="accent5"/>
          </a:solidFill>
          <a:ln w="38100" cmpd="sng">
            <a:solidFill>
              <a:schemeClr val="accent3"/>
            </a:solidFill>
            <a:prstDash val="sysDash"/>
            <a:headEnd type="arrow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-113122" y="-84841"/>
            <a:ext cx="12386821" cy="2039371"/>
          </a:xfrm>
          <a:prstGeom prst="rect">
            <a:avLst/>
          </a:prstGeom>
          <a:solidFill>
            <a:srgbClr val="FFFFFF">
              <a:alpha val="3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283463" y="725074"/>
            <a:ext cx="11743695" cy="6257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lang="en-US" sz="36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Qualcomm Office Regular"/>
                <a:ea typeface="+mj-ea"/>
                <a:cs typeface="Qualcomm Office Regular"/>
              </a:defRPr>
            </a:lvl1pPr>
          </a:lstStyle>
          <a:p>
            <a:endParaRPr sz="2400" dirty="0">
              <a:solidFill>
                <a:srgbClr val="FFFFFF"/>
              </a:solidFill>
            </a:endParaRPr>
          </a:p>
        </p:txBody>
      </p:sp>
      <p:pic>
        <p:nvPicPr>
          <p:cNvPr id="19" name="Picture 18" descr="sprinkler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142" y="3628749"/>
            <a:ext cx="535471" cy="474023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7927566" y="5155317"/>
            <a:ext cx="3200400" cy="1760220"/>
            <a:chOff x="7927566" y="4848412"/>
            <a:chExt cx="3200400" cy="1760220"/>
          </a:xfrm>
        </p:grpSpPr>
        <p:sp>
          <p:nvSpPr>
            <p:cNvPr id="18" name="Rounded Rectangle 17"/>
            <p:cNvSpPr/>
            <p:nvPr/>
          </p:nvSpPr>
          <p:spPr bwMode="auto">
            <a:xfrm>
              <a:off x="7927566" y="4848412"/>
              <a:ext cx="3200400" cy="176022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 smtClean="0"/>
                <a:t>XYZ Weather Service would like to offer the following services:-</a:t>
              </a:r>
            </a:p>
            <a:p>
              <a:pPr algn="ctr"/>
              <a:endParaRPr lang="en-US" sz="1000" dirty="0" smtClean="0"/>
            </a:p>
            <a:p>
              <a:pPr lvl="1"/>
              <a:r>
                <a:rPr lang="en-US" sz="1000" dirty="0" smtClean="0"/>
                <a:t>Control your thermostat using temperature and humidity predictions for the next 24 hours</a:t>
              </a:r>
            </a:p>
            <a:p>
              <a:pPr lvl="1"/>
              <a:endParaRPr lang="en-US" sz="1000" dirty="0" smtClean="0"/>
            </a:p>
            <a:p>
              <a:pPr lvl="1"/>
              <a:r>
                <a:rPr lang="en-US" sz="1000" dirty="0" smtClean="0"/>
                <a:t>Turn your sprinklers on and off based on temperature and precipitation</a:t>
              </a:r>
            </a:p>
          </p:txBody>
        </p:sp>
        <p:sp>
          <p:nvSpPr>
            <p:cNvPr id="21" name="Rectangle 20"/>
            <p:cNvSpPr>
              <a:spLocks noChangeAspect="1"/>
            </p:cNvSpPr>
            <p:nvPr/>
          </p:nvSpPr>
          <p:spPr bwMode="auto">
            <a:xfrm>
              <a:off x="8129063" y="5437093"/>
              <a:ext cx="228600" cy="228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22" name="Rectangle 21"/>
            <p:cNvSpPr>
              <a:spLocks noChangeAspect="1"/>
            </p:cNvSpPr>
            <p:nvPr/>
          </p:nvSpPr>
          <p:spPr bwMode="auto">
            <a:xfrm>
              <a:off x="8129063" y="6110307"/>
              <a:ext cx="228600" cy="228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 smtClean="0">
                <a:solidFill>
                  <a:schemeClr val="bg1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8041866" y="5391342"/>
              <a:ext cx="537327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90000"/>
                </a:lnSpc>
                <a:spcAft>
                  <a:spcPts val="300"/>
                </a:spcAft>
                <a:buFont typeface="Wingdings" pitchFamily="2" charset="2"/>
                <a:buChar char="ü"/>
              </a:pPr>
              <a:r>
                <a:rPr lang="en-US" dirty="0" smtClean="0">
                  <a:solidFill>
                    <a:srgbClr val="C00000"/>
                  </a:solidFill>
                  <a:latin typeface="Calibre Semibold" pitchFamily="34" charset="0"/>
                </a:rPr>
                <a:t> 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8041866" y="6059066"/>
              <a:ext cx="537327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90000"/>
                </a:lnSpc>
                <a:spcAft>
                  <a:spcPts val="300"/>
                </a:spcAft>
                <a:buFont typeface="Wingdings" pitchFamily="2" charset="2"/>
                <a:buChar char="ü"/>
              </a:pPr>
              <a:r>
                <a:rPr lang="en-US" dirty="0" smtClean="0">
                  <a:solidFill>
                    <a:srgbClr val="C00000"/>
                  </a:solidFill>
                  <a:latin typeface="Calibre Semibold" pitchFamily="34" charset="0"/>
                </a:rPr>
                <a:t> </a:t>
              </a:r>
            </a:p>
          </p:txBody>
        </p:sp>
      </p:grpSp>
      <p:sp>
        <p:nvSpPr>
          <p:cNvPr id="91" name="Title 2"/>
          <p:cNvSpPr>
            <a:spLocks noGrp="1"/>
          </p:cNvSpPr>
          <p:nvPr>
            <p:ph type="title"/>
          </p:nvPr>
        </p:nvSpPr>
        <p:spPr>
          <a:xfrm>
            <a:off x="449872" y="348480"/>
            <a:ext cx="11238089" cy="1117411"/>
          </a:xfrm>
        </p:spPr>
        <p:txBody>
          <a:bodyPr/>
          <a:lstStyle/>
          <a:p>
            <a:pPr algn="ctr"/>
            <a:r>
              <a:rPr lang="en-CA" dirty="0" smtClean="0">
                <a:solidFill>
                  <a:schemeClr val="accent2"/>
                </a:solidFill>
              </a:rPr>
              <a:t>Use case: </a:t>
            </a:r>
            <a:r>
              <a:rPr lang="en-CA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CA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CA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Services Delivery via Gateway Agent</a:t>
            </a:r>
            <a:endParaRPr lang="en-CA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6" name="Straight Connector 35"/>
          <p:cNvCxnSpPr>
            <a:endCxn id="19" idx="3"/>
          </p:cNvCxnSpPr>
          <p:nvPr/>
        </p:nvCxnSpPr>
        <p:spPr>
          <a:xfrm flipH="1">
            <a:off x="3042613" y="3421305"/>
            <a:ext cx="1470655" cy="444456"/>
          </a:xfrm>
          <a:prstGeom prst="line">
            <a:avLst/>
          </a:prstGeom>
          <a:solidFill>
            <a:schemeClr val="accent5"/>
          </a:solidFill>
          <a:ln w="38100" cmpd="sng">
            <a:solidFill>
              <a:schemeClr val="accent3"/>
            </a:solidFill>
            <a:prstDash val="sysDash"/>
            <a:headEnd type="arrow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38" idx="1"/>
          </p:cNvCxnSpPr>
          <p:nvPr/>
        </p:nvCxnSpPr>
        <p:spPr>
          <a:xfrm>
            <a:off x="5102149" y="3739292"/>
            <a:ext cx="2825417" cy="1292455"/>
          </a:xfrm>
          <a:prstGeom prst="line">
            <a:avLst/>
          </a:prstGeom>
          <a:solidFill>
            <a:schemeClr val="accent5"/>
          </a:solidFill>
          <a:ln w="38100" cmpd="sng">
            <a:solidFill>
              <a:schemeClr val="accent3"/>
            </a:solidFill>
            <a:prstDash val="sysDash"/>
            <a:headEnd type="arrow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927566" y="4847081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/>
              <a:t>Provision New Service</a:t>
            </a:r>
            <a:endParaRPr lang="en-US" sz="18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282292" y="3639501"/>
            <a:ext cx="1032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3"/>
                </a:solidFill>
              </a:rPr>
              <a:t>AllJoyn</a:t>
            </a:r>
            <a:endParaRPr lang="en-US" sz="16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0473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93"/>
            <a:ext cx="12190415" cy="6857107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300" y="2475511"/>
            <a:ext cx="5343525" cy="534352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812" y="2985464"/>
            <a:ext cx="685119" cy="685119"/>
          </a:xfrm>
          <a:prstGeom prst="rect">
            <a:avLst/>
          </a:prstGeom>
          <a:noFill/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pic>
        <p:nvPicPr>
          <p:cNvPr id="33" name="Shape 7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28249" y="2906469"/>
            <a:ext cx="323471" cy="41290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4" name="Straight Connector 33"/>
          <p:cNvCxnSpPr/>
          <p:nvPr/>
        </p:nvCxnSpPr>
        <p:spPr>
          <a:xfrm flipH="1">
            <a:off x="5230020" y="3214861"/>
            <a:ext cx="541715" cy="286552"/>
          </a:xfrm>
          <a:prstGeom prst="line">
            <a:avLst/>
          </a:prstGeom>
          <a:solidFill>
            <a:schemeClr val="accent5"/>
          </a:solidFill>
          <a:ln w="38100" cmpd="sng">
            <a:solidFill>
              <a:schemeClr val="accent3"/>
            </a:solidFill>
            <a:prstDash val="sysDash"/>
            <a:headEnd type="arrow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-113122" y="-84841"/>
            <a:ext cx="12386821" cy="2039371"/>
          </a:xfrm>
          <a:prstGeom prst="rect">
            <a:avLst/>
          </a:prstGeom>
          <a:solidFill>
            <a:srgbClr val="FFFFFF">
              <a:alpha val="3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sprinkler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142" y="3628749"/>
            <a:ext cx="535471" cy="474023"/>
          </a:xfrm>
          <a:prstGeom prst="rect">
            <a:avLst/>
          </a:prstGeom>
        </p:spPr>
      </p:pic>
      <p:cxnSp>
        <p:nvCxnSpPr>
          <p:cNvPr id="37" name="Straight Connector 36"/>
          <p:cNvCxnSpPr>
            <a:endCxn id="36" idx="3"/>
          </p:cNvCxnSpPr>
          <p:nvPr/>
        </p:nvCxnSpPr>
        <p:spPr>
          <a:xfrm flipH="1">
            <a:off x="3042613" y="3421305"/>
            <a:ext cx="1470655" cy="444456"/>
          </a:xfrm>
          <a:prstGeom prst="line">
            <a:avLst/>
          </a:prstGeom>
          <a:solidFill>
            <a:schemeClr val="accent5"/>
          </a:solidFill>
          <a:ln w="38100" cmpd="sng">
            <a:solidFill>
              <a:schemeClr val="accent3"/>
            </a:solidFill>
            <a:prstDash val="sysDash"/>
            <a:headEnd type="arrow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2"/>
          <p:cNvSpPr txBox="1">
            <a:spLocks/>
          </p:cNvSpPr>
          <p:nvPr/>
        </p:nvSpPr>
        <p:spPr>
          <a:xfrm>
            <a:off x="283463" y="725074"/>
            <a:ext cx="11743695" cy="6257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lang="en-US" sz="36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Qualcomm Office Regular"/>
                <a:ea typeface="+mj-ea"/>
                <a:cs typeface="Qualcomm Office Regular"/>
              </a:defRPr>
            </a:lvl1pPr>
          </a:lstStyle>
          <a:p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8025085" y="5926752"/>
            <a:ext cx="920657" cy="292772"/>
          </a:xfrm>
          <a:prstGeom prst="round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Purchase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10422355" y="5935988"/>
            <a:ext cx="533076" cy="215540"/>
          </a:xfrm>
          <a:prstGeom prst="roundRect">
            <a:avLst/>
          </a:prstGeom>
          <a:solidFill>
            <a:schemeClr val="accent5"/>
          </a:solidFill>
          <a:ln>
            <a:noFill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 b="1" dirty="0" smtClean="0">
                <a:solidFill>
                  <a:schemeClr val="bg1"/>
                </a:solidFill>
              </a:rPr>
              <a:t>Cancel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7901885" y="4115832"/>
            <a:ext cx="3236378" cy="18038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ABC Home Automation and Monitoring Service is offering you the following services:</a:t>
            </a:r>
          </a:p>
          <a:p>
            <a:pPr algn="ctr"/>
            <a:endParaRPr lang="en-US" sz="1200" dirty="0" smtClean="0"/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Automate climate control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Automate sprinkler system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Monitor motion detectors and door sensors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/>
              <a:t>Remote access to all devices</a:t>
            </a:r>
          </a:p>
          <a:p>
            <a:pPr>
              <a:lnSpc>
                <a:spcPct val="70000"/>
              </a:lnSpc>
            </a:pPr>
            <a:endParaRPr lang="en-US" sz="1000" dirty="0" smtClean="0"/>
          </a:p>
          <a:p>
            <a:pPr>
              <a:lnSpc>
                <a:spcPct val="70000"/>
              </a:lnSpc>
            </a:pPr>
            <a:r>
              <a:rPr lang="en-US" sz="1000" dirty="0" smtClean="0"/>
              <a:t>All this for just $4.99 per month. No contract! </a:t>
            </a:r>
          </a:p>
        </p:txBody>
      </p:sp>
      <p:sp>
        <p:nvSpPr>
          <p:cNvPr id="85" name="Title 2"/>
          <p:cNvSpPr>
            <a:spLocks noGrp="1"/>
          </p:cNvSpPr>
          <p:nvPr>
            <p:ph type="title"/>
          </p:nvPr>
        </p:nvSpPr>
        <p:spPr>
          <a:xfrm>
            <a:off x="449872" y="431254"/>
            <a:ext cx="11238089" cy="1007179"/>
          </a:xfrm>
        </p:spPr>
        <p:txBody>
          <a:bodyPr/>
          <a:lstStyle/>
          <a:p>
            <a:pPr algn="ctr"/>
            <a:r>
              <a:rPr lang="en-CA" dirty="0">
                <a:solidFill>
                  <a:schemeClr val="accent2"/>
                </a:solidFill>
              </a:rPr>
              <a:t>Use case: </a:t>
            </a:r>
            <a:r>
              <a:rPr lang="en-CA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CA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CA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Services </a:t>
            </a:r>
            <a:r>
              <a:rPr lang="en-CA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Discovery via Gateway Agent</a:t>
            </a:r>
            <a:endParaRPr lang="en-CA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5102149" y="3739292"/>
            <a:ext cx="3014240" cy="728394"/>
          </a:xfrm>
          <a:prstGeom prst="line">
            <a:avLst/>
          </a:prstGeom>
          <a:solidFill>
            <a:schemeClr val="accent5"/>
          </a:solidFill>
          <a:ln w="38100" cmpd="sng">
            <a:solidFill>
              <a:schemeClr val="accent3"/>
            </a:solidFill>
            <a:prstDash val="sysDash"/>
            <a:headEnd type="arrow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7767352" y="3865761"/>
            <a:ext cx="3499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ABC Home Automation and Monitoring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46076" y="3630448"/>
            <a:ext cx="1032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3"/>
                </a:solidFill>
              </a:rPr>
              <a:t>AllJoyn</a:t>
            </a:r>
            <a:endParaRPr lang="en-US" sz="16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7168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lSeen Alliance 16x9">
  <a:themeElements>
    <a:clrScheme name="AllSeen Color Theme">
      <a:dk1>
        <a:sysClr val="windowText" lastClr="000000"/>
      </a:dk1>
      <a:lt1>
        <a:sysClr val="window" lastClr="FFFFFF"/>
      </a:lt1>
      <a:dk2>
        <a:srgbClr val="008576"/>
      </a:dk2>
      <a:lt2>
        <a:srgbClr val="EEECE1"/>
      </a:lt2>
      <a:accent1>
        <a:srgbClr val="008576"/>
      </a:accent1>
      <a:accent2>
        <a:srgbClr val="005872"/>
      </a:accent2>
      <a:accent3>
        <a:srgbClr val="00C0C2"/>
      </a:accent3>
      <a:accent4>
        <a:srgbClr val="85DDB5"/>
      </a:accent4>
      <a:accent5>
        <a:srgbClr val="807F83"/>
      </a:accent5>
      <a:accent6>
        <a:srgbClr val="BABCBE"/>
      </a:accent6>
      <a:hlink>
        <a:srgbClr val="008576"/>
      </a:hlink>
      <a:folHlink>
        <a:srgbClr val="00857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llSeenAlliance_16x9_Template_R2c_052114" id="{8E75FDF3-1D6D-4350-8156-BBBA5F9620CD}" vid="{ABA66D53-A9C0-4DF4-BCD3-E064A2D149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2084</TotalTime>
  <Words>832</Words>
  <Application>Microsoft Office PowerPoint</Application>
  <PresentationFormat>Custom</PresentationFormat>
  <Paragraphs>154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Calibre Semibold</vt:lpstr>
      <vt:lpstr>Qualcomm Office Regular</vt:lpstr>
      <vt:lpstr>Wingdings</vt:lpstr>
      <vt:lpstr>AllSeen Alliance 16x9</vt:lpstr>
      <vt:lpstr>Gateway Agent Product &amp; Architecture</vt:lpstr>
      <vt:lpstr>PowerPoint Presentation</vt:lpstr>
      <vt:lpstr>AllSeen Gateway Agent</vt:lpstr>
      <vt:lpstr>Overall Architecture</vt:lpstr>
      <vt:lpstr>Gateway Agent Control and Management Modes</vt:lpstr>
      <vt:lpstr>Gateway Agent Open Source Code and Status</vt:lpstr>
      <vt:lpstr>Use case:  Securely Expose Specific Devices  or Interfaces to the Cloud</vt:lpstr>
      <vt:lpstr>Use case:  Services Delivery via Gateway Agent</vt:lpstr>
      <vt:lpstr>Use case:  Services Discovery via Gateway Agent</vt:lpstr>
      <vt:lpstr>Use Case:  Remote Diagnostic via TR-69</vt:lpstr>
      <vt:lpstr>Use Case:  Secure Remote access via XMPP/Bosh</vt:lpstr>
      <vt:lpstr>Gateway Agent – Roadmap Ideas* *Not yet in planning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Erin</dc:creator>
  <cp:lastModifiedBy>Lammens, Lisa</cp:lastModifiedBy>
  <cp:revision>247</cp:revision>
  <dcterms:created xsi:type="dcterms:W3CDTF">2013-11-19T20:42:06Z</dcterms:created>
  <dcterms:modified xsi:type="dcterms:W3CDTF">2014-09-22T18:13:16Z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-418513625</vt:i4>
  </property>
  <property fmtid="{D5CDD505-2E9C-101B-9397-08002B2CF9AE}" pid="3" name="_NewReviewCycle">
    <vt:lpwstr/>
  </property>
  <property fmtid="{D5CDD505-2E9C-101B-9397-08002B2CF9AE}" pid="4" name="_EmailSubject">
    <vt:lpwstr>Working group roadmaps to be contributed to the Alliance</vt:lpwstr>
  </property>
  <property fmtid="{D5CDD505-2E9C-101B-9397-08002B2CF9AE}" pid="5" name="_AuthorEmail">
    <vt:lpwstr>susanp@qti.qualcomm.com</vt:lpwstr>
  </property>
  <property fmtid="{D5CDD505-2E9C-101B-9397-08002B2CF9AE}" pid="6" name="_AuthorEmailDisplayName">
    <vt:lpwstr>Polizzotto, Susan</vt:lpwstr>
  </property>
  <property fmtid="{D5CDD505-2E9C-101B-9397-08002B2CF9AE}" pid="7" name="_PreviousAdHocReviewCycleID">
    <vt:i4>1805158169</vt:i4>
  </property>
</Properties>
</file>