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2" r:id="rId3"/>
    <p:sldId id="279" r:id="rId4"/>
    <p:sldId id="289" r:id="rId5"/>
    <p:sldId id="290" r:id="rId6"/>
    <p:sldId id="285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195" y="1188721"/>
            <a:ext cx="10667339" cy="164660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Clr>
                <a:schemeClr val="accent1"/>
              </a:buClr>
              <a:buFont typeface="Arial" pitchFamily="34" charset="0"/>
              <a:buChar char="▪"/>
              <a:defRPr/>
            </a:lvl2pPr>
            <a:lvl3pPr>
              <a:buClr>
                <a:schemeClr val="tx1"/>
              </a:buClr>
              <a:buFont typeface="Arial" pitchFamily="34" charset="0"/>
              <a:buChar char="▫"/>
              <a:defRPr/>
            </a:lvl3pPr>
            <a:lvl4pPr>
              <a:buClr>
                <a:schemeClr val="tx1"/>
              </a:buClr>
              <a:buFont typeface="Arial" pitchFamily="34" charset="0"/>
              <a:buChar char="▫"/>
              <a:defRPr/>
            </a:lvl4pPr>
            <a:lvl5pPr>
              <a:buClr>
                <a:schemeClr val="tx1"/>
              </a:buClr>
              <a:buFont typeface="Arial" pitchFamily="34" charset="0"/>
              <a:buChar char="▫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79984" y="6567489"/>
            <a:ext cx="1070754" cy="2238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BA60C-5DEB-48B0-AFDC-430F00E7114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251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9886D3B8-8431-4A4C-BFDB-0C48CE43303E}" type="datetime3">
              <a:rPr lang="en-US" sz="1000" smtClean="0">
                <a:solidFill>
                  <a:srgbClr val="898989"/>
                </a:solidFill>
              </a:rPr>
              <a:t>22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  <p:sldLayoutId id="214748366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532" y="3049887"/>
            <a:ext cx="3687990" cy="1261884"/>
          </a:xfrm>
        </p:spPr>
        <p:txBody>
          <a:bodyPr/>
          <a:lstStyle/>
          <a:p>
            <a:r>
              <a:rPr lang="en-US" sz="4000" dirty="0" smtClean="0"/>
              <a:t>Update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315581"/>
            <a:ext cx="11238089" cy="1007179"/>
          </a:xfrm>
        </p:spPr>
        <p:txBody>
          <a:bodyPr anchor="t"/>
          <a:lstStyle/>
          <a:p>
            <a:r>
              <a:rPr lang="en-US" sz="3200" dirty="0" smtClean="0"/>
              <a:t>Update </a:t>
            </a:r>
            <a:r>
              <a:rPr lang="en-US" sz="3200" dirty="0"/>
              <a:t>Service allows secure, authorized field upgrades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3835401"/>
            <a:ext cx="11218482" cy="2323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Exposes API’s that allow an Update Service Node </a:t>
            </a:r>
            <a:r>
              <a:rPr lang="en-US" dirty="0" smtClean="0"/>
              <a:t> (usually </a:t>
            </a:r>
            <a:r>
              <a:rPr lang="en-US" dirty="0" err="1" smtClean="0"/>
              <a:t>AllJoyn</a:t>
            </a:r>
            <a:r>
              <a:rPr lang="en-US" dirty="0" smtClean="0"/>
              <a:t> </a:t>
            </a:r>
            <a:r>
              <a:rPr lang="en-US" dirty="0"/>
              <a:t>Standard </a:t>
            </a:r>
            <a:r>
              <a:rPr lang="en-US" dirty="0" smtClean="0"/>
              <a:t>Client) </a:t>
            </a:r>
            <a:r>
              <a:rPr lang="en-US" dirty="0"/>
              <a:t>to send update packages to </a:t>
            </a:r>
            <a:r>
              <a:rPr lang="en-US" dirty="0" smtClean="0"/>
              <a:t>an Update Client Node(usually </a:t>
            </a:r>
            <a:r>
              <a:rPr lang="en-US" dirty="0" err="1" smtClean="0"/>
              <a:t>AllJoyn</a:t>
            </a:r>
            <a:r>
              <a:rPr lang="en-US" dirty="0" smtClean="0"/>
              <a:t> Thin Client) </a:t>
            </a:r>
            <a:r>
              <a:rPr lang="en-US" dirty="0"/>
              <a:t>in a standardized manner.</a:t>
            </a:r>
          </a:p>
          <a:p>
            <a:pPr lvl="1"/>
            <a:r>
              <a:rPr lang="en-US" dirty="0" smtClean="0"/>
              <a:t>Update Clients </a:t>
            </a:r>
            <a:r>
              <a:rPr lang="en-US" dirty="0"/>
              <a:t>register themselves with </a:t>
            </a:r>
            <a:r>
              <a:rPr lang="en-US" dirty="0" smtClean="0"/>
              <a:t>Standard Clients </a:t>
            </a:r>
            <a:r>
              <a:rPr lang="en-US" dirty="0"/>
              <a:t>capable of providing updates and negotiate when the update is to be transferred and installed on the </a:t>
            </a:r>
            <a:r>
              <a:rPr lang="en-US" dirty="0" smtClean="0"/>
              <a:t>Update Client.  </a:t>
            </a:r>
            <a:endParaRPr lang="en-US" dirty="0"/>
          </a:p>
          <a:p>
            <a:pPr lvl="1"/>
            <a:r>
              <a:rPr lang="en-US" dirty="0" smtClean="0"/>
              <a:t>The Update Service Node </a:t>
            </a:r>
            <a:r>
              <a:rPr lang="en-US" dirty="0"/>
              <a:t>gets updates from an external update server</a:t>
            </a:r>
          </a:p>
          <a:p>
            <a:pPr lvl="1"/>
            <a:r>
              <a:rPr lang="en-US" dirty="0"/>
              <a:t>Transfer of the update package from the update server to the </a:t>
            </a:r>
            <a:r>
              <a:rPr lang="en-US" dirty="0" smtClean="0"/>
              <a:t>Update Service Node </a:t>
            </a:r>
            <a:r>
              <a:rPr lang="en-US" dirty="0"/>
              <a:t>is not a part of the Update Service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gray">
          <a:xfrm>
            <a:off x="454496" y="1553249"/>
            <a:ext cx="11238089" cy="422564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Push FW update packages from one device to another in AJ network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97891" y="2115317"/>
            <a:ext cx="8709891" cy="1569661"/>
            <a:chOff x="1838036" y="4003562"/>
            <a:chExt cx="8709891" cy="1569661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1838036" y="4003562"/>
              <a:ext cx="3536987" cy="1569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AllJoyn</a:t>
              </a:r>
              <a:r>
                <a:rPr lang="en-US" sz="1600" dirty="0" smtClean="0"/>
                <a:t> Update Service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May run on any </a:t>
              </a:r>
              <a:r>
                <a:rPr lang="en-US" sz="1600" dirty="0" err="1" smtClean="0"/>
                <a:t>AllJoyn</a:t>
              </a:r>
              <a:r>
                <a:rPr lang="en-US" sz="1600" dirty="0" smtClean="0"/>
                <a:t> device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Advertises Update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Registers Update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Provides update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May fetch updates from cloud</a:t>
              </a:r>
            </a:p>
          </p:txBody>
        </p:sp>
        <p:sp>
          <p:nvSpPr>
            <p:cNvPr id="8" name="Content Placeholder 7"/>
            <p:cNvSpPr txBox="1">
              <a:spLocks/>
            </p:cNvSpPr>
            <p:nvPr/>
          </p:nvSpPr>
          <p:spPr>
            <a:xfrm>
              <a:off x="6812214" y="4003562"/>
              <a:ext cx="3735713" cy="15696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AllJoyn</a:t>
              </a:r>
              <a:r>
                <a:rPr lang="en-US" sz="1600" dirty="0" smtClean="0"/>
                <a:t> Update 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May run on any </a:t>
              </a:r>
              <a:r>
                <a:rPr lang="en-US" sz="1600" dirty="0" err="1" smtClean="0"/>
                <a:t>AllJoyn</a:t>
              </a:r>
              <a:r>
                <a:rPr lang="en-US" sz="1600" dirty="0" smtClean="0"/>
                <a:t> device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Registers with Update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Updates the device software</a:t>
              </a:r>
              <a:endParaRPr lang="en-US" sz="1600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375023" y="4788392"/>
              <a:ext cx="1437191" cy="1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rgbClr val="143C66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3"/>
          <p:cNvSpPr txBox="1">
            <a:spLocks/>
          </p:cNvSpPr>
          <p:nvPr/>
        </p:nvSpPr>
        <p:spPr bwMode="gray">
          <a:xfrm>
            <a:off x="499808" y="791355"/>
            <a:ext cx="5325038" cy="461665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it?  Why is it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Software Update Service Components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06816"/>
              </p:ext>
            </p:extLst>
          </p:nvPr>
        </p:nvGraphicFramePr>
        <p:xfrm>
          <a:off x="449872" y="3711223"/>
          <a:ext cx="5909364" cy="2437587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775597"/>
                <a:gridCol w="4133767"/>
              </a:tblGrid>
              <a:tr h="32113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UpdateClient</a:t>
                      </a:r>
                      <a:endParaRPr lang="en-US" sz="1400" b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Implements </a:t>
                      </a:r>
                      <a:r>
                        <a:rPr lang="en-US" sz="1400" dirty="0" err="1" smtClean="0"/>
                        <a:t>AllJoyn</a:t>
                      </a:r>
                      <a:r>
                        <a:rPr lang="en-US" sz="1400" dirty="0" smtClean="0"/>
                        <a:t> Update API</a:t>
                      </a:r>
                      <a:endParaRPr lang="en-US" sz="1400" dirty="0"/>
                    </a:p>
                  </a:txBody>
                  <a:tcPr marL="121888" marR="121888"/>
                </a:tc>
              </a:tr>
              <a:tr h="300502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UpdateInstaller</a:t>
                      </a:r>
                      <a:endParaRPr lang="en-US" sz="1400" b="1" dirty="0"/>
                    </a:p>
                  </a:txBody>
                  <a:tcPr marL="121888" marR="12188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 the Update Package and hands it off to Update Agent</a:t>
                      </a:r>
                    </a:p>
                  </a:txBody>
                  <a:tcPr marL="121888" marR="12188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15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UpdateAgent</a:t>
                      </a:r>
                      <a:endParaRPr lang="en-US" sz="1400" b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Performs</a:t>
                      </a:r>
                      <a:r>
                        <a:rPr lang="en-US" sz="1400" baseline="0" dirty="0" smtClean="0"/>
                        <a:t> the update (position depends on Flash layout)</a:t>
                      </a:r>
                      <a:endParaRPr lang="en-US" sz="1400" dirty="0" smtClean="0"/>
                    </a:p>
                  </a:txBody>
                  <a:tcPr marL="121888" marR="121888"/>
                </a:tc>
              </a:tr>
              <a:tr h="56197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Porting Layer</a:t>
                      </a:r>
                      <a:endParaRPr lang="en-US" sz="1400" b="1" dirty="0"/>
                    </a:p>
                  </a:txBody>
                  <a:tcPr marL="121888" marR="12188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Provides access to platform resources and APIs needed for the Update Client, Installer and Agent</a:t>
                      </a:r>
                    </a:p>
                  </a:txBody>
                  <a:tcPr marL="121888" marR="12188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UpdateService</a:t>
                      </a:r>
                      <a:endParaRPr lang="en-US" sz="1400" b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Android application that implements the Update API</a:t>
                      </a:r>
                    </a:p>
                  </a:txBody>
                  <a:tcPr marL="121888" marR="121888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88425" y="1285783"/>
            <a:ext cx="10700741" cy="2190397"/>
            <a:chOff x="1274986" y="1125390"/>
            <a:chExt cx="9822963" cy="27432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274986" y="1125390"/>
              <a:ext cx="3508554" cy="2743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53362" y="1125390"/>
              <a:ext cx="4244587" cy="2743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99732" y="2840436"/>
              <a:ext cx="2072100" cy="54863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 smtClean="0"/>
                <a:t>AllJoyn</a:t>
              </a:r>
              <a:r>
                <a:rPr lang="en-US" sz="1600" dirty="0" smtClean="0"/>
                <a:t> Framework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335692" y="3150307"/>
              <a:ext cx="2072100" cy="54863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 smtClean="0"/>
                <a:t>AllJoyn</a:t>
              </a:r>
              <a:r>
                <a:rPr lang="en-US" sz="1600" dirty="0" smtClean="0"/>
                <a:t> Framework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335692" y="2224851"/>
              <a:ext cx="2072100" cy="548639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 smtClean="0"/>
                <a:t>UpdateClient</a:t>
              </a:r>
              <a:endParaRPr lang="en-US" sz="1600" dirty="0" smtClean="0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 bwMode="auto">
            <a:xfrm flipV="1">
              <a:off x="8371738" y="2773491"/>
              <a:ext cx="0" cy="376816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3813030" y="3114755"/>
              <a:ext cx="3481463" cy="309873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1699732" y="1914979"/>
              <a:ext cx="2072100" cy="548639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 smtClean="0"/>
                <a:t>UpdateService</a:t>
              </a:r>
              <a:endParaRPr lang="en-US" sz="1600" dirty="0" smtClean="0"/>
            </a:p>
          </p:txBody>
        </p:sp>
        <p:cxnSp>
          <p:nvCxnSpPr>
            <p:cNvPr id="27" name="Straight Arrow Connector 26"/>
            <p:cNvCxnSpPr>
              <a:stCxn id="21" idx="0"/>
              <a:endCxn id="26" idx="2"/>
            </p:cNvCxnSpPr>
            <p:nvPr/>
          </p:nvCxnSpPr>
          <p:spPr bwMode="auto">
            <a:xfrm flipV="1">
              <a:off x="2735782" y="2463620"/>
              <a:ext cx="0" cy="376816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3813030" y="1549159"/>
              <a:ext cx="3481462" cy="645664"/>
            </a:xfrm>
            <a:prstGeom prst="straightConnector1">
              <a:avLst/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arrow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4921532" y="2194823"/>
              <a:ext cx="1943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AllJoyn</a:t>
              </a:r>
              <a:r>
                <a:rPr lang="en-US" sz="2000" dirty="0" smtClean="0"/>
                <a:t> Update API</a:t>
              </a:r>
              <a:endParaRPr lang="en-US" sz="20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335692" y="1255809"/>
              <a:ext cx="2072100" cy="548639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 smtClean="0"/>
                <a:t>UpdateInstaller</a:t>
              </a:r>
              <a:endParaRPr lang="en-US" sz="1600" dirty="0" smtClean="0"/>
            </a:p>
          </p:txBody>
        </p:sp>
        <p:cxnSp>
          <p:nvCxnSpPr>
            <p:cNvPr id="31" name="Straight Arrow Connector 30"/>
            <p:cNvCxnSpPr>
              <a:stCxn id="23" idx="0"/>
              <a:endCxn id="30" idx="2"/>
            </p:cNvCxnSpPr>
            <p:nvPr/>
          </p:nvCxnSpPr>
          <p:spPr bwMode="auto">
            <a:xfrm flipV="1">
              <a:off x="8371738" y="1804449"/>
              <a:ext cx="0" cy="420402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10045580" y="1263199"/>
              <a:ext cx="731330" cy="1554480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smtClean="0"/>
                <a:t>Porting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smtClean="0"/>
                <a:t>Layer</a:t>
              </a:r>
            </a:p>
          </p:txBody>
        </p:sp>
        <p:cxnSp>
          <p:nvCxnSpPr>
            <p:cNvPr id="33" name="Straight Arrow Connector 32"/>
            <p:cNvCxnSpPr>
              <a:stCxn id="32" idx="1"/>
              <a:endCxn id="30" idx="3"/>
            </p:cNvCxnSpPr>
            <p:nvPr/>
          </p:nvCxnSpPr>
          <p:spPr bwMode="auto">
            <a:xfrm flipH="1" flipV="1">
              <a:off x="9407794" y="1530129"/>
              <a:ext cx="637791" cy="0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23" idx="3"/>
            </p:cNvCxnSpPr>
            <p:nvPr/>
          </p:nvCxnSpPr>
          <p:spPr bwMode="auto">
            <a:xfrm flipH="1" flipV="1">
              <a:off x="9407794" y="2499171"/>
              <a:ext cx="609441" cy="0"/>
            </a:xfrm>
            <a:prstGeom prst="straightConnector1">
              <a:avLst/>
            </a:prstGeom>
            <a:solidFill>
              <a:schemeClr val="accent2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6877794" y="3649885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/>
              <a:t>Update API’s</a:t>
            </a:r>
          </a:p>
          <a:p>
            <a:r>
              <a:rPr lang="en-US" sz="1400" dirty="0" err="1"/>
              <a:t>NewUpdateAvailable</a:t>
            </a:r>
            <a:r>
              <a:rPr lang="en-US" sz="1400" dirty="0"/>
              <a:t> (Notification)</a:t>
            </a:r>
          </a:p>
          <a:p>
            <a:pPr lvl="1"/>
            <a:r>
              <a:rPr lang="en-US" sz="1200" dirty="0"/>
              <a:t>Notify Update Client on new update package</a:t>
            </a:r>
          </a:p>
          <a:p>
            <a:pPr lvl="1"/>
            <a:r>
              <a:rPr lang="en-US" sz="1200" dirty="0"/>
              <a:t>Provides model name, new version, md5 of update, signature</a:t>
            </a:r>
          </a:p>
          <a:p>
            <a:pPr lvl="1"/>
            <a:r>
              <a:rPr lang="en-US" sz="1200" dirty="0"/>
              <a:t>Update urgency may be high or normal</a:t>
            </a:r>
          </a:p>
          <a:p>
            <a:r>
              <a:rPr lang="en-US" sz="1400" dirty="0" err="1"/>
              <a:t>GetUpdatePackage</a:t>
            </a:r>
            <a:r>
              <a:rPr lang="en-US" sz="1400" dirty="0"/>
              <a:t> (RI)</a:t>
            </a:r>
          </a:p>
          <a:p>
            <a:pPr lvl="1"/>
            <a:r>
              <a:rPr lang="en-US" sz="1200" dirty="0"/>
              <a:t>Remote invocation from Update Client</a:t>
            </a:r>
          </a:p>
          <a:p>
            <a:pPr lvl="1"/>
            <a:r>
              <a:rPr lang="en-US" sz="1200" dirty="0"/>
              <a:t>Retrieves a specified chunk of an update package</a:t>
            </a:r>
          </a:p>
          <a:p>
            <a:r>
              <a:rPr lang="en-US" sz="1400" dirty="0" err="1"/>
              <a:t>UpdateCompleted</a:t>
            </a:r>
            <a:r>
              <a:rPr lang="en-US" sz="1400" dirty="0"/>
              <a:t> (RI)</a:t>
            </a:r>
          </a:p>
          <a:p>
            <a:pPr lvl="1"/>
            <a:r>
              <a:rPr lang="en-US" sz="1200" dirty="0"/>
              <a:t>Remote invocation from Update Client</a:t>
            </a:r>
          </a:p>
          <a:p>
            <a:pPr lvl="1"/>
            <a:r>
              <a:rPr lang="en-US" sz="1200" dirty="0"/>
              <a:t>Inform the update service that the update is completed</a:t>
            </a:r>
          </a:p>
          <a:p>
            <a:pPr lvl="1"/>
            <a:r>
              <a:rPr lang="en-US" sz="1200" dirty="0"/>
              <a:t>Includes success or failure code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324380" y="220395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+mj-lt"/>
              </a:rPr>
              <a:t>Update Service Node</a:t>
            </a:r>
            <a:endParaRPr lang="en-US" sz="1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0801502" y="219533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+mj-lt"/>
              </a:rPr>
              <a:t>Update Client Node</a:t>
            </a:r>
            <a:endParaRPr lang="en-US" sz="1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 bwMode="auto">
          <a:xfrm>
            <a:off x="3242660" y="5491582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3223541" y="4126939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3188991" y="5192540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3668105" y="3813552"/>
            <a:ext cx="2955214" cy="500332"/>
          </a:xfrm>
          <a:prstGeom prst="round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668105" y="5077549"/>
            <a:ext cx="2955214" cy="500332"/>
          </a:xfrm>
          <a:prstGeom prst="round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7021011" y="5826382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010445" y="5187224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7489569" y="4898079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489569" y="5545061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7010445" y="4122846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7489569" y="3878437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6998959" y="3141157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7489569" y="2879529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7010445" y="1786850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7489569" y="1510805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25779" y="2298677"/>
            <a:ext cx="3794634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ounded Rectangle 34"/>
          <p:cNvSpPr/>
          <p:nvPr/>
        </p:nvSpPr>
        <p:spPr bwMode="auto">
          <a:xfrm>
            <a:off x="7489569" y="2065771"/>
            <a:ext cx="2955214" cy="500332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434" y="228785"/>
            <a:ext cx="11430000" cy="507831"/>
          </a:xfrm>
        </p:spPr>
        <p:txBody>
          <a:bodyPr/>
          <a:lstStyle/>
          <a:p>
            <a:r>
              <a:rPr lang="en-US" dirty="0" smtClean="0"/>
              <a:t>Typical Update Flow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10808915" y="1518940"/>
            <a:ext cx="0" cy="475488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7004699" y="1518940"/>
            <a:ext cx="0" cy="475488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200482" y="1518940"/>
            <a:ext cx="0" cy="475488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575703" y="1054169"/>
            <a:ext cx="14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99" y="1054169"/>
            <a:ext cx="14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91802" y="1054169"/>
            <a:ext cx="14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4803" y="2005385"/>
            <a:ext cx="206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Version, Interfaces)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8981" y="2847879"/>
            <a:ext cx="2078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NewUpdateAvailable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(Size, Signature, Urgency)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834959" y="2555217"/>
            <a:ext cx="103490" cy="7763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0" name="Oval 19"/>
          <p:cNvSpPr/>
          <p:nvPr/>
        </p:nvSpPr>
        <p:spPr bwMode="auto">
          <a:xfrm>
            <a:off x="8834959" y="2686052"/>
            <a:ext cx="103490" cy="7763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1" name="Oval 20"/>
          <p:cNvSpPr/>
          <p:nvPr/>
        </p:nvSpPr>
        <p:spPr bwMode="auto">
          <a:xfrm>
            <a:off x="8834959" y="2816887"/>
            <a:ext cx="103490" cy="7763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58134" y="3855549"/>
            <a:ext cx="197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GetUpdatePackage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(Offset, Size)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4580" y="3799157"/>
            <a:ext cx="151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WriteUpdatePart</a:t>
            </a:r>
            <a:endParaRPr lang="en-US" sz="1600" dirty="0" smtClean="0"/>
          </a:p>
          <a:p>
            <a:pPr algn="ctr"/>
            <a:r>
              <a:rPr lang="en-US" sz="1200" dirty="0" smtClean="0"/>
              <a:t>(Offset, Size)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18480" y="3643049"/>
            <a:ext cx="11889811" cy="92302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t" anchorCtr="0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/>
              <a:t>Repeat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5515" y="5045904"/>
            <a:ext cx="152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CompleteUpdate</a:t>
            </a:r>
            <a:endParaRPr lang="en-US" sz="1600" dirty="0" smtClean="0"/>
          </a:p>
          <a:p>
            <a:pPr algn="ctr"/>
            <a:r>
              <a:rPr lang="en-US" sz="1200" dirty="0" smtClean="0"/>
              <a:t>()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027065" y="4849192"/>
            <a:ext cx="183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UpdateCompleted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(Status)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479" y="5478923"/>
            <a:ext cx="206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Version, Interfaces)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4136" y="146767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Name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(Update Service)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908370" y="1516073"/>
            <a:ext cx="0" cy="475488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3076" y="1077181"/>
            <a:ext cx="14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873884" y="5344942"/>
            <a:ext cx="2345806" cy="37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1345375" y="5109189"/>
            <a:ext cx="1425863" cy="500332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96235" y="5077544"/>
            <a:ext cx="13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r>
              <a:rPr lang="en-US" sz="1600" dirty="0" smtClean="0">
                <a:solidFill>
                  <a:schemeClr val="accent1"/>
                </a:solidFill>
              </a:rPr>
              <a:t>*</a:t>
            </a:r>
          </a:p>
          <a:p>
            <a:pPr algn="ctr"/>
            <a:r>
              <a:rPr lang="en-US" sz="1200" dirty="0" smtClean="0"/>
              <a:t>()</a:t>
            </a:r>
            <a:endParaRPr lang="en-US" sz="16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489569" y="306436"/>
            <a:ext cx="9111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</a:rPr>
              <a:t>* Update Agent invocation depends on device flash layout (see later) 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425" y="580863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How it works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90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lseen-Appliances-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" y="2701325"/>
            <a:ext cx="2840970" cy="19365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495396" y="786313"/>
            <a:ext cx="11430000" cy="400110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5"/>
                </a:solidFill>
              </a:rPr>
              <a:t>Use Cases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3940" y="3838832"/>
            <a:ext cx="71257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Client Node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95397" y="4580237"/>
            <a:ext cx="2591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Appliance is Update Client Node, usually configured with AJ TCL</a:t>
            </a:r>
            <a:endParaRPr lang="en-US" sz="1600" dirty="0"/>
          </a:p>
        </p:txBody>
      </p:sp>
      <p:pic>
        <p:nvPicPr>
          <p:cNvPr id="9" name="Picture 8" descr="Allseen-SmartPhone-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6" y="2701324"/>
            <a:ext cx="1053510" cy="1440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87739" y="3266645"/>
            <a:ext cx="641231" cy="489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Service Node</a:t>
            </a:r>
            <a:endParaRPr lang="en-US" sz="1050" dirty="0"/>
          </a:p>
        </p:txBody>
      </p:sp>
      <p:pic>
        <p:nvPicPr>
          <p:cNvPr id="1027" name="Picture 3" descr="C:\Users\sgujral\AppData\Local\Microsoft\Windows\Temporary Internet Files\Content.IE5\CN9GS78O\MC90043259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51" y="171024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9377" y="4173542"/>
            <a:ext cx="1186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Smart device is Update Service Node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298751" y="1857999"/>
            <a:ext cx="182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 Server in Cloud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10396" y="1857375"/>
            <a:ext cx="1219104" cy="140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87233" y="3669614"/>
            <a:ext cx="2163777" cy="472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84406" y="2810522"/>
            <a:ext cx="51171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Update Server informs homeowner’s smart device that an update is available for their washing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smart device tells the washing machine that an update is available when they are both on the same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Washing machine and smart device negotiate and agree on time to transfer the update package to the washing machine and when to start the update.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washing machine requests the update package and starts updating itself.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smart device is notified upon completion.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169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520</Words>
  <Application>Microsoft Office PowerPoint</Application>
  <PresentationFormat>Custom</PresentationFormat>
  <Paragraphs>94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AllSeen Alliance 16x9</vt:lpstr>
      <vt:lpstr>Update Service</vt:lpstr>
      <vt:lpstr>Update Service allows secure, authorized field upgrades</vt:lpstr>
      <vt:lpstr>Software Update Service Components</vt:lpstr>
      <vt:lpstr>Typical Update Flow</vt:lpstr>
      <vt:lpstr>Update Service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226</cp:revision>
  <cp:lastPrinted>2014-07-29T17:10:00Z</cp:lastPrinted>
  <dcterms:created xsi:type="dcterms:W3CDTF">2013-11-19T20:42:06Z</dcterms:created>
  <dcterms:modified xsi:type="dcterms:W3CDTF">2014-09-22T18:16:53Z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-929084964</vt:i4>
  </property>
  <property fmtid="{D5CDD505-2E9C-101B-9397-08002B2CF9AE}" pid="3" name="_NewReviewCycle">
    <vt:lpwstr/>
  </property>
  <property fmtid="{D5CDD505-2E9C-101B-9397-08002B2CF9AE}" pid="4" name="_EmailSubject">
    <vt:lpwstr>Working group roadmaps to be contributed to the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-1573874620</vt:i4>
  </property>
</Properties>
</file>