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89" r:id="rId2"/>
    <p:sldId id="290" r:id="rId3"/>
    <p:sldId id="291" r:id="rId4"/>
    <p:sldId id="292" r:id="rId5"/>
    <p:sldId id="311" r:id="rId6"/>
    <p:sldId id="343" r:id="rId7"/>
    <p:sldId id="344" r:id="rId8"/>
    <p:sldId id="345" r:id="rId9"/>
    <p:sldId id="346" r:id="rId10"/>
    <p:sldId id="347" r:id="rId11"/>
    <p:sldId id="348" r:id="rId12"/>
    <p:sldId id="349" r:id="rId13"/>
    <p:sldId id="350" r:id="rId14"/>
    <p:sldId id="319"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09" r:id="rId39"/>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6A232-5A57-44CA-A1F7-415A6F5645DF}">
          <p14:sldIdLst>
            <p14:sldId id="289"/>
            <p14:sldId id="290"/>
            <p14:sldId id="291"/>
            <p14:sldId id="292"/>
            <p14:sldId id="311"/>
            <p14:sldId id="343"/>
            <p14:sldId id="344"/>
            <p14:sldId id="345"/>
            <p14:sldId id="346"/>
            <p14:sldId id="347"/>
            <p14:sldId id="348"/>
            <p14:sldId id="349"/>
            <p14:sldId id="350"/>
            <p14:sldId id="319"/>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09"/>
          </p14:sldIdLst>
        </p14:section>
      </p14:sectionLst>
    </p:ext>
    <p:ext uri="{EFAFB233-063F-42B5-8137-9DF3F51BA10A}">
      <p15:sldGuideLst xmlns=""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864" y="-120"/>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aggarwa\Desktop\RnD%20Ideas\IoT\SE%20design%20initiatives\PerfAnalysis\AJDiscLogs\0826\packets_receive_stats_summary_0826_a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aggarwa\Desktop\RnD%20Ideas\IoT\SE%20design%20initiatives\PerfAnalysis\AJDiscLogs\0905\packets_receive_stats_summary_0905_a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aggarwa\Desktop\RnD%20Ideas\IoT\SE%20design%20initiatives\PerfAnalysis\AJDiscLogs\0826\packets_receive_stats_summary_0826_a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Histogram</a:t>
            </a:r>
          </a:p>
        </c:rich>
      </c:tx>
      <c:layout/>
      <c:overlay val="0"/>
    </c:title>
    <c:autoTitleDeleted val="0"/>
    <c:plotArea>
      <c:layout/>
      <c:barChart>
        <c:barDir val="col"/>
        <c:grouping val="clustered"/>
        <c:varyColors val="0"/>
        <c:ser>
          <c:idx val="0"/>
          <c:order val="0"/>
          <c:tx>
            <c:v>Frequency</c:v>
          </c:tx>
          <c:invertIfNegative val="0"/>
          <c:cat>
            <c:strRef>
              <c:f>histograms!$AU$4:$AU$14</c:f>
              <c:strCache>
                <c:ptCount val="11"/>
                <c:pt idx="0">
                  <c:v>0.1</c:v>
                </c:pt>
                <c:pt idx="1">
                  <c:v>0.2</c:v>
                </c:pt>
                <c:pt idx="2">
                  <c:v>0.3</c:v>
                </c:pt>
                <c:pt idx="3">
                  <c:v>0.4</c:v>
                </c:pt>
                <c:pt idx="4">
                  <c:v>0.5</c:v>
                </c:pt>
                <c:pt idx="5">
                  <c:v>0.6</c:v>
                </c:pt>
                <c:pt idx="6">
                  <c:v>0.7</c:v>
                </c:pt>
                <c:pt idx="7">
                  <c:v>0.8</c:v>
                </c:pt>
                <c:pt idx="8">
                  <c:v>0.9</c:v>
                </c:pt>
                <c:pt idx="9">
                  <c:v>1</c:v>
                </c:pt>
                <c:pt idx="10">
                  <c:v>More</c:v>
                </c:pt>
              </c:strCache>
            </c:strRef>
          </c:cat>
          <c:val>
            <c:numRef>
              <c:f>histograms!$AV$4:$AV$14</c:f>
              <c:numCache>
                <c:formatCode>General</c:formatCode>
                <c:ptCount val="11"/>
                <c:pt idx="0">
                  <c:v>0.0</c:v>
                </c:pt>
                <c:pt idx="1">
                  <c:v>0.0</c:v>
                </c:pt>
                <c:pt idx="2">
                  <c:v>6.0</c:v>
                </c:pt>
                <c:pt idx="3">
                  <c:v>7.0</c:v>
                </c:pt>
                <c:pt idx="4">
                  <c:v>4.0</c:v>
                </c:pt>
                <c:pt idx="5">
                  <c:v>0.0</c:v>
                </c:pt>
                <c:pt idx="6">
                  <c:v>0.0</c:v>
                </c:pt>
                <c:pt idx="7">
                  <c:v>0.0</c:v>
                </c:pt>
                <c:pt idx="8">
                  <c:v>0.0</c:v>
                </c:pt>
                <c:pt idx="9">
                  <c:v>7.0</c:v>
                </c:pt>
                <c:pt idx="10">
                  <c:v>0.0</c:v>
                </c:pt>
              </c:numCache>
            </c:numRef>
          </c:val>
        </c:ser>
        <c:dLbls>
          <c:showLegendKey val="0"/>
          <c:showVal val="0"/>
          <c:showCatName val="0"/>
          <c:showSerName val="0"/>
          <c:showPercent val="0"/>
          <c:showBubbleSize val="0"/>
        </c:dLbls>
        <c:gapWidth val="150"/>
        <c:axId val="2071800520"/>
        <c:axId val="2071805064"/>
      </c:barChart>
      <c:catAx>
        <c:axId val="2071800520"/>
        <c:scaling>
          <c:orientation val="minMax"/>
        </c:scaling>
        <c:delete val="0"/>
        <c:axPos val="b"/>
        <c:title>
          <c:tx>
            <c:rich>
              <a:bodyPr/>
              <a:lstStyle/>
              <a:p>
                <a:pPr>
                  <a:defRPr/>
                </a:pPr>
                <a:r>
                  <a:rPr lang="en-US" dirty="0"/>
                  <a:t>prob. success</a:t>
                </a:r>
              </a:p>
            </c:rich>
          </c:tx>
          <c:layout/>
          <c:overlay val="0"/>
        </c:title>
        <c:numFmt formatCode="General" sourceLinked="0"/>
        <c:majorTickMark val="out"/>
        <c:minorTickMark val="none"/>
        <c:tickLblPos val="nextTo"/>
        <c:crossAx val="2071805064"/>
        <c:crosses val="autoZero"/>
        <c:auto val="1"/>
        <c:lblAlgn val="ctr"/>
        <c:lblOffset val="100"/>
        <c:noMultiLvlLbl val="0"/>
      </c:catAx>
      <c:valAx>
        <c:axId val="2071805064"/>
        <c:scaling>
          <c:orientation val="minMax"/>
        </c:scaling>
        <c:delete val="0"/>
        <c:axPos val="l"/>
        <c:title>
          <c:tx>
            <c:rich>
              <a:bodyPr/>
              <a:lstStyle/>
              <a:p>
                <a:pPr>
                  <a:defRPr/>
                </a:pPr>
                <a:r>
                  <a:rPr lang="en-US" dirty="0"/>
                  <a:t>x100</a:t>
                </a:r>
              </a:p>
            </c:rich>
          </c:tx>
          <c:layout/>
          <c:overlay val="0"/>
        </c:title>
        <c:numFmt formatCode="General" sourceLinked="1"/>
        <c:majorTickMark val="out"/>
        <c:minorTickMark val="none"/>
        <c:tickLblPos val="nextTo"/>
        <c:crossAx val="207180052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Histogram</a:t>
            </a:r>
          </a:p>
        </c:rich>
      </c:tx>
      <c:layout/>
      <c:overlay val="0"/>
    </c:title>
    <c:autoTitleDeleted val="0"/>
    <c:plotArea>
      <c:layout/>
      <c:barChart>
        <c:barDir val="col"/>
        <c:grouping val="clustered"/>
        <c:varyColors val="0"/>
        <c:ser>
          <c:idx val="0"/>
          <c:order val="0"/>
          <c:tx>
            <c:v>Frequency</c:v>
          </c:tx>
          <c:invertIfNegative val="0"/>
          <c:cat>
            <c:strRef>
              <c:f>histogram!$E$6:$E$16</c:f>
              <c:strCache>
                <c:ptCount val="11"/>
                <c:pt idx="0">
                  <c:v>0.1</c:v>
                </c:pt>
                <c:pt idx="1">
                  <c:v>0.2</c:v>
                </c:pt>
                <c:pt idx="2">
                  <c:v>0.3</c:v>
                </c:pt>
                <c:pt idx="3">
                  <c:v>0.4</c:v>
                </c:pt>
                <c:pt idx="4">
                  <c:v>0.5</c:v>
                </c:pt>
                <c:pt idx="5">
                  <c:v>0.6</c:v>
                </c:pt>
                <c:pt idx="6">
                  <c:v>0.7</c:v>
                </c:pt>
                <c:pt idx="7">
                  <c:v>0.8</c:v>
                </c:pt>
                <c:pt idx="8">
                  <c:v>0.9</c:v>
                </c:pt>
                <c:pt idx="9">
                  <c:v>1</c:v>
                </c:pt>
                <c:pt idx="10">
                  <c:v>More</c:v>
                </c:pt>
              </c:strCache>
            </c:strRef>
          </c:cat>
          <c:val>
            <c:numRef>
              <c:f>histogram!$F$6:$F$16</c:f>
              <c:numCache>
                <c:formatCode>General</c:formatCode>
                <c:ptCount val="11"/>
                <c:pt idx="0">
                  <c:v>0.0</c:v>
                </c:pt>
                <c:pt idx="1">
                  <c:v>0.0</c:v>
                </c:pt>
                <c:pt idx="2">
                  <c:v>3.0</c:v>
                </c:pt>
                <c:pt idx="3">
                  <c:v>3.0</c:v>
                </c:pt>
                <c:pt idx="4">
                  <c:v>4.0</c:v>
                </c:pt>
                <c:pt idx="5">
                  <c:v>0.0</c:v>
                </c:pt>
                <c:pt idx="6">
                  <c:v>0.0</c:v>
                </c:pt>
                <c:pt idx="7">
                  <c:v>0.0</c:v>
                </c:pt>
                <c:pt idx="8">
                  <c:v>0.0</c:v>
                </c:pt>
                <c:pt idx="9">
                  <c:v>9.0</c:v>
                </c:pt>
                <c:pt idx="10">
                  <c:v>0.0</c:v>
                </c:pt>
              </c:numCache>
            </c:numRef>
          </c:val>
        </c:ser>
        <c:dLbls>
          <c:showLegendKey val="0"/>
          <c:showVal val="0"/>
          <c:showCatName val="0"/>
          <c:showSerName val="0"/>
          <c:showPercent val="0"/>
          <c:showBubbleSize val="0"/>
        </c:dLbls>
        <c:gapWidth val="150"/>
        <c:axId val="2071869304"/>
        <c:axId val="2071874824"/>
      </c:barChart>
      <c:catAx>
        <c:axId val="2071869304"/>
        <c:scaling>
          <c:orientation val="minMax"/>
        </c:scaling>
        <c:delete val="0"/>
        <c:axPos val="b"/>
        <c:title>
          <c:tx>
            <c:rich>
              <a:bodyPr/>
              <a:lstStyle/>
              <a:p>
                <a:pPr>
                  <a:defRPr/>
                </a:pPr>
                <a:r>
                  <a:rPr lang="en-US" dirty="0"/>
                  <a:t>prob. of success</a:t>
                </a:r>
              </a:p>
            </c:rich>
          </c:tx>
          <c:layout/>
          <c:overlay val="0"/>
        </c:title>
        <c:numFmt formatCode="General" sourceLinked="0"/>
        <c:majorTickMark val="out"/>
        <c:minorTickMark val="none"/>
        <c:tickLblPos val="nextTo"/>
        <c:crossAx val="2071874824"/>
        <c:crosses val="autoZero"/>
        <c:auto val="1"/>
        <c:lblAlgn val="ctr"/>
        <c:lblOffset val="100"/>
        <c:noMultiLvlLbl val="0"/>
      </c:catAx>
      <c:valAx>
        <c:axId val="2071874824"/>
        <c:scaling>
          <c:orientation val="minMax"/>
        </c:scaling>
        <c:delete val="0"/>
        <c:axPos val="l"/>
        <c:title>
          <c:tx>
            <c:rich>
              <a:bodyPr/>
              <a:lstStyle/>
              <a:p>
                <a:pPr>
                  <a:defRPr/>
                </a:pPr>
                <a:r>
                  <a:rPr lang="en-US" dirty="0"/>
                  <a:t>x100</a:t>
                </a:r>
              </a:p>
            </c:rich>
          </c:tx>
          <c:layout/>
          <c:overlay val="0"/>
        </c:title>
        <c:numFmt formatCode="General" sourceLinked="1"/>
        <c:majorTickMark val="out"/>
        <c:minorTickMark val="none"/>
        <c:tickLblPos val="nextTo"/>
        <c:crossAx val="207186930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Histogram</a:t>
            </a:r>
          </a:p>
        </c:rich>
      </c:tx>
      <c:layout/>
      <c:overlay val="0"/>
    </c:title>
    <c:autoTitleDeleted val="0"/>
    <c:plotArea>
      <c:layout/>
      <c:barChart>
        <c:barDir val="col"/>
        <c:grouping val="clustered"/>
        <c:varyColors val="0"/>
        <c:ser>
          <c:idx val="0"/>
          <c:order val="0"/>
          <c:tx>
            <c:v>Frequency</c:v>
          </c:tx>
          <c:invertIfNegative val="0"/>
          <c:cat>
            <c:strRef>
              <c:f>histograms!$AK$4:$AK$14</c:f>
              <c:strCache>
                <c:ptCount val="11"/>
                <c:pt idx="0">
                  <c:v>0.1</c:v>
                </c:pt>
                <c:pt idx="1">
                  <c:v>0.2</c:v>
                </c:pt>
                <c:pt idx="2">
                  <c:v>0.3</c:v>
                </c:pt>
                <c:pt idx="3">
                  <c:v>0.4</c:v>
                </c:pt>
                <c:pt idx="4">
                  <c:v>0.5</c:v>
                </c:pt>
                <c:pt idx="5">
                  <c:v>0.6</c:v>
                </c:pt>
                <c:pt idx="6">
                  <c:v>0.7</c:v>
                </c:pt>
                <c:pt idx="7">
                  <c:v>0.8</c:v>
                </c:pt>
                <c:pt idx="8">
                  <c:v>0.9</c:v>
                </c:pt>
                <c:pt idx="9">
                  <c:v>1</c:v>
                </c:pt>
                <c:pt idx="10">
                  <c:v>More</c:v>
                </c:pt>
              </c:strCache>
            </c:strRef>
          </c:cat>
          <c:val>
            <c:numRef>
              <c:f>histograms!$AL$4:$AL$14</c:f>
              <c:numCache>
                <c:formatCode>General</c:formatCode>
                <c:ptCount val="11"/>
                <c:pt idx="0">
                  <c:v>2.0</c:v>
                </c:pt>
                <c:pt idx="1">
                  <c:v>0.0</c:v>
                </c:pt>
                <c:pt idx="2">
                  <c:v>2.0</c:v>
                </c:pt>
                <c:pt idx="3">
                  <c:v>4.0</c:v>
                </c:pt>
                <c:pt idx="4">
                  <c:v>2.0</c:v>
                </c:pt>
                <c:pt idx="5">
                  <c:v>0.0</c:v>
                </c:pt>
                <c:pt idx="6">
                  <c:v>0.0</c:v>
                </c:pt>
                <c:pt idx="7">
                  <c:v>1.0</c:v>
                </c:pt>
                <c:pt idx="8">
                  <c:v>0.0</c:v>
                </c:pt>
                <c:pt idx="9">
                  <c:v>19.0</c:v>
                </c:pt>
                <c:pt idx="10">
                  <c:v>0.0</c:v>
                </c:pt>
              </c:numCache>
            </c:numRef>
          </c:val>
        </c:ser>
        <c:dLbls>
          <c:showLegendKey val="0"/>
          <c:showVal val="0"/>
          <c:showCatName val="0"/>
          <c:showSerName val="0"/>
          <c:showPercent val="0"/>
          <c:showBubbleSize val="0"/>
        </c:dLbls>
        <c:gapWidth val="150"/>
        <c:axId val="2144082344"/>
        <c:axId val="2144087864"/>
      </c:barChart>
      <c:catAx>
        <c:axId val="2144082344"/>
        <c:scaling>
          <c:orientation val="minMax"/>
        </c:scaling>
        <c:delete val="0"/>
        <c:axPos val="b"/>
        <c:title>
          <c:tx>
            <c:rich>
              <a:bodyPr/>
              <a:lstStyle/>
              <a:p>
                <a:pPr>
                  <a:defRPr/>
                </a:pPr>
                <a:r>
                  <a:rPr lang="en-US" dirty="0"/>
                  <a:t>prob. success</a:t>
                </a:r>
              </a:p>
            </c:rich>
          </c:tx>
          <c:layout/>
          <c:overlay val="0"/>
        </c:title>
        <c:numFmt formatCode="General" sourceLinked="0"/>
        <c:majorTickMark val="out"/>
        <c:minorTickMark val="none"/>
        <c:tickLblPos val="nextTo"/>
        <c:crossAx val="2144087864"/>
        <c:crosses val="autoZero"/>
        <c:auto val="1"/>
        <c:lblAlgn val="ctr"/>
        <c:lblOffset val="100"/>
        <c:noMultiLvlLbl val="0"/>
      </c:catAx>
      <c:valAx>
        <c:axId val="2144087864"/>
        <c:scaling>
          <c:orientation val="minMax"/>
        </c:scaling>
        <c:delete val="0"/>
        <c:axPos val="l"/>
        <c:title>
          <c:tx>
            <c:rich>
              <a:bodyPr/>
              <a:lstStyle/>
              <a:p>
                <a:pPr>
                  <a:defRPr/>
                </a:pPr>
                <a:r>
                  <a:rPr lang="en-US" dirty="0"/>
                  <a:t>x100</a:t>
                </a:r>
              </a:p>
            </c:rich>
          </c:tx>
          <c:layout/>
          <c:overlay val="0"/>
        </c:title>
        <c:numFmt formatCode="General" sourceLinked="1"/>
        <c:majorTickMark val="out"/>
        <c:minorTickMark val="none"/>
        <c:tickLblPos val="nextTo"/>
        <c:crossAx val="2144082344"/>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8/11/14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8/11/14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73C98-AB22-224F-88A9-AE7142A5D36E}" type="slidenum">
              <a:rPr lang="en-US" smtClean="0"/>
              <a:pPr/>
              <a:t>7</a:t>
            </a:fld>
            <a:endParaRPr lang="en-US" dirty="0"/>
          </a:p>
        </p:txBody>
      </p:sp>
    </p:spTree>
    <p:extLst>
      <p:ext uri="{BB962C8B-B14F-4D97-AF65-F5344CB8AC3E}">
        <p14:creationId xmlns:p14="http://schemas.microsoft.com/office/powerpoint/2010/main" val="234397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696913"/>
            <a:ext cx="6184900" cy="34813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43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pPr/>
              <a:t>25</a:t>
            </a:fld>
            <a:endParaRPr lang="en-US" dirty="0"/>
          </a:p>
        </p:txBody>
      </p:sp>
    </p:spTree>
    <p:extLst>
      <p:ext uri="{BB962C8B-B14F-4D97-AF65-F5344CB8AC3E}">
        <p14:creationId xmlns:p14="http://schemas.microsoft.com/office/powerpoint/2010/main" val="306831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pPr/>
              <a:t>34</a:t>
            </a:fld>
            <a:endParaRPr lang="en-US" dirty="0"/>
          </a:p>
        </p:txBody>
      </p:sp>
    </p:spTree>
    <p:extLst>
      <p:ext uri="{BB962C8B-B14F-4D97-AF65-F5344CB8AC3E}">
        <p14:creationId xmlns:p14="http://schemas.microsoft.com/office/powerpoint/2010/main" val="359251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00651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2752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2"/>
            <a:ext cx="2844059" cy="365125"/>
          </a:xfrm>
          <a:prstGeom prst="rect">
            <a:avLst/>
          </a:prstGeom>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414514788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1"/>
          <p:cNvSpPr>
            <a:spLocks noGrp="1"/>
          </p:cNvSpPr>
          <p:nvPr>
            <p:ph type="ctrTitle" hasCustomPrompt="1"/>
          </p:nvPr>
        </p:nvSpPr>
        <p:spPr>
          <a:xfrm>
            <a:off x="914162" y="2857915"/>
            <a:ext cx="10360501" cy="1470025"/>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162" y="4613689"/>
            <a:ext cx="10360501" cy="40011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00353C8-8232-D443-8DA1-D97824148B26}" type="datetime1">
              <a:rPr lang="en-US" smtClean="0"/>
              <a:t>8/11/14</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4227178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6" descr="Allseen_PPT_11181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 name="Text Placeholder 2"/>
          <p:cNvSpPr>
            <a:spLocks noGrp="1"/>
          </p:cNvSpPr>
          <p:nvPr>
            <p:ph type="body" idx="1"/>
          </p:nvPr>
        </p:nvSpPr>
        <p:spPr>
          <a:xfrm>
            <a:off x="962833" y="4613690"/>
            <a:ext cx="10360501" cy="40011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D7054843-DF85-B444-8160-CE859B3FE9B6}" type="datetime1">
              <a:rPr lang="en-US" smtClean="0"/>
              <a:t>8/11/14</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8189D6DB-0117-104E-A321-2F94E21D3259}" type="slidenum">
              <a:rPr lang="en-US" smtClean="0"/>
              <a:t>‹#›</a:t>
            </a:fld>
            <a:endParaRPr lang="en-US" dirty="0"/>
          </a:p>
        </p:txBody>
      </p:sp>
      <p:sp>
        <p:nvSpPr>
          <p:cNvPr id="12" name="Title 1"/>
          <p:cNvSpPr>
            <a:spLocks noGrp="1"/>
          </p:cNvSpPr>
          <p:nvPr>
            <p:ph type="ctrTitle" hasCustomPrompt="1"/>
          </p:nvPr>
        </p:nvSpPr>
        <p:spPr>
          <a:xfrm>
            <a:off x="914162" y="2857915"/>
            <a:ext cx="10360501" cy="1470025"/>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9071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38434900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4735934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418744024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1093395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785522099"/>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01152163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83593814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057041173"/>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225584100"/>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687097661"/>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9254700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394468245"/>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871381769"/>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77748254"/>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320790205"/>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8345870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574391619"/>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598231415"/>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485708615"/>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73951957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761427581"/>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838131110"/>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731918029"/>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395156634"/>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20466913"/>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27567018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616981070"/>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991475163"/>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82049218"/>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010627325"/>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747577879"/>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473482442"/>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87683737"/>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292317080"/>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4207706302"/>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57709943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951667213"/>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691372782"/>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1198230232"/>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777157139"/>
      </p:ext>
    </p:extLst>
  </p:cSld>
  <p:clrMapOvr>
    <a:masterClrMapping/>
  </p:clrMapOvr>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802884943"/>
      </p:ext>
    </p:extLst>
  </p:cSld>
  <p:clrMapOvr>
    <a:masterClrMapping/>
  </p:clrMapOvr>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045898490"/>
      </p:ext>
    </p:extLst>
  </p:cSld>
  <p:clrMapOvr>
    <a:masterClrMapping/>
  </p:clrMapOvr>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530749063"/>
      </p:ext>
    </p:extLst>
  </p:cSld>
  <p:clrMapOvr>
    <a:masterClrMapping/>
  </p:clrMapOvr>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3594815011"/>
      </p:ext>
    </p:extLst>
  </p:cSld>
  <p:clrMapOvr>
    <a:masterClrMapping/>
  </p:clrMapOvr>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04" y="1933395"/>
            <a:ext cx="11430000" cy="1398844"/>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5" name="Straight Connector 4"/>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464" y="736616"/>
            <a:ext cx="11430000" cy="507831"/>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8" name="Text Placeholder 2"/>
          <p:cNvSpPr>
            <a:spLocks noGrp="1"/>
          </p:cNvSpPr>
          <p:nvPr>
            <p:ph type="body" idx="13"/>
          </p:nvPr>
        </p:nvSpPr>
        <p:spPr>
          <a:xfrm>
            <a:off x="283464" y="1426464"/>
            <a:ext cx="11430000" cy="350865"/>
          </a:xfrm>
        </p:spPr>
        <p:txBody>
          <a:bodyPr tIns="0" bIns="0" anchor="t"/>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Box 6"/>
          <p:cNvSpPr txBox="1"/>
          <p:nvPr userDrawn="1"/>
        </p:nvSpPr>
        <p:spPr>
          <a:xfrm>
            <a:off x="6709268" y="6438841"/>
            <a:ext cx="4384712" cy="400110"/>
          </a:xfrm>
          <a:prstGeom prst="rect">
            <a:avLst/>
          </a:prstGeom>
          <a:noFill/>
        </p:spPr>
        <p:txBody>
          <a:bodyPr vert="horz" wrap="square" lIns="91440" tIns="91440" rIns="91440" bIns="91440" rtlCol="0" anchor="b" anchorCtr="0">
            <a:noAutofit/>
          </a:bodyPr>
          <a:lstStyle>
            <a:defPPr>
              <a:defRPr lang="en-US"/>
            </a:defPPr>
            <a:lvl1pPr>
              <a:defRPr sz="1000">
                <a:solidFill>
                  <a:schemeClr val="tx1">
                    <a:lumMod val="65000"/>
                    <a:lumOff val="35000"/>
                  </a:schemeClr>
                </a:solidFill>
                <a:latin typeface="Qualcomm Office Regular"/>
                <a:cs typeface="Arial" pitchFamily="34" charset="0"/>
              </a:defRPr>
            </a:lvl1pPr>
          </a:lstStyle>
          <a:p>
            <a:pPr lvl="0"/>
            <a:r>
              <a:rPr lang="en-US" dirty="0" smtClean="0"/>
              <a:t>MAY CONTAIN U.S. AND INTERNATIONAL EXPORT CONTROLLED INFORMATION. </a:t>
            </a:r>
            <a:endParaRPr lang="en-US" dirty="0"/>
          </a:p>
        </p:txBody>
      </p:sp>
      <p:sp>
        <p:nvSpPr>
          <p:cNvPr id="9" name="TextBox 8"/>
          <p:cNvSpPr txBox="1"/>
          <p:nvPr userDrawn="1"/>
        </p:nvSpPr>
        <p:spPr>
          <a:xfrm>
            <a:off x="460872" y="6575169"/>
            <a:ext cx="5688118" cy="263782"/>
          </a:xfrm>
          <a:prstGeom prst="rect">
            <a:avLst/>
          </a:prstGeom>
          <a:noFill/>
        </p:spPr>
        <p:txBody>
          <a:bodyPr vert="horz" wrap="square" lIns="91440" tIns="91440" rIns="91440" bIns="91440" rtlCol="0" anchor="b" anchorCtr="0">
            <a:noAutofit/>
          </a:bodyPr>
          <a:lstStyle/>
          <a:p>
            <a:r>
              <a:rPr lang="en-US" sz="1000" kern="1200" dirty="0" smtClean="0">
                <a:solidFill>
                  <a:schemeClr val="tx1">
                    <a:lumMod val="65000"/>
                    <a:lumOff val="35000"/>
                  </a:schemeClr>
                </a:solidFill>
                <a:latin typeface="Qualcomm Office Regular"/>
                <a:ea typeface="+mn-ea"/>
                <a:cs typeface="Arial" pitchFamily="34" charset="0"/>
              </a:rPr>
              <a:t>© 2013 Qualcomm</a:t>
            </a:r>
            <a:r>
              <a:rPr lang="en-US" sz="1000" kern="1200" baseline="0" dirty="0" smtClean="0">
                <a:solidFill>
                  <a:schemeClr val="tx1">
                    <a:lumMod val="65000"/>
                    <a:lumOff val="35000"/>
                  </a:schemeClr>
                </a:solidFill>
                <a:latin typeface="Qualcomm Office Regular"/>
                <a:ea typeface="+mn-ea"/>
                <a:cs typeface="Arial" pitchFamily="34" charset="0"/>
              </a:rPr>
              <a:t> Innovation Center, Inc. All rights reserved. Confidential and Proprietary. </a:t>
            </a:r>
            <a:endParaRPr lang="en-US" sz="1000" kern="1200" dirty="0">
              <a:solidFill>
                <a:schemeClr val="tx1">
                  <a:lumMod val="65000"/>
                  <a:lumOff val="35000"/>
                </a:schemeClr>
              </a:solidFill>
              <a:latin typeface="Qualcomm Office Regular"/>
              <a:ea typeface="+mn-ea"/>
              <a:cs typeface="Arial" pitchFamily="34" charset="0"/>
            </a:endParaRPr>
          </a:p>
        </p:txBody>
      </p:sp>
    </p:spTree>
    <p:extLst>
      <p:ext uri="{BB962C8B-B14F-4D97-AF65-F5344CB8AC3E}">
        <p14:creationId xmlns:p14="http://schemas.microsoft.com/office/powerpoint/2010/main" val="218991681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 id="2147483669" r:id="rId12"/>
    <p:sldLayoutId id="2147483670"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9" Type="http://schemas.openxmlformats.org/officeDocument/2006/relationships/tags" Target="../tags/tag9.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33" Type="http://schemas.openxmlformats.org/officeDocument/2006/relationships/slideLayout" Target="../slideLayouts/slideLayout6.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llseenalliance.org/docs/api/cpp/classajn_1_1_bus_attachment.html" TargetMode="External"/><Relationship Id="rId3" Type="http://schemas.openxmlformats.org/officeDocument/2006/relationships/hyperlink" Target="https://allseenalliance.org/docs/api/cpp/classajn_1_1services_1_1_announcement_registrar.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Steering Meeting</a:t>
            </a:r>
            <a:endParaRPr lang="en-US" dirty="0"/>
          </a:p>
        </p:txBody>
      </p:sp>
      <p:sp>
        <p:nvSpPr>
          <p:cNvPr id="3" name="Subtitle 2"/>
          <p:cNvSpPr>
            <a:spLocks noGrp="1"/>
          </p:cNvSpPr>
          <p:nvPr>
            <p:ph type="subTitle" idx="1"/>
          </p:nvPr>
        </p:nvSpPr>
        <p:spPr/>
        <p:txBody>
          <a:bodyPr/>
          <a:lstStyle/>
          <a:p>
            <a:r>
              <a:rPr lang="en-US" dirty="0" smtClean="0"/>
              <a:t>Aug 11, 2014</a:t>
            </a:r>
            <a:endParaRPr lang="en-US" dirty="0"/>
          </a:p>
        </p:txBody>
      </p:sp>
    </p:spTree>
    <p:extLst>
      <p:ext uri="{BB962C8B-B14F-4D97-AF65-F5344CB8AC3E}">
        <p14:creationId xmlns:p14="http://schemas.microsoft.com/office/powerpoint/2010/main" val="34839952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Members are responsible for integration testing and hardening on their products</a:t>
            </a:r>
            <a:endParaRPr lang="en-US" dirty="0"/>
          </a:p>
        </p:txBody>
      </p:sp>
      <p:sp>
        <p:nvSpPr>
          <p:cNvPr id="3" name="Content Placeholder 2"/>
          <p:cNvSpPr>
            <a:spLocks noGrp="1"/>
          </p:cNvSpPr>
          <p:nvPr>
            <p:ph type="body" sz="quarter" idx="11"/>
          </p:nvPr>
        </p:nvSpPr>
        <p:spPr/>
        <p:txBody>
          <a:bodyPr/>
          <a:lstStyle/>
          <a:p>
            <a:r>
              <a:rPr lang="en-US" smtClean="0"/>
              <a:t>Each member that “hardens” the code is strongly encouraged for feeding the fixes back to the Alliance code base</a:t>
            </a:r>
          </a:p>
          <a:p>
            <a:pPr lvl="1"/>
            <a:r>
              <a:rPr lang="en-US" smtClean="0"/>
              <a:t>Not doing so implies the member will have to maintain their own fork</a:t>
            </a:r>
          </a:p>
          <a:p>
            <a:r>
              <a:rPr lang="en-US" smtClean="0"/>
              <a:t>Need to define how members contribute platform support and testing</a:t>
            </a:r>
          </a:p>
          <a:p>
            <a:pPr lvl="1"/>
            <a:endParaRPr lang="en-US" dirty="0"/>
          </a:p>
        </p:txBody>
      </p:sp>
    </p:spTree>
    <p:extLst>
      <p:ext uri="{BB962C8B-B14F-4D97-AF65-F5344CB8AC3E}">
        <p14:creationId xmlns:p14="http://schemas.microsoft.com/office/powerpoint/2010/main" val="324317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itle 1"/>
          <p:cNvSpPr txBox="1">
            <a:spLocks/>
          </p:cNvSpPr>
          <p:nvPr/>
        </p:nvSpPr>
        <p:spPr>
          <a:xfrm>
            <a:off x="1659601" y="269604"/>
            <a:ext cx="7807666"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440068" y="-213589"/>
            <a:ext cx="11238089" cy="1007179"/>
          </a:xfrm>
        </p:spPr>
        <p:txBody>
          <a:bodyPr/>
          <a:lstStyle/>
          <a:p>
            <a:r>
              <a:rPr lang="en-US" dirty="0" smtClean="0"/>
              <a:t>Move away from a simultaneous release model</a:t>
            </a:r>
            <a:endParaRPr lang="en-US" dirty="0"/>
          </a:p>
        </p:txBody>
      </p:sp>
      <p:sp>
        <p:nvSpPr>
          <p:cNvPr id="3" name="Content Placeholder 2"/>
          <p:cNvSpPr>
            <a:spLocks noGrp="1"/>
          </p:cNvSpPr>
          <p:nvPr>
            <p:ph type="body" sz="quarter" idx="11"/>
          </p:nvPr>
        </p:nvSpPr>
        <p:spPr>
          <a:xfrm>
            <a:off x="449872" y="789631"/>
            <a:ext cx="11218482" cy="4475163"/>
          </a:xfrm>
        </p:spPr>
        <p:txBody>
          <a:bodyPr/>
          <a:lstStyle/>
          <a:p>
            <a:r>
              <a:rPr lang="en-US" dirty="0" smtClean="0"/>
              <a:t>Working Group releases are based on a specific Core release version</a:t>
            </a:r>
          </a:p>
          <a:p>
            <a:pPr lvl="1"/>
            <a:r>
              <a:rPr lang="en-US" dirty="0" smtClean="0"/>
              <a:t>Version naming is same as Core release version used</a:t>
            </a:r>
          </a:p>
          <a:p>
            <a:pPr lvl="1"/>
            <a:r>
              <a:rPr lang="en-US" dirty="0" smtClean="0"/>
              <a:t>WG will identify the number of commits taken in after the Core release</a:t>
            </a:r>
          </a:p>
          <a:p>
            <a:r>
              <a:rPr lang="en-US" dirty="0" smtClean="0"/>
              <a:t>Examples:</a:t>
            </a:r>
          </a:p>
          <a:p>
            <a:pPr lvl="1"/>
            <a:r>
              <a:rPr lang="en-US" dirty="0" smtClean="0"/>
              <a:t>Base Services WG commits to having a release for each core version</a:t>
            </a:r>
          </a:p>
          <a:p>
            <a:pPr lvl="1"/>
            <a:r>
              <a:rPr lang="en-US" dirty="0" smtClean="0"/>
              <a:t>Lighting WG may chose not to update after 14.06 </a:t>
            </a:r>
          </a:p>
          <a:p>
            <a:pPr lvl="2"/>
            <a:r>
              <a:rPr lang="en-US" dirty="0" smtClean="0"/>
              <a:t>This implies that there would only be a Lighting 14.10 if a member chooses to do the work  </a:t>
            </a:r>
          </a:p>
          <a:p>
            <a:endParaRPr lang="en-US" dirty="0"/>
          </a:p>
        </p:txBody>
      </p:sp>
      <p:sp>
        <p:nvSpPr>
          <p:cNvPr id="6" name="TextBox 5"/>
          <p:cNvSpPr txBox="1"/>
          <p:nvPr/>
        </p:nvSpPr>
        <p:spPr>
          <a:xfrm>
            <a:off x="906963" y="4132266"/>
            <a:ext cx="2693366" cy="630942"/>
          </a:xfrm>
          <a:prstGeom prst="rect">
            <a:avLst/>
          </a:prstGeom>
          <a:noFill/>
        </p:spPr>
        <p:txBody>
          <a:bodyPr wrap="none" rtlCol="0">
            <a:spAutoFit/>
          </a:bodyPr>
          <a:lstStyle/>
          <a:p>
            <a:pPr algn="ctr"/>
            <a:r>
              <a:rPr lang="en-US" dirty="0"/>
              <a:t>Timeline Example</a:t>
            </a:r>
          </a:p>
          <a:p>
            <a:pPr algn="ctr"/>
            <a:r>
              <a:rPr lang="en-US" sz="1100" dirty="0" smtClean="0"/>
              <a:t>(Dates and cadence only for example)</a:t>
            </a:r>
            <a:endParaRPr lang="en-US" sz="1100" dirty="0"/>
          </a:p>
        </p:txBody>
      </p:sp>
      <p:cxnSp>
        <p:nvCxnSpPr>
          <p:cNvPr id="40" name="Straight Connector 39"/>
          <p:cNvCxnSpPr/>
          <p:nvPr>
            <p:custDataLst>
              <p:tags r:id="rId2"/>
            </p:custDataLst>
          </p:nvPr>
        </p:nvCxnSpPr>
        <p:spPr>
          <a:xfrm>
            <a:off x="4110830" y="4705058"/>
            <a:ext cx="0" cy="515112"/>
          </a:xfrm>
          <a:prstGeom prst="line">
            <a:avLst/>
          </a:prstGeom>
          <a:ln w="15875">
            <a:solidFill>
              <a:srgbClr val="4F81BD"/>
            </a:solidFill>
            <a:headEnd type="none"/>
            <a:tailEnd type="none"/>
          </a:ln>
          <a:effectLst>
            <a:outerShdw blurRad="6350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custDataLst>
              <p:tags r:id="rId3"/>
            </p:custDataLst>
          </p:nvPr>
        </p:nvCxnSpPr>
        <p:spPr>
          <a:xfrm>
            <a:off x="5547128" y="3766524"/>
            <a:ext cx="0" cy="1453646"/>
          </a:xfrm>
          <a:prstGeom prst="line">
            <a:avLst/>
          </a:prstGeom>
          <a:ln w="15875">
            <a:solidFill>
              <a:srgbClr val="4F81BD"/>
            </a:solidFill>
            <a:headEnd type="none"/>
            <a:tailEnd type="none"/>
          </a:ln>
          <a:effectLst>
            <a:outerShdw blurRad="6350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custDataLst>
              <p:tags r:id="rId4"/>
            </p:custDataLst>
          </p:nvPr>
        </p:nvCxnSpPr>
        <p:spPr>
          <a:xfrm>
            <a:off x="6161966" y="4132266"/>
            <a:ext cx="0" cy="1066929"/>
          </a:xfrm>
          <a:prstGeom prst="line">
            <a:avLst/>
          </a:prstGeom>
          <a:ln w="15875">
            <a:solidFill>
              <a:schemeClr val="accent5"/>
            </a:solidFill>
            <a:headEnd type="none"/>
            <a:tailEnd type="none"/>
          </a:ln>
          <a:effectLst>
            <a:outerShdw blurRad="6350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custDataLst>
              <p:tags r:id="rId5"/>
            </p:custDataLst>
          </p:nvPr>
        </p:nvCxnSpPr>
        <p:spPr>
          <a:xfrm>
            <a:off x="7018743" y="4705058"/>
            <a:ext cx="0" cy="515112"/>
          </a:xfrm>
          <a:prstGeom prst="line">
            <a:avLst/>
          </a:prstGeom>
          <a:ln w="15875">
            <a:solidFill>
              <a:srgbClr val="4F81BD"/>
            </a:solidFill>
            <a:headEnd type="none"/>
            <a:tailEnd type="none"/>
          </a:ln>
          <a:effectLst>
            <a:outerShdw blurRad="6350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custDataLst>
              <p:tags r:id="rId6"/>
            </p:custDataLst>
          </p:nvPr>
        </p:nvCxnSpPr>
        <p:spPr>
          <a:xfrm>
            <a:off x="9441867" y="4690567"/>
            <a:ext cx="0" cy="515112"/>
          </a:xfrm>
          <a:prstGeom prst="line">
            <a:avLst/>
          </a:prstGeom>
          <a:ln w="15875">
            <a:solidFill>
              <a:srgbClr val="4F81BD"/>
            </a:solidFill>
            <a:headEnd type="none"/>
            <a:tailEnd type="none"/>
          </a:ln>
          <a:effectLst>
            <a:outerShdw blurRad="6350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45" name="Rectangle 44"/>
          <p:cNvSpPr/>
          <p:nvPr>
            <p:custDataLst>
              <p:tags r:id="rId7"/>
            </p:custDataLst>
          </p:nvPr>
        </p:nvSpPr>
        <p:spPr>
          <a:xfrm>
            <a:off x="1199590" y="5220170"/>
            <a:ext cx="8729961" cy="381000"/>
          </a:xfrm>
          <a:prstGeom prst="rect">
            <a:avLst/>
          </a:prstGeom>
          <a:gradFill flip="none" rotWithShape="1">
            <a:gsLst>
              <a:gs pos="0">
                <a:srgbClr val="B2B2B2"/>
              </a:gs>
              <a:gs pos="100000">
                <a:srgbClr val="B2B2B2"/>
              </a:gs>
              <a:gs pos="50000">
                <a:srgbClr val="F2F2F2"/>
              </a:gs>
              <a:gs pos="100000">
                <a:schemeClr val="accent1">
                  <a:tint val="50000"/>
                  <a:shade val="100000"/>
                  <a:satMod val="350000"/>
                </a:schemeClr>
              </a:gs>
            </a:gsLst>
            <a:lin ang="5400000" scaled="1"/>
            <a:tileRect/>
          </a:gradFill>
          <a:ln w="9525"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reflection blurRad="6350" stA="50000" endA="300" endPos="55500" dist="50800" dir="5400000" sy="-100000" algn="bl" rotWithShape="0"/>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custDataLst>
              <p:tags r:id="rId8"/>
            </p:custDataLst>
          </p:nvPr>
        </p:nvSpPr>
        <p:spPr>
          <a:xfrm>
            <a:off x="3162992" y="5220170"/>
            <a:ext cx="966651" cy="381000"/>
          </a:xfrm>
          <a:prstGeom prst="rect">
            <a:avLst/>
          </a:prstGeom>
          <a:noFill/>
        </p:spPr>
        <p:txBody>
          <a:bodyPr vert="horz" wrap="square" lIns="91440" tIns="45720" rIns="91440" bIns="45720" rtlCol="0" anchor="ctr" anchorCtr="0">
            <a:noAutofit/>
          </a:bodyPr>
          <a:lstStyle/>
          <a:p>
            <a:r>
              <a:rPr lang="en-US" sz="1200" dirty="0">
                <a:latin typeface="Calibri" panose="020F0502020204030204" pitchFamily="34" charset="0"/>
              </a:rPr>
              <a:t>Sep</a:t>
            </a:r>
          </a:p>
        </p:txBody>
      </p:sp>
      <p:sp>
        <p:nvSpPr>
          <p:cNvPr id="47" name="TextBox 46"/>
          <p:cNvSpPr txBox="1"/>
          <p:nvPr>
            <p:custDataLst>
              <p:tags r:id="rId9"/>
            </p:custDataLst>
          </p:nvPr>
        </p:nvSpPr>
        <p:spPr>
          <a:xfrm>
            <a:off x="4120524" y="5220170"/>
            <a:ext cx="966651" cy="381000"/>
          </a:xfrm>
          <a:prstGeom prst="rect">
            <a:avLst/>
          </a:prstGeom>
          <a:noFill/>
        </p:spPr>
        <p:txBody>
          <a:bodyPr vert="horz" wrap="square" lIns="91440" tIns="45720" rIns="91440" bIns="45720" rtlCol="0" anchor="ctr" anchorCtr="0">
            <a:noAutofit/>
          </a:bodyPr>
          <a:lstStyle/>
          <a:p>
            <a:r>
              <a:rPr lang="en-US" sz="1200">
                <a:latin typeface="Calibri" panose="020F0502020204030204" pitchFamily="34" charset="0"/>
              </a:rPr>
              <a:t>Oct</a:t>
            </a:r>
          </a:p>
        </p:txBody>
      </p:sp>
      <p:sp>
        <p:nvSpPr>
          <p:cNvPr id="48" name="TextBox 47"/>
          <p:cNvSpPr txBox="1"/>
          <p:nvPr>
            <p:custDataLst>
              <p:tags r:id="rId10"/>
            </p:custDataLst>
          </p:nvPr>
        </p:nvSpPr>
        <p:spPr>
          <a:xfrm>
            <a:off x="5109974" y="5220170"/>
            <a:ext cx="966651" cy="381000"/>
          </a:xfrm>
          <a:prstGeom prst="rect">
            <a:avLst/>
          </a:prstGeom>
          <a:noFill/>
        </p:spPr>
        <p:txBody>
          <a:bodyPr vert="horz" wrap="square" lIns="91440" tIns="45720" rIns="91440" bIns="45720" rtlCol="0" anchor="ctr" anchorCtr="0">
            <a:noAutofit/>
          </a:bodyPr>
          <a:lstStyle/>
          <a:p>
            <a:r>
              <a:rPr lang="en-US" sz="1200">
                <a:latin typeface="Calibri" panose="020F0502020204030204" pitchFamily="34" charset="0"/>
              </a:rPr>
              <a:t>Nov</a:t>
            </a:r>
          </a:p>
        </p:txBody>
      </p:sp>
      <p:sp>
        <p:nvSpPr>
          <p:cNvPr id="49" name="TextBox 48"/>
          <p:cNvSpPr txBox="1"/>
          <p:nvPr>
            <p:custDataLst>
              <p:tags r:id="rId11"/>
            </p:custDataLst>
          </p:nvPr>
        </p:nvSpPr>
        <p:spPr>
          <a:xfrm>
            <a:off x="6067506" y="5220170"/>
            <a:ext cx="966651" cy="381000"/>
          </a:xfrm>
          <a:prstGeom prst="rect">
            <a:avLst/>
          </a:prstGeom>
          <a:noFill/>
        </p:spPr>
        <p:txBody>
          <a:bodyPr vert="horz" wrap="square" lIns="91440" tIns="45720" rIns="91440" bIns="45720" rtlCol="0" anchor="ctr" anchorCtr="0">
            <a:noAutofit/>
          </a:bodyPr>
          <a:lstStyle/>
          <a:p>
            <a:r>
              <a:rPr lang="en-US" sz="1200">
                <a:latin typeface="Calibri" panose="020F0502020204030204" pitchFamily="34" charset="0"/>
              </a:rPr>
              <a:t>Dec</a:t>
            </a:r>
          </a:p>
        </p:txBody>
      </p:sp>
      <p:sp>
        <p:nvSpPr>
          <p:cNvPr id="50" name="TextBox 49"/>
          <p:cNvSpPr txBox="1"/>
          <p:nvPr>
            <p:custDataLst>
              <p:tags r:id="rId12"/>
            </p:custDataLst>
          </p:nvPr>
        </p:nvSpPr>
        <p:spPr>
          <a:xfrm>
            <a:off x="7056956" y="5220170"/>
            <a:ext cx="966651" cy="381000"/>
          </a:xfrm>
          <a:prstGeom prst="rect">
            <a:avLst/>
          </a:prstGeom>
          <a:noFill/>
        </p:spPr>
        <p:txBody>
          <a:bodyPr vert="horz" wrap="square" lIns="91440" tIns="45720" rIns="91440" bIns="45720" rtlCol="0" anchor="ctr" anchorCtr="0">
            <a:noAutofit/>
          </a:bodyPr>
          <a:lstStyle/>
          <a:p>
            <a:r>
              <a:rPr lang="en-US" sz="1200">
                <a:latin typeface="Calibri" panose="020F0502020204030204" pitchFamily="34" charset="0"/>
              </a:rPr>
              <a:t>Jan
2015</a:t>
            </a:r>
          </a:p>
        </p:txBody>
      </p:sp>
      <p:sp>
        <p:nvSpPr>
          <p:cNvPr id="51" name="TextBox 50"/>
          <p:cNvSpPr txBox="1"/>
          <p:nvPr>
            <p:custDataLst>
              <p:tags r:id="rId13"/>
            </p:custDataLst>
          </p:nvPr>
        </p:nvSpPr>
        <p:spPr>
          <a:xfrm>
            <a:off x="8046405" y="5220170"/>
            <a:ext cx="966651" cy="381000"/>
          </a:xfrm>
          <a:prstGeom prst="rect">
            <a:avLst/>
          </a:prstGeom>
          <a:noFill/>
        </p:spPr>
        <p:txBody>
          <a:bodyPr vert="horz" wrap="square" lIns="91440" tIns="45720" rIns="91440" bIns="45720" rtlCol="0" anchor="ctr" anchorCtr="0">
            <a:noAutofit/>
          </a:bodyPr>
          <a:lstStyle/>
          <a:p>
            <a:r>
              <a:rPr lang="en-US" sz="1200">
                <a:latin typeface="Calibri" panose="020F0502020204030204" pitchFamily="34" charset="0"/>
              </a:rPr>
              <a:t>Feb</a:t>
            </a:r>
          </a:p>
        </p:txBody>
      </p:sp>
      <p:sp>
        <p:nvSpPr>
          <p:cNvPr id="52" name="TextBox 51"/>
          <p:cNvSpPr txBox="1"/>
          <p:nvPr>
            <p:custDataLst>
              <p:tags r:id="rId14"/>
            </p:custDataLst>
          </p:nvPr>
        </p:nvSpPr>
        <p:spPr>
          <a:xfrm>
            <a:off x="9013056" y="5219569"/>
            <a:ext cx="966651" cy="381000"/>
          </a:xfrm>
          <a:prstGeom prst="rect">
            <a:avLst/>
          </a:prstGeom>
          <a:noFill/>
        </p:spPr>
        <p:txBody>
          <a:bodyPr vert="horz" wrap="square" lIns="91440" tIns="45720" rIns="91440" bIns="45720" rtlCol="0" anchor="ctr" anchorCtr="0">
            <a:noAutofit/>
          </a:bodyPr>
          <a:lstStyle/>
          <a:p>
            <a:r>
              <a:rPr lang="en-US" sz="1200" dirty="0">
                <a:latin typeface="Calibri" panose="020F0502020204030204" pitchFamily="34" charset="0"/>
              </a:rPr>
              <a:t>Mar</a:t>
            </a:r>
          </a:p>
        </p:txBody>
      </p:sp>
      <p:sp>
        <p:nvSpPr>
          <p:cNvPr id="54" name="Flowchart: Merge 53"/>
          <p:cNvSpPr/>
          <p:nvPr>
            <p:custDataLst>
              <p:tags r:id="rId15"/>
            </p:custDataLst>
          </p:nvPr>
        </p:nvSpPr>
        <p:spPr>
          <a:xfrm rot="16200000">
            <a:off x="9467267" y="4690567"/>
            <a:ext cx="165100" cy="165100"/>
          </a:xfrm>
          <a:prstGeom prst="flowChartMerge">
            <a:avLst/>
          </a:prstGeom>
          <a:solidFill>
            <a:schemeClr val="accent4"/>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custDataLst>
              <p:tags r:id="rId16"/>
            </p:custDataLst>
          </p:nvPr>
        </p:nvSpPr>
        <p:spPr>
          <a:xfrm>
            <a:off x="9695867" y="4615763"/>
            <a:ext cx="1162050" cy="406265"/>
          </a:xfrm>
          <a:prstGeom prst="rect">
            <a:avLst/>
          </a:prstGeom>
          <a:noFill/>
        </p:spPr>
        <p:txBody>
          <a:bodyPr vert="horz" wrap="square" lIns="0" tIns="0" rIns="0" bIns="0" rtlCol="0" anchorCtr="0">
            <a:spAutoFit/>
          </a:bodyPr>
          <a:lstStyle/>
          <a:p>
            <a:pPr>
              <a:lnSpc>
                <a:spcPct val="80000"/>
              </a:lnSpc>
            </a:pPr>
            <a:r>
              <a:rPr lang="en-US" sz="1100" b="1" dirty="0"/>
              <a:t>Base </a:t>
            </a:r>
            <a:endParaRPr lang="en-US" sz="1100" b="1" dirty="0" smtClean="0"/>
          </a:p>
          <a:p>
            <a:pPr>
              <a:lnSpc>
                <a:spcPct val="80000"/>
              </a:lnSpc>
            </a:pPr>
            <a:r>
              <a:rPr lang="en-US" sz="1100" b="1" dirty="0" smtClean="0"/>
              <a:t>Services </a:t>
            </a:r>
          </a:p>
          <a:p>
            <a:pPr>
              <a:lnSpc>
                <a:spcPct val="80000"/>
              </a:lnSpc>
            </a:pPr>
            <a:r>
              <a:rPr lang="en-US" sz="1100" b="1" dirty="0" smtClean="0"/>
              <a:t>15.02</a:t>
            </a:r>
            <a:endParaRPr lang="en-US" sz="1100" b="1" dirty="0"/>
          </a:p>
        </p:txBody>
      </p:sp>
      <p:sp>
        <p:nvSpPr>
          <p:cNvPr id="57" name="Isosceles Triangle 56"/>
          <p:cNvSpPr/>
          <p:nvPr>
            <p:custDataLst>
              <p:tags r:id="rId17"/>
            </p:custDataLst>
          </p:nvPr>
        </p:nvSpPr>
        <p:spPr>
          <a:xfrm>
            <a:off x="8990042" y="5557581"/>
            <a:ext cx="228600" cy="254000"/>
          </a:xfrm>
          <a:prstGeom prst="triangle">
            <a:avLst/>
          </a:prstGeom>
          <a:solidFill>
            <a:schemeClr val="accent3"/>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custDataLst>
              <p:tags r:id="rId18"/>
            </p:custDataLst>
          </p:nvPr>
        </p:nvSpPr>
        <p:spPr>
          <a:xfrm>
            <a:off x="8751917" y="6016270"/>
            <a:ext cx="704850" cy="270843"/>
          </a:xfrm>
          <a:prstGeom prst="rect">
            <a:avLst/>
          </a:prstGeom>
          <a:noFill/>
        </p:spPr>
        <p:txBody>
          <a:bodyPr vert="horz" wrap="square" lIns="0" tIns="0" rIns="0" bIns="0" rtlCol="0" anchor="t" anchorCtr="1">
            <a:spAutoFit/>
          </a:bodyPr>
          <a:lstStyle/>
          <a:p>
            <a:pPr algn="ctr">
              <a:lnSpc>
                <a:spcPct val="80000"/>
              </a:lnSpc>
            </a:pPr>
            <a:r>
              <a:rPr lang="en-US" sz="1100" b="1"/>
              <a:t>CORE 15.02</a:t>
            </a:r>
          </a:p>
        </p:txBody>
      </p:sp>
      <p:sp>
        <p:nvSpPr>
          <p:cNvPr id="60" name="Flowchart: Merge 59"/>
          <p:cNvSpPr/>
          <p:nvPr>
            <p:custDataLst>
              <p:tags r:id="rId19"/>
            </p:custDataLst>
          </p:nvPr>
        </p:nvSpPr>
        <p:spPr>
          <a:xfrm rot="16200000">
            <a:off x="7044143" y="4705058"/>
            <a:ext cx="165100" cy="165100"/>
          </a:xfrm>
          <a:prstGeom prst="flowChartMerge">
            <a:avLst/>
          </a:prstGeom>
          <a:solidFill>
            <a:schemeClr val="accent1"/>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custDataLst>
              <p:tags r:id="rId20"/>
            </p:custDataLst>
          </p:nvPr>
        </p:nvSpPr>
        <p:spPr>
          <a:xfrm>
            <a:off x="7272743" y="4630253"/>
            <a:ext cx="1181414" cy="135422"/>
          </a:xfrm>
          <a:prstGeom prst="rect">
            <a:avLst/>
          </a:prstGeom>
          <a:noFill/>
        </p:spPr>
        <p:txBody>
          <a:bodyPr vert="horz" wrap="none" lIns="0" tIns="0" rIns="0" bIns="0" rtlCol="0" anchorCtr="0">
            <a:spAutoFit/>
          </a:bodyPr>
          <a:lstStyle/>
          <a:p>
            <a:pPr>
              <a:lnSpc>
                <a:spcPct val="80000"/>
              </a:lnSpc>
            </a:pPr>
            <a:r>
              <a:rPr lang="en-US" sz="1100" b="1" dirty="0"/>
              <a:t>Security 2.0 14.10</a:t>
            </a:r>
          </a:p>
        </p:txBody>
      </p:sp>
      <p:sp>
        <p:nvSpPr>
          <p:cNvPr id="63" name="Flowchart: Merge 62"/>
          <p:cNvSpPr/>
          <p:nvPr>
            <p:custDataLst>
              <p:tags r:id="rId21"/>
            </p:custDataLst>
          </p:nvPr>
        </p:nvSpPr>
        <p:spPr>
          <a:xfrm rot="16200000">
            <a:off x="6187366" y="4132265"/>
            <a:ext cx="165100" cy="165100"/>
          </a:xfrm>
          <a:prstGeom prst="flowChartMerge">
            <a:avLst/>
          </a:prstGeom>
          <a:solidFill>
            <a:schemeClr val="accent5"/>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custDataLst>
              <p:tags r:id="rId22"/>
            </p:custDataLst>
          </p:nvPr>
        </p:nvSpPr>
        <p:spPr>
          <a:xfrm>
            <a:off x="6415967" y="4057461"/>
            <a:ext cx="1406525" cy="406265"/>
          </a:xfrm>
          <a:prstGeom prst="rect">
            <a:avLst/>
          </a:prstGeom>
          <a:noFill/>
        </p:spPr>
        <p:txBody>
          <a:bodyPr vert="horz" wrap="square" lIns="0" tIns="0" rIns="0" bIns="0" rtlCol="0" anchorCtr="0">
            <a:spAutoFit/>
          </a:bodyPr>
          <a:lstStyle/>
          <a:p>
            <a:pPr>
              <a:lnSpc>
                <a:spcPct val="80000"/>
              </a:lnSpc>
            </a:pPr>
            <a:r>
              <a:rPr lang="en-US" sz="1100" b="1" dirty="0"/>
              <a:t>Gateway </a:t>
            </a:r>
            <a:endParaRPr lang="en-US" sz="1100" b="1" dirty="0" smtClean="0"/>
          </a:p>
          <a:p>
            <a:pPr>
              <a:lnSpc>
                <a:spcPct val="80000"/>
              </a:lnSpc>
            </a:pPr>
            <a:r>
              <a:rPr lang="en-US" sz="1100" b="1" dirty="0" smtClean="0"/>
              <a:t>Services </a:t>
            </a:r>
          </a:p>
          <a:p>
            <a:pPr>
              <a:lnSpc>
                <a:spcPct val="80000"/>
              </a:lnSpc>
            </a:pPr>
            <a:r>
              <a:rPr lang="en-US" sz="1100" b="1" dirty="0" smtClean="0"/>
              <a:t>14.10</a:t>
            </a:r>
            <a:endParaRPr lang="en-US" sz="1100" b="1" dirty="0"/>
          </a:p>
        </p:txBody>
      </p:sp>
      <p:sp>
        <p:nvSpPr>
          <p:cNvPr id="66" name="Flowchart: Merge 65"/>
          <p:cNvSpPr/>
          <p:nvPr>
            <p:custDataLst>
              <p:tags r:id="rId23"/>
            </p:custDataLst>
          </p:nvPr>
        </p:nvSpPr>
        <p:spPr>
          <a:xfrm rot="16200000">
            <a:off x="5572528" y="3793476"/>
            <a:ext cx="165100" cy="165100"/>
          </a:xfrm>
          <a:prstGeom prst="flowChartMerge">
            <a:avLst/>
          </a:prstGeom>
          <a:solidFill>
            <a:schemeClr val="accent1"/>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custDataLst>
              <p:tags r:id="rId24"/>
            </p:custDataLst>
          </p:nvPr>
        </p:nvSpPr>
        <p:spPr>
          <a:xfrm>
            <a:off x="5789190" y="3637676"/>
            <a:ext cx="1162050" cy="270843"/>
          </a:xfrm>
          <a:prstGeom prst="rect">
            <a:avLst/>
          </a:prstGeom>
          <a:noFill/>
        </p:spPr>
        <p:txBody>
          <a:bodyPr vert="horz" wrap="square" lIns="0" tIns="0" rIns="0" bIns="0" rtlCol="0" anchorCtr="0">
            <a:spAutoFit/>
          </a:bodyPr>
          <a:lstStyle/>
          <a:p>
            <a:pPr>
              <a:lnSpc>
                <a:spcPct val="80000"/>
              </a:lnSpc>
            </a:pPr>
            <a:r>
              <a:rPr lang="en-US" sz="1100" b="1" dirty="0"/>
              <a:t>Base Services 14.10</a:t>
            </a:r>
          </a:p>
        </p:txBody>
      </p:sp>
      <p:sp>
        <p:nvSpPr>
          <p:cNvPr id="69" name="Isosceles Triangle 68"/>
          <p:cNvSpPr/>
          <p:nvPr>
            <p:custDataLst>
              <p:tags r:id="rId25"/>
            </p:custDataLst>
          </p:nvPr>
        </p:nvSpPr>
        <p:spPr>
          <a:xfrm>
            <a:off x="5059818" y="5557581"/>
            <a:ext cx="228600" cy="254000"/>
          </a:xfrm>
          <a:prstGeom prst="triangle">
            <a:avLst/>
          </a:prstGeom>
          <a:solidFill>
            <a:srgbClr val="0072BC"/>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custDataLst>
              <p:tags r:id="rId26"/>
            </p:custDataLst>
          </p:nvPr>
        </p:nvSpPr>
        <p:spPr>
          <a:xfrm>
            <a:off x="4821693" y="6016270"/>
            <a:ext cx="704850" cy="270843"/>
          </a:xfrm>
          <a:prstGeom prst="rect">
            <a:avLst/>
          </a:prstGeom>
          <a:noFill/>
        </p:spPr>
        <p:txBody>
          <a:bodyPr vert="horz" wrap="square" lIns="0" tIns="0" rIns="0" bIns="0" rtlCol="0" anchor="t" anchorCtr="1">
            <a:spAutoFit/>
          </a:bodyPr>
          <a:lstStyle/>
          <a:p>
            <a:pPr algn="ctr">
              <a:lnSpc>
                <a:spcPct val="80000"/>
              </a:lnSpc>
            </a:pPr>
            <a:r>
              <a:rPr lang="en-US" sz="1100" b="1"/>
              <a:t>CORE 14.10</a:t>
            </a:r>
          </a:p>
        </p:txBody>
      </p:sp>
      <p:sp>
        <p:nvSpPr>
          <p:cNvPr id="72" name="Flowchart: Merge 71"/>
          <p:cNvSpPr/>
          <p:nvPr>
            <p:custDataLst>
              <p:tags r:id="rId27"/>
            </p:custDataLst>
          </p:nvPr>
        </p:nvSpPr>
        <p:spPr>
          <a:xfrm rot="16200000">
            <a:off x="4136230" y="4705058"/>
            <a:ext cx="165100" cy="165100"/>
          </a:xfrm>
          <a:prstGeom prst="flowChartMerge">
            <a:avLst/>
          </a:prstGeom>
          <a:solidFill>
            <a:schemeClr val="accent2"/>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custDataLst>
              <p:tags r:id="rId28"/>
            </p:custDataLst>
          </p:nvPr>
        </p:nvSpPr>
        <p:spPr>
          <a:xfrm>
            <a:off x="4334879" y="4538515"/>
            <a:ext cx="1350963" cy="406265"/>
          </a:xfrm>
          <a:prstGeom prst="rect">
            <a:avLst/>
          </a:prstGeom>
          <a:noFill/>
        </p:spPr>
        <p:txBody>
          <a:bodyPr vert="horz" wrap="square" lIns="0" tIns="0" rIns="0" bIns="0" rtlCol="0" anchorCtr="0">
            <a:spAutoFit/>
          </a:bodyPr>
          <a:lstStyle/>
          <a:p>
            <a:pPr>
              <a:lnSpc>
                <a:spcPct val="80000"/>
              </a:lnSpc>
            </a:pPr>
            <a:r>
              <a:rPr lang="en-US" sz="1100" b="1" dirty="0"/>
              <a:t>Lighting </a:t>
            </a:r>
            <a:endParaRPr lang="en-US" sz="1100" b="1" dirty="0" smtClean="0"/>
          </a:p>
          <a:p>
            <a:pPr>
              <a:lnSpc>
                <a:spcPct val="80000"/>
              </a:lnSpc>
            </a:pPr>
            <a:r>
              <a:rPr lang="en-US" sz="1100" b="1" dirty="0" smtClean="0"/>
              <a:t>Services </a:t>
            </a:r>
            <a:endParaRPr lang="en-US" sz="1100" b="1" dirty="0"/>
          </a:p>
          <a:p>
            <a:pPr>
              <a:lnSpc>
                <a:spcPct val="80000"/>
              </a:lnSpc>
            </a:pPr>
            <a:r>
              <a:rPr lang="en-US" sz="1100" b="1" dirty="0"/>
              <a:t>14.06</a:t>
            </a:r>
          </a:p>
        </p:txBody>
      </p:sp>
      <p:sp>
        <p:nvSpPr>
          <p:cNvPr id="33" name="Isosceles Triangle 32"/>
          <p:cNvSpPr/>
          <p:nvPr>
            <p:custDataLst>
              <p:tags r:id="rId29"/>
            </p:custDataLst>
          </p:nvPr>
        </p:nvSpPr>
        <p:spPr>
          <a:xfrm>
            <a:off x="2353178" y="5555581"/>
            <a:ext cx="228600" cy="254000"/>
          </a:xfrm>
          <a:prstGeom prst="triangle">
            <a:avLst/>
          </a:prstGeom>
          <a:solidFill>
            <a:srgbClr val="0072BC"/>
          </a:solidFill>
          <a:ln w="9525" cap="flat" cmpd="sng" algn="ctr">
            <a:noFill/>
            <a:prstDash val="solid"/>
          </a:ln>
          <a:effectLst>
            <a:outerShdw blurRad="63500">
              <a:srgbClr val="000000">
                <a:alpha val="50000"/>
              </a:srgbClr>
            </a:outerShdw>
          </a:effectLst>
          <a:scene3d>
            <a:camera prst="orthographicFront"/>
            <a:lightRig rig="threePt" dir="t"/>
          </a:scene3d>
          <a:sp3d>
            <a:bevelT h="12700"/>
          </a:sp3d>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custDataLst>
              <p:tags r:id="rId30"/>
            </p:custDataLst>
          </p:nvPr>
        </p:nvSpPr>
        <p:spPr>
          <a:xfrm>
            <a:off x="2115053" y="6014270"/>
            <a:ext cx="704850" cy="270843"/>
          </a:xfrm>
          <a:prstGeom prst="rect">
            <a:avLst/>
          </a:prstGeom>
          <a:noFill/>
        </p:spPr>
        <p:txBody>
          <a:bodyPr vert="horz" wrap="square" lIns="0" tIns="0" rIns="0" bIns="0" rtlCol="0" anchor="t" anchorCtr="1">
            <a:spAutoFit/>
          </a:bodyPr>
          <a:lstStyle/>
          <a:p>
            <a:pPr algn="ctr">
              <a:lnSpc>
                <a:spcPct val="80000"/>
              </a:lnSpc>
            </a:pPr>
            <a:r>
              <a:rPr lang="en-US" sz="1100" b="1" dirty="0"/>
              <a:t>CORE </a:t>
            </a:r>
            <a:r>
              <a:rPr lang="en-US" sz="1100" b="1" dirty="0" smtClean="0"/>
              <a:t>14.06</a:t>
            </a:r>
            <a:endParaRPr lang="en-US" sz="1100" b="1" dirty="0"/>
          </a:p>
        </p:txBody>
      </p:sp>
      <p:sp>
        <p:nvSpPr>
          <p:cNvPr id="35" name="TextBox 34"/>
          <p:cNvSpPr txBox="1"/>
          <p:nvPr>
            <p:custDataLst>
              <p:tags r:id="rId31"/>
            </p:custDataLst>
          </p:nvPr>
        </p:nvSpPr>
        <p:spPr>
          <a:xfrm>
            <a:off x="2279764" y="5218812"/>
            <a:ext cx="966651" cy="381000"/>
          </a:xfrm>
          <a:prstGeom prst="rect">
            <a:avLst/>
          </a:prstGeom>
          <a:noFill/>
        </p:spPr>
        <p:txBody>
          <a:bodyPr vert="horz" wrap="square" lIns="91440" tIns="45720" rIns="91440" bIns="45720" rtlCol="0" anchor="ctr" anchorCtr="0">
            <a:noAutofit/>
          </a:bodyPr>
          <a:lstStyle/>
          <a:p>
            <a:r>
              <a:rPr lang="en-US" sz="1200" dirty="0" smtClean="0">
                <a:latin typeface="Calibri" panose="020F0502020204030204" pitchFamily="34" charset="0"/>
              </a:rPr>
              <a:t>Aug</a:t>
            </a:r>
            <a:endParaRPr lang="en-US" sz="1200" dirty="0">
              <a:latin typeface="Calibri" panose="020F0502020204030204" pitchFamily="34" charset="0"/>
            </a:endParaRPr>
          </a:p>
        </p:txBody>
      </p:sp>
      <p:sp>
        <p:nvSpPr>
          <p:cNvPr id="36" name="TextBox 35"/>
          <p:cNvSpPr txBox="1"/>
          <p:nvPr>
            <p:custDataLst>
              <p:tags r:id="rId32"/>
            </p:custDataLst>
          </p:nvPr>
        </p:nvSpPr>
        <p:spPr>
          <a:xfrm>
            <a:off x="1321896" y="5214122"/>
            <a:ext cx="966651" cy="381000"/>
          </a:xfrm>
          <a:prstGeom prst="rect">
            <a:avLst/>
          </a:prstGeom>
          <a:noFill/>
        </p:spPr>
        <p:txBody>
          <a:bodyPr vert="horz" wrap="square" lIns="91440" tIns="45720" rIns="91440" bIns="45720" rtlCol="0" anchor="ctr" anchorCtr="0">
            <a:noAutofit/>
          </a:bodyPr>
          <a:lstStyle/>
          <a:p>
            <a:r>
              <a:rPr lang="en-US" sz="1200" dirty="0" smtClean="0">
                <a:latin typeface="Calibri" panose="020F0502020204030204" pitchFamily="34" charset="0"/>
              </a:rPr>
              <a:t>July</a:t>
            </a:r>
            <a:endParaRPr lang="en-US" sz="1200" dirty="0">
              <a:latin typeface="Calibri" panose="020F0502020204030204" pitchFamily="34" charset="0"/>
            </a:endParaRPr>
          </a:p>
        </p:txBody>
      </p:sp>
    </p:spTree>
    <p:custDataLst>
      <p:tags r:id="rId1"/>
    </p:custDataLst>
    <p:extLst>
      <p:ext uri="{BB962C8B-B14F-4D97-AF65-F5344CB8AC3E}">
        <p14:creationId xmlns:p14="http://schemas.microsoft.com/office/powerpoint/2010/main" val="211089522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to </a:t>
            </a:r>
            <a:br>
              <a:rPr lang="en-US" dirty="0" smtClean="0"/>
            </a:br>
            <a:r>
              <a:rPr lang="en-US" dirty="0" smtClean="0"/>
              <a:t>Release Process</a:t>
            </a:r>
            <a:endParaRPr lang="en-US" dirty="0"/>
          </a:p>
        </p:txBody>
      </p:sp>
      <p:cxnSp>
        <p:nvCxnSpPr>
          <p:cNvPr id="7" name="Straight Connector 6"/>
          <p:cNvCxnSpPr/>
          <p:nvPr/>
        </p:nvCxnSpPr>
        <p:spPr>
          <a:xfrm flipV="1">
            <a:off x="556010" y="2358415"/>
            <a:ext cx="10593060" cy="35127"/>
          </a:xfrm>
          <a:prstGeom prst="line">
            <a:avLst/>
          </a:prstGeom>
          <a:ln w="47625">
            <a:solidFill>
              <a:schemeClr val="tx1"/>
            </a:solidFill>
            <a:tailEnd type="stealt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2299" y="3364288"/>
            <a:ext cx="2739799" cy="8"/>
          </a:xfrm>
          <a:prstGeom prst="line">
            <a:avLst/>
          </a:prstGeom>
          <a:ln w="38100" cap="flat">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17783" y="4183983"/>
            <a:ext cx="2999726" cy="0"/>
          </a:xfrm>
          <a:prstGeom prst="line">
            <a:avLst/>
          </a:prstGeom>
          <a:ln w="38100" cap="flat">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27799" y="488015"/>
            <a:ext cx="1792667" cy="0"/>
          </a:xfrm>
          <a:prstGeom prst="line">
            <a:avLst/>
          </a:prstGeom>
          <a:ln w="28575">
            <a:solidFill>
              <a:srgbClr val="7030A0"/>
            </a:solidFill>
            <a:tailEnd type="ova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94185" y="1986667"/>
            <a:ext cx="1125629" cy="461665"/>
          </a:xfrm>
          <a:prstGeom prst="rect">
            <a:avLst/>
          </a:prstGeom>
          <a:noFill/>
        </p:spPr>
        <p:txBody>
          <a:bodyPr wrap="none" rtlCol="0">
            <a:spAutoFit/>
          </a:bodyPr>
          <a:lstStyle/>
          <a:p>
            <a:r>
              <a:rPr lang="en-US" dirty="0"/>
              <a:t>Master</a:t>
            </a:r>
          </a:p>
        </p:txBody>
      </p:sp>
      <p:sp>
        <p:nvSpPr>
          <p:cNvPr id="13" name="TextBox 12"/>
          <p:cNvSpPr txBox="1"/>
          <p:nvPr/>
        </p:nvSpPr>
        <p:spPr>
          <a:xfrm>
            <a:off x="5279270" y="464824"/>
            <a:ext cx="2358338" cy="1200329"/>
          </a:xfrm>
          <a:prstGeom prst="rect">
            <a:avLst/>
          </a:prstGeom>
          <a:noFill/>
        </p:spPr>
        <p:txBody>
          <a:bodyPr wrap="none" rtlCol="0">
            <a:spAutoFit/>
          </a:bodyPr>
          <a:lstStyle/>
          <a:p>
            <a:r>
              <a:rPr lang="en-US" dirty="0"/>
              <a:t>Release A</a:t>
            </a:r>
          </a:p>
          <a:p>
            <a:r>
              <a:rPr lang="en-US" dirty="0"/>
              <a:t>Includes Green </a:t>
            </a:r>
          </a:p>
          <a:p>
            <a:r>
              <a:rPr lang="en-US" dirty="0"/>
              <a:t>&amp; Blue</a:t>
            </a:r>
          </a:p>
        </p:txBody>
      </p:sp>
      <p:sp>
        <p:nvSpPr>
          <p:cNvPr id="14" name="TextBox 13"/>
          <p:cNvSpPr txBox="1"/>
          <p:nvPr/>
        </p:nvSpPr>
        <p:spPr>
          <a:xfrm>
            <a:off x="395736" y="3298386"/>
            <a:ext cx="2186817" cy="461665"/>
          </a:xfrm>
          <a:prstGeom prst="rect">
            <a:avLst/>
          </a:prstGeom>
          <a:noFill/>
        </p:spPr>
        <p:txBody>
          <a:bodyPr wrap="none" rtlCol="0">
            <a:spAutoFit/>
          </a:bodyPr>
          <a:lstStyle/>
          <a:p>
            <a:r>
              <a:rPr lang="en-US" dirty="0"/>
              <a:t>Feature Green</a:t>
            </a:r>
          </a:p>
        </p:txBody>
      </p:sp>
      <p:sp>
        <p:nvSpPr>
          <p:cNvPr id="15" name="TextBox 14"/>
          <p:cNvSpPr txBox="1"/>
          <p:nvPr/>
        </p:nvSpPr>
        <p:spPr>
          <a:xfrm>
            <a:off x="1779899" y="4125168"/>
            <a:ext cx="1947969" cy="461665"/>
          </a:xfrm>
          <a:prstGeom prst="rect">
            <a:avLst/>
          </a:prstGeom>
          <a:noFill/>
        </p:spPr>
        <p:txBody>
          <a:bodyPr wrap="none" rtlCol="0">
            <a:spAutoFit/>
          </a:bodyPr>
          <a:lstStyle/>
          <a:p>
            <a:r>
              <a:rPr lang="en-US" dirty="0"/>
              <a:t>Feature Blue</a:t>
            </a:r>
          </a:p>
        </p:txBody>
      </p:sp>
      <p:cxnSp>
        <p:nvCxnSpPr>
          <p:cNvPr id="16" name="Straight Connector 15"/>
          <p:cNvCxnSpPr/>
          <p:nvPr/>
        </p:nvCxnSpPr>
        <p:spPr>
          <a:xfrm flipV="1">
            <a:off x="5224334" y="498407"/>
            <a:ext cx="3464" cy="1895135"/>
          </a:xfrm>
          <a:prstGeom prst="line">
            <a:avLst/>
          </a:prstGeom>
          <a:ln w="28575">
            <a:solidFill>
              <a:srgbClr val="7030A0"/>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196685" y="2370233"/>
            <a:ext cx="0" cy="994055"/>
          </a:xfrm>
          <a:prstGeom prst="line">
            <a:avLst/>
          </a:prstGeom>
          <a:ln w="38100" cap="flat">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4801291" y="2380623"/>
            <a:ext cx="0" cy="1749138"/>
          </a:xfrm>
          <a:prstGeom prst="line">
            <a:avLst/>
          </a:prstGeom>
          <a:ln w="38100" cap="flat">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877944" y="1033277"/>
            <a:ext cx="2036007" cy="18627"/>
          </a:xfrm>
          <a:prstGeom prst="line">
            <a:avLst/>
          </a:prstGeom>
          <a:ln w="28575">
            <a:solidFill>
              <a:srgbClr val="7030A0"/>
            </a:solidFill>
            <a:tailEnd type="ova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930716" y="1087623"/>
            <a:ext cx="1983235" cy="830997"/>
          </a:xfrm>
          <a:prstGeom prst="rect">
            <a:avLst/>
          </a:prstGeom>
          <a:noFill/>
        </p:spPr>
        <p:txBody>
          <a:bodyPr wrap="none" rtlCol="0">
            <a:spAutoFit/>
          </a:bodyPr>
          <a:lstStyle/>
          <a:p>
            <a:r>
              <a:rPr lang="en-US" dirty="0"/>
              <a:t>Release B</a:t>
            </a:r>
          </a:p>
          <a:p>
            <a:r>
              <a:rPr lang="en-US" dirty="0"/>
              <a:t>Includes Red</a:t>
            </a:r>
          </a:p>
        </p:txBody>
      </p:sp>
      <p:cxnSp>
        <p:nvCxnSpPr>
          <p:cNvPr id="27" name="Straight Connector 26"/>
          <p:cNvCxnSpPr/>
          <p:nvPr/>
        </p:nvCxnSpPr>
        <p:spPr>
          <a:xfrm flipV="1">
            <a:off x="8903042" y="1051905"/>
            <a:ext cx="0" cy="1278611"/>
          </a:xfrm>
          <a:prstGeom prst="line">
            <a:avLst/>
          </a:prstGeom>
          <a:ln w="28575">
            <a:solidFill>
              <a:srgbClr val="7030A0"/>
            </a:solidFill>
            <a:tailEnd type="stealt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474472" y="3956560"/>
            <a:ext cx="2760122" cy="1"/>
          </a:xfrm>
          <a:prstGeom prst="line">
            <a:avLst/>
          </a:prstGeom>
          <a:ln w="38100" cap="flat">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409972" y="3934160"/>
            <a:ext cx="1896673" cy="461665"/>
          </a:xfrm>
          <a:prstGeom prst="rect">
            <a:avLst/>
          </a:prstGeom>
          <a:noFill/>
        </p:spPr>
        <p:txBody>
          <a:bodyPr wrap="none" rtlCol="0">
            <a:spAutoFit/>
          </a:bodyPr>
          <a:lstStyle/>
          <a:p>
            <a:r>
              <a:rPr lang="en-US" dirty="0"/>
              <a:t>Feature Red</a:t>
            </a:r>
          </a:p>
        </p:txBody>
      </p:sp>
      <p:cxnSp>
        <p:nvCxnSpPr>
          <p:cNvPr id="28" name="Straight Connector 27"/>
          <p:cNvCxnSpPr/>
          <p:nvPr/>
        </p:nvCxnSpPr>
        <p:spPr>
          <a:xfrm flipV="1">
            <a:off x="8188318" y="2342470"/>
            <a:ext cx="0" cy="1650134"/>
          </a:xfrm>
          <a:prstGeom prst="line">
            <a:avLst/>
          </a:prstGeom>
          <a:ln w="38100" cap="flat">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177622" y="2855805"/>
            <a:ext cx="444352" cy="307777"/>
          </a:xfrm>
          <a:prstGeom prst="rect">
            <a:avLst/>
          </a:prstGeom>
          <a:noFill/>
        </p:spPr>
        <p:txBody>
          <a:bodyPr wrap="none" rtlCol="0">
            <a:spAutoFit/>
          </a:bodyPr>
          <a:lstStyle/>
          <a:p>
            <a:r>
              <a:rPr lang="en-US" sz="1400" b="1" dirty="0"/>
              <a:t>DC</a:t>
            </a:r>
          </a:p>
        </p:txBody>
      </p:sp>
      <p:pic>
        <p:nvPicPr>
          <p:cNvPr id="30"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731" y="3166346"/>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764476" y="3703287"/>
            <a:ext cx="444352" cy="307777"/>
          </a:xfrm>
          <a:prstGeom prst="rect">
            <a:avLst/>
          </a:prstGeom>
          <a:noFill/>
        </p:spPr>
        <p:txBody>
          <a:bodyPr wrap="none" rtlCol="0">
            <a:spAutoFit/>
          </a:bodyPr>
          <a:lstStyle/>
          <a:p>
            <a:r>
              <a:rPr lang="en-US" sz="1400" b="1" dirty="0"/>
              <a:t>DC</a:t>
            </a:r>
          </a:p>
        </p:txBody>
      </p:sp>
      <p:pic>
        <p:nvPicPr>
          <p:cNvPr id="32"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585" y="4013828"/>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7220562" y="3473150"/>
            <a:ext cx="444352" cy="307777"/>
          </a:xfrm>
          <a:prstGeom prst="rect">
            <a:avLst/>
          </a:prstGeom>
          <a:noFill/>
        </p:spPr>
        <p:txBody>
          <a:bodyPr wrap="none" rtlCol="0">
            <a:spAutoFit/>
          </a:bodyPr>
          <a:lstStyle/>
          <a:p>
            <a:r>
              <a:rPr lang="en-US" sz="1400" b="1" dirty="0"/>
              <a:t>DC</a:t>
            </a:r>
          </a:p>
        </p:txBody>
      </p:sp>
      <p:pic>
        <p:nvPicPr>
          <p:cNvPr id="34"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671" y="3783691"/>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963982" y="3497147"/>
            <a:ext cx="482824" cy="523220"/>
          </a:xfrm>
          <a:prstGeom prst="rect">
            <a:avLst/>
          </a:prstGeom>
          <a:noFill/>
        </p:spPr>
        <p:txBody>
          <a:bodyPr wrap="none" rtlCol="0">
            <a:spAutoFit/>
          </a:bodyPr>
          <a:lstStyle/>
          <a:p>
            <a:r>
              <a:rPr lang="en-US" sz="1400" b="1" dirty="0" err="1"/>
              <a:t>Rel</a:t>
            </a:r>
            <a:endParaRPr lang="en-US" sz="1400" b="1" dirty="0"/>
          </a:p>
          <a:p>
            <a:r>
              <a:rPr lang="en-US" sz="1400" b="1" dirty="0" err="1"/>
              <a:t>Qty</a:t>
            </a:r>
            <a:endParaRPr lang="en-US" sz="1400" b="1" dirty="0"/>
          </a:p>
        </p:txBody>
      </p:sp>
      <p:pic>
        <p:nvPicPr>
          <p:cNvPr id="40"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06" y="3209009"/>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4550828" y="4281593"/>
            <a:ext cx="482824" cy="523220"/>
          </a:xfrm>
          <a:prstGeom prst="rect">
            <a:avLst/>
          </a:prstGeom>
          <a:noFill/>
        </p:spPr>
        <p:txBody>
          <a:bodyPr wrap="none" rtlCol="0">
            <a:spAutoFit/>
          </a:bodyPr>
          <a:lstStyle/>
          <a:p>
            <a:r>
              <a:rPr lang="en-US" sz="1400" b="1" dirty="0" err="1"/>
              <a:t>Rel</a:t>
            </a:r>
            <a:endParaRPr lang="en-US" sz="1400" b="1" dirty="0"/>
          </a:p>
          <a:p>
            <a:r>
              <a:rPr lang="en-US" sz="1400" b="1" dirty="0" err="1"/>
              <a:t>Qty</a:t>
            </a:r>
            <a:endParaRPr lang="en-US" sz="1400" b="1" dirty="0"/>
          </a:p>
        </p:txBody>
      </p:sp>
      <p:pic>
        <p:nvPicPr>
          <p:cNvPr id="42"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989" y="4012361"/>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964029" y="4062535"/>
            <a:ext cx="482824" cy="523220"/>
          </a:xfrm>
          <a:prstGeom prst="rect">
            <a:avLst/>
          </a:prstGeom>
          <a:noFill/>
        </p:spPr>
        <p:txBody>
          <a:bodyPr wrap="none" rtlCol="0">
            <a:spAutoFit/>
          </a:bodyPr>
          <a:lstStyle/>
          <a:p>
            <a:r>
              <a:rPr lang="en-US" sz="1400" b="1" dirty="0" err="1"/>
              <a:t>Rel</a:t>
            </a:r>
            <a:endParaRPr lang="en-US" sz="1400" b="1" dirty="0"/>
          </a:p>
          <a:p>
            <a:r>
              <a:rPr lang="en-US" sz="1400" b="1" dirty="0" err="1"/>
              <a:t>Qty</a:t>
            </a:r>
            <a:endParaRPr lang="en-US" sz="1400" b="1" dirty="0"/>
          </a:p>
        </p:txBody>
      </p:sp>
      <p:pic>
        <p:nvPicPr>
          <p:cNvPr id="44" name="Picture 2" descr="http://upload.wikimedia.org/wikipedia/commons/thumb/e/e2/Bullet-red.png/120px-Bullet-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053" y="3774397"/>
            <a:ext cx="319526" cy="3195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9872" y="4905391"/>
            <a:ext cx="10967633" cy="1200329"/>
          </a:xfrm>
          <a:prstGeom prst="rect">
            <a:avLst/>
          </a:prstGeom>
          <a:noFill/>
        </p:spPr>
        <p:txBody>
          <a:bodyPr wrap="square" rtlCol="0">
            <a:spAutoFit/>
          </a:bodyPr>
          <a:lstStyle/>
          <a:p>
            <a:r>
              <a:rPr lang="en-US" dirty="0" smtClean="0"/>
              <a:t>DC: Development Complete </a:t>
            </a:r>
            <a:r>
              <a:rPr lang="en-US" sz="2000" dirty="0" smtClean="0"/>
              <a:t>(All features implemented and only bug fixing remains)</a:t>
            </a:r>
            <a:endParaRPr lang="en-US" dirty="0" smtClean="0"/>
          </a:p>
          <a:p>
            <a:r>
              <a:rPr lang="en-US" dirty="0" smtClean="0"/>
              <a:t>RQ: Release Quality </a:t>
            </a:r>
            <a:r>
              <a:rPr lang="en-US" sz="2000" dirty="0" smtClean="0"/>
              <a:t>(All feature testing is complete and feature is merged)</a:t>
            </a:r>
          </a:p>
          <a:p>
            <a:r>
              <a:rPr lang="en-US" dirty="0" smtClean="0"/>
              <a:t>Releases: Focused </a:t>
            </a:r>
            <a:r>
              <a:rPr lang="en-US" dirty="0"/>
              <a:t>on feature integration, system, and regression testing</a:t>
            </a:r>
            <a:endParaRPr lang="en-US" sz="2000" dirty="0"/>
          </a:p>
        </p:txBody>
      </p:sp>
    </p:spTree>
    <p:extLst>
      <p:ext uri="{BB962C8B-B14F-4D97-AF65-F5344CB8AC3E}">
        <p14:creationId xmlns:p14="http://schemas.microsoft.com/office/powerpoint/2010/main" val="238408960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1"/>
          </p:nvPr>
        </p:nvSpPr>
        <p:spPr>
          <a:xfrm>
            <a:off x="457200" y="1600200"/>
            <a:ext cx="11218482" cy="1923604"/>
          </a:xfrm>
        </p:spPr>
        <p:txBody>
          <a:bodyPr/>
          <a:lstStyle/>
          <a:p>
            <a:r>
              <a:rPr lang="en-US" dirty="0" smtClean="0"/>
              <a:t>Proposal review and comment period</a:t>
            </a:r>
          </a:p>
          <a:p>
            <a:pPr lvl="1"/>
            <a:r>
              <a:rPr lang="en-US" dirty="0" smtClean="0"/>
              <a:t>8/5/14 to 8/18/14</a:t>
            </a:r>
          </a:p>
          <a:p>
            <a:pPr lvl="1"/>
            <a:r>
              <a:rPr lang="en-US" dirty="0" smtClean="0"/>
              <a:t>Members encouraged to use the TSC mailing list if they wish to ask questions and/or comment</a:t>
            </a:r>
          </a:p>
          <a:p>
            <a:r>
              <a:rPr lang="en-US" dirty="0" smtClean="0"/>
              <a:t>Proposal vote</a:t>
            </a:r>
          </a:p>
          <a:p>
            <a:pPr lvl="1"/>
            <a:r>
              <a:rPr lang="en-US" dirty="0" smtClean="0"/>
              <a:t>8/18/14</a:t>
            </a:r>
            <a:endParaRPr lang="en-US" dirty="0"/>
          </a:p>
        </p:txBody>
      </p:sp>
    </p:spTree>
    <p:extLst>
      <p:ext uri="{BB962C8B-B14F-4D97-AF65-F5344CB8AC3E}">
        <p14:creationId xmlns:p14="http://schemas.microsoft.com/office/powerpoint/2010/main" val="3778801804"/>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5128024" cy="1565515"/>
          </a:xfrm>
        </p:spPr>
        <p:txBody>
          <a:bodyPr>
            <a:noAutofit/>
          </a:bodyPr>
          <a:lstStyle/>
          <a:p>
            <a:r>
              <a:rPr lang="en-US" dirty="0" err="1"/>
              <a:t>AllJoyn</a:t>
            </a:r>
            <a:r>
              <a:rPr lang="en-US" dirty="0"/>
              <a:t> Discovery Redesign </a:t>
            </a:r>
            <a:r>
              <a:rPr lang="en-US" dirty="0" smtClean="0"/>
              <a:t/>
            </a:r>
            <a:br>
              <a:rPr lang="en-US" dirty="0" smtClean="0"/>
            </a:br>
            <a:r>
              <a:rPr lang="en-US" dirty="0" smtClean="0"/>
              <a:t>(</a:t>
            </a:r>
            <a:r>
              <a:rPr lang="en-US" dirty="0"/>
              <a:t>14.02 to 14.06)</a:t>
            </a:r>
          </a:p>
        </p:txBody>
      </p:sp>
    </p:spTree>
    <p:extLst>
      <p:ext uri="{BB962C8B-B14F-4D97-AF65-F5344CB8AC3E}">
        <p14:creationId xmlns:p14="http://schemas.microsoft.com/office/powerpoint/2010/main" val="10960732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Outline</a:t>
            </a:r>
            <a:endParaRPr lang="en-US" dirty="0"/>
          </a:p>
        </p:txBody>
      </p:sp>
      <p:sp>
        <p:nvSpPr>
          <p:cNvPr id="2" name="Content Placeholder 1"/>
          <p:cNvSpPr>
            <a:spLocks noGrp="1"/>
          </p:cNvSpPr>
          <p:nvPr>
            <p:ph type="body" sz="quarter" idx="11"/>
          </p:nvPr>
        </p:nvSpPr>
        <p:spPr/>
        <p:txBody>
          <a:bodyPr/>
          <a:lstStyle/>
          <a:p>
            <a:r>
              <a:rPr lang="en-US" smtClean="0"/>
              <a:t>Review 14.02 (NS) Baseline</a:t>
            </a:r>
          </a:p>
          <a:p>
            <a:pPr lvl="1"/>
            <a:r>
              <a:rPr lang="en-US" smtClean="0"/>
              <a:t>Wi-Fi Multicast Dependency</a:t>
            </a:r>
          </a:p>
          <a:p>
            <a:pPr lvl="1"/>
            <a:r>
              <a:rPr lang="en-US" smtClean="0"/>
              <a:t>Analytical model</a:t>
            </a:r>
          </a:p>
          <a:p>
            <a:r>
              <a:rPr lang="en-US" smtClean="0"/>
              <a:t>Outline Performance Objectives</a:t>
            </a:r>
          </a:p>
          <a:p>
            <a:pPr lvl="1"/>
            <a:r>
              <a:rPr lang="en-US" smtClean="0"/>
              <a:t>Discovery</a:t>
            </a:r>
          </a:p>
          <a:p>
            <a:pPr lvl="1"/>
            <a:r>
              <a:rPr lang="en-US" smtClean="0"/>
              <a:t>Presence</a:t>
            </a:r>
          </a:p>
          <a:p>
            <a:r>
              <a:rPr lang="en-US" smtClean="0"/>
              <a:t>NGNS Results</a:t>
            </a:r>
          </a:p>
          <a:p>
            <a:pPr lvl="1"/>
            <a:r>
              <a:rPr lang="en-US" smtClean="0"/>
              <a:t>Analytical Model</a:t>
            </a:r>
          </a:p>
          <a:p>
            <a:pPr lvl="1"/>
            <a:r>
              <a:rPr lang="en-US" smtClean="0"/>
              <a:t>Test Results</a:t>
            </a:r>
          </a:p>
          <a:p>
            <a:r>
              <a:rPr lang="en-US" smtClean="0"/>
              <a:t>NGNS Stack and APIs</a:t>
            </a:r>
          </a:p>
          <a:p>
            <a:r>
              <a:rPr lang="en-US" smtClean="0"/>
              <a:t>NGNS Message Sequences</a:t>
            </a:r>
            <a:endParaRPr lang="en-US" dirty="0" smtClean="0"/>
          </a:p>
        </p:txBody>
      </p:sp>
    </p:spTree>
    <p:extLst>
      <p:ext uri="{BB962C8B-B14F-4D97-AF65-F5344CB8AC3E}">
        <p14:creationId xmlns:p14="http://schemas.microsoft.com/office/powerpoint/2010/main" val="3303038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NS Discovery Modes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173" y="535941"/>
            <a:ext cx="506765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0298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Reception</a:t>
            </a:r>
            <a:endParaRPr lang="en-US" dirty="0"/>
          </a:p>
        </p:txBody>
      </p:sp>
      <p:sp>
        <p:nvSpPr>
          <p:cNvPr id="4" name="Text Placeholder 3"/>
          <p:cNvSpPr>
            <a:spLocks noGrp="1"/>
          </p:cNvSpPr>
          <p:nvPr>
            <p:ph type="body" sz="quarter" idx="11"/>
          </p:nvPr>
        </p:nvSpPr>
        <p:spPr>
          <a:xfrm>
            <a:off x="448471" y="1302745"/>
            <a:ext cx="11218482" cy="4475163"/>
          </a:xfrm>
          <a:prstGeom prst="rect">
            <a:avLst/>
          </a:prstGeom>
        </p:spPr>
        <p:txBody>
          <a:bodyPr/>
          <a:lstStyle/>
          <a:p>
            <a:r>
              <a:rPr lang="en-US" dirty="0" smtClean="0"/>
              <a:t>Send MC packet 100msec apart (beacon interval = 102.4 msec)</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6" y="1777928"/>
            <a:ext cx="5971406" cy="4444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137" y="1650380"/>
            <a:ext cx="477167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933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Characterization: Multicast over Wi-Fi</a:t>
            </a:r>
            <a:endParaRPr lang="en-US" dirty="0"/>
          </a:p>
        </p:txBody>
      </p:sp>
      <p:sp>
        <p:nvSpPr>
          <p:cNvPr id="4" name="Text Placeholder 3"/>
          <p:cNvSpPr>
            <a:spLocks noGrp="1"/>
          </p:cNvSpPr>
          <p:nvPr>
            <p:ph type="body" sz="quarter" idx="11"/>
          </p:nvPr>
        </p:nvSpPr>
        <p:spPr>
          <a:prstGeom prst="rect">
            <a:avLst/>
          </a:prstGeom>
        </p:spPr>
        <p:txBody>
          <a:bodyPr/>
          <a:lstStyle/>
          <a:p>
            <a:r>
              <a:rPr lang="en-US" dirty="0" smtClean="0"/>
              <a:t>100% network available; AP DTIM=1; partial wake lock (standby)</a:t>
            </a:r>
            <a:endParaRPr lang="en-US" dirty="0"/>
          </a:p>
        </p:txBody>
      </p:sp>
      <p:graphicFrame>
        <p:nvGraphicFramePr>
          <p:cNvPr id="5" name="Chart 4"/>
          <p:cNvGraphicFramePr>
            <a:graphicFrameLocks/>
          </p:cNvGraphicFramePr>
          <p:nvPr>
            <p:extLst/>
          </p:nvPr>
        </p:nvGraphicFramePr>
        <p:xfrm>
          <a:off x="817543" y="2475571"/>
          <a:ext cx="5217412" cy="22190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nvPr>
        </p:nvGraphicFramePr>
        <p:xfrm>
          <a:off x="6098991" y="2430733"/>
          <a:ext cx="5189696" cy="238659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010781" y="5720576"/>
            <a:ext cx="7520007" cy="369332"/>
          </a:xfrm>
          <a:prstGeom prst="rect">
            <a:avLst/>
          </a:prstGeom>
          <a:noFill/>
        </p:spPr>
        <p:txBody>
          <a:bodyPr wrap="none" rtlCol="0">
            <a:spAutoFit/>
          </a:bodyPr>
          <a:lstStyle/>
          <a:p>
            <a:r>
              <a:rPr lang="en-US" dirty="0" smtClean="0"/>
              <a:t>Notice probability of success concentrated around </a:t>
            </a:r>
            <a:r>
              <a:rPr lang="en-US" b="1" dirty="0" smtClean="0"/>
              <a:t>1/3</a:t>
            </a:r>
            <a:r>
              <a:rPr lang="en-US" dirty="0" smtClean="0"/>
              <a:t> or close to 100%.</a:t>
            </a:r>
            <a:endParaRPr lang="en-US" dirty="0"/>
          </a:p>
        </p:txBody>
      </p:sp>
    </p:spTree>
    <p:extLst>
      <p:ext uri="{BB962C8B-B14F-4D97-AF65-F5344CB8AC3E}">
        <p14:creationId xmlns:p14="http://schemas.microsoft.com/office/powerpoint/2010/main" val="7227378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Characterization: Multicast over Wi-Fi</a:t>
            </a:r>
            <a:endParaRPr lang="en-US" dirty="0"/>
          </a:p>
        </p:txBody>
      </p:sp>
      <p:sp>
        <p:nvSpPr>
          <p:cNvPr id="4" name="Text Placeholder 3"/>
          <p:cNvSpPr>
            <a:spLocks noGrp="1"/>
          </p:cNvSpPr>
          <p:nvPr>
            <p:ph type="body" sz="quarter" idx="11"/>
          </p:nvPr>
        </p:nvSpPr>
        <p:spPr>
          <a:prstGeom prst="rect">
            <a:avLst/>
          </a:prstGeom>
        </p:spPr>
        <p:txBody>
          <a:bodyPr/>
          <a:lstStyle/>
          <a:p>
            <a:r>
              <a:rPr lang="en-US" dirty="0" smtClean="0"/>
              <a:t>100% network available; AP DTIM=3; partial wake lock (standby)</a:t>
            </a:r>
            <a:endParaRPr lang="en-US" dirty="0"/>
          </a:p>
        </p:txBody>
      </p:sp>
      <p:graphicFrame>
        <p:nvGraphicFramePr>
          <p:cNvPr id="8" name="Chart 7"/>
          <p:cNvGraphicFramePr>
            <a:graphicFrameLocks/>
          </p:cNvGraphicFramePr>
          <p:nvPr>
            <p:extLst/>
          </p:nvPr>
        </p:nvGraphicFramePr>
        <p:xfrm>
          <a:off x="3252455" y="2360225"/>
          <a:ext cx="5455243" cy="234559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010781" y="5720576"/>
            <a:ext cx="8097088" cy="369332"/>
          </a:xfrm>
          <a:prstGeom prst="rect">
            <a:avLst/>
          </a:prstGeom>
          <a:noFill/>
        </p:spPr>
        <p:txBody>
          <a:bodyPr wrap="none" rtlCol="0">
            <a:spAutoFit/>
          </a:bodyPr>
          <a:lstStyle/>
          <a:p>
            <a:r>
              <a:rPr lang="en-US" dirty="0" smtClean="0"/>
              <a:t>Notice probability of success concentrated around 1/10, </a:t>
            </a:r>
            <a:r>
              <a:rPr lang="en-US" b="1" dirty="0" smtClean="0"/>
              <a:t>1/3</a:t>
            </a:r>
            <a:r>
              <a:rPr lang="en-US" dirty="0" smtClean="0"/>
              <a:t> or close to 100%.</a:t>
            </a:r>
            <a:endParaRPr lang="en-US" dirty="0"/>
          </a:p>
        </p:txBody>
      </p:sp>
    </p:spTree>
    <p:extLst>
      <p:ext uri="{BB962C8B-B14F-4D97-AF65-F5344CB8AC3E}">
        <p14:creationId xmlns:p14="http://schemas.microsoft.com/office/powerpoint/2010/main" val="29740541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sz="quarter" idx="11"/>
          </p:nvPr>
        </p:nvSpPr>
        <p:spPr/>
        <p:txBody>
          <a:bodyPr>
            <a:normAutofit/>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Gesmer or Andrew Updegrove, of the firm of Gesmer Updegrove LLP, which provides legal counsel to AllSeen Alliance.</a:t>
            </a:r>
          </a:p>
          <a:p>
            <a:endParaRPr lang="en-US" sz="1800" dirty="0"/>
          </a:p>
        </p:txBody>
      </p:sp>
    </p:spTree>
    <p:extLst>
      <p:ext uri="{BB962C8B-B14F-4D97-AF65-F5344CB8AC3E}">
        <p14:creationId xmlns:p14="http://schemas.microsoft.com/office/powerpoint/2010/main" val="1530658532"/>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 Analytical Modeling</a:t>
            </a:r>
            <a:endParaRPr lang="en-US" dirty="0"/>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584880618"/>
                  </p:ext>
                </p:extLst>
              </p:nvPr>
            </p:nvGraphicFramePr>
            <p:xfrm>
              <a:off x="1117211" y="1894645"/>
              <a:ext cx="9284925" cy="3078479"/>
            </p:xfrm>
            <a:graphic>
              <a:graphicData uri="http://schemas.openxmlformats.org/drawingml/2006/table">
                <a:tbl>
                  <a:tblPr firstRow="1" bandRow="1">
                    <a:tableStyleId>{1FECB4D8-DB02-4DC6-A0A2-4F2EBAE1DC90}</a:tableStyleId>
                  </a:tblPr>
                  <a:tblGrid>
                    <a:gridCol w="4043416"/>
                    <a:gridCol w="3082495"/>
                    <a:gridCol w="2159014"/>
                  </a:tblGrid>
                  <a:tr h="396628">
                    <a:tc>
                      <a:txBody>
                        <a:bodyPr/>
                        <a:lstStyle/>
                        <a:p>
                          <a:pPr algn="ctr"/>
                          <a:r>
                            <a:rPr lang="en-US" sz="1400" dirty="0" smtClean="0"/>
                            <a:t>Event</a:t>
                          </a:r>
                          <a:endParaRPr lang="en-US" sz="1400" dirty="0"/>
                        </a:p>
                      </a:txBody>
                      <a:tcPr marL="121888" marR="121888"/>
                    </a:tc>
                    <a:tc>
                      <a:txBody>
                        <a:bodyPr/>
                        <a:lstStyle/>
                        <a:p>
                          <a:pPr algn="ctr"/>
                          <a:r>
                            <a:rPr lang="en-US" sz="1400" dirty="0" smtClean="0"/>
                            <a:t>Probability of success (</a:t>
                          </a:r>
                          <a14:m/>
                          <a:r>
                            <a:rPr lang="en-US" sz="1400" dirty="0" smtClean="0"/>
                            <a:t>)</a:t>
                          </a:r>
                          <a:endParaRPr lang="en-US" sz="1400" dirty="0"/>
                        </a:p>
                      </a:txBody>
                      <a:tcPr marL="121888" marR="121888"/>
                    </a:tc>
                    <a:tc>
                      <a:txBody>
                        <a:bodyPr/>
                        <a:lstStyle/>
                        <a:p>
                          <a:pPr algn="ctr"/>
                          <a:r>
                            <a:rPr lang="en-US" sz="1400" dirty="0" smtClean="0"/>
                            <a:t>Discovery Time (</a:t>
                          </a:r>
                          <a14:m/>
                          <a:r>
                            <a:rPr lang="en-US" sz="1400" dirty="0" smtClean="0"/>
                            <a:t>)</a:t>
                          </a:r>
                          <a:endParaRPr lang="en-US" sz="1400" dirty="0"/>
                        </a:p>
                      </a:txBody>
                      <a:tcPr marL="121888" marR="121888"/>
                    </a:tc>
                  </a:tr>
                  <a:tr h="317463">
                    <a:tc>
                      <a:txBody>
                        <a:bodyPr/>
                        <a:lstStyle/>
                        <a:p>
                          <a:pPr algn="l"/>
                          <a:r>
                            <a:rPr lang="en-US" sz="1400" dirty="0" smtClean="0"/>
                            <a:t>IS-AT receive</a:t>
                          </a:r>
                          <a:r>
                            <a:rPr lang="en-US" sz="1400" baseline="0" dirty="0" smtClean="0"/>
                            <a:t>d at first attempt</a:t>
                          </a:r>
                          <a:endParaRPr lang="en-US" sz="1400" dirty="0"/>
                        </a:p>
                      </a:txBody>
                      <a:tcPr marL="121888" marR="121888"/>
                    </a:tc>
                    <a:tc>
                      <a:txBody>
                        <a:bodyPr/>
                        <a:lstStyle/>
                        <a:p>
                          <a:pPr algn="ctr"/>
                          <a14:m/>
                          <a:endParaRPr lang="en-US" sz="1400" dirty="0"/>
                        </a:p>
                      </a:txBody>
                      <a:tcPr marL="121888" marR="121888"/>
                    </a:tc>
                    <a:tc>
                      <a:txBody>
                        <a:bodyPr/>
                        <a:lstStyle/>
                        <a:p>
                          <a14:m/>
                          <a:endParaRPr lang="en-US" sz="1400" dirty="0"/>
                        </a:p>
                      </a:txBody>
                      <a:tcPr marL="121888" marR="121888"/>
                    </a:tc>
                  </a:tr>
                  <a:tr h="317463">
                    <a:tc>
                      <a:txBody>
                        <a:bodyPr/>
                        <a:lstStyle/>
                        <a:p>
                          <a:pPr algn="l"/>
                          <a:r>
                            <a:rPr lang="en-US" sz="1400" dirty="0" smtClean="0"/>
                            <a:t>IS-AT received</a:t>
                          </a:r>
                          <a:r>
                            <a:rPr lang="en-US" sz="1400" baseline="0" dirty="0" smtClean="0"/>
                            <a:t> at the second attempt</a:t>
                          </a:r>
                          <a:endParaRPr lang="en-US" sz="1400" dirty="0"/>
                        </a:p>
                      </a:txBody>
                      <a:tcPr marL="121888" marR="121888"/>
                    </a:tc>
                    <a:tc>
                      <a:txBody>
                        <a:bodyPr/>
                        <a:lstStyle/>
                        <a:p>
                          <a:pPr algn="ctr"/>
                          <a14:m/>
                          <a:endParaRPr lang="en-US" sz="1400" dirty="0"/>
                        </a:p>
                      </a:txBody>
                      <a:tcPr marL="121888" marR="121888"/>
                    </a:tc>
                    <a:tc>
                      <a:txBody>
                        <a:bodyPr/>
                        <a:lstStyle/>
                        <a:p>
                          <a:pPr algn="ctr"/>
                          <a14:m/>
                          <a:r>
                            <a:rPr lang="en-US" sz="1400" dirty="0" smtClean="0"/>
                            <a:t>+</a:t>
                          </a:r>
                          <a14:m/>
                          <a:endParaRPr lang="en-US" sz="1400" dirty="0"/>
                        </a:p>
                      </a:txBody>
                      <a:tcPr marL="121888" marR="121888"/>
                    </a:tc>
                  </a:tr>
                  <a:tr h="418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IS-AT received</a:t>
                          </a:r>
                          <a:r>
                            <a:rPr lang="en-US" sz="1400" baseline="0" dirty="0" smtClean="0"/>
                            <a:t> at the third attempt</a:t>
                          </a:r>
                          <a:endParaRPr lang="en-US" sz="1400" dirty="0" smtClean="0"/>
                        </a:p>
                        <a:p>
                          <a:pPr algn="l"/>
                          <a:endParaRPr lang="en-US" sz="1400" dirty="0"/>
                        </a:p>
                      </a:txBody>
                      <a:tcPr marL="121888" marR="121888"/>
                    </a:tc>
                    <a:tc>
                      <a:txBody>
                        <a:bodyPr/>
                        <a:lstStyle/>
                        <a:p>
                          <a:pPr algn="ctr"/>
                          <a14:m/>
                          <a:endParaRPr lang="en-US" sz="1400" dirty="0"/>
                        </a:p>
                      </a:txBody>
                      <a:tcPr marL="121888" marR="121888"/>
                    </a:tc>
                    <a:tc>
                      <a:txBody>
                        <a:bodyPr/>
                        <a:lstStyle/>
                        <a:p>
                          <a:pPr algn="ctr"/>
                          <a14:m/>
                          <a:r>
                            <a:rPr lang="en-US" sz="1400" dirty="0" smtClean="0"/>
                            <a:t>+ </a:t>
                          </a:r>
                          <a14:m/>
                          <a:endParaRPr lang="en-US" sz="1400" dirty="0"/>
                        </a:p>
                      </a:txBody>
                      <a:tcPr marL="121888" marR="121888"/>
                    </a:tc>
                  </a:tr>
                  <a:tr h="418301">
                    <a:tc>
                      <a:txBody>
                        <a:bodyPr/>
                        <a:lstStyle/>
                        <a:p>
                          <a:pPr algn="l"/>
                          <a:r>
                            <a:rPr lang="en-US" sz="1400" dirty="0" smtClean="0"/>
                            <a:t>IS-AT received after three attempts</a:t>
                          </a:r>
                          <a:endParaRPr lang="en-US" sz="1400" dirty="0"/>
                        </a:p>
                      </a:txBody>
                      <a:tcPr marL="121888" marR="121888"/>
                    </a:tc>
                    <a:tc>
                      <a:txBody>
                        <a:bodyPr/>
                        <a:lstStyle/>
                        <a:p>
                          <a:pPr algn="ctr"/>
                          <a:r>
                            <a:rPr lang="en-US" sz="1400" dirty="0" smtClean="0"/>
                            <a:t>1-(</a:t>
                          </a:r>
                          <a14:m/>
                          <a:r>
                            <a:rPr lang="en-US" sz="1400" dirty="0" smtClean="0"/>
                            <a:t>+</a:t>
                          </a:r>
                          <a14:m/>
                          <a:r>
                            <a:rPr lang="en-US" sz="1400" dirty="0" smtClean="0"/>
                            <a:t>)</a:t>
                          </a:r>
                          <a:endParaRPr lang="en-US" sz="1400" dirty="0"/>
                        </a:p>
                      </a:txBody>
                      <a:tcPr marL="121888" marR="121888"/>
                    </a:tc>
                    <a:tc>
                      <a:txBody>
                        <a:bodyPr/>
                        <a:lstStyle/>
                        <a:p>
                          <a:pPr algn="ctr"/>
                          <a14:m/>
                          <a:endParaRPr lang="en-US" sz="1400" dirty="0"/>
                        </a:p>
                      </a:txBody>
                      <a:tcPr marL="121888" marR="121888"/>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584880618"/>
                  </p:ext>
                </p:extLst>
              </p:nvPr>
            </p:nvGraphicFramePr>
            <p:xfrm>
              <a:off x="1117211" y="1894645"/>
              <a:ext cx="9284925" cy="2042474"/>
            </p:xfrm>
            <a:graphic>
              <a:graphicData uri="http://schemas.openxmlformats.org/drawingml/2006/table">
                <a:tbl>
                  <a:tblPr firstRow="1" bandRow="1">
                    <a:tableStyleId>{1FECB4D8-DB02-4DC6-A0A2-4F2EBAE1DC90}</a:tableStyleId>
                  </a:tblPr>
                  <a:tblGrid>
                    <a:gridCol w="4043416"/>
                    <a:gridCol w="3082495"/>
                    <a:gridCol w="2159014"/>
                  </a:tblGrid>
                  <a:tr h="396628">
                    <a:tc>
                      <a:txBody>
                        <a:bodyPr/>
                        <a:lstStyle/>
                        <a:p>
                          <a:pPr algn="ctr"/>
                          <a:r>
                            <a:rPr lang="en-US" sz="1400" dirty="0" smtClean="0"/>
                            <a:t>Event</a:t>
                          </a:r>
                          <a:endParaRPr lang="en-US" sz="1400" dirty="0"/>
                        </a:p>
                      </a:txBody>
                      <a:tcPr marL="121888" marR="121888"/>
                    </a:tc>
                    <a:tc>
                      <a:txBody>
                        <a:bodyPr/>
                        <a:lstStyle/>
                        <a:p>
                          <a:endParaRPr lang="en-US"/>
                        </a:p>
                      </a:txBody>
                      <a:tcPr marL="121888" marR="121888">
                        <a:blipFill rotWithShape="0">
                          <a:blip r:embed="rId2"/>
                          <a:stretch>
                            <a:fillRect l="-131423" t="-1538" r="-70356" b="-420000"/>
                          </a:stretch>
                        </a:blipFill>
                      </a:tcPr>
                    </a:tc>
                    <a:tc>
                      <a:txBody>
                        <a:bodyPr/>
                        <a:lstStyle/>
                        <a:p>
                          <a:endParaRPr lang="en-US"/>
                        </a:p>
                      </a:txBody>
                      <a:tcPr marL="121888" marR="121888">
                        <a:blipFill rotWithShape="0">
                          <a:blip r:embed="rId2"/>
                          <a:stretch>
                            <a:fillRect l="-330791" t="-1538" r="-565" b="-420000"/>
                          </a:stretch>
                        </a:blipFill>
                      </a:tcPr>
                    </a:tc>
                  </a:tr>
                  <a:tr h="317463">
                    <a:tc>
                      <a:txBody>
                        <a:bodyPr/>
                        <a:lstStyle/>
                        <a:p>
                          <a:pPr algn="l"/>
                          <a:r>
                            <a:rPr lang="en-US" sz="1400" dirty="0" smtClean="0"/>
                            <a:t>IS-AT receive</a:t>
                          </a:r>
                          <a:r>
                            <a:rPr lang="en-US" sz="1400" baseline="0" dirty="0" smtClean="0"/>
                            <a:t>d at first attempt</a:t>
                          </a:r>
                          <a:endParaRPr lang="en-US" sz="1400" dirty="0"/>
                        </a:p>
                      </a:txBody>
                      <a:tcPr marL="121888" marR="121888"/>
                    </a:tc>
                    <a:tc>
                      <a:txBody>
                        <a:bodyPr/>
                        <a:lstStyle/>
                        <a:p>
                          <a:endParaRPr lang="en-US"/>
                        </a:p>
                      </a:txBody>
                      <a:tcPr marL="121888" marR="121888">
                        <a:blipFill rotWithShape="0">
                          <a:blip r:embed="rId2"/>
                          <a:stretch>
                            <a:fillRect l="-131423" t="-126923" r="-70356" b="-425000"/>
                          </a:stretch>
                        </a:blipFill>
                      </a:tcPr>
                    </a:tc>
                    <a:tc>
                      <a:txBody>
                        <a:bodyPr/>
                        <a:lstStyle/>
                        <a:p>
                          <a:endParaRPr lang="en-US"/>
                        </a:p>
                      </a:txBody>
                      <a:tcPr marL="121888" marR="121888">
                        <a:blipFill rotWithShape="0">
                          <a:blip r:embed="rId2"/>
                          <a:stretch>
                            <a:fillRect l="-330791" t="-126923" r="-565" b="-425000"/>
                          </a:stretch>
                        </a:blipFill>
                      </a:tcPr>
                    </a:tc>
                  </a:tr>
                  <a:tr h="317463">
                    <a:tc>
                      <a:txBody>
                        <a:bodyPr/>
                        <a:lstStyle/>
                        <a:p>
                          <a:pPr algn="l"/>
                          <a:r>
                            <a:rPr lang="en-US" sz="1400" dirty="0" smtClean="0"/>
                            <a:t>IS-AT received</a:t>
                          </a:r>
                          <a:r>
                            <a:rPr lang="en-US" sz="1400" baseline="0" dirty="0" smtClean="0"/>
                            <a:t> at the second attempt</a:t>
                          </a:r>
                          <a:endParaRPr lang="en-US" sz="1400" dirty="0"/>
                        </a:p>
                      </a:txBody>
                      <a:tcPr marL="121888" marR="121888"/>
                    </a:tc>
                    <a:tc>
                      <a:txBody>
                        <a:bodyPr/>
                        <a:lstStyle/>
                        <a:p>
                          <a:endParaRPr lang="en-US"/>
                        </a:p>
                      </a:txBody>
                      <a:tcPr marL="121888" marR="121888">
                        <a:blipFill rotWithShape="0">
                          <a:blip r:embed="rId2"/>
                          <a:stretch>
                            <a:fillRect l="-131423" t="-222642" r="-70356" b="-316981"/>
                          </a:stretch>
                        </a:blipFill>
                      </a:tcPr>
                    </a:tc>
                    <a:tc>
                      <a:txBody>
                        <a:bodyPr/>
                        <a:lstStyle/>
                        <a:p>
                          <a:endParaRPr lang="en-US"/>
                        </a:p>
                      </a:txBody>
                      <a:tcPr marL="121888" marR="121888">
                        <a:blipFill rotWithShape="0">
                          <a:blip r:embed="rId2"/>
                          <a:stretch>
                            <a:fillRect l="-330791" t="-222642" r="-565" b="-316981"/>
                          </a:stretch>
                        </a:blip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IS-AT received</a:t>
                          </a:r>
                          <a:r>
                            <a:rPr lang="en-US" sz="1400" baseline="0" dirty="0" smtClean="0"/>
                            <a:t> at the third attempt</a:t>
                          </a:r>
                          <a:endParaRPr lang="en-US" sz="1400" dirty="0" smtClean="0"/>
                        </a:p>
                        <a:p>
                          <a:pPr algn="l"/>
                          <a:endParaRPr lang="en-US" sz="1400" dirty="0"/>
                        </a:p>
                      </a:txBody>
                      <a:tcPr marL="121888" marR="121888"/>
                    </a:tc>
                    <a:tc>
                      <a:txBody>
                        <a:bodyPr/>
                        <a:lstStyle/>
                        <a:p>
                          <a:endParaRPr lang="en-US"/>
                        </a:p>
                      </a:txBody>
                      <a:tcPr marL="121888" marR="121888">
                        <a:blipFill rotWithShape="0">
                          <a:blip r:embed="rId2"/>
                          <a:stretch>
                            <a:fillRect l="-131423" t="-201176" r="-70356" b="-97647"/>
                          </a:stretch>
                        </a:blipFill>
                      </a:tcPr>
                    </a:tc>
                    <a:tc>
                      <a:txBody>
                        <a:bodyPr/>
                        <a:lstStyle/>
                        <a:p>
                          <a:endParaRPr lang="en-US"/>
                        </a:p>
                      </a:txBody>
                      <a:tcPr marL="121888" marR="121888">
                        <a:blipFill rotWithShape="0">
                          <a:blip r:embed="rId2"/>
                          <a:stretch>
                            <a:fillRect l="-330791" t="-201176" r="-565" b="-97647"/>
                          </a:stretch>
                        </a:blipFill>
                      </a:tcPr>
                    </a:tc>
                  </a:tr>
                  <a:tr h="492760">
                    <a:tc>
                      <a:txBody>
                        <a:bodyPr/>
                        <a:lstStyle/>
                        <a:p>
                          <a:pPr algn="l"/>
                          <a:r>
                            <a:rPr lang="en-US" sz="1400" dirty="0" smtClean="0"/>
                            <a:t>IS-AT received after three attempts</a:t>
                          </a:r>
                          <a:endParaRPr lang="en-US" sz="1400" dirty="0"/>
                        </a:p>
                      </a:txBody>
                      <a:tcPr marL="121888" marR="121888"/>
                    </a:tc>
                    <a:tc>
                      <a:txBody>
                        <a:bodyPr/>
                        <a:lstStyle/>
                        <a:p>
                          <a:endParaRPr lang="en-US"/>
                        </a:p>
                      </a:txBody>
                      <a:tcPr marL="121888" marR="121888">
                        <a:blipFill rotWithShape="0">
                          <a:blip r:embed="rId2"/>
                          <a:stretch>
                            <a:fillRect l="-131423" t="-316049" r="-70356" b="-2469"/>
                          </a:stretch>
                        </a:blipFill>
                      </a:tcPr>
                    </a:tc>
                    <a:tc>
                      <a:txBody>
                        <a:bodyPr/>
                        <a:lstStyle/>
                        <a:p>
                          <a:endParaRPr lang="en-US"/>
                        </a:p>
                      </a:txBody>
                      <a:tcPr marL="121888" marR="121888">
                        <a:blipFill rotWithShape="0">
                          <a:blip r:embed="rId2"/>
                          <a:stretch>
                            <a:fillRect l="-330791" t="-316049" r="-565" b="-2469"/>
                          </a:stretch>
                        </a:blipFill>
                      </a:tcPr>
                    </a:tc>
                  </a:tr>
                </a:tbl>
              </a:graphicData>
            </a:graphic>
          </p:graphicFrame>
        </mc:Fallback>
      </mc:AlternateContent>
      <p:sp>
        <p:nvSpPr>
          <p:cNvPr id="4" name="TextBox 3"/>
          <p:cNvSpPr txBox="1"/>
          <p:nvPr/>
        </p:nvSpPr>
        <p:spPr>
          <a:xfrm>
            <a:off x="449872" y="1261627"/>
            <a:ext cx="2730235" cy="341632"/>
          </a:xfrm>
          <a:prstGeom prst="rect">
            <a:avLst/>
          </a:prstGeom>
          <a:noFill/>
        </p:spPr>
        <p:txBody>
          <a:bodyPr wrap="none" rtlCol="0">
            <a:spAutoFit/>
          </a:bodyPr>
          <a:lstStyle/>
          <a:p>
            <a:pPr marL="285750" indent="-285750">
              <a:lnSpc>
                <a:spcPct val="90000"/>
              </a:lnSpc>
              <a:spcAft>
                <a:spcPts val="300"/>
              </a:spcAft>
              <a:buFont typeface="Courier New" panose="02070309020205020404" pitchFamily="49" charset="0"/>
              <a:buChar char="o"/>
            </a:pPr>
            <a:r>
              <a:rPr lang="en-US" dirty="0" smtClean="0">
                <a:solidFill>
                  <a:schemeClr val="tx1">
                    <a:lumMod val="75000"/>
                    <a:lumOff val="25000"/>
                  </a:schemeClr>
                </a:solidFill>
                <a:latin typeface="Calibre Semibold" pitchFamily="34" charset="0"/>
              </a:rPr>
              <a:t>On-demand discovery</a:t>
            </a:r>
          </a:p>
        </p:txBody>
      </p:sp>
      <p:sp>
        <p:nvSpPr>
          <p:cNvPr id="7" name="TextBox 6"/>
          <p:cNvSpPr txBox="1"/>
          <p:nvPr/>
        </p:nvSpPr>
        <p:spPr>
          <a:xfrm>
            <a:off x="552193" y="4589936"/>
            <a:ext cx="2383986" cy="341632"/>
          </a:xfrm>
          <a:prstGeom prst="rect">
            <a:avLst/>
          </a:prstGeom>
          <a:noFill/>
        </p:spPr>
        <p:txBody>
          <a:bodyPr wrap="none" rtlCol="0">
            <a:spAutoFit/>
          </a:bodyPr>
          <a:lstStyle/>
          <a:p>
            <a:pPr marL="285750" indent="-285750">
              <a:lnSpc>
                <a:spcPct val="90000"/>
              </a:lnSpc>
              <a:spcAft>
                <a:spcPts val="300"/>
              </a:spcAft>
              <a:buFont typeface="Courier New" panose="02070309020205020404" pitchFamily="49" charset="0"/>
              <a:buChar char="o"/>
            </a:pPr>
            <a:r>
              <a:rPr lang="en-US" dirty="0" smtClean="0">
                <a:solidFill>
                  <a:schemeClr val="tx1">
                    <a:lumMod val="75000"/>
                    <a:lumOff val="25000"/>
                  </a:schemeClr>
                </a:solidFill>
                <a:latin typeface="Calibre Semibold" pitchFamily="34" charset="0"/>
              </a:rPr>
              <a:t>Passive discovery:</a:t>
            </a:r>
          </a:p>
        </p:txBody>
      </p:sp>
      <mc:AlternateContent xmlns:mc="http://schemas.openxmlformats.org/markup-compatibility/2006" xmlns:a14="http://schemas.microsoft.com/office/drawing/2010/main">
        <mc:Choice Requires="a14">
          <p:sp>
            <p:nvSpPr>
              <p:cNvPr id="6" name="Rectangle 5"/>
              <p:cNvSpPr/>
              <p:nvPr/>
            </p:nvSpPr>
            <p:spPr>
              <a:xfrm>
                <a:off x="870849" y="4926332"/>
                <a:ext cx="3369256" cy="1050609"/>
              </a:xfrm>
              <a:prstGeom prst="rect">
                <a:avLst/>
              </a:prstGeom>
            </p:spPr>
            <p:txBody>
              <a:bodyPr wrap="none">
                <a:spAutoFit/>
              </a:bodyPr>
              <a:lstStyle/>
              <a:p>
                <a:pPr marL="342900" lvl="1" indent="0">
                  <a:buNone/>
                </a:pPr>
                <a:r>
                  <a:rPr lang="en-US" sz="1400" dirty="0" smtClean="0"/>
                  <a:t>IS-AT reception can be modeled as </a:t>
                </a:r>
              </a:p>
              <a:p>
                <a:pPr marL="342900" lvl="1" indent="0">
                  <a:buNone/>
                </a:pPr>
                <a:r>
                  <a:rPr lang="en-US" sz="1400" dirty="0" smtClean="0"/>
                  <a:t>Geometric distribution, hence:</a:t>
                </a:r>
              </a:p>
              <a:p>
                <a:pPr marL="342900" lvl="1" indent="0">
                  <a:buNone/>
                </a:pPr>
                <a:endParaRPr lang="en-US" sz="1400" dirty="0" smtClean="0"/>
              </a:p>
              <a:p>
                <a:pPr marL="342900" lvl="1" indent="0">
                  <a:buNone/>
                </a:pPr>
                <a:r>
                  <a:rPr lang="en-US" sz="1400" dirty="0" smtClean="0"/>
                  <a:t>E[Delay</a:t>
                </a:r>
                <a:r>
                  <a:rPr lang="en-US" sz="1400" dirty="0"/>
                  <a:t>] </a:t>
                </a:r>
                <a:r>
                  <a:rPr lang="en-US" sz="1400" dirty="0" smtClean="0"/>
                  <a:t>=  </a:t>
                </a:r>
                <a14:m>
                  <m:oMath xmlns:m="http://schemas.openxmlformats.org/officeDocument/2006/math" xmlns="">
                    <m:f>
                      <m:fPr>
                        <m:ctrlPr>
                          <a:rPr lang="en-US" sz="1400" i="1" dirty="0">
                            <a:latin typeface="Cambria Math"/>
                          </a:rPr>
                        </m:ctrlPr>
                      </m:fPr>
                      <m:num>
                        <m:r>
                          <a:rPr lang="en-US" sz="1400" dirty="0">
                            <a:latin typeface="Cambria Math"/>
                          </a:rPr>
                          <m:t>𝑞</m:t>
                        </m:r>
                      </m:num>
                      <m:den>
                        <m:r>
                          <a:rPr lang="en-US" sz="1400" dirty="0">
                            <a:latin typeface="Cambria Math"/>
                          </a:rPr>
                          <m:t>𝑝</m:t>
                        </m:r>
                      </m:den>
                    </m:f>
                    <m:sSub>
                      <m:sSubPr>
                        <m:ctrlPr>
                          <a:rPr lang="en-US" sz="1400" i="1" dirty="0">
                            <a:latin typeface="Cambria Math"/>
                          </a:rPr>
                        </m:ctrlPr>
                      </m:sSubPr>
                      <m:e>
                        <m:sSub>
                          <m:sSubPr>
                            <m:ctrlPr>
                              <a:rPr lang="en-US" sz="1400" i="1" dirty="0">
                                <a:latin typeface="Cambria Math"/>
                              </a:rPr>
                            </m:ctrlPr>
                          </m:sSubPr>
                          <m:e>
                            <m:r>
                              <a:rPr lang="en-US" sz="1400" dirty="0">
                                <a:latin typeface="Cambria Math"/>
                              </a:rPr>
                              <m:t>𝑇</m:t>
                            </m:r>
                          </m:e>
                          <m:sub>
                            <m:r>
                              <a:rPr lang="en-US" sz="1400" dirty="0">
                                <a:latin typeface="Cambria Math"/>
                              </a:rPr>
                              <m:t>𝑖𝑠</m:t>
                            </m:r>
                          </m:sub>
                        </m:sSub>
                        <m:r>
                          <a:rPr lang="en-US" sz="1400" dirty="0">
                            <a:latin typeface="Cambria Math"/>
                          </a:rPr>
                          <m:t>+</m:t>
                        </m:r>
                        <m:r>
                          <a:rPr lang="en-US" sz="1400" dirty="0">
                            <a:latin typeface="Cambria Math"/>
                          </a:rPr>
                          <m:t>𝑇</m:t>
                        </m:r>
                      </m:e>
                      <m:sub>
                        <m:r>
                          <a:rPr lang="en-US" sz="1400" dirty="0">
                            <a:latin typeface="Cambria Math"/>
                          </a:rPr>
                          <m:t>𝑠</m:t>
                        </m:r>
                      </m:sub>
                    </m:sSub>
                  </m:oMath>
                </a14:m>
                <a:r>
                  <a:rPr lang="en-US" sz="1400" dirty="0" smtClean="0"/>
                  <a:t> </a:t>
                </a:r>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870849" y="4926332"/>
                <a:ext cx="3369256" cy="1050609"/>
              </a:xfrm>
              <a:prstGeom prst="rect">
                <a:avLst/>
              </a:prstGeom>
              <a:blipFill rotWithShape="0">
                <a:blip r:embed="rId3"/>
                <a:stretch>
                  <a:fillRect t="-1163"/>
                </a:stretch>
              </a:blipFill>
            </p:spPr>
            <p:txBody>
              <a:bodyPr/>
              <a:lstStyle/>
              <a:p>
                <a:r>
                  <a:rPr lang="en-US">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2216206517"/>
              </p:ext>
            </p:extLst>
          </p:nvPr>
        </p:nvGraphicFramePr>
        <p:xfrm>
          <a:off x="5178788" y="4248853"/>
          <a:ext cx="5223348" cy="1512120"/>
        </p:xfrm>
        <a:graphic>
          <a:graphicData uri="http://schemas.openxmlformats.org/drawingml/2006/table">
            <a:tbl>
              <a:tblPr firstRow="1" bandRow="1">
                <a:tableStyleId>{1FECB4D8-DB02-4DC6-A0A2-4F2EBAE1DC90}</a:tableStyleId>
              </a:tblPr>
              <a:tblGrid>
                <a:gridCol w="1190191"/>
                <a:gridCol w="2988128"/>
                <a:gridCol w="1045029"/>
              </a:tblGrid>
              <a:tr h="235959">
                <a:tc>
                  <a:txBody>
                    <a:bodyPr/>
                    <a:lstStyle/>
                    <a:p>
                      <a:r>
                        <a:rPr lang="en-US" sz="1400" dirty="0" smtClean="0"/>
                        <a:t>Parameter</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Value</a:t>
                      </a:r>
                      <a:endParaRPr lang="en-US" sz="1400" dirty="0"/>
                    </a:p>
                  </a:txBody>
                  <a:tcPr/>
                </a:tc>
              </a:tr>
              <a:tr h="306746">
                <a:tc>
                  <a:txBody>
                    <a:bodyPr/>
                    <a:lstStyle/>
                    <a:p>
                      <a:r>
                        <a:rPr lang="en-US" sz="1000" i="1" dirty="0" smtClean="0"/>
                        <a:t>p</a:t>
                      </a:r>
                      <a:r>
                        <a:rPr lang="en-US" sz="1000" dirty="0" smtClean="0"/>
                        <a:t> </a:t>
                      </a:r>
                      <a:endParaRPr lang="en-US" sz="1000" dirty="0"/>
                    </a:p>
                  </a:txBody>
                  <a:tcPr/>
                </a:tc>
                <a:tc>
                  <a:txBody>
                    <a:bodyPr/>
                    <a:lstStyle/>
                    <a:p>
                      <a:r>
                        <a:rPr lang="en-US" sz="1000" dirty="0" smtClean="0"/>
                        <a:t>Probability of successful receipt on multicast</a:t>
                      </a:r>
                      <a:endParaRPr lang="en-US" sz="1000" dirty="0"/>
                    </a:p>
                  </a:txBody>
                  <a:tcPr/>
                </a:tc>
                <a:tc>
                  <a:txBody>
                    <a:bodyPr/>
                    <a:lstStyle/>
                    <a:p>
                      <a:r>
                        <a:rPr lang="en-US" sz="1000" dirty="0" smtClean="0"/>
                        <a:t>0.35, 0.95</a:t>
                      </a:r>
                      <a:endParaRPr lang="en-US" sz="1000" dirty="0"/>
                    </a:p>
                  </a:txBody>
                  <a:tcPr/>
                </a:tc>
              </a:tr>
              <a:tr h="287083">
                <a:tc>
                  <a:txBody>
                    <a:bodyPr/>
                    <a:lstStyle/>
                    <a:p>
                      <a:r>
                        <a:rPr lang="en-US" sz="1000" i="1" dirty="0" smtClean="0"/>
                        <a:t>T</a:t>
                      </a:r>
                      <a:r>
                        <a:rPr lang="en-US" sz="1000" i="1" baseline="-25000" dirty="0" smtClean="0"/>
                        <a:t>who</a:t>
                      </a:r>
                      <a:r>
                        <a:rPr lang="en-US" sz="1000" i="1" dirty="0" smtClean="0"/>
                        <a:t> </a:t>
                      </a:r>
                      <a:endParaRPr lang="en-US" sz="1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i="1" dirty="0" smtClean="0"/>
                        <a:t>Timer for WHO-HAS transmissions</a:t>
                      </a:r>
                    </a:p>
                  </a:txBody>
                  <a:tcPr/>
                </a:tc>
                <a:tc>
                  <a:txBody>
                    <a:bodyPr/>
                    <a:lstStyle/>
                    <a:p>
                      <a:r>
                        <a:rPr lang="en-US" sz="1000" dirty="0" smtClean="0"/>
                        <a:t>5 sec</a:t>
                      </a:r>
                      <a:endParaRPr lang="en-US" sz="1000" dirty="0"/>
                    </a:p>
                  </a:txBody>
                  <a:tcPr/>
                </a:tc>
              </a:tr>
              <a:tr h="306746">
                <a:tc>
                  <a:txBody>
                    <a:bodyPr/>
                    <a:lstStyle/>
                    <a:p>
                      <a:r>
                        <a:rPr lang="en-US" sz="1000" i="1" dirty="0" smtClean="0"/>
                        <a:t>T</a:t>
                      </a:r>
                      <a:r>
                        <a:rPr lang="en-US" sz="1000" i="1" baseline="-25000" dirty="0" smtClean="0"/>
                        <a:t>is</a:t>
                      </a:r>
                      <a:endParaRPr lang="en-US" sz="1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i="1" dirty="0" smtClean="0"/>
                        <a:t>Timer for IS-AT transmissions</a:t>
                      </a:r>
                    </a:p>
                  </a:txBody>
                  <a:tcPr/>
                </a:tc>
                <a:tc>
                  <a:txBody>
                    <a:bodyPr/>
                    <a:lstStyle/>
                    <a:p>
                      <a:r>
                        <a:rPr lang="en-US" sz="1000" dirty="0" smtClean="0"/>
                        <a:t>40 sec</a:t>
                      </a:r>
                      <a:endParaRPr lang="en-US" sz="1000" dirty="0"/>
                    </a:p>
                  </a:txBody>
                  <a:tcPr/>
                </a:tc>
              </a:tr>
              <a:tr h="306746">
                <a:tc>
                  <a:txBody>
                    <a:bodyPr/>
                    <a:lstStyle/>
                    <a:p>
                      <a:r>
                        <a:rPr lang="en-US" sz="1000" i="1" dirty="0" smtClean="0"/>
                        <a:t>T</a:t>
                      </a:r>
                      <a:r>
                        <a:rPr lang="en-US" sz="1000" i="1" baseline="-25000" dirty="0" smtClean="0"/>
                        <a:t>s</a:t>
                      </a:r>
                      <a:r>
                        <a:rPr lang="en-US" sz="1000" i="1" dirty="0" smtClean="0"/>
                        <a:t> </a:t>
                      </a:r>
                      <a:endParaRPr lang="en-US" sz="1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i="1" dirty="0" smtClean="0"/>
                        <a:t>Discovery time in a successful case</a:t>
                      </a:r>
                    </a:p>
                  </a:txBody>
                  <a:tcPr/>
                </a:tc>
                <a:tc>
                  <a:txBody>
                    <a:bodyPr/>
                    <a:lstStyle/>
                    <a:p>
                      <a:r>
                        <a:rPr lang="en-US" sz="1000" dirty="0" smtClean="0"/>
                        <a:t>500 ms</a:t>
                      </a:r>
                      <a:endParaRPr lang="en-US" sz="1000" dirty="0"/>
                    </a:p>
                  </a:txBody>
                  <a:tcPr/>
                </a:tc>
              </a:tr>
            </a:tbl>
          </a:graphicData>
        </a:graphic>
      </p:graphicFrame>
    </p:spTree>
    <p:extLst>
      <p:ext uri="{BB962C8B-B14F-4D97-AF65-F5344CB8AC3E}">
        <p14:creationId xmlns:p14="http://schemas.microsoft.com/office/powerpoint/2010/main" val="13526299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Expected Performance</a:t>
            </a:r>
            <a:endParaRPr lang="en-US" dirty="0"/>
          </a:p>
        </p:txBody>
      </p:sp>
      <p:sp>
        <p:nvSpPr>
          <p:cNvPr id="4" name="Text Placeholder 3"/>
          <p:cNvSpPr>
            <a:spLocks noGrp="1"/>
          </p:cNvSpPr>
          <p:nvPr>
            <p:ph type="body" sz="quarter" idx="11"/>
          </p:nvPr>
        </p:nvSpPr>
        <p:spPr>
          <a:xfrm>
            <a:off x="449872" y="1404875"/>
            <a:ext cx="11218482" cy="4475163"/>
          </a:xfrm>
        </p:spPr>
        <p:txBody>
          <a:bodyPr/>
          <a:lstStyle/>
          <a:p>
            <a:r>
              <a:rPr lang="en-US" dirty="0" smtClean="0"/>
              <a:t>Current Baseline - Analytical</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648579557"/>
              </p:ext>
            </p:extLst>
          </p:nvPr>
        </p:nvGraphicFramePr>
        <p:xfrm>
          <a:off x="1861850" y="2668588"/>
          <a:ext cx="7569679" cy="2214879"/>
        </p:xfrm>
        <a:graphic>
          <a:graphicData uri="http://schemas.openxmlformats.org/drawingml/2006/table">
            <a:tbl>
              <a:tblPr firstRow="1" bandRow="1">
                <a:tableStyleId>{8799B23B-EC83-4686-B30A-512413B5E67A}</a:tableStyleId>
              </a:tblPr>
              <a:tblGrid>
                <a:gridCol w="5076645"/>
                <a:gridCol w="1242204"/>
                <a:gridCol w="1250830"/>
              </a:tblGrid>
              <a:tr h="370840">
                <a:tc>
                  <a:txBody>
                    <a:bodyPr/>
                    <a:lstStyle/>
                    <a:p>
                      <a:r>
                        <a:rPr lang="en-US" sz="1400" dirty="0" smtClean="0"/>
                        <a:t>Key metrics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=0.35)</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=0.95)</a:t>
                      </a:r>
                    </a:p>
                    <a:p>
                      <a:endParaRPr lang="en-US" sz="1400" dirty="0"/>
                    </a:p>
                  </a:txBody>
                  <a:tcPr/>
                </a:tc>
              </a:tr>
              <a:tr h="370840">
                <a:tc>
                  <a:txBody>
                    <a:bodyPr/>
                    <a:lstStyle/>
                    <a:p>
                      <a:r>
                        <a:rPr lang="en-US" sz="1400" dirty="0" smtClean="0"/>
                        <a:t>Prob. that</a:t>
                      </a:r>
                      <a:r>
                        <a:rPr lang="en-US" sz="1400" baseline="0" dirty="0" smtClean="0"/>
                        <a:t> IS-AT received within first iteration </a:t>
                      </a:r>
                      <a:endParaRPr lang="en-US" sz="1400" dirty="0"/>
                    </a:p>
                  </a:txBody>
                  <a:tcPr/>
                </a:tc>
                <a:tc>
                  <a:txBody>
                    <a:bodyPr/>
                    <a:lstStyle/>
                    <a:p>
                      <a:r>
                        <a:rPr lang="en-US" sz="1400" dirty="0" smtClean="0"/>
                        <a:t>12.3%</a:t>
                      </a:r>
                      <a:endParaRPr lang="en-US" sz="1400" dirty="0"/>
                    </a:p>
                  </a:txBody>
                  <a:tcPr/>
                </a:tc>
                <a:tc>
                  <a:txBody>
                    <a:bodyPr/>
                    <a:lstStyle/>
                    <a:p>
                      <a:r>
                        <a:rPr lang="en-US" sz="1400" dirty="0" smtClean="0"/>
                        <a:t>90.3%</a:t>
                      </a:r>
                      <a:endParaRPr lang="en-US" sz="1400" dirty="0"/>
                    </a:p>
                  </a:txBody>
                  <a:tcPr/>
                </a:tc>
              </a:tr>
              <a:tr h="370840">
                <a:tc>
                  <a:txBody>
                    <a:bodyPr/>
                    <a:lstStyle/>
                    <a:p>
                      <a:r>
                        <a:rPr lang="en-US" sz="1400" dirty="0" smtClean="0"/>
                        <a:t>Prob. that IS-AT</a:t>
                      </a:r>
                      <a:r>
                        <a:rPr lang="en-US" sz="1400" baseline="0" dirty="0" smtClean="0"/>
                        <a:t> received within three WHO-HAS iterations</a:t>
                      </a:r>
                      <a:endParaRPr lang="en-US" sz="1400" dirty="0"/>
                    </a:p>
                  </a:txBody>
                  <a:tcPr/>
                </a:tc>
                <a:tc>
                  <a:txBody>
                    <a:bodyPr/>
                    <a:lstStyle/>
                    <a:p>
                      <a:r>
                        <a:rPr lang="en-US" sz="1400" dirty="0" smtClean="0"/>
                        <a:t>32.4%</a:t>
                      </a:r>
                      <a:endParaRPr lang="en-US" sz="1400" dirty="0"/>
                    </a:p>
                  </a:txBody>
                  <a:tcPr/>
                </a:tc>
                <a:tc>
                  <a:txBody>
                    <a:bodyPr/>
                    <a:lstStyle/>
                    <a:p>
                      <a:r>
                        <a:rPr lang="en-US" sz="1400" dirty="0" smtClean="0"/>
                        <a:t>99.9%</a:t>
                      </a:r>
                      <a:endParaRPr lang="en-US" sz="1400" dirty="0"/>
                    </a:p>
                  </a:txBody>
                  <a:tcPr/>
                </a:tc>
              </a:tr>
              <a:tr h="370840">
                <a:tc>
                  <a:txBody>
                    <a:bodyPr/>
                    <a:lstStyle/>
                    <a:p>
                      <a:r>
                        <a:rPr lang="en-US" sz="1400" dirty="0" smtClean="0"/>
                        <a:t>Expected Latency</a:t>
                      </a:r>
                      <a:r>
                        <a:rPr lang="en-US" sz="1400" baseline="0" dirty="0" smtClean="0"/>
                        <a:t> (passive mode)</a:t>
                      </a:r>
                      <a:endParaRPr lang="en-US" sz="1400" dirty="0"/>
                    </a:p>
                  </a:txBody>
                  <a:tcPr/>
                </a:tc>
                <a:tc>
                  <a:txBody>
                    <a:bodyPr/>
                    <a:lstStyle/>
                    <a:p>
                      <a:r>
                        <a:rPr lang="en-US" sz="1400" dirty="0" smtClean="0"/>
                        <a:t>74.29 sec*</a:t>
                      </a:r>
                      <a:endParaRPr lang="en-US" sz="1400" dirty="0"/>
                    </a:p>
                  </a:txBody>
                  <a:tcPr/>
                </a:tc>
                <a:tc>
                  <a:txBody>
                    <a:bodyPr/>
                    <a:lstStyle/>
                    <a:p>
                      <a:r>
                        <a:rPr lang="en-US" sz="1400" dirty="0" smtClean="0"/>
                        <a:t>2.11sec</a:t>
                      </a:r>
                      <a:endParaRPr lang="en-US" sz="1400" dirty="0"/>
                    </a:p>
                  </a:txBody>
                  <a:tcPr/>
                </a:tc>
              </a:tr>
              <a:tr h="370840">
                <a:tc>
                  <a:txBody>
                    <a:bodyPr/>
                    <a:lstStyle/>
                    <a:p>
                      <a:r>
                        <a:rPr lang="en-US" sz="1400" dirty="0" smtClean="0"/>
                        <a:t>Expected Latency to detect presence (deterministic)</a:t>
                      </a:r>
                      <a:endParaRPr lang="en-US" sz="1400" dirty="0"/>
                    </a:p>
                  </a:txBody>
                  <a:tcPr/>
                </a:tc>
                <a:tc>
                  <a:txBody>
                    <a:bodyPr/>
                    <a:lstStyle/>
                    <a:p>
                      <a:r>
                        <a:rPr lang="en-US" sz="1400" dirty="0" smtClean="0"/>
                        <a:t>120 sec</a:t>
                      </a:r>
                      <a:endParaRPr lang="en-US" sz="1400" dirty="0"/>
                    </a:p>
                  </a:txBody>
                  <a:tcPr/>
                </a:tc>
                <a:tc>
                  <a:txBody>
                    <a:bodyPr/>
                    <a:lstStyle/>
                    <a:p>
                      <a:r>
                        <a:rPr lang="en-US" sz="1400" dirty="0" smtClean="0"/>
                        <a:t>120 sec</a:t>
                      </a:r>
                      <a:endParaRPr lang="en-US" sz="1400" dirty="0"/>
                    </a:p>
                  </a:txBody>
                  <a:tcPr/>
                </a:tc>
              </a:tr>
            </a:tbl>
          </a:graphicData>
        </a:graphic>
      </p:graphicFrame>
      <p:sp>
        <p:nvSpPr>
          <p:cNvPr id="6" name="TextBox 5"/>
          <p:cNvSpPr txBox="1"/>
          <p:nvPr/>
        </p:nvSpPr>
        <p:spPr>
          <a:xfrm>
            <a:off x="829019" y="5621506"/>
            <a:ext cx="4432624" cy="258532"/>
          </a:xfrm>
          <a:prstGeom prst="rect">
            <a:avLst/>
          </a:prstGeom>
          <a:noFill/>
        </p:spPr>
        <p:txBody>
          <a:bodyPr wrap="none" rtlCol="0">
            <a:spAutoFit/>
          </a:bodyPr>
          <a:lstStyle/>
          <a:p>
            <a:pPr>
              <a:lnSpc>
                <a:spcPct val="90000"/>
              </a:lnSpc>
              <a:spcAft>
                <a:spcPts val="300"/>
              </a:spcAft>
            </a:pPr>
            <a:r>
              <a:rPr lang="en-US" sz="1200" dirty="0" smtClean="0">
                <a:solidFill>
                  <a:schemeClr val="tx1">
                    <a:lumMod val="75000"/>
                    <a:lumOff val="25000"/>
                  </a:schemeClr>
                </a:solidFill>
                <a:latin typeface="Calibre Semibold" pitchFamily="34" charset="0"/>
              </a:rPr>
              <a:t>* Notification benchmarking data supports this estimated result</a:t>
            </a:r>
          </a:p>
        </p:txBody>
      </p:sp>
    </p:spTree>
    <p:extLst>
      <p:ext uri="{BB962C8B-B14F-4D97-AF65-F5344CB8AC3E}">
        <p14:creationId xmlns:p14="http://schemas.microsoft.com/office/powerpoint/2010/main" val="31997614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NGNS Problem Statement</a:t>
            </a:r>
            <a:endParaRPr lang="en-US" dirty="0"/>
          </a:p>
        </p:txBody>
      </p:sp>
      <p:sp>
        <p:nvSpPr>
          <p:cNvPr id="2" name="Content Placeholder 1"/>
          <p:cNvSpPr>
            <a:spLocks noGrp="1"/>
          </p:cNvSpPr>
          <p:nvPr>
            <p:ph type="body" sz="quarter" idx="11"/>
          </p:nvPr>
        </p:nvSpPr>
        <p:spPr/>
        <p:txBody>
          <a:bodyPr/>
          <a:lstStyle/>
          <a:p>
            <a:pPr lvl="0"/>
            <a:r>
              <a:rPr lang="en-US" smtClean="0"/>
              <a:t>Discovery: </a:t>
            </a:r>
          </a:p>
          <a:p>
            <a:pPr lvl="1"/>
            <a:r>
              <a:rPr lang="en-US" smtClean="0"/>
              <a:t>The expected time taken to find a match for both on-demand and passive discovery modes are unacceptable</a:t>
            </a:r>
          </a:p>
          <a:p>
            <a:pPr lvl="1"/>
            <a:r>
              <a:rPr lang="en-US" smtClean="0"/>
              <a:t>Objectives</a:t>
            </a:r>
          </a:p>
          <a:p>
            <a:pPr lvl="2"/>
            <a:r>
              <a:rPr lang="en-US" smtClean="0"/>
              <a:t>On demand discovery 50th percentile: 1 sec, 95th percentile: 10 sec </a:t>
            </a:r>
          </a:p>
          <a:p>
            <a:pPr lvl="0"/>
            <a:r>
              <a:rPr lang="en-US" smtClean="0"/>
              <a:t>Presence: </a:t>
            </a:r>
          </a:p>
          <a:p>
            <a:pPr lvl="1"/>
            <a:r>
              <a:rPr lang="en-US" smtClean="0"/>
              <a:t>The expected time taken to find a name has left the network is unacceptable</a:t>
            </a:r>
          </a:p>
          <a:p>
            <a:pPr lvl="1"/>
            <a:r>
              <a:rPr lang="en-US" smtClean="0"/>
              <a:t>Objectives</a:t>
            </a:r>
          </a:p>
          <a:p>
            <a:pPr lvl="2"/>
            <a:r>
              <a:rPr lang="en-US" smtClean="0"/>
              <a:t>On demand discovery 50th percentile: 0.5 sec, 95th percentile: 1 sec</a:t>
            </a:r>
          </a:p>
          <a:p>
            <a:pPr lvl="2"/>
            <a:endParaRPr lang="en-US" dirty="0" smtClean="0"/>
          </a:p>
        </p:txBody>
      </p:sp>
    </p:spTree>
    <p:extLst>
      <p:ext uri="{BB962C8B-B14F-4D97-AF65-F5344CB8AC3E}">
        <p14:creationId xmlns:p14="http://schemas.microsoft.com/office/powerpoint/2010/main" val="5305664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Discovery Use Cases</a:t>
            </a:r>
            <a:endParaRPr lang="en-US" dirty="0"/>
          </a:p>
        </p:txBody>
      </p:sp>
      <p:sp>
        <p:nvSpPr>
          <p:cNvPr id="4" name="Text Placeholder 3"/>
          <p:cNvSpPr>
            <a:spLocks noGrp="1"/>
          </p:cNvSpPr>
          <p:nvPr>
            <p:ph type="body" sz="quarter" idx="11"/>
          </p:nvPr>
        </p:nvSpPr>
        <p:spPr/>
        <p:txBody>
          <a:bodyPr/>
          <a:lstStyle/>
          <a:p>
            <a:r>
              <a:rPr lang="en-US" dirty="0" smtClean="0"/>
              <a:t>Make Consumer Application the “Driver”</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601370025"/>
              </p:ext>
            </p:extLst>
          </p:nvPr>
        </p:nvGraphicFramePr>
        <p:xfrm>
          <a:off x="594911" y="2276475"/>
          <a:ext cx="10697962" cy="2511712"/>
        </p:xfrm>
        <a:graphic>
          <a:graphicData uri="http://schemas.openxmlformats.org/drawingml/2006/table">
            <a:tbl>
              <a:tblPr firstRow="1" firstCol="1" bandRow="1">
                <a:tableStyleId>{8799B23B-EC83-4686-B30A-512413B5E67A}</a:tableStyleId>
              </a:tblPr>
              <a:tblGrid>
                <a:gridCol w="933586"/>
                <a:gridCol w="4579901"/>
                <a:gridCol w="5184475"/>
              </a:tblGrid>
              <a:tr h="116549">
                <a:tc>
                  <a:txBody>
                    <a:bodyPr/>
                    <a:lstStyle/>
                    <a:p>
                      <a:pPr marL="0" marR="0" algn="ctr">
                        <a:spcBef>
                          <a:spcPts val="600"/>
                        </a:spcBef>
                        <a:spcAft>
                          <a:spcPts val="200"/>
                        </a:spcAft>
                        <a:tabLst>
                          <a:tab pos="1371600" algn="l"/>
                        </a:tabLst>
                      </a:pPr>
                      <a:r>
                        <a:rPr lang="en-US" sz="2000" dirty="0">
                          <a:effectLst/>
                        </a:rPr>
                        <a:t> </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ctr">
                        <a:spcBef>
                          <a:spcPts val="600"/>
                        </a:spcBef>
                        <a:spcAft>
                          <a:spcPts val="200"/>
                        </a:spcAft>
                        <a:tabLst>
                          <a:tab pos="1371600" algn="l"/>
                        </a:tabLst>
                      </a:pPr>
                      <a:r>
                        <a:rPr lang="en-US" sz="2000" dirty="0">
                          <a:effectLst/>
                        </a:rPr>
                        <a:t>Use Case</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ctr">
                        <a:spcBef>
                          <a:spcPts val="600"/>
                        </a:spcBef>
                        <a:spcAft>
                          <a:spcPts val="200"/>
                        </a:spcAft>
                        <a:tabLst>
                          <a:tab pos="1371600" algn="l"/>
                        </a:tabLst>
                      </a:pPr>
                      <a:r>
                        <a:rPr lang="en-US" sz="2000" dirty="0" smtClean="0">
                          <a:effectLst/>
                        </a:rPr>
                        <a:t>Realized By</a:t>
                      </a:r>
                      <a:endParaRPr lang="en-US" sz="2000" dirty="0">
                        <a:solidFill>
                          <a:srgbClr val="000000"/>
                        </a:solidFill>
                        <a:effectLst/>
                        <a:latin typeface="Times New Roman"/>
                        <a:ea typeface="Times New Roman"/>
                        <a:cs typeface="Times New Roman"/>
                      </a:endParaRPr>
                    </a:p>
                  </a:txBody>
                  <a:tcPr marL="43706" marR="43706" marT="0" marB="0"/>
                </a:tc>
              </a:tr>
              <a:tr h="213673">
                <a:tc>
                  <a:txBody>
                    <a:bodyPr/>
                    <a:lstStyle/>
                    <a:p>
                      <a:pPr marL="0" marR="0" algn="ctr">
                        <a:spcBef>
                          <a:spcPts val="600"/>
                        </a:spcBef>
                        <a:spcAft>
                          <a:spcPts val="200"/>
                        </a:spcAft>
                        <a:tabLst>
                          <a:tab pos="1371600" algn="l"/>
                        </a:tabLst>
                      </a:pPr>
                      <a:r>
                        <a:rPr lang="en-US" sz="2000" dirty="0">
                          <a:effectLst/>
                        </a:rPr>
                        <a:t>1</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a:effectLst/>
                        </a:rPr>
                        <a:t>Consumer application  initiated search</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smtClean="0">
                          <a:effectLst/>
                        </a:rPr>
                        <a:t>DNS-SD query over *</a:t>
                      </a:r>
                      <a:r>
                        <a:rPr lang="en-US" sz="2000" dirty="0" err="1" smtClean="0">
                          <a:effectLst/>
                        </a:rPr>
                        <a:t>mDNS</a:t>
                      </a:r>
                      <a:r>
                        <a:rPr lang="en-US" sz="2000" dirty="0" smtClean="0">
                          <a:effectLst/>
                        </a:rPr>
                        <a:t>;</a:t>
                      </a:r>
                      <a:r>
                        <a:rPr lang="en-US" sz="2000" baseline="0" dirty="0" smtClean="0">
                          <a:effectLst/>
                        </a:rPr>
                        <a:t> </a:t>
                      </a:r>
                    </a:p>
                    <a:p>
                      <a:pPr marL="0" marR="0" algn="l">
                        <a:spcBef>
                          <a:spcPts val="600"/>
                        </a:spcBef>
                        <a:spcAft>
                          <a:spcPts val="200"/>
                        </a:spcAft>
                        <a:tabLst>
                          <a:tab pos="1371600" algn="l"/>
                        </a:tabLst>
                      </a:pPr>
                      <a:r>
                        <a:rPr lang="en-US" sz="2000" baseline="0" dirty="0" smtClean="0">
                          <a:effectLst/>
                        </a:rPr>
                        <a:t>mDNS unicast response</a:t>
                      </a:r>
                      <a:endParaRPr lang="en-US" sz="2000" dirty="0">
                        <a:solidFill>
                          <a:srgbClr val="000000"/>
                        </a:solidFill>
                        <a:effectLst/>
                        <a:latin typeface="Times New Roman"/>
                        <a:ea typeface="Times New Roman"/>
                        <a:cs typeface="Times New Roman"/>
                      </a:endParaRPr>
                    </a:p>
                  </a:txBody>
                  <a:tcPr marL="43706" marR="43706" marT="0" marB="0"/>
                </a:tc>
              </a:tr>
              <a:tr h="747856">
                <a:tc>
                  <a:txBody>
                    <a:bodyPr/>
                    <a:lstStyle/>
                    <a:p>
                      <a:pPr marL="0" marR="0" algn="ctr">
                        <a:spcBef>
                          <a:spcPts val="600"/>
                        </a:spcBef>
                        <a:spcAft>
                          <a:spcPts val="200"/>
                        </a:spcAft>
                        <a:tabLst>
                          <a:tab pos="1371600" algn="l"/>
                        </a:tabLst>
                      </a:pPr>
                      <a:r>
                        <a:rPr lang="en-US" sz="2000" dirty="0" smtClean="0">
                          <a:effectLst/>
                        </a:rPr>
                        <a:t>2</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smtClean="0">
                          <a:effectLst/>
                        </a:rPr>
                        <a:t>Provider </a:t>
                      </a:r>
                      <a:r>
                        <a:rPr lang="en-US" sz="2000" dirty="0">
                          <a:effectLst/>
                        </a:rPr>
                        <a:t>application initiated unsolicited </a:t>
                      </a:r>
                      <a:r>
                        <a:rPr lang="en-US" sz="2000" dirty="0" smtClean="0">
                          <a:effectLst/>
                        </a:rPr>
                        <a:t>advertisement</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smtClean="0">
                          <a:effectLst/>
                        </a:rPr>
                        <a:t>DNS-SD response over</a:t>
                      </a:r>
                      <a:r>
                        <a:rPr lang="en-US" sz="2000" baseline="0" dirty="0" smtClean="0">
                          <a:effectLst/>
                        </a:rPr>
                        <a:t> mDNS</a:t>
                      </a:r>
                      <a:endParaRPr lang="en-US" sz="2000" dirty="0">
                        <a:solidFill>
                          <a:srgbClr val="000000"/>
                        </a:solidFill>
                        <a:effectLst/>
                        <a:latin typeface="Times New Roman"/>
                        <a:ea typeface="Times New Roman"/>
                        <a:cs typeface="Times New Roman"/>
                      </a:endParaRPr>
                    </a:p>
                  </a:txBody>
                  <a:tcPr marL="43706" marR="43706" marT="0" marB="0"/>
                </a:tc>
              </a:tr>
              <a:tr h="747856">
                <a:tc>
                  <a:txBody>
                    <a:bodyPr/>
                    <a:lstStyle/>
                    <a:p>
                      <a:pPr marL="0" marR="0" algn="ctr">
                        <a:spcBef>
                          <a:spcPts val="600"/>
                        </a:spcBef>
                        <a:spcAft>
                          <a:spcPts val="200"/>
                        </a:spcAft>
                        <a:tabLst>
                          <a:tab pos="1371600" algn="l"/>
                        </a:tabLst>
                      </a:pPr>
                      <a:r>
                        <a:rPr lang="en-US" sz="2000" dirty="0" smtClean="0">
                          <a:effectLst/>
                        </a:rPr>
                        <a:t>3</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a:effectLst/>
                        </a:rPr>
                        <a:t>Consumer application polling for the </a:t>
                      </a:r>
                      <a:r>
                        <a:rPr lang="en-US" sz="2000" dirty="0" smtClean="0">
                          <a:effectLst/>
                        </a:rPr>
                        <a:t>provider </a:t>
                      </a:r>
                      <a:r>
                        <a:rPr lang="en-US" sz="2000" dirty="0">
                          <a:effectLst/>
                        </a:rPr>
                        <a:t>application’s existence</a:t>
                      </a:r>
                      <a:endParaRPr lang="en-US" sz="2000" dirty="0">
                        <a:solidFill>
                          <a:srgbClr val="000000"/>
                        </a:solidFill>
                        <a:effectLst/>
                        <a:latin typeface="Times New Roman"/>
                        <a:ea typeface="Times New Roman"/>
                        <a:cs typeface="Times New Roman"/>
                      </a:endParaRPr>
                    </a:p>
                  </a:txBody>
                  <a:tcPr marL="43706" marR="43706" marT="0" marB="0"/>
                </a:tc>
                <a:tc>
                  <a:txBody>
                    <a:bodyPr/>
                    <a:lstStyle/>
                    <a:p>
                      <a:pPr marL="0" marR="0" algn="l">
                        <a:spcBef>
                          <a:spcPts val="600"/>
                        </a:spcBef>
                        <a:spcAft>
                          <a:spcPts val="200"/>
                        </a:spcAft>
                        <a:tabLst>
                          <a:tab pos="1371600" algn="l"/>
                        </a:tabLst>
                      </a:pPr>
                      <a:r>
                        <a:rPr lang="en-US" sz="2000" dirty="0" smtClean="0">
                          <a:effectLst/>
                        </a:rPr>
                        <a:t>Unicast query and </a:t>
                      </a:r>
                    </a:p>
                    <a:p>
                      <a:pPr marL="0" marR="0" algn="l">
                        <a:spcBef>
                          <a:spcPts val="600"/>
                        </a:spcBef>
                        <a:spcAft>
                          <a:spcPts val="200"/>
                        </a:spcAft>
                        <a:tabLst>
                          <a:tab pos="1371600" algn="l"/>
                        </a:tabLst>
                      </a:pPr>
                      <a:r>
                        <a:rPr lang="en-US" sz="2000" dirty="0" smtClean="0">
                          <a:effectLst/>
                        </a:rPr>
                        <a:t>Unicast</a:t>
                      </a:r>
                      <a:r>
                        <a:rPr lang="en-US" sz="2000" baseline="0" dirty="0" smtClean="0">
                          <a:effectLst/>
                        </a:rPr>
                        <a:t> </a:t>
                      </a:r>
                      <a:r>
                        <a:rPr lang="en-US" sz="2000" dirty="0" smtClean="0">
                          <a:effectLst/>
                        </a:rPr>
                        <a:t>response</a:t>
                      </a:r>
                      <a:endParaRPr lang="en-US" sz="2000" dirty="0">
                        <a:solidFill>
                          <a:srgbClr val="000000"/>
                        </a:solidFill>
                        <a:effectLst/>
                        <a:latin typeface="Times New Roman"/>
                        <a:ea typeface="Times New Roman"/>
                        <a:cs typeface="Times New Roman"/>
                      </a:endParaRPr>
                    </a:p>
                  </a:txBody>
                  <a:tcPr marL="43706" marR="43706" marT="0" marB="0"/>
                </a:tc>
              </a:tr>
            </a:tbl>
          </a:graphicData>
        </a:graphic>
      </p:graphicFrame>
      <p:sp>
        <p:nvSpPr>
          <p:cNvPr id="2" name="Rectangle 1"/>
          <p:cNvSpPr/>
          <p:nvPr/>
        </p:nvSpPr>
        <p:spPr>
          <a:xfrm>
            <a:off x="449872" y="5451754"/>
            <a:ext cx="6092825" cy="286232"/>
          </a:xfrm>
          <a:prstGeom prst="rect">
            <a:avLst/>
          </a:prstGeom>
        </p:spPr>
        <p:txBody>
          <a:bodyPr>
            <a:spAutoFit/>
          </a:bodyPr>
          <a:lstStyle/>
          <a:p>
            <a:pPr>
              <a:lnSpc>
                <a:spcPct val="90000"/>
              </a:lnSpc>
              <a:spcAft>
                <a:spcPts val="300"/>
              </a:spcAft>
            </a:pPr>
            <a:r>
              <a:rPr lang="en-US" sz="1400" dirty="0">
                <a:solidFill>
                  <a:schemeClr val="tx1">
                    <a:lumMod val="75000"/>
                    <a:lumOff val="25000"/>
                  </a:schemeClr>
                </a:solidFill>
                <a:latin typeface="Calibre Semibold" pitchFamily="34" charset="0"/>
              </a:rPr>
              <a:t>*</a:t>
            </a:r>
            <a:r>
              <a:rPr lang="en-US" sz="1400" dirty="0" err="1">
                <a:solidFill>
                  <a:schemeClr val="tx1">
                    <a:lumMod val="75000"/>
                    <a:lumOff val="25000"/>
                  </a:schemeClr>
                </a:solidFill>
                <a:latin typeface="Calibre Semibold" pitchFamily="34" charset="0"/>
              </a:rPr>
              <a:t>mDNS</a:t>
            </a:r>
            <a:r>
              <a:rPr lang="en-US" sz="1400" dirty="0">
                <a:solidFill>
                  <a:schemeClr val="tx1">
                    <a:lumMod val="75000"/>
                    <a:lumOff val="25000"/>
                  </a:schemeClr>
                </a:solidFill>
                <a:latin typeface="Calibre Semibold" pitchFamily="34" charset="0"/>
              </a:rPr>
              <a:t> IP address/port preferred over </a:t>
            </a:r>
            <a:r>
              <a:rPr lang="en-US" sz="1400" dirty="0" err="1">
                <a:solidFill>
                  <a:schemeClr val="tx1">
                    <a:lumMod val="75000"/>
                    <a:lumOff val="25000"/>
                  </a:schemeClr>
                </a:solidFill>
                <a:latin typeface="Calibre Semibold" pitchFamily="34" charset="0"/>
              </a:rPr>
              <a:t>AllJoyn</a:t>
            </a:r>
            <a:r>
              <a:rPr lang="en-US" sz="1400" dirty="0">
                <a:solidFill>
                  <a:schemeClr val="tx1">
                    <a:lumMod val="75000"/>
                    <a:lumOff val="25000"/>
                  </a:schemeClr>
                </a:solidFill>
                <a:latin typeface="Calibre Semibold" pitchFamily="34" charset="0"/>
              </a:rPr>
              <a:t> assigned address/port</a:t>
            </a:r>
          </a:p>
        </p:txBody>
      </p:sp>
    </p:spTree>
    <p:extLst>
      <p:ext uri="{BB962C8B-B14F-4D97-AF65-F5344CB8AC3E}">
        <p14:creationId xmlns:p14="http://schemas.microsoft.com/office/powerpoint/2010/main" val="28568993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Improved Algorithm</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type="body" sz="quarter" idx="11"/>
              </p:nvPr>
            </p:nvSpPr>
            <p:spPr/>
            <p:txBody>
              <a:bodyPr/>
              <a:lstStyle/>
              <a:p>
                <a:r>
                  <a:rPr lang="en-US" dirty="0" smtClean="0"/>
                  <a:t>Achieve 50th percentile: 1sec, 95th percentile: 10sec; </a:t>
                </a:r>
              </a:p>
              <a:p>
                <a:pPr lvl="1"/>
                <a:r>
                  <a:rPr lang="en-US" dirty="0" smtClean="0"/>
                  <a:t>Model similarly to Bonjour (Tx = 0,1,3,9)</a:t>
                </a:r>
              </a:p>
              <a:p>
                <a:pPr lvl="1"/>
                <a14:m>
                  <m:oMath xmlns:m="http://schemas.openxmlformats.org/officeDocument/2006/math" xmlns="">
                    <m:r>
                      <a:rPr lang="en-US" smtClean="0">
                        <a:latin typeface="Cambria Math" panose="02040503050406030204" pitchFamily="18" charset="0"/>
                      </a:rPr>
                      <m:t>𝑃</m:t>
                    </m:r>
                    <m:r>
                      <a:rPr lang="en-US" smtClean="0">
                        <a:latin typeface="Cambria Math" panose="02040503050406030204" pitchFamily="18" charset="0"/>
                      </a:rPr>
                      <m:t>=1−</m:t>
                    </m:r>
                    <m:sSup>
                      <m:sSupPr>
                        <m:ctrlPr>
                          <a:rPr lang="en-US" i="1" smtClean="0">
                            <a:latin typeface="Cambria Math"/>
                          </a:rPr>
                        </m:ctrlPr>
                      </m:sSupPr>
                      <m:e>
                        <m:d>
                          <m:dPr>
                            <m:ctrlPr>
                              <a:rPr lang="en-US" i="1" smtClean="0">
                                <a:latin typeface="Cambria Math"/>
                              </a:rPr>
                            </m:ctrlPr>
                          </m:dPr>
                          <m:e>
                            <m:r>
                              <a:rPr lang="en-US" smtClean="0">
                                <a:latin typeface="Cambria Math" panose="02040503050406030204" pitchFamily="18" charset="0"/>
                              </a:rPr>
                              <m:t>1−</m:t>
                            </m:r>
                            <m:r>
                              <a:rPr lang="en-US" smtClean="0">
                                <a:latin typeface="Cambria Math" panose="02040503050406030204" pitchFamily="18" charset="0"/>
                              </a:rPr>
                              <m:t>𝑝</m:t>
                            </m:r>
                          </m:e>
                        </m:d>
                      </m:e>
                      <m:sup>
                        <m:r>
                          <a:rPr lang="en-US" smtClean="0">
                            <a:latin typeface="Cambria Math" panose="02040503050406030204" pitchFamily="18" charset="0"/>
                          </a:rPr>
                          <m:t>4</m:t>
                        </m:r>
                      </m:sup>
                    </m:sSup>
                    <m:r>
                      <a:rPr lang="en-US" smtClean="0">
                        <a:latin typeface="Cambria Math" panose="02040503050406030204" pitchFamily="18" charset="0"/>
                      </a:rPr>
                      <m:t>;</m:t>
                    </m:r>
                    <m:r>
                      <a:rPr lang="en-US" smtClean="0">
                        <a:latin typeface="Cambria Math" panose="02040503050406030204" pitchFamily="18" charset="0"/>
                      </a:rPr>
                      <m:t>𝑝</m:t>
                    </m:r>
                    <m:r>
                      <a:rPr lang="en-US" smtClean="0">
                        <a:latin typeface="Cambria Math" panose="02040503050406030204" pitchFamily="18" charset="0"/>
                      </a:rPr>
                      <m:t> </m:t>
                    </m:r>
                    <m:r>
                      <a:rPr lang="en-US" smtClean="0">
                        <a:latin typeface="Cambria Math" panose="02040503050406030204" pitchFamily="18" charset="0"/>
                      </a:rPr>
                      <m:t>𝑖𝑠</m:t>
                    </m:r>
                    <m:r>
                      <a:rPr lang="en-US" smtClean="0">
                        <a:latin typeface="Cambria Math" panose="02040503050406030204" pitchFamily="18" charset="0"/>
                      </a:rPr>
                      <m:t> </m:t>
                    </m:r>
                    <m:r>
                      <a:rPr lang="en-US" smtClean="0">
                        <a:latin typeface="Cambria Math" panose="02040503050406030204" pitchFamily="18" charset="0"/>
                      </a:rPr>
                      <m:t>𝑝𝑟𝑜𝑏</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𝑠𝑢𝑐𝑐𝑒𝑠𝑠</m:t>
                    </m:r>
                    <m:r>
                      <a:rPr lang="en-US" smtClean="0">
                        <a:latin typeface="Cambria Math" panose="02040503050406030204" pitchFamily="18" charset="0"/>
                      </a:rPr>
                      <m:t> </m:t>
                    </m:r>
                    <m:r>
                      <a:rPr lang="en-US" smtClean="0">
                        <a:latin typeface="Cambria Math" panose="02040503050406030204" pitchFamily="18" charset="0"/>
                      </a:rPr>
                      <m:t>𝑓𝑜𝑟</m:t>
                    </m:r>
                    <m:r>
                      <a:rPr lang="en-US" smtClean="0">
                        <a:latin typeface="Cambria Math" panose="02040503050406030204" pitchFamily="18" charset="0"/>
                      </a:rPr>
                      <m:t> </m:t>
                    </m:r>
                    <m:r>
                      <a:rPr lang="en-US" smtClean="0">
                        <a:latin typeface="Cambria Math" panose="02040503050406030204" pitchFamily="18" charset="0"/>
                      </a:rPr>
                      <m:t>𝑒𝑎𝑐h</m:t>
                    </m:r>
                    <m:r>
                      <a:rPr lang="en-US" smtClean="0">
                        <a:latin typeface="Cambria Math" panose="02040503050406030204" pitchFamily="18" charset="0"/>
                      </a:rPr>
                      <m:t> </m:t>
                    </m:r>
                    <m:r>
                      <a:rPr lang="en-US" smtClean="0">
                        <a:latin typeface="Cambria Math" panose="02040503050406030204" pitchFamily="18" charset="0"/>
                      </a:rPr>
                      <m:t>𝑡𝑟𝑎𝑛𝑠𝑚𝑖𝑠𝑠𝑖𝑜𝑛</m:t>
                    </m:r>
                  </m:oMath>
                </a14:m>
                <a:endParaRPr lang="en-US" dirty="0" smtClean="0"/>
              </a:p>
              <a:p>
                <a:pPr lvl="1"/>
                <a:r>
                  <a:rPr lang="en-US" dirty="0" smtClean="0">
                    <a:sym typeface="Wingdings" panose="05000000000000000000" pitchFamily="2" charset="2"/>
                  </a:rPr>
                  <a:t>P of 0.95  p ~ 0.6</a:t>
                </a:r>
                <a:endParaRPr lang="en-US" dirty="0"/>
              </a:p>
              <a:p>
                <a:pPr lvl="1"/>
                <a:r>
                  <a:rPr lang="en-US" dirty="0" smtClean="0"/>
                  <a:t>Determine #quick-repeats to realize </a:t>
                </a:r>
                <a:r>
                  <a:rPr lang="en-US" dirty="0">
                    <a:sym typeface="Wingdings" panose="05000000000000000000" pitchFamily="2" charset="2"/>
                  </a:rPr>
                  <a:t>p ~ </a:t>
                </a:r>
                <a:r>
                  <a:rPr lang="en-US" dirty="0" smtClean="0">
                    <a:sym typeface="Wingdings" panose="05000000000000000000" pitchFamily="2" charset="2"/>
                  </a:rPr>
                  <a:t>0.6</a:t>
                </a:r>
              </a:p>
              <a:p>
                <a:pPr lvl="1"/>
                <a:endParaRPr lang="en-US" dirty="0" smtClean="0">
                  <a:sym typeface="Wingdings" panose="05000000000000000000" pitchFamily="2" charset="2"/>
                </a:endParaRPr>
              </a:p>
              <a:p>
                <a:pPr lvl="1"/>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type="body" sz="quarter" idx="11"/>
              </p:nvPr>
            </p:nvSpPr>
            <p:spPr>
              <a:blipFill rotWithShape="0">
                <a:blip r:embed="rId2"/>
                <a:stretch>
                  <a:fillRect l="-1141" t="-1499"/>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28" y="4200184"/>
            <a:ext cx="4038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940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Transmission Schedule</a:t>
            </a:r>
            <a:endParaRPr lang="en-US" dirty="0"/>
          </a:p>
        </p:txBody>
      </p:sp>
      <p:sp>
        <p:nvSpPr>
          <p:cNvPr id="8" name="Content Placeholder 1"/>
          <p:cNvSpPr>
            <a:spLocks noGrp="1"/>
          </p:cNvSpPr>
          <p:nvPr>
            <p:ph type="body" sz="quarter" idx="11"/>
          </p:nvPr>
        </p:nvSpPr>
        <p:spPr/>
        <p:txBody>
          <a:bodyPr/>
          <a:lstStyle/>
          <a:p>
            <a:r>
              <a:rPr lang="en-US" smtClean="0"/>
              <a:t>Each MC message follows the transmission schedule</a:t>
            </a:r>
          </a:p>
          <a:p>
            <a:r>
              <a:rPr lang="en-US" smtClean="0"/>
              <a:t>Each message quick-repeated to address misbehaving devices</a:t>
            </a:r>
          </a:p>
          <a:p>
            <a:r>
              <a:rPr lang="en-US" smtClean="0"/>
              <a:t>Provides the desired prob. of success (p) </a:t>
            </a:r>
          </a:p>
          <a:p>
            <a:r>
              <a:rPr lang="en-US" smtClean="0"/>
              <a:t>MC messages within a burst are 100ms apart so that DTIM in successive Beacon frames is set</a:t>
            </a: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098" y="3718695"/>
            <a:ext cx="40386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171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Analytical Modeling</a:t>
            </a:r>
            <a:endParaRPr lang="en-US" dirty="0"/>
          </a:p>
        </p:txBody>
      </p:sp>
      <p:sp>
        <p:nvSpPr>
          <p:cNvPr id="4" name="Text Placeholder 3"/>
          <p:cNvSpPr>
            <a:spLocks noGrp="1"/>
          </p:cNvSpPr>
          <p:nvPr>
            <p:ph type="body" sz="quarter" idx="11"/>
          </p:nvPr>
        </p:nvSpPr>
        <p:spPr/>
        <p:txBody>
          <a:bodyPr/>
          <a:lstStyle/>
          <a:p>
            <a:r>
              <a:rPr lang="en-US" smtClean="0"/>
              <a:t>New Transmission Schedule + Quick Repeats + Unicast response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9269192"/>
              </p:ext>
            </p:extLst>
          </p:nvPr>
        </p:nvGraphicFramePr>
        <p:xfrm>
          <a:off x="1630622" y="2855986"/>
          <a:ext cx="8863238" cy="1259840"/>
        </p:xfrm>
        <a:graphic>
          <a:graphicData uri="http://schemas.openxmlformats.org/drawingml/2006/table">
            <a:tbl>
              <a:tblPr firstRow="1" bandRow="1">
                <a:tableStyleId>{8799B23B-EC83-4686-B30A-512413B5E67A}</a:tableStyleId>
              </a:tblPr>
              <a:tblGrid>
                <a:gridCol w="5881722"/>
                <a:gridCol w="1490758"/>
                <a:gridCol w="1490758"/>
              </a:tblGrid>
              <a:tr h="370840">
                <a:tc>
                  <a:txBody>
                    <a:bodyPr/>
                    <a:lstStyle/>
                    <a:p>
                      <a:r>
                        <a:rPr lang="en-US" sz="1400" dirty="0" smtClean="0"/>
                        <a:t>Key metrics </a:t>
                      </a:r>
                      <a:endParaRPr lang="en-US" sz="1400" dirty="0"/>
                    </a:p>
                  </a:txBody>
                  <a:tcPr/>
                </a:tc>
                <a:tc>
                  <a:txBody>
                    <a:bodyPr/>
                    <a:lstStyle/>
                    <a:p>
                      <a:r>
                        <a:rPr lang="en-US" sz="1400" dirty="0" smtClean="0"/>
                        <a:t>14.02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=0.35)</a:t>
                      </a:r>
                    </a:p>
                  </a:txBody>
                  <a:tcPr/>
                </a:tc>
                <a:tc>
                  <a:txBody>
                    <a:bodyPr/>
                    <a:lstStyle/>
                    <a:p>
                      <a:r>
                        <a:rPr lang="en-US" sz="1400" dirty="0" smtClean="0"/>
                        <a:t>14.06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=0.35)</a:t>
                      </a:r>
                    </a:p>
                  </a:txBody>
                  <a:tcPr/>
                </a:tc>
              </a:tr>
              <a:tr h="370840">
                <a:tc>
                  <a:txBody>
                    <a:bodyPr/>
                    <a:lstStyle/>
                    <a:p>
                      <a:r>
                        <a:rPr lang="en-US" sz="1400" dirty="0" smtClean="0"/>
                        <a:t>Prob. that</a:t>
                      </a:r>
                      <a:r>
                        <a:rPr lang="en-US" sz="1400" baseline="0" dirty="0" smtClean="0"/>
                        <a:t> discovery succeeds within 1 sec</a:t>
                      </a:r>
                      <a:endParaRPr lang="en-US" sz="1400" dirty="0"/>
                    </a:p>
                  </a:txBody>
                  <a:tcPr/>
                </a:tc>
                <a:tc>
                  <a:txBody>
                    <a:bodyPr/>
                    <a:lstStyle/>
                    <a:p>
                      <a:r>
                        <a:rPr lang="en-US" sz="1400" dirty="0" smtClean="0"/>
                        <a:t>12.3%</a:t>
                      </a:r>
                      <a:endParaRPr lang="en-US" sz="1400" dirty="0"/>
                    </a:p>
                  </a:txBody>
                  <a:tcPr/>
                </a:tc>
                <a:tc>
                  <a:txBody>
                    <a:bodyPr/>
                    <a:lstStyle/>
                    <a:p>
                      <a:r>
                        <a:rPr lang="en-US" sz="1400" dirty="0" smtClean="0"/>
                        <a:t>60%</a:t>
                      </a:r>
                      <a:endParaRPr lang="en-US" sz="1400" dirty="0"/>
                    </a:p>
                  </a:txBody>
                  <a:tcPr/>
                </a:tc>
              </a:tr>
              <a:tr h="370840">
                <a:tc>
                  <a:txBody>
                    <a:bodyPr/>
                    <a:lstStyle/>
                    <a:p>
                      <a:r>
                        <a:rPr lang="en-US" sz="1400" dirty="0" smtClean="0"/>
                        <a:t>Prob. that discovery</a:t>
                      </a:r>
                      <a:r>
                        <a:rPr lang="en-US" sz="1400" baseline="0" dirty="0" smtClean="0"/>
                        <a:t> succeeds within 10 sec</a:t>
                      </a:r>
                      <a:endParaRPr lang="en-US" sz="1400" dirty="0"/>
                    </a:p>
                  </a:txBody>
                  <a:tcPr/>
                </a:tc>
                <a:tc>
                  <a:txBody>
                    <a:bodyPr/>
                    <a:lstStyle/>
                    <a:p>
                      <a:r>
                        <a:rPr lang="en-US" sz="1400" dirty="0" smtClean="0"/>
                        <a:t>32.4%</a:t>
                      </a:r>
                      <a:endParaRPr lang="en-US" sz="1400" dirty="0"/>
                    </a:p>
                  </a:txBody>
                  <a:tcPr/>
                </a:tc>
                <a:tc>
                  <a:txBody>
                    <a:bodyPr/>
                    <a:lstStyle/>
                    <a:p>
                      <a:r>
                        <a:rPr lang="en-US" sz="1400" dirty="0" smtClean="0"/>
                        <a:t>97.4%</a:t>
                      </a:r>
                      <a:endParaRPr lang="en-US" sz="1400" dirty="0"/>
                    </a:p>
                  </a:txBody>
                  <a:tcPr/>
                </a:tc>
              </a:tr>
            </a:tbl>
          </a:graphicData>
        </a:graphic>
      </p:graphicFrame>
      <p:sp>
        <p:nvSpPr>
          <p:cNvPr id="7" name="Rectangle 6"/>
          <p:cNvSpPr/>
          <p:nvPr/>
        </p:nvSpPr>
        <p:spPr>
          <a:xfrm>
            <a:off x="684538" y="5941680"/>
            <a:ext cx="6092825" cy="286232"/>
          </a:xfrm>
          <a:prstGeom prst="rect">
            <a:avLst/>
          </a:prstGeom>
        </p:spPr>
        <p:txBody>
          <a:bodyPr>
            <a:spAutoFit/>
          </a:bodyPr>
          <a:lstStyle/>
          <a:p>
            <a:pPr>
              <a:lnSpc>
                <a:spcPct val="90000"/>
              </a:lnSpc>
              <a:spcAft>
                <a:spcPts val="300"/>
              </a:spcAft>
            </a:pPr>
            <a:r>
              <a:rPr lang="en-US" sz="1400" dirty="0" smtClean="0">
                <a:solidFill>
                  <a:schemeClr val="tx1">
                    <a:lumMod val="75000"/>
                    <a:lumOff val="25000"/>
                  </a:schemeClr>
                </a:solidFill>
                <a:latin typeface="Calibre Semibold" pitchFamily="34" charset="0"/>
              </a:rPr>
              <a:t>*</a:t>
            </a:r>
            <a:r>
              <a:rPr lang="en-US" sz="1400" i="1" dirty="0" smtClean="0"/>
              <a:t>p</a:t>
            </a:r>
            <a:r>
              <a:rPr lang="en-US" sz="1400" dirty="0" smtClean="0"/>
              <a:t> is probability of success of receiving multicast packet  </a:t>
            </a:r>
            <a:endParaRPr lang="en-US" sz="1400" dirty="0"/>
          </a:p>
        </p:txBody>
      </p:sp>
    </p:spTree>
    <p:extLst>
      <p:ext uri="{BB962C8B-B14F-4D97-AF65-F5344CB8AC3E}">
        <p14:creationId xmlns:p14="http://schemas.microsoft.com/office/powerpoint/2010/main" val="21490005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Comparison with Test Data</a:t>
            </a:r>
            <a:endParaRPr lang="en-US" dirty="0"/>
          </a:p>
        </p:txBody>
      </p:sp>
      <p:sp>
        <p:nvSpPr>
          <p:cNvPr id="4" name="Text Placeholder 3"/>
          <p:cNvSpPr>
            <a:spLocks noGrp="1"/>
          </p:cNvSpPr>
          <p:nvPr>
            <p:ph type="body" sz="quarter" idx="11"/>
          </p:nvPr>
        </p:nvSpPr>
        <p:spPr>
          <a:xfrm>
            <a:off x="449872" y="1302745"/>
            <a:ext cx="11218482" cy="5416868"/>
          </a:xfrm>
        </p:spPr>
        <p:txBody>
          <a:bodyPr/>
          <a:lstStyle/>
          <a:p>
            <a:pPr marL="0" indent="0">
              <a:buNone/>
            </a:pPr>
            <a:r>
              <a:rPr lang="en-US" dirty="0" smtClean="0"/>
              <a:t>Name Based Discovery</a:t>
            </a:r>
          </a:p>
          <a:p>
            <a:r>
              <a:rPr lang="en-US" b="1" dirty="0" smtClean="0"/>
              <a:t>Test </a:t>
            </a:r>
            <a:r>
              <a:rPr lang="en-US" b="1" dirty="0"/>
              <a:t>iteration</a:t>
            </a:r>
          </a:p>
          <a:p>
            <a:pPr lvl="1"/>
            <a:r>
              <a:rPr lang="en-US" dirty="0"/>
              <a:t>Start 5 Advertisers, each advertising one name for a duration of 80 seconds, on five of the six Android devices </a:t>
            </a:r>
            <a:r>
              <a:rPr lang="en-US" i="1" dirty="0"/>
              <a:t>(all devices advertise with a common prefix)</a:t>
            </a:r>
            <a:endParaRPr lang="en-US" dirty="0"/>
          </a:p>
          <a:p>
            <a:pPr lvl="1"/>
            <a:r>
              <a:rPr lang="en-US" dirty="0"/>
              <a:t>Wait for 45 seconds, to wait out the unsolicited advertisement traffic.</a:t>
            </a:r>
          </a:p>
          <a:p>
            <a:pPr lvl="1"/>
            <a:r>
              <a:rPr lang="en-US" dirty="0"/>
              <a:t>Start 1 Finder, each attempting to discover five names based on the common prefix for a duration of 37 seconds (essentially 80s - 45s, plus a safety buffer of two seconds)</a:t>
            </a:r>
          </a:p>
          <a:p>
            <a:pPr lvl="1"/>
            <a:r>
              <a:rPr lang="en-US" dirty="0"/>
              <a:t>Wait for the program to exit on all devices. The Finder reports each name that was found and how long it took to discover it.</a:t>
            </a:r>
          </a:p>
          <a:p>
            <a:endParaRPr lang="en-US" dirty="0"/>
          </a:p>
          <a:p>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62714494"/>
              </p:ext>
            </p:extLst>
          </p:nvPr>
        </p:nvGraphicFramePr>
        <p:xfrm>
          <a:off x="1103860" y="4553732"/>
          <a:ext cx="9059588" cy="1473200"/>
        </p:xfrm>
        <a:graphic>
          <a:graphicData uri="http://schemas.openxmlformats.org/drawingml/2006/table">
            <a:tbl>
              <a:tblPr firstRow="1" bandRow="1">
                <a:tableStyleId>{8799B23B-EC83-4686-B30A-512413B5E67A}</a:tableStyleId>
              </a:tblPr>
              <a:tblGrid>
                <a:gridCol w="4440430"/>
                <a:gridCol w="1217933"/>
                <a:gridCol w="1179319"/>
                <a:gridCol w="1102408"/>
                <a:gridCol w="1119498"/>
              </a:tblGrid>
              <a:tr h="370840">
                <a:tc>
                  <a:txBody>
                    <a:bodyPr/>
                    <a:lstStyle/>
                    <a:p>
                      <a:r>
                        <a:rPr lang="en-US" sz="1400" dirty="0" smtClean="0"/>
                        <a:t>Key metrics </a:t>
                      </a:r>
                      <a:endParaRPr lang="en-US" sz="1400" dirty="0"/>
                    </a:p>
                  </a:txBody>
                  <a:tcPr/>
                </a:tc>
                <a:tc>
                  <a:txBody>
                    <a:bodyPr/>
                    <a:lstStyle/>
                    <a:p>
                      <a:r>
                        <a:rPr lang="en-US" sz="1400" dirty="0" smtClean="0"/>
                        <a:t>14.02 Estimate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=0.35)</a:t>
                      </a:r>
                    </a:p>
                  </a:txBody>
                  <a:tcPr/>
                </a:tc>
                <a:tc>
                  <a:txBody>
                    <a:bodyPr/>
                    <a:lstStyle/>
                    <a:p>
                      <a:r>
                        <a:rPr lang="en-US" sz="1400" dirty="0" smtClean="0"/>
                        <a:t>14.06 Estimate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i="1" dirty="0" smtClean="0"/>
                        <a:t>p</a:t>
                      </a:r>
                      <a:r>
                        <a:rPr lang="en-US" sz="1400" dirty="0" smtClean="0"/>
                        <a:t> =0.35)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14.06 Android</a:t>
                      </a:r>
                      <a:r>
                        <a:rPr lang="en-US" sz="1400" baseline="0" dirty="0" smtClean="0"/>
                        <a:t> (</a:t>
                      </a:r>
                      <a:r>
                        <a:rPr lang="en-US" sz="1200" baseline="0" dirty="0" smtClean="0"/>
                        <a:t>sleep</a:t>
                      </a:r>
                      <a:r>
                        <a:rPr lang="en-US" sz="1400" baseline="0" dirty="0" smtClean="0"/>
                        <a:t>)</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14.06 Android (</a:t>
                      </a:r>
                      <a:r>
                        <a:rPr lang="en-US" sz="1100" dirty="0" smtClean="0"/>
                        <a:t>no sleep</a:t>
                      </a:r>
                      <a:r>
                        <a:rPr lang="en-US" sz="1400" dirty="0" smtClean="0"/>
                        <a:t>)</a:t>
                      </a:r>
                    </a:p>
                  </a:txBody>
                  <a:tcPr/>
                </a:tc>
              </a:tr>
              <a:tr h="370840">
                <a:tc>
                  <a:txBody>
                    <a:bodyPr/>
                    <a:lstStyle/>
                    <a:p>
                      <a:r>
                        <a:rPr lang="en-US" sz="1400" dirty="0" smtClean="0"/>
                        <a:t>Prob. that</a:t>
                      </a:r>
                      <a:r>
                        <a:rPr lang="en-US" sz="1400" baseline="0" dirty="0" smtClean="0"/>
                        <a:t> discovery succeeds within 1 sec</a:t>
                      </a:r>
                      <a:endParaRPr lang="en-US" sz="1400" dirty="0"/>
                    </a:p>
                  </a:txBody>
                  <a:tcPr/>
                </a:tc>
                <a:tc>
                  <a:txBody>
                    <a:bodyPr/>
                    <a:lstStyle/>
                    <a:p>
                      <a:r>
                        <a:rPr lang="en-US" sz="1400" dirty="0" smtClean="0"/>
                        <a:t>12.3%</a:t>
                      </a:r>
                      <a:endParaRPr lang="en-US" sz="1400" dirty="0"/>
                    </a:p>
                  </a:txBody>
                  <a:tcPr/>
                </a:tc>
                <a:tc>
                  <a:txBody>
                    <a:bodyPr/>
                    <a:lstStyle/>
                    <a:p>
                      <a:r>
                        <a:rPr lang="en-US" sz="1400" dirty="0" smtClean="0"/>
                        <a:t>60%</a:t>
                      </a:r>
                      <a:endParaRPr lang="en-US" sz="1400" dirty="0"/>
                    </a:p>
                  </a:txBody>
                  <a:tcPr/>
                </a:tc>
                <a:tc>
                  <a:txBody>
                    <a:bodyPr/>
                    <a:lstStyle/>
                    <a:p>
                      <a:r>
                        <a:rPr lang="en-US" sz="1400" dirty="0" smtClean="0"/>
                        <a:t>41.9%</a:t>
                      </a:r>
                      <a:endParaRPr lang="en-US" sz="1400" dirty="0"/>
                    </a:p>
                  </a:txBody>
                  <a:tcPr/>
                </a:tc>
                <a:tc>
                  <a:txBody>
                    <a:bodyPr/>
                    <a:lstStyle/>
                    <a:p>
                      <a:r>
                        <a:rPr lang="en-US" sz="1400" dirty="0" smtClean="0"/>
                        <a:t>74.3%</a:t>
                      </a:r>
                      <a:endParaRPr lang="en-US" sz="1400" dirty="0"/>
                    </a:p>
                  </a:txBody>
                  <a:tcPr/>
                </a:tc>
              </a:tr>
              <a:tr h="370840">
                <a:tc>
                  <a:txBody>
                    <a:bodyPr/>
                    <a:lstStyle/>
                    <a:p>
                      <a:r>
                        <a:rPr lang="en-US" sz="1400" dirty="0" smtClean="0"/>
                        <a:t>Prob. that discovery</a:t>
                      </a:r>
                      <a:r>
                        <a:rPr lang="en-US" sz="1400" baseline="0" dirty="0" smtClean="0"/>
                        <a:t> succeeds within 10 sec</a:t>
                      </a:r>
                      <a:endParaRPr lang="en-US" sz="1400" dirty="0"/>
                    </a:p>
                  </a:txBody>
                  <a:tcPr/>
                </a:tc>
                <a:tc>
                  <a:txBody>
                    <a:bodyPr/>
                    <a:lstStyle/>
                    <a:p>
                      <a:r>
                        <a:rPr lang="en-US" sz="1400" dirty="0" smtClean="0"/>
                        <a:t>32.4%</a:t>
                      </a:r>
                      <a:endParaRPr lang="en-US" sz="1400" dirty="0"/>
                    </a:p>
                  </a:txBody>
                  <a:tcPr/>
                </a:tc>
                <a:tc>
                  <a:txBody>
                    <a:bodyPr/>
                    <a:lstStyle/>
                    <a:p>
                      <a:r>
                        <a:rPr lang="en-US" sz="1400" dirty="0" smtClean="0"/>
                        <a:t>97.4%</a:t>
                      </a:r>
                      <a:endParaRPr lang="en-US" sz="1400" dirty="0"/>
                    </a:p>
                  </a:txBody>
                  <a:tcPr/>
                </a:tc>
                <a:tc>
                  <a:txBody>
                    <a:bodyPr/>
                    <a:lstStyle/>
                    <a:p>
                      <a:r>
                        <a:rPr lang="en-US" sz="1400" dirty="0" smtClean="0"/>
                        <a:t>89.4%</a:t>
                      </a:r>
                      <a:endParaRPr lang="en-US" sz="1400" dirty="0"/>
                    </a:p>
                  </a:txBody>
                  <a:tcPr/>
                </a:tc>
                <a:tc>
                  <a:txBody>
                    <a:bodyPr/>
                    <a:lstStyle/>
                    <a:p>
                      <a:r>
                        <a:rPr lang="en-US" sz="1400" dirty="0" smtClean="0"/>
                        <a:t>99.9%</a:t>
                      </a:r>
                      <a:endParaRPr lang="en-US" sz="1400" dirty="0"/>
                    </a:p>
                  </a:txBody>
                  <a:tcPr/>
                </a:tc>
              </a:tr>
            </a:tbl>
          </a:graphicData>
        </a:graphic>
      </p:graphicFrame>
    </p:spTree>
    <p:extLst>
      <p:ext uri="{BB962C8B-B14F-4D97-AF65-F5344CB8AC3E}">
        <p14:creationId xmlns:p14="http://schemas.microsoft.com/office/powerpoint/2010/main" val="41257291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Protocol Stacks</a:t>
            </a:r>
            <a:endParaRPr lang="en-US" dirty="0"/>
          </a:p>
        </p:txBody>
      </p:sp>
      <p:sp>
        <p:nvSpPr>
          <p:cNvPr id="4" name="Text Placeholder 3"/>
          <p:cNvSpPr>
            <a:spLocks noGrp="1"/>
          </p:cNvSpPr>
          <p:nvPr>
            <p:ph type="body" sz="quarter" idx="11"/>
          </p:nvPr>
        </p:nvSpPr>
        <p:spPr/>
        <p:txBody>
          <a:bodyPr/>
          <a:lstStyle/>
          <a:p>
            <a:r>
              <a:rPr lang="en-US" smtClean="0"/>
              <a:t>14.02 vs 14.06</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72" y="2103047"/>
            <a:ext cx="21240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538" y="2094421"/>
            <a:ext cx="21240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8421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Discovery Functions</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194235245"/>
              </p:ext>
            </p:extLst>
          </p:nvPr>
        </p:nvGraphicFramePr>
        <p:xfrm>
          <a:off x="449872" y="1592772"/>
          <a:ext cx="11430001" cy="3891280"/>
        </p:xfrm>
        <a:graphic>
          <a:graphicData uri="http://schemas.openxmlformats.org/drawingml/2006/table">
            <a:tbl>
              <a:tblPr firstRow="1" bandRow="1">
                <a:tableStyleId>{5940675A-B579-460E-94D1-54222C63F5DA}</a:tableStyleId>
              </a:tblPr>
              <a:tblGrid>
                <a:gridCol w="1145286"/>
                <a:gridCol w="2310493"/>
                <a:gridCol w="1919686"/>
                <a:gridCol w="2674189"/>
                <a:gridCol w="1578081"/>
                <a:gridCol w="1802266"/>
              </a:tblGrid>
              <a:tr h="370840">
                <a:tc>
                  <a:txBody>
                    <a:bodyPr/>
                    <a:lstStyle/>
                    <a:p>
                      <a:r>
                        <a:rPr lang="en-US" sz="1400" dirty="0" smtClean="0">
                          <a:solidFill>
                            <a:schemeClr val="bg1"/>
                          </a:solidFill>
                        </a:rPr>
                        <a:t>Discovery</a:t>
                      </a:r>
                      <a:endParaRPr lang="en-US" sz="1400" dirty="0">
                        <a:solidFill>
                          <a:schemeClr val="bg1"/>
                        </a:solidFill>
                      </a:endParaRPr>
                    </a:p>
                  </a:txBody>
                  <a:tcPr>
                    <a:solidFill>
                      <a:schemeClr val="tx1">
                        <a:lumMod val="95000"/>
                        <a:lumOff val="5000"/>
                      </a:schemeClr>
                    </a:solidFill>
                  </a:tcPr>
                </a:tc>
                <a:tc>
                  <a:txBody>
                    <a:bodyPr/>
                    <a:lstStyle/>
                    <a:p>
                      <a:r>
                        <a:rPr lang="en-US" sz="1400" dirty="0" smtClean="0">
                          <a:solidFill>
                            <a:schemeClr val="bg1"/>
                          </a:solidFill>
                        </a:rPr>
                        <a:t>Discovery use case</a:t>
                      </a:r>
                      <a:endParaRPr lang="en-US" sz="1400" dirty="0">
                        <a:solidFill>
                          <a:schemeClr val="bg1"/>
                        </a:solidFill>
                      </a:endParaRPr>
                    </a:p>
                  </a:txBody>
                  <a:tcPr>
                    <a:solidFill>
                      <a:schemeClr val="tx1">
                        <a:lumMod val="95000"/>
                        <a:lumOff val="5000"/>
                      </a:schemeClr>
                    </a:solidFill>
                  </a:tcPr>
                </a:tc>
                <a:tc>
                  <a:txBody>
                    <a:bodyPr/>
                    <a:lstStyle/>
                    <a:p>
                      <a:r>
                        <a:rPr lang="en-US" sz="1400" dirty="0" smtClean="0">
                          <a:solidFill>
                            <a:schemeClr val="bg1"/>
                          </a:solidFill>
                        </a:rPr>
                        <a:t>Pre-condition</a:t>
                      </a:r>
                      <a:endParaRPr lang="en-US" sz="1400" dirty="0">
                        <a:solidFill>
                          <a:schemeClr val="bg1"/>
                        </a:solidFill>
                      </a:endParaRPr>
                    </a:p>
                  </a:txBody>
                  <a:tcPr>
                    <a:solidFill>
                      <a:schemeClr val="tx1">
                        <a:lumMod val="95000"/>
                        <a:lumOff val="5000"/>
                      </a:schemeClr>
                    </a:solidFill>
                  </a:tcPr>
                </a:tc>
                <a:tc>
                  <a:txBody>
                    <a:bodyPr/>
                    <a:lstStyle/>
                    <a:p>
                      <a:r>
                        <a:rPr lang="en-US" sz="1400" dirty="0" smtClean="0">
                          <a:solidFill>
                            <a:schemeClr val="bg1"/>
                          </a:solidFill>
                        </a:rPr>
                        <a:t>API</a:t>
                      </a:r>
                      <a:endParaRPr lang="en-US" sz="1400" dirty="0">
                        <a:solidFill>
                          <a:schemeClr val="bg1"/>
                        </a:solidFill>
                      </a:endParaRPr>
                    </a:p>
                  </a:txBody>
                  <a:tcPr>
                    <a:solidFill>
                      <a:schemeClr val="tx1">
                        <a:lumMod val="95000"/>
                        <a:lumOff val="5000"/>
                      </a:schemeClr>
                    </a:solidFill>
                  </a:tcPr>
                </a:tc>
                <a:tc>
                  <a:txBody>
                    <a:bodyPr/>
                    <a:lstStyle/>
                    <a:p>
                      <a:r>
                        <a:rPr lang="en-US" sz="1400" dirty="0" smtClean="0">
                          <a:solidFill>
                            <a:schemeClr val="bg1"/>
                          </a:solidFill>
                        </a:rPr>
                        <a:t>Input</a:t>
                      </a:r>
                      <a:endParaRPr lang="en-US" sz="1400" dirty="0">
                        <a:solidFill>
                          <a:schemeClr val="bg1"/>
                        </a:solidFill>
                      </a:endParaRPr>
                    </a:p>
                  </a:txBody>
                  <a:tcPr>
                    <a:solidFill>
                      <a:schemeClr val="tx1">
                        <a:lumMod val="95000"/>
                        <a:lumOff val="5000"/>
                      </a:schemeClr>
                    </a:solidFill>
                  </a:tcPr>
                </a:tc>
                <a:tc>
                  <a:txBody>
                    <a:bodyPr/>
                    <a:lstStyle/>
                    <a:p>
                      <a:r>
                        <a:rPr lang="en-US" sz="1400" dirty="0" smtClean="0">
                          <a:solidFill>
                            <a:schemeClr val="bg1"/>
                          </a:solidFill>
                        </a:rPr>
                        <a:t>Output</a:t>
                      </a:r>
                      <a:endParaRPr lang="en-US" sz="1400" dirty="0">
                        <a:solidFill>
                          <a:schemeClr val="bg1"/>
                        </a:solidFill>
                      </a:endParaRPr>
                    </a:p>
                  </a:txBody>
                  <a:tcPr>
                    <a:solidFill>
                      <a:schemeClr val="tx1">
                        <a:lumMod val="95000"/>
                        <a:lumOff val="5000"/>
                      </a:schemeClr>
                    </a:solidFill>
                  </a:tcPr>
                </a:tc>
              </a:tr>
              <a:tr h="370840">
                <a:tc>
                  <a:txBody>
                    <a:bodyPr/>
                    <a:lstStyle/>
                    <a:p>
                      <a:r>
                        <a:rPr lang="en-US" sz="1400" dirty="0" smtClean="0"/>
                        <a:t>Existing</a:t>
                      </a:r>
                      <a:endParaRPr lang="en-US" sz="1400" dirty="0"/>
                    </a:p>
                  </a:txBody>
                  <a:tcPr>
                    <a:solidFill>
                      <a:schemeClr val="bg1">
                        <a:lumMod val="85000"/>
                      </a:schemeClr>
                    </a:solidFill>
                  </a:tcPr>
                </a:tc>
                <a:tc>
                  <a:txBody>
                    <a:bodyPr/>
                    <a:lstStyle/>
                    <a:p>
                      <a:r>
                        <a:rPr lang="en-US" sz="1400" dirty="0" smtClean="0"/>
                        <a:t>Advertise WKN</a:t>
                      </a:r>
                      <a:endParaRPr lang="en-US" sz="1400" dirty="0"/>
                    </a:p>
                  </a:txBody>
                  <a:tcPr>
                    <a:solidFill>
                      <a:schemeClr val="bg1">
                        <a:lumMod val="85000"/>
                      </a:schemeClr>
                    </a:solidFill>
                  </a:tcPr>
                </a:tc>
                <a:tc>
                  <a:txBody>
                    <a:bodyPr/>
                    <a:lstStyle/>
                    <a:p>
                      <a:endParaRPr lang="en-US" sz="1400" dirty="0"/>
                    </a:p>
                  </a:txBody>
                  <a:tcPr>
                    <a:solidFill>
                      <a:schemeClr val="bg1">
                        <a:lumMod val="85000"/>
                      </a:schemeClr>
                    </a:solidFill>
                  </a:tcPr>
                </a:tc>
                <a:tc>
                  <a:txBody>
                    <a:bodyPr/>
                    <a:lstStyle/>
                    <a:p>
                      <a:r>
                        <a:rPr lang="en-US" sz="1400" dirty="0" smtClean="0"/>
                        <a:t>AdvertiseName</a:t>
                      </a:r>
                      <a:endParaRPr lang="en-US" sz="1400" dirty="0"/>
                    </a:p>
                  </a:txBody>
                  <a:tcPr>
                    <a:solidFill>
                      <a:schemeClr val="bg1">
                        <a:lumMod val="85000"/>
                      </a:schemeClr>
                    </a:solidFill>
                  </a:tcPr>
                </a:tc>
                <a:tc>
                  <a:txBody>
                    <a:bodyPr/>
                    <a:lstStyle/>
                    <a:p>
                      <a:r>
                        <a:rPr lang="en-US" sz="1400" dirty="0" smtClean="0"/>
                        <a:t>WKN</a:t>
                      </a:r>
                      <a:endParaRPr lang="en-US" sz="1400" dirty="0"/>
                    </a:p>
                  </a:txBody>
                  <a:tcPr>
                    <a:solidFill>
                      <a:schemeClr val="bg1">
                        <a:lumMod val="85000"/>
                      </a:schemeClr>
                    </a:solidFill>
                  </a:tcPr>
                </a:tc>
                <a:tc>
                  <a:txBody>
                    <a:bodyPr/>
                    <a:lstStyle/>
                    <a:p>
                      <a:endParaRPr lang="en-US" sz="1400" dirty="0"/>
                    </a:p>
                  </a:txBody>
                  <a:tcPr>
                    <a:solidFill>
                      <a:schemeClr val="bg1">
                        <a:lumMod val="85000"/>
                      </a:schemeClr>
                    </a:solidFill>
                  </a:tcPr>
                </a:tc>
              </a:tr>
              <a:tr h="370840">
                <a:tc>
                  <a:txBody>
                    <a:bodyPr/>
                    <a:lstStyle/>
                    <a:p>
                      <a:r>
                        <a:rPr lang="en-US" sz="1400" dirty="0" smtClean="0"/>
                        <a:t>Existing</a:t>
                      </a:r>
                      <a:endParaRPr lang="en-US" sz="1400" dirty="0"/>
                    </a:p>
                  </a:txBody>
                  <a:tcPr>
                    <a:solidFill>
                      <a:schemeClr val="bg1">
                        <a:lumMod val="85000"/>
                      </a:schemeClr>
                    </a:solidFill>
                  </a:tcPr>
                </a:tc>
                <a:tc>
                  <a:txBody>
                    <a:bodyPr/>
                    <a:lstStyle/>
                    <a:p>
                      <a:r>
                        <a:rPr lang="en-US" sz="1400" dirty="0" smtClean="0"/>
                        <a:t>WKN based search</a:t>
                      </a:r>
                      <a:endParaRPr lang="en-US" sz="1400" dirty="0"/>
                    </a:p>
                  </a:txBody>
                  <a:tcPr>
                    <a:solidFill>
                      <a:schemeClr val="bg1">
                        <a:lumMod val="85000"/>
                      </a:schemeClr>
                    </a:solidFill>
                  </a:tcPr>
                </a:tc>
                <a:tc>
                  <a:txBody>
                    <a:bodyPr/>
                    <a:lstStyle/>
                    <a:p>
                      <a:r>
                        <a:rPr lang="en-US" sz="1400" dirty="0" smtClean="0"/>
                        <a:t>WKN</a:t>
                      </a:r>
                      <a:r>
                        <a:rPr lang="en-US" sz="1400" baseline="0" dirty="0" smtClean="0"/>
                        <a:t> is advertised</a:t>
                      </a:r>
                      <a:endParaRPr lang="en-US" sz="1400" dirty="0"/>
                    </a:p>
                  </a:txBody>
                  <a:tcPr>
                    <a:solidFill>
                      <a:schemeClr val="bg1">
                        <a:lumMod val="85000"/>
                      </a:schemeClr>
                    </a:solidFill>
                  </a:tcPr>
                </a:tc>
                <a:tc>
                  <a:txBody>
                    <a:bodyPr/>
                    <a:lstStyle/>
                    <a:p>
                      <a:r>
                        <a:rPr lang="en-US" sz="1400" dirty="0" smtClean="0"/>
                        <a:t>FindAdvertisedName</a:t>
                      </a:r>
                      <a:endParaRPr lang="en-US" sz="1400" dirty="0"/>
                    </a:p>
                  </a:txBody>
                  <a:tcPr>
                    <a:solidFill>
                      <a:schemeClr val="bg1">
                        <a:lumMod val="85000"/>
                      </a:schemeClr>
                    </a:solidFill>
                  </a:tcPr>
                </a:tc>
                <a:tc>
                  <a:txBody>
                    <a:bodyPr/>
                    <a:lstStyle/>
                    <a:p>
                      <a:r>
                        <a:rPr lang="en-US" sz="1400" dirty="0" smtClean="0"/>
                        <a:t>WKN prefix</a:t>
                      </a:r>
                      <a:endParaRPr lang="en-US" sz="1400" dirty="0"/>
                    </a:p>
                  </a:txBody>
                  <a:tcPr>
                    <a:solidFill>
                      <a:schemeClr val="bg1">
                        <a:lumMod val="85000"/>
                      </a:schemeClr>
                    </a:solidFill>
                  </a:tcPr>
                </a:tc>
                <a:tc>
                  <a:txBody>
                    <a:bodyPr/>
                    <a:lstStyle/>
                    <a:p>
                      <a:r>
                        <a:rPr lang="en-US" sz="1400" dirty="0" smtClean="0"/>
                        <a:t>WKN</a:t>
                      </a:r>
                      <a:endParaRPr lang="en-US" sz="1400" dirty="0"/>
                    </a:p>
                  </a:txBody>
                  <a:tcPr>
                    <a:solidFill>
                      <a:schemeClr val="bg1">
                        <a:lumMod val="85000"/>
                      </a:schemeClr>
                    </a:solidFill>
                  </a:tcPr>
                </a:tc>
              </a:tr>
              <a:tr h="370840">
                <a:tc>
                  <a:txBody>
                    <a:bodyPr/>
                    <a:lstStyle/>
                    <a:p>
                      <a:r>
                        <a:rPr lang="en-US" sz="1400" dirty="0" smtClean="0"/>
                        <a:t>Existing</a:t>
                      </a:r>
                      <a:endParaRPr lang="en-US" sz="1400" dirty="0"/>
                    </a:p>
                  </a:txBody>
                  <a:tcPr>
                    <a:solidFill>
                      <a:schemeClr val="bg1">
                        <a:lumMod val="85000"/>
                      </a:schemeClr>
                    </a:solidFill>
                  </a:tcPr>
                </a:tc>
                <a:tc>
                  <a:txBody>
                    <a:bodyPr/>
                    <a:lstStyle/>
                    <a:p>
                      <a:r>
                        <a:rPr lang="en-US" sz="1400" dirty="0" smtClean="0"/>
                        <a:t>Presence </a:t>
                      </a:r>
                      <a:endParaRPr lang="en-US" sz="1400" dirty="0"/>
                    </a:p>
                  </a:txBody>
                  <a:tcPr>
                    <a:solidFill>
                      <a:schemeClr val="bg1">
                        <a:lumMod val="85000"/>
                      </a:schemeClr>
                    </a:solidFill>
                  </a:tcPr>
                </a:tc>
                <a:tc>
                  <a:txBody>
                    <a:bodyPr/>
                    <a:lstStyle/>
                    <a:p>
                      <a:r>
                        <a:rPr lang="en-US" sz="1400" dirty="0" smtClean="0"/>
                        <a:t>FindAdvertisedName</a:t>
                      </a:r>
                      <a:r>
                        <a:rPr lang="en-US" sz="1400" baseline="0" dirty="0" smtClean="0"/>
                        <a:t> </a:t>
                      </a:r>
                      <a:endParaRPr lang="en-US" sz="1400" dirty="0"/>
                    </a:p>
                  </a:txBody>
                  <a:tcPr>
                    <a:solidFill>
                      <a:schemeClr val="bg1">
                        <a:lumMod val="85000"/>
                      </a:schemeClr>
                    </a:solidFill>
                  </a:tcPr>
                </a:tc>
                <a:tc>
                  <a:txBody>
                    <a:bodyPr/>
                    <a:lstStyle/>
                    <a:p>
                      <a:r>
                        <a:rPr lang="en-US" sz="1400" dirty="0" smtClean="0"/>
                        <a:t>LostAdvertisedName</a:t>
                      </a:r>
                      <a:endParaRPr lang="en-US" sz="1400" dirty="0"/>
                    </a:p>
                  </a:txBody>
                  <a:tcPr>
                    <a:solidFill>
                      <a:schemeClr val="bg1">
                        <a:lumMod val="85000"/>
                      </a:schemeClr>
                    </a:solidFill>
                  </a:tcPr>
                </a:tc>
                <a:tc>
                  <a:txBody>
                    <a:bodyPr/>
                    <a:lstStyle/>
                    <a:p>
                      <a:endParaRPr lang="en-US" sz="1400" dirty="0"/>
                    </a:p>
                  </a:txBody>
                  <a:tcPr>
                    <a:solidFill>
                      <a:schemeClr val="bg1">
                        <a:lumMod val="85000"/>
                      </a:schemeClr>
                    </a:solidFill>
                  </a:tcPr>
                </a:tc>
                <a:tc>
                  <a:txBody>
                    <a:bodyPr/>
                    <a:lstStyle/>
                    <a:p>
                      <a:r>
                        <a:rPr lang="en-US" sz="1400" dirty="0" smtClean="0"/>
                        <a:t>WKN</a:t>
                      </a:r>
                      <a:endParaRPr lang="en-US" sz="1400" dirty="0"/>
                    </a:p>
                  </a:txBody>
                  <a:tcPr>
                    <a:solidFill>
                      <a:schemeClr val="bg1">
                        <a:lumMod val="85000"/>
                      </a:schemeClr>
                    </a:solidFill>
                  </a:tcPr>
                </a:tc>
              </a:tr>
              <a:tr h="370840">
                <a:tc>
                  <a:txBody>
                    <a:bodyPr/>
                    <a:lstStyle/>
                    <a:p>
                      <a:r>
                        <a:rPr lang="en-US" sz="1400" dirty="0" smtClean="0"/>
                        <a:t>Existing</a:t>
                      </a:r>
                      <a:endParaRPr lang="en-US" sz="1400" dirty="0"/>
                    </a:p>
                  </a:txBody>
                  <a:tcPr>
                    <a:solidFill>
                      <a:schemeClr val="bg1">
                        <a:lumMod val="85000"/>
                      </a:schemeClr>
                    </a:solidFill>
                  </a:tcPr>
                </a:tc>
                <a:tc>
                  <a:txBody>
                    <a:bodyPr/>
                    <a:lstStyle/>
                    <a:p>
                      <a:r>
                        <a:rPr lang="en-US" sz="1400" dirty="0" smtClean="0"/>
                        <a:t>Send</a:t>
                      </a:r>
                      <a:r>
                        <a:rPr lang="en-US" sz="1400" baseline="0" dirty="0" smtClean="0"/>
                        <a:t> Announce signal</a:t>
                      </a:r>
                      <a:endParaRPr lang="en-US" sz="1400" dirty="0"/>
                    </a:p>
                  </a:txBody>
                  <a:tcPr>
                    <a:solidFill>
                      <a:schemeClr val="bg1">
                        <a:lumMod val="85000"/>
                      </a:schemeClr>
                    </a:solidFill>
                  </a:tcPr>
                </a:tc>
                <a:tc>
                  <a:txBody>
                    <a:bodyPr/>
                    <a:lstStyle/>
                    <a:p>
                      <a:r>
                        <a:rPr lang="en-US" sz="1400" dirty="0" smtClean="0"/>
                        <a:t>Application provides Announce() payload</a:t>
                      </a:r>
                      <a:endParaRPr lang="en-US" sz="1400" dirty="0"/>
                    </a:p>
                  </a:txBody>
                  <a:tcPr>
                    <a:solidFill>
                      <a:schemeClr val="bg1">
                        <a:lumMod val="85000"/>
                      </a:schemeClr>
                    </a:solidFill>
                  </a:tcPr>
                </a:tc>
                <a:tc>
                  <a:txBody>
                    <a:bodyPr/>
                    <a:lstStyle/>
                    <a:p>
                      <a:r>
                        <a:rPr lang="en-US" sz="1400" dirty="0" smtClean="0"/>
                        <a:t>SendAnnounce()</a:t>
                      </a:r>
                      <a:endParaRPr lang="en-US" sz="1400" dirty="0"/>
                    </a:p>
                  </a:txBody>
                  <a:tcPr>
                    <a:solidFill>
                      <a:schemeClr val="bg1">
                        <a:lumMod val="85000"/>
                      </a:schemeClr>
                    </a:solidFill>
                  </a:tcPr>
                </a:tc>
                <a:tc>
                  <a:txBody>
                    <a:bodyPr/>
                    <a:lstStyle/>
                    <a:p>
                      <a:r>
                        <a:rPr lang="en-US" sz="1400" dirty="0" smtClean="0"/>
                        <a:t>Announce payload</a:t>
                      </a:r>
                      <a:endParaRPr lang="en-US" sz="1400" dirty="0"/>
                    </a:p>
                  </a:txBody>
                  <a:tcPr>
                    <a:solidFill>
                      <a:schemeClr val="bg1">
                        <a:lumMod val="85000"/>
                      </a:schemeClr>
                    </a:solidFill>
                  </a:tcPr>
                </a:tc>
                <a:tc>
                  <a:txBody>
                    <a:bodyPr/>
                    <a:lstStyle/>
                    <a:p>
                      <a:r>
                        <a:rPr lang="en-US" sz="1400" dirty="0" smtClean="0"/>
                        <a:t>Consumer App receives all Announce signals due to addMatch</a:t>
                      </a:r>
                      <a:r>
                        <a:rPr lang="en-US" sz="1400" baseline="0" dirty="0" smtClean="0"/>
                        <a:t> rules</a:t>
                      </a:r>
                      <a:endParaRPr lang="en-US" sz="1400" dirty="0"/>
                    </a:p>
                  </a:txBody>
                  <a:tcPr>
                    <a:solidFill>
                      <a:schemeClr val="bg1">
                        <a:lumMod val="85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New</a:t>
                      </a:r>
                    </a:p>
                  </a:txBody>
                  <a:tcPr/>
                </a:tc>
                <a:tc>
                  <a:txBody>
                    <a:bodyPr/>
                    <a:lstStyle/>
                    <a:p>
                      <a:r>
                        <a:rPr lang="en-US" sz="1400" dirty="0" smtClean="0"/>
                        <a:t>Interface-name based search</a:t>
                      </a:r>
                      <a:endParaRPr lang="en-US" sz="1400" dirty="0"/>
                    </a:p>
                  </a:txBody>
                  <a:tcPr/>
                </a:tc>
                <a:tc>
                  <a:txBody>
                    <a:bodyPr/>
                    <a:lstStyle/>
                    <a:p>
                      <a:r>
                        <a:rPr lang="en-US" sz="1400" dirty="0" smtClean="0"/>
                        <a:t>Announce is being emitted by</a:t>
                      </a:r>
                      <a:r>
                        <a:rPr lang="en-US" sz="1400" baseline="0" dirty="0" smtClean="0"/>
                        <a:t> the Provider Application</a:t>
                      </a:r>
                      <a:endParaRPr lang="en-US" sz="1400" dirty="0"/>
                    </a:p>
                  </a:txBody>
                  <a:tcPr/>
                </a:tc>
                <a:tc>
                  <a:txBody>
                    <a:bodyPr/>
                    <a:lstStyle/>
                    <a:p>
                      <a:r>
                        <a:rPr lang="en-US" sz="1400" dirty="0" smtClean="0"/>
                        <a:t>RegisterAnnounceHandler()</a:t>
                      </a:r>
                      <a:endParaRPr lang="en-US" sz="1400" dirty="0"/>
                    </a:p>
                  </a:txBody>
                  <a:tcPr/>
                </a:tc>
                <a:tc>
                  <a:txBody>
                    <a:bodyPr/>
                    <a:lstStyle/>
                    <a:p>
                      <a:r>
                        <a:rPr lang="en-US" sz="1400" dirty="0" smtClean="0"/>
                        <a:t>Interface Name(s)</a:t>
                      </a:r>
                    </a:p>
                    <a:p>
                      <a:endParaRPr lang="en-US" sz="1400" dirty="0" smtClean="0"/>
                    </a:p>
                  </a:txBody>
                  <a:tcPr/>
                </a:tc>
                <a:tc>
                  <a:txBody>
                    <a:bodyPr/>
                    <a:lstStyle/>
                    <a:p>
                      <a:r>
                        <a:rPr lang="en-US" sz="1400" dirty="0" smtClean="0"/>
                        <a:t>Announce signals that match the search criteria</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New</a:t>
                      </a:r>
                    </a:p>
                  </a:txBody>
                  <a:tcPr/>
                </a:tc>
                <a:tc>
                  <a:txBody>
                    <a:bodyPr/>
                    <a:lstStyle/>
                    <a:p>
                      <a:r>
                        <a:rPr lang="en-US" sz="1400" dirty="0" smtClean="0"/>
                        <a:t>On-demand Presence</a:t>
                      </a:r>
                      <a:endParaRPr lang="en-US" sz="1400" dirty="0"/>
                    </a:p>
                  </a:txBody>
                  <a:tcPr/>
                </a:tc>
                <a:tc>
                  <a:txBody>
                    <a:bodyPr/>
                    <a:lstStyle/>
                    <a:p>
                      <a:r>
                        <a:rPr lang="en-US" sz="1400" dirty="0" smtClean="0"/>
                        <a:t>Name has been discovered</a:t>
                      </a:r>
                      <a:r>
                        <a:rPr lang="en-US" sz="1400" baseline="0" dirty="0" smtClean="0"/>
                        <a:t> before</a:t>
                      </a:r>
                      <a:endParaRPr lang="en-US" sz="1400" dirty="0"/>
                    </a:p>
                  </a:txBody>
                  <a:tcPr/>
                </a:tc>
                <a:tc>
                  <a:txBody>
                    <a:bodyPr/>
                    <a:lstStyle/>
                    <a:p>
                      <a:r>
                        <a:rPr lang="en-US" sz="1400" dirty="0" smtClean="0"/>
                        <a:t>Ping()</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Enumeration</a:t>
                      </a:r>
                      <a:endParaRPr lang="en-US" sz="1400" dirty="0"/>
                    </a:p>
                  </a:txBody>
                  <a:tcPr/>
                </a:tc>
              </a:tr>
            </a:tbl>
          </a:graphicData>
        </a:graphic>
      </p:graphicFrame>
    </p:spTree>
    <p:extLst>
      <p:ext uri="{BB962C8B-B14F-4D97-AF65-F5344CB8AC3E}">
        <p14:creationId xmlns:p14="http://schemas.microsoft.com/office/powerpoint/2010/main" val="39788536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5083956" cy="1631616"/>
          </a:xfrm>
        </p:spPr>
        <p:txBody>
          <a:bodyPr>
            <a:noAutofit/>
          </a:bodyPr>
          <a:lstStyle/>
          <a:p>
            <a:r>
              <a:rPr lang="en-US" dirty="0"/>
              <a:t>Reminder</a:t>
            </a:r>
            <a:r>
              <a:rPr lang="en-US" dirty="0" smtClean="0"/>
              <a:t>:</a:t>
            </a:r>
            <a:br>
              <a:rPr lang="en-US" dirty="0" smtClean="0"/>
            </a:br>
            <a:r>
              <a:rPr lang="en-US" sz="800" dirty="0"/>
              <a:t> </a:t>
            </a:r>
            <a:r>
              <a:rPr lang="en-US" dirty="0"/>
              <a:t/>
            </a:r>
            <a:br>
              <a:rPr lang="en-US" dirty="0"/>
            </a:br>
            <a:r>
              <a:rPr lang="en-US" dirty="0" smtClean="0"/>
              <a:t>This </a:t>
            </a:r>
            <a:r>
              <a:rPr lang="en-US" dirty="0"/>
              <a:t>call is being recorded</a:t>
            </a:r>
          </a:p>
        </p:txBody>
      </p:sp>
      <p:sp>
        <p:nvSpPr>
          <p:cNvPr id="4" name="Slide Number Placeholder 3"/>
          <p:cNvSpPr>
            <a:spLocks noGrp="1"/>
          </p:cNvSpPr>
          <p:nvPr>
            <p:ph type="sldNum" sz="quarter" idx="4294967295"/>
          </p:nvPr>
        </p:nvSpPr>
        <p:spPr>
          <a:xfrm>
            <a:off x="9345613" y="6356350"/>
            <a:ext cx="2843212" cy="365125"/>
          </a:xfrm>
          <a:prstGeom prst="rect">
            <a:avLst/>
          </a:prstGeom>
        </p:spPr>
        <p:txBody>
          <a:bodyPr/>
          <a:lstStyle/>
          <a:p>
            <a:fld id="{8189D6DB-0117-104E-A321-2F94E21D3259}" type="slidenum">
              <a:rPr lang="en-US" smtClean="0"/>
              <a:t>3</a:t>
            </a:fld>
            <a:endParaRPr lang="en-US" dirty="0"/>
          </a:p>
        </p:txBody>
      </p:sp>
    </p:spTree>
    <p:extLst>
      <p:ext uri="{BB962C8B-B14F-4D97-AF65-F5344CB8AC3E}">
        <p14:creationId xmlns:p14="http://schemas.microsoft.com/office/powerpoint/2010/main" val="25753698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52" y="272824"/>
            <a:ext cx="682031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a:xfrm>
            <a:off x="97332" y="181439"/>
            <a:ext cx="5124663" cy="1007179"/>
          </a:xfrm>
        </p:spPr>
        <p:txBody>
          <a:bodyPr/>
          <a:lstStyle/>
          <a:p>
            <a:r>
              <a:rPr lang="en-US" dirty="0"/>
              <a:t>Interface-based query (NGNS-NGNS</a:t>
            </a:r>
            <a:r>
              <a:rPr lang="en-US" dirty="0" smtClean="0"/>
              <a:t>)</a:t>
            </a:r>
            <a:endParaRPr lang="en-US" dirty="0"/>
          </a:p>
        </p:txBody>
      </p:sp>
    </p:spTree>
    <p:extLst>
      <p:ext uri="{BB962C8B-B14F-4D97-AF65-F5344CB8AC3E}">
        <p14:creationId xmlns:p14="http://schemas.microsoft.com/office/powerpoint/2010/main" val="40562764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920" y="171024"/>
            <a:ext cx="6431041"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207501" y="171024"/>
            <a:ext cx="5322966" cy="1151001"/>
          </a:xfrm>
        </p:spPr>
        <p:txBody>
          <a:bodyPr/>
          <a:lstStyle/>
          <a:p>
            <a:r>
              <a:rPr lang="en-US" dirty="0"/>
              <a:t>Interface-based query </a:t>
            </a:r>
            <a:r>
              <a:rPr lang="en-US" dirty="0" smtClean="0"/>
              <a:t/>
            </a:r>
            <a:br>
              <a:rPr lang="en-US" dirty="0" smtClean="0"/>
            </a:br>
            <a:r>
              <a:rPr lang="en-US" dirty="0" smtClean="0"/>
              <a:t>(</a:t>
            </a:r>
            <a:r>
              <a:rPr lang="en-US" dirty="0"/>
              <a:t>NGNS-mixed mode</a:t>
            </a:r>
            <a:r>
              <a:rPr lang="en-US" dirty="0" smtClean="0"/>
              <a:t>)</a:t>
            </a:r>
            <a:endParaRPr lang="en-US" dirty="0"/>
          </a:p>
        </p:txBody>
      </p:sp>
    </p:spTree>
    <p:extLst>
      <p:ext uri="{BB962C8B-B14F-4D97-AF65-F5344CB8AC3E}">
        <p14:creationId xmlns:p14="http://schemas.microsoft.com/office/powerpoint/2010/main" val="21885157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771" y="171024"/>
            <a:ext cx="8549014"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85467" y="171024"/>
            <a:ext cx="2978983" cy="2186586"/>
          </a:xfrm>
        </p:spPr>
        <p:txBody>
          <a:bodyPr/>
          <a:lstStyle/>
          <a:p>
            <a:r>
              <a:rPr lang="en-US" dirty="0"/>
              <a:t>Name Based Query (NGNS-mixed mode</a:t>
            </a:r>
            <a:r>
              <a:rPr lang="en-US" dirty="0" smtClean="0"/>
              <a:t>)</a:t>
            </a:r>
            <a:endParaRPr lang="en-US" dirty="0"/>
          </a:p>
        </p:txBody>
      </p:sp>
    </p:spTree>
    <p:extLst>
      <p:ext uri="{BB962C8B-B14F-4D97-AF65-F5344CB8AC3E}">
        <p14:creationId xmlns:p14="http://schemas.microsoft.com/office/powerpoint/2010/main" val="42282434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3" y="292211"/>
            <a:ext cx="4794156" cy="1151000"/>
          </a:xfrm>
        </p:spPr>
        <p:txBody>
          <a:bodyPr/>
          <a:lstStyle/>
          <a:p>
            <a:r>
              <a:rPr lang="en-US" dirty="0"/>
              <a:t>Presence – Ping API</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99" y="171024"/>
            <a:ext cx="5716743"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8450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479" y="88136"/>
            <a:ext cx="11238089" cy="638376"/>
          </a:xfrm>
        </p:spPr>
        <p:txBody>
          <a:bodyPr/>
          <a:lstStyle/>
          <a:p>
            <a:r>
              <a:rPr lang="en-US" dirty="0" smtClean="0"/>
              <a:t>Interface search: </a:t>
            </a:r>
            <a:r>
              <a:rPr lang="en-US" dirty="0" err="1" smtClean="0"/>
              <a:t>mDNS</a:t>
            </a:r>
            <a:r>
              <a:rPr lang="en-US" dirty="0" smtClean="0"/>
              <a:t> Query</a:t>
            </a:r>
            <a:endParaRPr lang="en-US" dirty="0"/>
          </a:p>
        </p:txBody>
      </p:sp>
      <p:sp>
        <p:nvSpPr>
          <p:cNvPr id="2" name="Content Placeholder 1"/>
          <p:cNvSpPr>
            <a:spLocks noGrp="1"/>
          </p:cNvSpPr>
          <p:nvPr>
            <p:ph type="body" sz="quarter" idx="11"/>
          </p:nvPr>
        </p:nvSpPr>
        <p:spPr>
          <a:xfrm>
            <a:off x="489086" y="773333"/>
            <a:ext cx="11218482" cy="4475163"/>
          </a:xfrm>
        </p:spPr>
        <p:txBody>
          <a:bodyPr/>
          <a:lstStyle/>
          <a:p>
            <a:r>
              <a:rPr lang="en-US" dirty="0" err="1" smtClean="0"/>
              <a:t>mDNS</a:t>
            </a:r>
            <a:r>
              <a:rPr lang="en-US" dirty="0" smtClean="0"/>
              <a:t> Query </a:t>
            </a:r>
          </a:p>
          <a:p>
            <a:pPr lvl="1"/>
            <a:r>
              <a:rPr lang="en-US" dirty="0" smtClean="0"/>
              <a:t>sent to multicast IP and port as specified in RFC 6762 always and Subnet directed broadcast (if configured to true)</a:t>
            </a:r>
          </a:p>
          <a:p>
            <a:pPr lvl="1"/>
            <a:r>
              <a:rPr lang="en-US" dirty="0" smtClean="0"/>
              <a:t>Top bit in the </a:t>
            </a:r>
            <a:r>
              <a:rPr lang="en-US" dirty="0" err="1" smtClean="0"/>
              <a:t>qclass</a:t>
            </a:r>
            <a:r>
              <a:rPr lang="en-US" dirty="0" smtClean="0"/>
              <a:t> field in the DNS header is set to indicate unicast responses are accepted</a:t>
            </a:r>
          </a:p>
          <a:p>
            <a:pPr lvl="1"/>
            <a:r>
              <a:rPr lang="en-US" dirty="0" smtClean="0"/>
              <a:t>Question Section: _</a:t>
            </a:r>
            <a:r>
              <a:rPr lang="en-US" dirty="0" err="1" smtClean="0"/>
              <a:t>alljoyn</a:t>
            </a:r>
            <a:r>
              <a:rPr lang="en-US" dirty="0" smtClean="0"/>
              <a:t>._</a:t>
            </a:r>
            <a:r>
              <a:rPr lang="en-US" dirty="0" err="1" smtClean="0"/>
              <a:t>udp.local</a:t>
            </a:r>
            <a:r>
              <a:rPr lang="en-US" dirty="0" smtClean="0"/>
              <a:t>. PTR record</a:t>
            </a:r>
          </a:p>
          <a:p>
            <a:pPr lvl="1"/>
            <a:r>
              <a:rPr lang="en-US" dirty="0" smtClean="0"/>
              <a:t>Additional</a:t>
            </a:r>
          </a:p>
          <a:p>
            <a:pPr lvl="2"/>
            <a:r>
              <a:rPr lang="en-US" dirty="0" smtClean="0"/>
              <a:t>Name=“search.&lt;</a:t>
            </a:r>
            <a:r>
              <a:rPr lang="en-US" dirty="0" err="1" smtClean="0"/>
              <a:t>guid</a:t>
            </a:r>
            <a:r>
              <a:rPr lang="en-US" dirty="0" smtClean="0"/>
              <a:t>&gt;.local.” TXT [i_0] or [i_0,i_1,..]			//if multiple interfaces are being queried; could be wild char *</a:t>
            </a:r>
          </a:p>
          <a:p>
            <a:pPr lvl="3"/>
            <a:r>
              <a:rPr lang="en-US" dirty="0" smtClean="0"/>
              <a:t>Keys are </a:t>
            </a:r>
            <a:r>
              <a:rPr lang="en-US" dirty="0" err="1" smtClean="0"/>
              <a:t>ANDed</a:t>
            </a:r>
            <a:endParaRPr lang="en-US" dirty="0" smtClean="0"/>
          </a:p>
          <a:p>
            <a:pPr lvl="3"/>
            <a:r>
              <a:rPr lang="en-US" dirty="0" smtClean="0"/>
              <a:t>One search record per query</a:t>
            </a:r>
          </a:p>
          <a:p>
            <a:pPr lvl="2"/>
            <a:r>
              <a:rPr lang="en-US" dirty="0" smtClean="0"/>
              <a:t>Name=“sender-info.&lt;</a:t>
            </a:r>
            <a:r>
              <a:rPr lang="en-US" dirty="0" err="1" smtClean="0"/>
              <a:t>guid</a:t>
            </a:r>
            <a:r>
              <a:rPr lang="en-US" dirty="0" smtClean="0"/>
              <a:t>&gt;.local.”  TXT [</a:t>
            </a:r>
            <a:r>
              <a:rPr lang="en-US" dirty="0" err="1" smtClean="0"/>
              <a:t>pv</a:t>
            </a:r>
            <a:r>
              <a:rPr lang="en-US" dirty="0" smtClean="0"/>
              <a:t>, bid, </a:t>
            </a:r>
            <a:r>
              <a:rPr lang="en-US" dirty="0" err="1" smtClean="0"/>
              <a:t>guid</a:t>
            </a:r>
            <a:r>
              <a:rPr lang="en-US" dirty="0" smtClean="0"/>
              <a:t>, UDPv4, IPv4]  //</a:t>
            </a:r>
            <a:r>
              <a:rPr lang="en-US" dirty="0" smtClean="0">
                <a:sym typeface="Wingdings" panose="05000000000000000000" pitchFamily="2" charset="2"/>
              </a:rPr>
              <a:t>connection specs for the unicast NS</a:t>
            </a:r>
          </a:p>
          <a:p>
            <a:pPr lvl="2"/>
            <a:r>
              <a:rPr lang="en-US" dirty="0" smtClean="0">
                <a:sym typeface="Wingdings" panose="05000000000000000000" pitchFamily="2" charset="2"/>
              </a:rPr>
              <a:t>Where key nomenclature is as follows:</a:t>
            </a:r>
          </a:p>
          <a:p>
            <a:pPr lvl="3"/>
            <a:r>
              <a:rPr lang="en-US" dirty="0" err="1" smtClean="0">
                <a:sym typeface="Wingdings" panose="05000000000000000000" pitchFamily="2" charset="2"/>
              </a:rPr>
              <a:t>pv</a:t>
            </a:r>
            <a:r>
              <a:rPr lang="en-US" dirty="0" smtClean="0">
                <a:sym typeface="Wingdings" panose="05000000000000000000" pitchFamily="2" charset="2"/>
              </a:rPr>
              <a:t>:	version of the NS</a:t>
            </a:r>
          </a:p>
          <a:p>
            <a:pPr lvl="3"/>
            <a:r>
              <a:rPr lang="en-US" dirty="0" smtClean="0">
                <a:sym typeface="Wingdings" panose="05000000000000000000" pitchFamily="2" charset="2"/>
              </a:rPr>
              <a:t>bid:   burst identifier (1..n where n is determined by the schedule)	 As per the schedule it is 1..5 in 14.06 release</a:t>
            </a:r>
          </a:p>
          <a:p>
            <a:pPr lvl="3"/>
            <a:r>
              <a:rPr lang="en-US" dirty="0" err="1" smtClean="0">
                <a:sym typeface="Wingdings" panose="05000000000000000000" pitchFamily="2" charset="2"/>
              </a:rPr>
              <a:t>guid</a:t>
            </a:r>
            <a:r>
              <a:rPr lang="en-US" dirty="0" smtClean="0">
                <a:sym typeface="Wingdings" panose="05000000000000000000" pitchFamily="2" charset="2"/>
              </a:rPr>
              <a:t>:  daemon </a:t>
            </a:r>
            <a:r>
              <a:rPr lang="en-US" dirty="0" err="1" smtClean="0">
                <a:sym typeface="Wingdings" panose="05000000000000000000" pitchFamily="2" charset="2"/>
              </a:rPr>
              <a:t>guid</a:t>
            </a:r>
            <a:endParaRPr lang="en-US" dirty="0" smtClean="0">
              <a:sym typeface="Wingdings" panose="05000000000000000000" pitchFamily="2" charset="2"/>
            </a:endParaRPr>
          </a:p>
          <a:p>
            <a:pPr lvl="3"/>
            <a:r>
              <a:rPr lang="en-US" dirty="0" smtClean="0">
                <a:sym typeface="Wingdings" panose="05000000000000000000" pitchFamily="2" charset="2"/>
              </a:rPr>
              <a:t>UDPv4: UDP port to be used with IPv4</a:t>
            </a:r>
          </a:p>
          <a:p>
            <a:pPr lvl="3"/>
            <a:r>
              <a:rPr lang="en-US" dirty="0" smtClean="0">
                <a:sym typeface="Wingdings" panose="05000000000000000000" pitchFamily="2" charset="2"/>
              </a:rPr>
              <a:t>IPv4:  unicast IPv4</a:t>
            </a:r>
          </a:p>
        </p:txBody>
      </p:sp>
    </p:spTree>
    <p:extLst>
      <p:ext uri="{BB962C8B-B14F-4D97-AF65-F5344CB8AC3E}">
        <p14:creationId xmlns:p14="http://schemas.microsoft.com/office/powerpoint/2010/main" val="2964582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Examples Search Record</a:t>
            </a:r>
            <a:endParaRPr lang="en-US" dirty="0"/>
          </a:p>
        </p:txBody>
      </p:sp>
      <p:sp>
        <p:nvSpPr>
          <p:cNvPr id="2" name="Content Placeholder 1"/>
          <p:cNvSpPr>
            <a:spLocks noGrp="1"/>
          </p:cNvSpPr>
          <p:nvPr>
            <p:ph type="body" sz="quarter" idx="11"/>
          </p:nvPr>
        </p:nvSpPr>
        <p:spPr/>
        <p:txBody>
          <a:bodyPr/>
          <a:lstStyle/>
          <a:p>
            <a:r>
              <a:rPr lang="en-US" smtClean="0"/>
              <a:t>Name=“search.&lt;guid&gt;.local.” TXT record</a:t>
            </a:r>
          </a:p>
          <a:p>
            <a:pPr lvl="1"/>
            <a:r>
              <a:rPr lang="en-US" smtClean="0"/>
              <a:t>One Search record per query</a:t>
            </a:r>
          </a:p>
          <a:p>
            <a:pPr lvl="1"/>
            <a:r>
              <a:rPr lang="en-US" smtClean="0"/>
              <a:t>Example1: keys are ANDed</a:t>
            </a:r>
          </a:p>
          <a:p>
            <a:pPr lvl="2"/>
            <a:r>
              <a:rPr lang="en-US" smtClean="0"/>
              <a:t>	txtvers=0</a:t>
            </a:r>
          </a:p>
          <a:p>
            <a:pPr lvl="2"/>
            <a:r>
              <a:rPr lang="en-US" smtClean="0"/>
              <a:t>	i_0=org.alljoyn.Clock</a:t>
            </a:r>
          </a:p>
          <a:p>
            <a:pPr lvl="2"/>
            <a:r>
              <a:rPr lang="en-US" smtClean="0"/>
              <a:t>	i_1=org.alljoyn.Radio</a:t>
            </a:r>
          </a:p>
          <a:p>
            <a:pPr lvl="1"/>
            <a:endParaRPr lang="en-US" smtClean="0"/>
          </a:p>
          <a:p>
            <a:pPr lvl="2"/>
            <a:endParaRPr lang="en-US" smtClean="0"/>
          </a:p>
          <a:p>
            <a:pPr lvl="2"/>
            <a:endParaRPr lang="en-US" dirty="0"/>
          </a:p>
        </p:txBody>
      </p:sp>
    </p:spTree>
    <p:extLst>
      <p:ext uri="{BB962C8B-B14F-4D97-AF65-F5344CB8AC3E}">
        <p14:creationId xmlns:p14="http://schemas.microsoft.com/office/powerpoint/2010/main" val="3422990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mDNS Response</a:t>
            </a:r>
            <a:endParaRPr lang="en-US" dirty="0"/>
          </a:p>
        </p:txBody>
      </p:sp>
      <p:sp>
        <p:nvSpPr>
          <p:cNvPr id="6" name="Text Placeholder 5"/>
          <p:cNvSpPr>
            <a:spLocks noGrp="1"/>
          </p:cNvSpPr>
          <p:nvPr>
            <p:ph type="body" sz="quarter" idx="11"/>
          </p:nvPr>
        </p:nvSpPr>
        <p:spPr/>
        <p:txBody>
          <a:bodyPr/>
          <a:lstStyle/>
          <a:p>
            <a:r>
              <a:rPr lang="en-US" smtClean="0"/>
              <a:t>mDNS Response (unicast)</a:t>
            </a:r>
          </a:p>
          <a:p>
            <a:pPr lvl="1"/>
            <a:r>
              <a:rPr lang="en-US" smtClean="0"/>
              <a:t>Answer</a:t>
            </a:r>
          </a:p>
          <a:p>
            <a:pPr lvl="2"/>
            <a:r>
              <a:rPr lang="en-US" smtClean="0"/>
              <a:t>_alljoyn._udp.local.  PTR record to domain name &lt;guid&gt;._alljoyn._udp.local.</a:t>
            </a:r>
          </a:p>
          <a:p>
            <a:pPr lvl="2"/>
            <a:r>
              <a:rPr lang="en-US" smtClean="0"/>
              <a:t>&lt;guid&gt;._alljoyn._udp.local.  TXT record [UDPv6]		</a:t>
            </a:r>
            <a:r>
              <a:rPr lang="en-US" smtClean="0">
                <a:sym typeface="Wingdings" panose="05000000000000000000" pitchFamily="2" charset="2"/>
              </a:rPr>
              <a:t> reflects UDPv6 port for AJ (D-D) over IPv6</a:t>
            </a:r>
            <a:endParaRPr lang="en-US" smtClean="0"/>
          </a:p>
          <a:p>
            <a:pPr lvl="2"/>
            <a:r>
              <a:rPr lang="en-US" smtClean="0"/>
              <a:t>&lt;guid&gt;._alljoyn._udp.local.  SRV record UDPv4, &lt;guid&gt;.local.	</a:t>
            </a:r>
            <a:r>
              <a:rPr lang="en-US" smtClean="0">
                <a:sym typeface="Wingdings" panose="05000000000000000000" pitchFamily="2" charset="2"/>
              </a:rPr>
              <a:t> reflects UDPv4 for AJ (D-D) over IPv4</a:t>
            </a:r>
            <a:endParaRPr lang="en-US" smtClean="0"/>
          </a:p>
          <a:p>
            <a:pPr lvl="1"/>
            <a:r>
              <a:rPr lang="en-US" smtClean="0"/>
              <a:t>Additional</a:t>
            </a:r>
          </a:p>
          <a:p>
            <a:pPr lvl="2"/>
            <a:r>
              <a:rPr lang="en-US" smtClean="0"/>
              <a:t>Name=“sender-info.&lt;guid&gt;.local.” TXT [pv, bid, guid, UDPv4] </a:t>
            </a:r>
            <a:r>
              <a:rPr lang="en-US" smtClean="0">
                <a:sym typeface="Wingdings" panose="05000000000000000000" pitchFamily="2" charset="2"/>
              </a:rPr>
              <a:t> reflects where unicast polling over UDP is sent using NS; 							IP addresses are sent in the A and AAAA record</a:t>
            </a:r>
            <a:endParaRPr lang="en-US" smtClean="0"/>
          </a:p>
          <a:p>
            <a:pPr lvl="2"/>
            <a:r>
              <a:rPr lang="en-US" smtClean="0"/>
              <a:t>Name=“advertise.&lt;guid&gt;.local.” TXT [n_0=org.alljoyn.about.sl.x&lt;guid&gt;.x&lt;id&gt;]	</a:t>
            </a:r>
          </a:p>
          <a:p>
            <a:pPr lvl="2"/>
            <a:r>
              <a:rPr lang="en-US" smtClean="0"/>
              <a:t>&lt;guid&gt;.local.  A record for IPv4 			</a:t>
            </a:r>
            <a:r>
              <a:rPr lang="en-US" smtClean="0">
                <a:sym typeface="Wingdings" panose="05000000000000000000" pitchFamily="2" charset="2"/>
              </a:rPr>
              <a:t> reflects IPv4 for AJ session (D-D) over IPv4</a:t>
            </a:r>
            <a:endParaRPr lang="en-US" smtClean="0"/>
          </a:p>
          <a:p>
            <a:pPr lvl="2"/>
            <a:r>
              <a:rPr lang="en-US" smtClean="0"/>
              <a:t>&lt;guid&gt;.local.  AAAA record for IPv6 			</a:t>
            </a:r>
            <a:r>
              <a:rPr lang="en-US" smtClean="0">
                <a:sym typeface="Wingdings" panose="05000000000000000000" pitchFamily="2" charset="2"/>
              </a:rPr>
              <a:t> reflects IPv6 for AJ TCP session (D-D) over IPv6</a:t>
            </a:r>
          </a:p>
          <a:p>
            <a:pPr lvl="2"/>
            <a:r>
              <a:rPr lang="en-US" smtClean="0">
                <a:sym typeface="Wingdings" panose="05000000000000000000" pitchFamily="2" charset="2"/>
              </a:rPr>
              <a:t>Where key nomenclature is as on the previous slide</a:t>
            </a:r>
          </a:p>
          <a:p>
            <a:pPr lvl="2"/>
            <a:r>
              <a:rPr lang="en-US" smtClean="0">
                <a:sym typeface="Wingdings" panose="05000000000000000000" pitchFamily="2" charset="2"/>
              </a:rPr>
              <a:t>Address records always populated in unicast responses</a:t>
            </a:r>
            <a:endParaRPr lang="en-US" dirty="0"/>
          </a:p>
        </p:txBody>
      </p:sp>
    </p:spTree>
    <p:extLst>
      <p:ext uri="{BB962C8B-B14F-4D97-AF65-F5344CB8AC3E}">
        <p14:creationId xmlns:p14="http://schemas.microsoft.com/office/powerpoint/2010/main" val="157074366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NGNS in nutshell</a:t>
            </a:r>
            <a:endParaRPr lang="en-US" dirty="0"/>
          </a:p>
        </p:txBody>
      </p:sp>
      <p:sp>
        <p:nvSpPr>
          <p:cNvPr id="2" name="Content Placeholder 1"/>
          <p:cNvSpPr>
            <a:spLocks noGrp="1"/>
          </p:cNvSpPr>
          <p:nvPr>
            <p:ph type="body" sz="quarter" idx="11"/>
          </p:nvPr>
        </p:nvSpPr>
        <p:spPr/>
        <p:txBody>
          <a:bodyPr/>
          <a:lstStyle/>
          <a:p>
            <a:r>
              <a:rPr lang="en-US" smtClean="0"/>
              <a:t>NGNS Discovery protocol is based on DNS-SD over mDNS</a:t>
            </a:r>
          </a:p>
          <a:p>
            <a:r>
              <a:rPr lang="en-US" smtClean="0"/>
              <a:t>Completely backwards compatible with 14.02 APIs and wire protocol</a:t>
            </a:r>
          </a:p>
          <a:p>
            <a:r>
              <a:rPr lang="en-US" smtClean="0"/>
              <a:t>Interface based query and Presence APIs are two key additions to the API set</a:t>
            </a:r>
          </a:p>
          <a:p>
            <a:r>
              <a:rPr lang="en-US" smtClean="0"/>
              <a:t>Subject to much stricter latency objectives</a:t>
            </a:r>
          </a:p>
          <a:p>
            <a:endParaRPr lang="en-US" smtClean="0"/>
          </a:p>
          <a:p>
            <a:r>
              <a:rPr lang="en-US" smtClean="0">
                <a:hlinkClick r:id="rId2"/>
              </a:rPr>
              <a:t>https://allseenalliance.org/docs/api/cpp/classajn_1_1_bus_attachment.html</a:t>
            </a:r>
            <a:endParaRPr lang="en-US" smtClean="0"/>
          </a:p>
          <a:p>
            <a:r>
              <a:rPr lang="en-US" smtClean="0">
                <a:hlinkClick r:id="rId3"/>
              </a:rPr>
              <a:t>https://allseenalliance.org/docs/api/cpp/classajn_1_1services_1_1_announcement_registrar.html</a:t>
            </a:r>
            <a:endParaRPr lang="en-US" smtClean="0"/>
          </a:p>
          <a:p>
            <a:endParaRPr lang="en-US" dirty="0"/>
          </a:p>
        </p:txBody>
      </p:sp>
    </p:spTree>
    <p:extLst>
      <p:ext uri="{BB962C8B-B14F-4D97-AF65-F5344CB8AC3E}">
        <p14:creationId xmlns:p14="http://schemas.microsoft.com/office/powerpoint/2010/main" val="31476998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17333" y="0"/>
            <a:ext cx="8835120" cy="175224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rgbClr val="FFFFFF"/>
                </a:solidFill>
                <a:latin typeface="Helvetica"/>
                <a:ea typeface="+mj-ea"/>
                <a:cs typeface="Helvetica"/>
              </a:defRPr>
            </a:lvl1pPr>
          </a:lstStyle>
          <a:p>
            <a:pPr algn="r"/>
            <a:r>
              <a:rPr lang="en-US" dirty="0">
                <a:solidFill>
                  <a:schemeClr val="tx1"/>
                </a:solidFill>
              </a:rPr>
              <a:t>Technical Steering Meeting</a:t>
            </a:r>
          </a:p>
        </p:txBody>
      </p:sp>
    </p:spTree>
    <p:extLst>
      <p:ext uri="{BB962C8B-B14F-4D97-AF65-F5344CB8AC3E}">
        <p14:creationId xmlns:p14="http://schemas.microsoft.com/office/powerpoint/2010/main" val="37598485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2" y="3199097"/>
            <a:ext cx="7866519" cy="2385268"/>
          </a:xfrm>
        </p:spPr>
        <p:txBody>
          <a:bodyPr/>
          <a:lstStyle/>
          <a:p>
            <a:r>
              <a:rPr lang="en-US" dirty="0" smtClean="0"/>
              <a:t>Approve minutes from previous meeting</a:t>
            </a:r>
          </a:p>
          <a:p>
            <a:r>
              <a:rPr lang="en-US" dirty="0" smtClean="0"/>
              <a:t>Release process evolution - proposal</a:t>
            </a:r>
          </a:p>
          <a:p>
            <a:r>
              <a:rPr lang="en-US" dirty="0" err="1"/>
              <a:t>AllJoyn</a:t>
            </a:r>
            <a:r>
              <a:rPr lang="en-US" dirty="0"/>
              <a:t> Discovery Redesign (14.02 to 14.06)</a:t>
            </a:r>
            <a:endParaRPr lang="en-US" dirty="0" smtClean="0"/>
          </a:p>
          <a:p>
            <a:endParaRPr lang="en-US" dirty="0" smtClean="0"/>
          </a:p>
          <a:p>
            <a:pPr lvl="1"/>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97834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651411"/>
            <a:ext cx="4680614" cy="1588127"/>
          </a:xfrm>
        </p:spPr>
        <p:txBody>
          <a:bodyPr/>
          <a:lstStyle/>
          <a:p>
            <a:r>
              <a:rPr lang="en-US" dirty="0" smtClean="0"/>
              <a:t>Proposal for Evolving the Release Process</a:t>
            </a:r>
            <a:endParaRPr lang="en-US" dirty="0"/>
          </a:p>
        </p:txBody>
      </p:sp>
    </p:spTree>
    <p:extLst>
      <p:ext uri="{BB962C8B-B14F-4D97-AF65-F5344CB8AC3E}">
        <p14:creationId xmlns:p14="http://schemas.microsoft.com/office/powerpoint/2010/main" val="18569414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br>
              <a:rPr lang="en-US" dirty="0" smtClean="0"/>
            </a:br>
            <a:r>
              <a:rPr lang="en-US" dirty="0" smtClean="0"/>
              <a:t>Lessons learned over the last few releases</a:t>
            </a:r>
            <a:endParaRPr lang="en-US" dirty="0"/>
          </a:p>
        </p:txBody>
      </p:sp>
      <p:sp>
        <p:nvSpPr>
          <p:cNvPr id="5" name="Text Placeholder 4"/>
          <p:cNvSpPr>
            <a:spLocks noGrp="1"/>
          </p:cNvSpPr>
          <p:nvPr>
            <p:ph type="body" sz="quarter" idx="11"/>
          </p:nvPr>
        </p:nvSpPr>
        <p:spPr/>
        <p:txBody>
          <a:bodyPr/>
          <a:lstStyle/>
          <a:p>
            <a:r>
              <a:rPr lang="en-US" smtClean="0"/>
              <a:t>Coordinating a large number of features</a:t>
            </a:r>
          </a:p>
          <a:p>
            <a:pPr lvl="1"/>
            <a:r>
              <a:rPr lang="en-US" smtClean="0"/>
              <a:t>A significant factor in the delay of 14.06 release</a:t>
            </a:r>
          </a:p>
          <a:p>
            <a:endParaRPr lang="en-US" smtClean="0"/>
          </a:p>
          <a:p>
            <a:r>
              <a:rPr lang="en-US" smtClean="0"/>
              <a:t>Need better definition of quality level</a:t>
            </a:r>
          </a:p>
          <a:p>
            <a:pPr lvl="1"/>
            <a:r>
              <a:rPr lang="en-US" smtClean="0"/>
              <a:t>Not possible for one member to ensure release works on all member’s products</a:t>
            </a:r>
          </a:p>
          <a:p>
            <a:pPr lvl="1"/>
            <a:r>
              <a:rPr lang="en-US" smtClean="0"/>
              <a:t>Need to define a process for members to contribute</a:t>
            </a:r>
          </a:p>
          <a:p>
            <a:pPr lvl="2"/>
            <a:r>
              <a:rPr lang="en-US" smtClean="0"/>
              <a:t>Platform specific support</a:t>
            </a:r>
          </a:p>
          <a:p>
            <a:pPr lvl="2"/>
            <a:r>
              <a:rPr lang="en-US" smtClean="0"/>
              <a:t>Release testing</a:t>
            </a:r>
          </a:p>
          <a:p>
            <a:endParaRPr lang="en-US" smtClean="0"/>
          </a:p>
          <a:p>
            <a:r>
              <a:rPr lang="en-US" smtClean="0"/>
              <a:t>Working Group coordination issues</a:t>
            </a:r>
          </a:p>
          <a:p>
            <a:pPr lvl="1"/>
            <a:r>
              <a:rPr lang="en-US" smtClean="0"/>
              <a:t>Coordination between two working groups (base services and core) was challenging</a:t>
            </a:r>
          </a:p>
          <a:p>
            <a:pPr lvl="1"/>
            <a:r>
              <a:rPr lang="en-US" smtClean="0"/>
              <a:t>As more WGs are added, this will become more difficult</a:t>
            </a:r>
          </a:p>
          <a:p>
            <a:pPr lvl="2"/>
            <a:endParaRPr lang="en-US" smtClean="0"/>
          </a:p>
          <a:p>
            <a:pPr lvl="2"/>
            <a:endParaRPr lang="en-US" smtClean="0"/>
          </a:p>
          <a:p>
            <a:pPr lvl="1"/>
            <a:endParaRPr lang="en-US" smtClean="0"/>
          </a:p>
          <a:p>
            <a:pPr lvl="1"/>
            <a:endParaRPr lang="en-US" dirty="0"/>
          </a:p>
        </p:txBody>
      </p:sp>
    </p:spTree>
    <p:extLst>
      <p:ext uri="{BB962C8B-B14F-4D97-AF65-F5344CB8AC3E}">
        <p14:creationId xmlns:p14="http://schemas.microsoft.com/office/powerpoint/2010/main" val="4211361932"/>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Proposed changes</a:t>
            </a:r>
            <a:endParaRPr lang="en-US" dirty="0"/>
          </a:p>
        </p:txBody>
      </p:sp>
      <p:sp>
        <p:nvSpPr>
          <p:cNvPr id="3" name="Content Placeholder 2"/>
          <p:cNvSpPr>
            <a:spLocks noGrp="1"/>
          </p:cNvSpPr>
          <p:nvPr>
            <p:ph type="body" sz="quarter" idx="11"/>
          </p:nvPr>
        </p:nvSpPr>
        <p:spPr>
          <a:xfrm>
            <a:off x="449872" y="1324778"/>
            <a:ext cx="11218482" cy="4475163"/>
          </a:xfrm>
        </p:spPr>
        <p:txBody>
          <a:bodyPr/>
          <a:lstStyle/>
          <a:p>
            <a:r>
              <a:rPr lang="en-US" dirty="0" smtClean="0"/>
              <a:t>Separate features from releases</a:t>
            </a:r>
          </a:p>
          <a:p>
            <a:pPr lvl="1"/>
            <a:r>
              <a:rPr lang="en-US" dirty="0" smtClean="0"/>
              <a:t>Features are targeted for releases but releases do not depend on specific features</a:t>
            </a:r>
          </a:p>
          <a:p>
            <a:pPr lvl="1"/>
            <a:r>
              <a:rPr lang="en-US" dirty="0" smtClean="0"/>
              <a:t>Features are developed and tested on public branches</a:t>
            </a:r>
          </a:p>
          <a:p>
            <a:pPr lvl="2"/>
            <a:r>
              <a:rPr lang="en-US" dirty="0" smtClean="0"/>
              <a:t>If a feature does not meet quality for the targeted release, it is slipped to the following release</a:t>
            </a:r>
          </a:p>
          <a:p>
            <a:pPr lvl="1"/>
            <a:r>
              <a:rPr lang="en-US" dirty="0" smtClean="0"/>
              <a:t>Once at release quality features are merged into the master branch for inclusion into next release</a:t>
            </a:r>
          </a:p>
          <a:p>
            <a:pPr lvl="2"/>
            <a:r>
              <a:rPr lang="en-US" dirty="0" smtClean="0"/>
              <a:t>Release quality implies feature testing is complete</a:t>
            </a:r>
          </a:p>
          <a:p>
            <a:r>
              <a:rPr lang="en-US" dirty="0" smtClean="0"/>
              <a:t>Members are responsible for integration testing and hardening on their products</a:t>
            </a:r>
          </a:p>
          <a:p>
            <a:pPr lvl="1"/>
            <a:r>
              <a:rPr lang="en-US" dirty="0" smtClean="0"/>
              <a:t>Need member input on process for platform specific contributions and testing</a:t>
            </a:r>
          </a:p>
          <a:p>
            <a:r>
              <a:rPr lang="en-US" dirty="0" smtClean="0"/>
              <a:t>Move away from a simultaneous release model</a:t>
            </a:r>
          </a:p>
          <a:p>
            <a:pPr lvl="1"/>
            <a:r>
              <a:rPr lang="en-US" dirty="0" smtClean="0"/>
              <a:t>Each Working Group (WG) determines when they will release</a:t>
            </a:r>
          </a:p>
          <a:p>
            <a:pPr lvl="1"/>
            <a:r>
              <a:rPr lang="en-US" dirty="0" smtClean="0"/>
              <a:t>Core currently on a 4 month cadence (February, June, &amp; October)</a:t>
            </a:r>
          </a:p>
          <a:p>
            <a:pPr lvl="2"/>
            <a:r>
              <a:rPr lang="en-US" dirty="0" smtClean="0"/>
              <a:t>Core WG would like TSC approval to change to a 6 month cadence (April &amp; October)</a:t>
            </a:r>
          </a:p>
          <a:p>
            <a:pPr lvl="1"/>
            <a:r>
              <a:rPr lang="en-US" dirty="0" smtClean="0"/>
              <a:t>Cross WG integration and resolution of technical dependencies is coordinated by the working groups</a:t>
            </a:r>
          </a:p>
        </p:txBody>
      </p:sp>
    </p:spTree>
    <p:extLst>
      <p:ext uri="{BB962C8B-B14F-4D97-AF65-F5344CB8AC3E}">
        <p14:creationId xmlns:p14="http://schemas.microsoft.com/office/powerpoint/2010/main" val="384244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14593" y="1860731"/>
            <a:ext cx="4274143" cy="1588127"/>
          </a:xfrm>
        </p:spPr>
        <p:txBody>
          <a:bodyPr/>
          <a:lstStyle/>
          <a:p>
            <a:pPr algn="ctr"/>
            <a:r>
              <a:rPr lang="en-US" dirty="0" smtClean="0"/>
              <a:t>Benefits / details of each recommendation</a:t>
            </a:r>
            <a:endParaRPr lang="en-US" dirty="0"/>
          </a:p>
        </p:txBody>
      </p:sp>
    </p:spTree>
    <p:extLst>
      <p:ext uri="{BB962C8B-B14F-4D97-AF65-F5344CB8AC3E}">
        <p14:creationId xmlns:p14="http://schemas.microsoft.com/office/powerpoint/2010/main" val="2317667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Separate features from releases</a:t>
            </a:r>
            <a:endParaRPr lang="en-US" dirty="0"/>
          </a:p>
        </p:txBody>
      </p:sp>
      <p:sp>
        <p:nvSpPr>
          <p:cNvPr id="3" name="Content Placeholder 2"/>
          <p:cNvSpPr>
            <a:spLocks noGrp="1"/>
          </p:cNvSpPr>
          <p:nvPr>
            <p:ph type="body" sz="quarter" idx="11"/>
          </p:nvPr>
        </p:nvSpPr>
        <p:spPr>
          <a:xfrm>
            <a:off x="457200" y="1600200"/>
            <a:ext cx="11218482" cy="3801041"/>
          </a:xfrm>
        </p:spPr>
        <p:txBody>
          <a:bodyPr/>
          <a:lstStyle/>
          <a:p>
            <a:r>
              <a:rPr lang="en-US" dirty="0" smtClean="0"/>
              <a:t>Allows members to take features that have not been released</a:t>
            </a:r>
          </a:p>
          <a:p>
            <a:pPr lvl="1"/>
            <a:r>
              <a:rPr lang="en-US" dirty="0" smtClean="0"/>
              <a:t>Members can harden the feature branch and contribute bug fixes, etc. to the WG</a:t>
            </a:r>
          </a:p>
          <a:p>
            <a:r>
              <a:rPr lang="en-US" dirty="0" smtClean="0"/>
              <a:t>Allows working groups to make better trade off decisions on feature priorities</a:t>
            </a:r>
          </a:p>
          <a:p>
            <a:pPr lvl="1"/>
            <a:r>
              <a:rPr lang="en-US" dirty="0" smtClean="0"/>
              <a:t>If a feature becomes high priority, WG can better understand the impact on the lower priority features without having to contend with the “global” view</a:t>
            </a:r>
          </a:p>
          <a:p>
            <a:r>
              <a:rPr lang="en-US" dirty="0" smtClean="0"/>
              <a:t>Allows features that do not meet the quality bar to be slipped without impacting the release date</a:t>
            </a:r>
          </a:p>
          <a:p>
            <a:r>
              <a:rPr lang="en-US" dirty="0" smtClean="0"/>
              <a:t>A Release is defined as an effort to validate on a specific set of platforms</a:t>
            </a:r>
          </a:p>
          <a:p>
            <a:pPr lvl="1"/>
            <a:r>
              <a:rPr lang="en-US" dirty="0" smtClean="0"/>
              <a:t>Each working group defines the platforms supported and the timing of their release</a:t>
            </a:r>
          </a:p>
          <a:p>
            <a:pPr lvl="1"/>
            <a:r>
              <a:rPr lang="en-US" dirty="0" smtClean="0"/>
              <a:t>The name/number of the release follows the core version on which it is based</a:t>
            </a:r>
          </a:p>
          <a:p>
            <a:pPr lvl="2"/>
            <a:r>
              <a:rPr lang="en-US" dirty="0" smtClean="0"/>
              <a:t>Example on </a:t>
            </a:r>
            <a:r>
              <a:rPr lang="en-US" dirty="0" smtClean="0">
                <a:hlinkClick r:id="rId2" action="ppaction://hlinksldjump"/>
              </a:rPr>
              <a:t>slide 11</a:t>
            </a:r>
            <a:endParaRPr lang="en-US" dirty="0" smtClean="0"/>
          </a:p>
        </p:txBody>
      </p:sp>
    </p:spTree>
    <p:extLst>
      <p:ext uri="{BB962C8B-B14F-4D97-AF65-F5344CB8AC3E}">
        <p14:creationId xmlns:p14="http://schemas.microsoft.com/office/powerpoint/2010/main" val="37453594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JSZW5kZXJpbmdPcHRpb25zIjp7Ik1pbGVzdG9uZXNPdmVybGFwcGluZ0hhbmRsaW5nT3B0aW9ucyI6MiwiVGFza3NXaXRoVGl0bGVzTG9uZ2VyVGhhblRoZVRhc2tTaGFwZURldGVjdGVkIjpmYWxzZX0sIlJlbmRlcmluZ01hcCI6eyJNaWxlc3RvbmVzIjpbeyJNaWxlc3RvbmVJZCI6IjhkOGU4YTM1LWFmNzYtNGExMy05M2RhLTkxNDA4NjFiODkzYyIsIlRpdGxlU2hhcGVOYW1lIjoiVGV4dEJveCAzODMiLCJEYXRlU2hhcGVOYW1lIjoiVGV4dEJveCAzODUiLCJNYXJrZXJTaGFwZU5hbWUiOiJGbG93Y2hhcnQ6IE1lcmdlIDM4MSIsIkNvbm5lY3RvclNoYXBlTmFtZSI6IlN0cmFpZ2h0IENvbm5lY3RvciAzODcifSx7Ik1pbGVzdG9uZUlkIjoiNzFhOTExZDgtOTY4NC00NWU3LWI1NzgtYTM2YWUyOTUwYWY1IiwiVGl0bGVTaGFwZU5hbWUiOiJUZXh0Qm94IDM5NCIsIkRhdGVTaGFwZU5hbWUiOiJUZXh0Qm94IDM5NiIsIk1hcmtlclNoYXBlTmFtZSI6IkZsb3djaGFydDogTWVyZ2UgMzkyIiwiQ29ubmVjdG9yU2hhcGVOYW1lIjoiU3RyYWlnaHQgQ29ubmVjdG9yIDM5OCJ9LHsiTWlsZXN0b25lSWQiOiJhOWJjZWU4ZS01NWJkLTRkMzItYjM5Zi1jN2JhYzkwODMxZTkiLCJUaXRsZVNoYXBlTmFtZSI6IlRleHRCb3ggNDAzIiwiRGF0ZVNoYXBlTmFtZSI6IlRleHRCb3ggNDA1IiwiTWFya2VyU2hhcGVOYW1lIjoiSXNvc2NlbGVzIFRyaWFuZ2xlIDQwMCIsIkNvbm5lY3RvclNoYXBlTmFtZSI6bnVsbH0seyJNaWxlc3RvbmVJZCI6ImNiOGNjMjJmLTJhMDktNDRmMi1iMmY0LTczNDk4YTk0ZDQ5MyIsIlRpdGxlU2hhcGVOYW1lIjoiVGV4dEJveCA0MTEiLCJEYXRlU2hhcGVOYW1lIjoiVGV4dEJveCA0MTMiLCJNYXJrZXJTaGFwZU5hbWUiOiJGbG93Y2hhcnQ6IE1lcmdlIDQwOSIsIkNvbm5lY3RvclNoYXBlTmFtZSI6IlN0cmFpZ2h0IENvbm5lY3RvciA0MTUifSx7Ik1pbGVzdG9uZUlkIjoiOWI4YzUxZmMtNDA1YS00NzNmLTgyNmUtMzU4ZDBlYzUzNDQzIiwiVGl0bGVTaGFwZU5hbWUiOiJUZXh0Qm94IDQyMSIsIkRhdGVTaGFwZU5hbWUiOiJUZXh0Qm94IDQyMyIsIk1hcmtlclNoYXBlTmFtZSI6IkZsb3djaGFydDogTWVyZ2UgNDE5IiwiQ29ubmVjdG9yU2hhcGVOYW1lIjoiU3RyYWlnaHQgQ29ubmVjdG9yIDQyNSJ9LHsiTWlsZXN0b25lSWQiOiIzNzNkZWY4OS1hMDJmLTQ4MzctOWM1Mi1jYzgwZTdhMTEyZjQiLCJUaXRsZVNoYXBlTmFtZSI6IlRleHRCb3ggNDMwIiwiRGF0ZVNoYXBlTmFtZSI6IlRleHRCb3ggNDMyIiwiTWFya2VyU2hhcGVOYW1lIjoiSXNvc2NlbGVzIFRyaWFuZ2xlIDQyNyIsIkNvbm5lY3RvclNoYXBlTmFtZSI6bnVsbH0seyJNaWxlc3RvbmVJZCI6IjRkMDEwOWVjLWMzODEtNDhiNi1hMDFiLTg0NmI4OTIyMmU5NCIsIlRpdGxlU2hhcGVOYW1lIjoiVGV4dEJveCA0MzgiLCJEYXRlU2hhcGVOYW1lIjoiVGV4dEJveCA0NDAiLCJNYXJrZXJTaGFwZU5hbWUiOiJGbG93Y2hhcnQ6IE1lcmdlIDQzNiIsIkNvbm5lY3RvclNoYXBlTmFtZSI6IlN0cmFpZ2h0IENvbm5lY3RvciA0NDIifSx7Ik1pbGVzdG9uZUlkIjoiMTk0ZTc2NWYtZDNmZi00OTZkLTlhNGItZWM2ZGUwYjk2N2NkIiwiVGl0bGVTaGFwZU5hbWUiOiJUZXh0Qm94IDQ0NyIsIkRhdGVTaGFwZU5hbWUiOiJUZXh0Qm94IDQ0OSIsIk1hcmtlclNoYXBlTmFtZSI6Iklzb3NjZWxlcyBUcmlhbmdsZSA0NDQiLCJDb25uZWN0b3JTaGFwZU5hbWUiOm51bGx9XSwiVGFza3MiOltdLCJUaW1lYmFuZCI6eyJFbGFwc2VkVGltZVNoYXBlTmFtZSI6IlJlY3RhbmdsZSAzNzMiLCJUb2RheU1hcmtlclNoYXBlTmFtZSI6Iklzb3NjZWxlcyBUcmlhbmdsZSAzNzYiLCJUb2RheU1hcmtlclRleHRTaGFwZU5hbWUiOiJUZXh0Qm94IDM3NyIsIlJpZ2h0RW5kQ2Fwc1NoYXBlTmFtZSI6IlRleHRCb3ggMzcxIiwiTGVmdEVuZENhcHNTaGFwZU5hbWUiOm51bGwsIkVsYXBzZWRSZWN0YW5nbGVTaGFwZU5hbWUiOiJSZWN0YW5nbGUgMzc1IiwiU2VnbWVudFNoYXBlc05hbWVzIjpbIlJlY3RhbmdsZSAzNTAiLCJUZXh0Qm94IDM1MSIsIlRleHRCb3ggMzUzIiwiVGV4dEJveCAzNTUiLCJUZXh0Qm94IDM1NyIsIlRleHRCb3ggMzU5IiwiVGV4dEJveCAzNjEiLCJUZXh0Qm94IDM2MyIsIlRleHRCb3ggMzY1IiwiVGV4dEJveCAzNjciLCJUZXh0Qm94IDM2OSJdfX0sIkVkaXRpb24iOjAsIklzUGx1c0VkaXRpb24iOmZhbHNlLCJDdWx0dXJlSW5mb05hbWUiOiJlbi1VUyIsIlZlcnNpb24iOiIyLjMuMC4wIiwiT3JpZ2luYWxBc3NlbWJseVZlcnNpb24iOiIyLjAxLjEzLjAwIiwiTWlsZXN0b25lcyI6W3siRGF0ZUZvcm1hdCI6eyJGb3JtYXRTdHJpbmciOiJNL2QveXl5eSIsIlNlcGFyYXRvciI6Ii8iLCJVc2VJbnRlcm5hdGlvbmFsRGF0ZUZvcm1hdCI6ZmFsc2V9LCJJbnRlcm5hbElkIjoiMTk0ZTc2NWYtZDNmZi00OTZkLTlhNGItZWM2ZGUwYjk2N2NkIiwiVGl0bGVMZWZ0IjoxMjguMTAyOTIxLCJUaXRsZVRvcCI6NDY2LjExNzE1NywiVGl0bGVIZWlnaHQiOjEwLjY2MzE1LCJUaXRsZVRvcElzQ3VzdG9tIjpmYWxzZSwiVGl0bGVXaWR0aCI6MzguODc1MDQsIkNvbG9yIjoiMCwgMTE0LCAxODgiLCJVdGNEYXRlIjoiMjAxNC0wMi0yOFQwMDowMDowMFoiLCJOb3RlIjpudWxsLCJUaXRsZSI6IkNPUkUgMTQwMiIsIlN0eWxlIjowLCJCZWxvd1RpbWViYW5kIjp0cnVlLCJDdXN0b21TZXR0aW5ncyI6eyJJc0RhdGVWaXNpYmxlIjp0cnVlLCJUaXRsZUZvbnRTZXR0aW5ncyI6eyJGb250U2l6ZSI6MTEsIkZvbnROYW1lIjoiQ2FsaWJyaSIsIklzQm9sZCI6dHJ1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MxLCA3MywgMTI2IiwiQmFja0NvbG9yIjpudWxsfSwiQ29ubmVjdG9yU2V0dGluZ3MiOnsiQ29sb3IiOiIwLCAxMTQsIDE4OCIsIklzVmlzaWJsZSI6ZmFsc2UsIkxpbmVXZWlnaHQiOjAuMX19LCJIaWRlRGF0ZSI6ZmFsc2UsIlNoYXBlVG9wIjpudWxsLCJRdWlja1NoYXBlU2l6ZSI6MSwiSXNWaXNpYmxlIjp0cnVlfSx7IkRhdGVGb3JtYXQiOnsiRm9ybWF0U3RyaW5nIjoiTS9kL3l5eXkiLCJTZXBhcmF0b3IiOiIvIiwiVXNlSW50ZXJuYXRpb25hbERhdGVGb3JtYXQiOmZhbHNlfSwiSW50ZXJuYWxJZCI6IjM3M2RlZjg5LWEwMmYtNDgzNy05YzUyLWNjODBlN2ExMTJmNCIsIlRpdGxlTGVmdCI6NDE0LjEzODU4LCJUaXRsZVRvcCI6NDY2LjExNzE1NywiVGl0bGVIZWlnaHQiOjEwLjY2MzE1LCJUaXRsZVRvcElzQ3VzdG9tIjpmYWxzZSwiVGl0bGVXaWR0aCI6MzguODc1MDQsIkNvbG9yIjoiNzksIDEyOSwgMTg5IiwiVXRjRGF0ZSI6IjIwMTQtMDYtMzBUMDA6MDA6MDBaIiwiTm90ZSI6bnVsbCwiVGl0bGUiOiJDT1JFIDE0MDYiLCJTdHlsZSI6MCwiQmVsb3dUaW1lYmFuZCI6dHJ1ZSwiQ3VzdG9tU2V0dGluZ3MiOnsiSXNEYXRlVmlzaWJsZSI6dHJ1ZSwiVGl0bGVGb250U2V0dGluZ3MiOnsiRm9udFNpemUiOjExLCJGb250TmFtZSI6IkNhbGlicmkiLCJJc0JvbGQiOnRydWUsIklzSXRhbGljIjpmYWxzZSwiSXNVbmRlcmxpbmVkIjpmYWxzZSwiRm9yZWdyb3VuZENvbG9yIjoiQmxhY2siLCJCYWNrQ29sb3IiOm51bGx9LCJEYXRlRm9udFNldHRpbmdzIjp7IkZvbnRTaXplIjoxMCwiRm9udE5hbWUiOiJDYWxpYnJpIiwiSXNCb2xkIjpmYWxzZSwiSXNJdGFsaWMiOmZhbHNlLCJJc1VuZGVybGluZWQiOmZhbHNlLCJGb3JlZ3JvdW5kQ29sb3IiOiIzMSwgNzMsIDEyNiIsIkJhY2tDb2xvciI6bnVsbH0sIkNvbm5lY3RvclNldHRpbmdzIjp7IkNvbG9yIjoiNzksIDEyOSwgMTg5IiwiSXNWaXNpYmxlIjpmYWxzZSwiTGluZVdlaWdodCI6MC4xfX0sIkhpZGVEYXRlIjpmYWxzZSwiU2hhcGVUb3AiOm51bGwsIlF1aWNrU2hhcGVTaXplIjoxLCJJc1Zpc2libGUiOnRydWV9LHsiRGF0ZUZvcm1hdCI6eyJGb3JtYXRTdHJpbmciOiJNL2QveXl5eSIsIlNlcGFyYXRvciI6Ii8iLCJVc2VJbnRlcm5hdGlvbmFsRGF0ZUZvcm1hdCI6ZmFsc2V9LCJJbnRlcm5hbElkIjoiYTliY2VlOGUtNTViZC00ZDMyLWIzOWYtYzdiYWM5MDgzMWU5IiwiVGl0bGVMZWZ0Ijo3MDIuNTE4OCwiVGl0bGVUb3AiOjQ2Ni4xMTcxNTcsIlRpdGxlSGVpZ2h0IjoxMC42NjMxNSwiVGl0bGVUb3BJc0N1c3RvbSI6ZmFsc2UsIlRpdGxlV2lkdGgiOjM4Ljg3NTA0LCJDb2xvciI6IjE5MiwgODAsIDc3IiwiVXRjRGF0ZSI6IjIwMTQtMTAtMzFUMDA6MDA6MDBaIiwiTm90ZSI6bnVsbCwiVGl0bGUiOiJDT1JFIDE0MTAiLCJTdHlsZSI6MCwiQmVsb3dUaW1lYmFuZCI6dHJ1ZSwiQ3VzdG9tU2V0dGluZ3MiOnsiSXNEYXRlVmlzaWJsZSI6dHJ1ZSwiVGl0bGVGb250U2V0dGluZ3MiOnsiRm9udFNpemUiOjExLCJGb250TmFtZSI6IkNhbGlicmkiLCJJc0JvbGQiOnRydWUsIklzSXRhbGljIjpmYWxzZSwiSXNVbmRlcmxpbmVkIjpmYWxzZSwiRm9yZWdyb3VuZENvbG9yIjoiQmxhY2siLCJCYWNrQ29sb3IiOm51bGx9LCJEYXRlRm9udFNldHRpbmdzIjp7IkZvbnRTaXplIjoxMCwiRm9udE5hbWUiOiJDYWxpYnJpIiwiSXNCb2xkIjpmYWxzZSwiSXNJdGFsaWMiOmZhbHNlLCJJc1VuZGVybGluZWQiOmZhbHNlLCJGb3JlZ3JvdW5kQ29sb3IiOiIzMSwgNzMsIDEyNiIsIkJhY2tDb2xvciI6bnVsbH0sIkNvbm5lY3RvclNldHRpbmdzIjp7IkNvbG9yIjoiMTkyLCA4MCwgNzciLCJJc1Zpc2libGUiOmZhbHNlLCJMaW5lV2VpZ2h0IjowLjF9fSwiSGlkZURhdGUiOmZhbHNlLCJTaGFwZVRvcCI6bnVsbCwiUXVpY2tTaGFwZVNpemUiOjEsIklzVmlzaWJsZSI6dHJ1ZX0seyJEYXRlRm9ybWF0Ijp7IkZvcm1hdFN0cmluZyI6Ik0vZC95eXl5IiwiU2VwYXJhdG9yIjoiLyIsIlVzZUludGVybmF0aW9uYWxEYXRlRm9ybWF0IjpmYWxzZX0sIkludGVybmFsSWQiOiI0ZDAxMDllYy1jMzgxLTQ4YjYtYTAxYi04NDZiODkyMjJlOTQiLCJUaXRsZUxlZnQiOjI0Mi42NzY3LCJUaXRsZVRvcCI6MzU4LjU0OTgzNSwiVGl0bGVIZWlnaHQiOjEwLjY2MzE1LCJUaXRsZVRvcElzQ3VzdG9tIjpmYWxzZSwiVGl0bGVXaWR0aCI6NjguMTI1MDQsIkNvbG9yIjoiMCwgMTMzLCAxMTgiLCJVdGNEYXRlIjoiMjAxNC0wMy0xNFQwMDowMDowMFoiLCJOb3RlIjpudWxsLCJUaXRsZSI6IkJhc2UgU2VydmljZXMgMTQuMDIiLCJTdHlsZSI6MiwiQmVsb3dUaW1lYmFuZCI6ZmFsc2UsIkN1c3RvbVNldHRpbmdzIjp7IklzRGF0ZVZpc2libGUiOnRydWUsIlRpdGxlRm9udFNldHRpbmdzIjp7IkZvbnRTaXplIjoxMSwiRm9udE5hbWUiOiJDYWxpYnJpIiwiSXNCb2xkIjp0cnVlLCJJc0l0YWxpYyI6ZmFsc2UsIklzVW5kZXJsaW5lZCI6ZmFsc2UsIkZvcmVncm91bmRDb2xvciI6IkJsYWNrIiwiQmFja0NvbG9yIjpudWxsfSwiRGF0ZUZvbnRTZXR0aW5ncyI6eyJGb250U2l6ZSI6MTAsIkZvbnROYW1lIjoiQ2FsaWJyaSIsIklzQm9sZCI6ZmFsc2UsIklzSXRhbGljIjpmYWxzZSwiSXNVbmRlcmxpbmVkIjpmYWxzZSwiRm9yZWdyb3VuZENvbG9yIjoiMzEsIDczLCAxMjYiLCJCYWNrQ29sb3IiOm51bGx9LCJDb25uZWN0b3JTZXR0aW5ncyI6eyJDb2xvciI6IjY4LCA4NCwgMTA2IiwiSXNWaXNpYmxlIjpmYWxzZSwiTGluZVdlaWdodCI6MC4xfX0sIkhpZGVEYXRlIjpmYWxzZSwiU2hhcGVUb3AiOjM2NC40NCwiUXVpY2tTaGFwZVNpemUiOjEsIklzVmlzaWJsZSI6dHJ1ZX0seyJEYXRlRm9ybWF0Ijp7IkZvcm1hdFN0cmluZyI6Ik0vZC95eXl5IiwiU2VwYXJhdG9yIjoiLyIsIlVzZUludGVybmF0aW9uYWxEYXRlRm9ybWF0IjpmYWxzZX0sIkludGVybmFsSWQiOiI5YjhjNTFmYy00MDVhLTQ3M2YtODI2ZS0zNThkMGVjNTM0NDMiLCJUaXRsZUxlZnQiOjUzOC4wOTA2LCJUaXRsZVRvcCI6MzU4LjU0OTgzNSwiVGl0bGVIZWlnaHQiOjEwLjY2MzE1LCJUaXRsZVRvcElzQ3VzdG9tIjpmYWxzZSwiVGl0bGVXaWR0aCI6NjguMTI1MDQsIkNvbG9yIjoiMCwgMTMzLCAxMTgiLCJVdGNEYXRlIjoiMjAxNC0wNy0xOFQwMDowMDowMFoiLCJOb3RlIjpudWxsLCJUaXRsZSI6IkJhc2UgU2VydmljZXMgMTQuMDYiLCJTdHlsZSI6MiwiQmVsb3dUaW1lYmFuZCI6ZmFsc2UsIkN1c3RvbVNldHRpbmdzIjp7IklzRGF0ZVZpc2libGUiOnRydWUsIlRpdGxlRm9udFNldHRpbmdzIjp7IkZvbnRTaXplIjoxMSwiRm9udE5hbWUiOiJDYWxpYnJpIiwiSXNCb2xkIjp0cnVlLCJJc0l0YWxpYyI6ZmFsc2UsIklzVW5kZXJsaW5lZCI6ZmFsc2UsIkZvcmVncm91bmRDb2xvciI6IkJsYWNrIiwiQmFja0NvbG9yIjpudWxsfSwiRGF0ZUZvbnRTZXR0aW5ncyI6eyJGb250U2l6ZSI6MTAsIkZvbnROYW1lIjoiQ2FsaWJyaSIsIklzQm9sZCI6ZmFsc2UsIklzSXRhbGljIjpmYWxzZSwiSXNVbmRlcmxpbmVkIjpmYWxzZSwiRm9yZWdyb3VuZENvbG9yIjoiMzEsIDczLCAxMjYiLCJCYWNrQ29sb3IiOm51bGx9LCJDb25uZWN0b3JTZXR0aW5ncyI6eyJDb2xvciI6Ijc5LCAxMjksIDE4OSIsIklzVmlzaWJsZSI6ZmFsc2UsIkxpbmVXZWlnaHQiOjAuMX19LCJIaWRlRGF0ZSI6ZmFsc2UsIlNoYXBlVG9wIjozNjQuNDQsIlF1aWNrU2hhcGVTaXplIjoxLCJJc1Zpc2libGUiOnRydWV9LHsiRGF0ZUZvcm1hdCI6eyJGb3JtYXRTdHJpbmciOiJNL2QveXl5eSIsIlNlcGFyYXRvciI6Ii8iLCJVc2VJbnRlcm5hdGlvbmFsRGF0ZUZvcm1hdCI6ZmFsc2V9LCJJbnRlcm5hbElkIjoiNzFhOTExZDgtOTY4NC00NWU3LWI1NzgtYTM2YWUyOTUwYWY1IiwiVGl0bGVMZWZ0Ijo4MTcuMDkyNSwiVGl0bGVUb3AiOjMxNS4wOTk2NywiVGl0bGVIZWlnaHQiOjEwLjY2MzE1LCJUaXRsZVRvcElzQ3VzdG9tIjpmYWxzZSwiVGl0bGVXaWR0aCI6NjguMTI1MDQsIkNvbG9yIjoiMCwgODgsIDExNCIsIlV0Y0RhdGUiOiIyMDE0LTExLTE0VDAwOjAwOjAwWiIsIk5vdGUiOm51bGwsIlRpdGxlIjoiQmFzZSBTZXJ2aWNlcyAxNC4xMCIsIlN0eWxlIjoyLCJCZWxvd1RpbWViYW5kIjpmYWxzZSwiQ3VzdG9tU2V0dGluZ3MiOnsiSXNEYXRlVmlzaWJsZSI6dHJ1ZSwiVGl0bGVGb250U2V0dGluZ3MiOnsiRm9udFNpemUiOjExLCJGb250TmFtZSI6IkNhbGlicmkiLCJJc0JvbGQiOnRydWUsIklzSXRhbGljIjpmYWxzZSwiSXNVbmRlcmxpbmVkIjpmYWxzZSwiRm9yZWdyb3VuZENvbG9yIjoiQmxhY2siLCJCYWNrQ29sb3IiOm51bGx9LCJEYXRlRm9udFNldHRpbmdzIjp7IkZvbnRTaXplIjoxMCwiRm9udE5hbWUiOiJDYWxpYnJpIiwiSXNCb2xkIjpmYWxzZSwiSXNJdGFsaWMiOmZhbHNlLCJJc1VuZGVybGluZWQiOmZhbHNlLCJGb3JlZ3JvdW5kQ29sb3IiOiIzMSwgNzMsIDEyNiIsIkJhY2tDb2xvciI6bnVsbH0sIkNvbm5lY3RvclNldHRpbmdzIjp7IkNvbG9yIjoiNzksIDEyOSwgMTg5IiwiSXNWaXNpYmxlIjpmYWxzZSwiTGluZVdlaWdodCI6MC4xfX0sIkhpZGVEYXRlIjpmYWxzZSwiU2hhcGVUb3AiOjMyMC45ODk4MzgsIlF1aWNrU2hhcGVTaXplIjoxLCJJc1Zpc2libGUiOnRydWV9LHsiRGF0ZUZvcm1hdCI6eyJGb3JtYXRTdHJpbmciOiJNL2QveXl5eSIsIlNlcGFyYXRvciI6Ii8iLCJVc2VJbnRlcm5hdGlvbmFsRGF0ZUZvcm1hdCI6ZmFsc2V9LCJJbnRlcm5hbElkIjoiY2I4Y2MyMmYtMmEwOS00NGYyLWIyZjQtNzM0OThhOTRkNDkzIiwiVGl0bGVMZWZ0Ijo3MTEuNTg3NiwiVGl0bGVUb3AiOjM1OC41NDk4MzUsIlRpdGxlSGVpZ2h0IjoxMC42NjMxNSwiVGl0bGVUb3BJc0N1c3RvbSI6ZmFsc2UsIlRpdGxlV2lkdGgiOjc1LjM3NTA0LCJDb2xvciI6IjAsIDEzMywgMTE4IiwiVXRjRGF0ZSI6IjIwMTQtMDktMzBUMDA6MDA6MDBaIiwiTm90ZSI6bnVsbCwiVGl0bGUiOiJMaWdodGluZyBTZXJ2aWVzIDE0LjA2IiwiU3R5bGUiOjIsIkJlbG93VGltZWJhbmQiOmZhbHNlLCJDdXN0b21TZXR0aW5ncyI6eyJJc0RhdGVWaXNpYmxlIjp0cnVlLCJUaXRsZUZvbnRTZXR0aW5ncyI6eyJGb250U2l6ZSI6MTEsIkZvbnROYW1lIjoiQ2FsaWJyaSIsIklzQm9sZCI6dHJ1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MxLCA3MywgMTI2IiwiQmFja0NvbG9yIjpudWxsfSwiQ29ubmVjdG9yU2V0dGluZ3MiOnsiQ29sb3IiOiI3OSwgMTI5LCAxODkiLCJJc1Zpc2libGUiOmZhbHNlLCJMaW5lV2VpZ2h0IjowLjF9fSwiSGlkZURhdGUiOmZhbHNlLCJTaGFwZVRvcCI6MzY0LjQ0LCJRdWlja1NoYXBlU2l6ZSI6MSwiSXNWaXNpYmxlIjp0cnVlfSx7IkRhdGVGb3JtYXQiOnsiRm9ybWF0U3RyaW5nIjoiTS9kL3l5eXkiLCJTZXBhcmF0b3IiOiIvIiwiVXNlSW50ZXJuYXRpb25hbERhdGVGb3JtYXQiOmZhbHNlfSwiSW50ZXJuYWxJZCI6IjhkOGU4YTM1LWFmNzYtNGExMy05M2RhLTkxNDA4NjFiODkzYyIsIlRpdGxlTGVmdCI6ODQ5LjkxNjMsIlRpdGxlVG9wIjozNTguNTQ5ODM1LCJUaXRsZUhlaWdodCI6MTAuNjYzMTUsIlRpdGxlVG9wSXNDdXN0b20iOmZhbHNlLCJUaXRsZVdpZHRoIjo3OS4yNSwiQ29sb3IiOiIwLCAxMzMsIDExOCIsIlV0Y0RhdGUiOiIyMDE0LTExLTI4VDAwOjAwOjAwWiIsIk5vdGUiOm51bGwsIlRpdGxlIjoiR2F0ZXdheSBTZXJ2aWNlIDE0LjEwIiwiU3R5bGUiOjIsIkJlbG93VGltZWJhbmQiOmZhbHNlLCJDdXN0b21TZXR0aW5ncyI6eyJJc0RhdGVWaXNpYmxlIjp0cnVlLCJUaXRsZUZvbnRTZXR0aW5ncyI6eyJGb250U2l6ZSI6MTEsIkZvbnROYW1lIjoiQ2FsaWJyaSIsIklzQm9sZCI6dHJ1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MxLCA3MywgMTI2IiwiQmFja0NvbG9yIjpudWxsfSwiQ29ubmVjdG9yU2V0dGluZ3MiOnsiQ29sb3IiOiI3OSwgMTI5LCAxODkiLCJJc1Zpc2libGUiOmZhbHNlLCJMaW5lV2VpZ2h0IjowLjF9fSwiSGlkZURhdGUiOmZhbHNlLCJTaGFwZVRvcCI6MzY0LjQ0LCJRdWlja1NoYXBlU2l6ZSI6MSwiSXNWaXNpYmxlIjp0cnVlfV0sIlRpbWVMaW5lVHlwZSI6MywiVGFza3MiOltdLCJTdHlsZSI6eyJUaW1lbGluZVNldHRpbmdzIjp7IlRvZGF5TWFya2VyQ29sb3IiOiJSZWQiLCJUb2RheU1hcmtlckZvbnRTZXR0aW5ncyI6eyJGb250U2l6ZSI6MTIsIkZvbnROYW1lIjoiQ2FsaWJyaSIsIklzQm9sZCI6ZmFsc2UsIklzSXRhbGljIjpmYWxzZSwiSXNVbmRlcmxpbmVkIjpmYWxzZSwiRm9yZWdyb3VuZENvbG9yIjoiQmxhY2siLCJCYWNrQ29sb3IiOm51bGx9LCJTdGFydFllYXJGb250Ijp7IkZvbnRTaXplIjoxOCwiRm9udE5hbWUiOiJDYWxpYnJpIiwiSXNCb2xkIjp0cnVlLCJJc0l0YWxpYyI6ZmFsc2UsIklzVW5kZXJsaW5lZCI6ZmFsc2UsIkZvcmVncm91bmRDb2xvciI6Ik9yYW5nZVJlZCIsIkJhY2tDb2xvciI6bnVsbH0sIkVuZFllYXJGb250Ijp7IkZvbnRTaXplIjoxOCwiRm9udE5hbWUiOiJDYWxpYnJpIiwiSXNCb2xkIjp0cnVlLCJJc0l0YWxpYyI6ZmFsc2UsIklzVW5kZXJsaW5lZCI6ZmFsc2UsIkZvcmVncm91bmRDb2xvciI6Ik9yYW5nZVJlZCIsIkJhY2tDb2xvciI6bnVsbH0sIklzVGhpbiI6ZmFsc2UsIkhhczNERWZmZWN0Ijp0cnVlLCJUaW1lYmFuZElzUm91bmRlZCI6ZmFsc2UsIlRpbWViYW5kQ29sb3IiOiIxNzgsIDE3OCwgMTc4IiwiVGltZWJhbmRGb250U2V0dGluZ3MiOnsiRm9udFNpemUiOjEyLCJGb250TmFtZSI6IkNhbGlicmkiLCJJc0JvbGQiOmZhbHNlLCJJc0l0YWxpYyI6ZmFsc2UsIklzVW5kZXJsaW5lZCI6ZmFsc2UsIkZvcmVncm91bmRDb2xvciI6IkJsYWNrIiwiQmFja0NvbG9yIjpudWxsfSwiRWxhcHNlZFRpbWVDb2xvciI6IjI1NSwgMTkyLCAwIiwiRWxhcHNlZFRpbWVTdHlsZSI6MSwiVG9kYXlNYXJrZXJQb3NpdGlvbiI6MSwiQ2Fwc1Bvc2l0aW9uIjoyfSwiRGVmYXVsdE1pbGVzdG9uZVNldHRpbmdzIjp7IkZsYWdDb25uZWN0b3JTZXR0aW5ncyI6eyJDb2xvciI6Ijc5LCAxMjksIDE4OSIsIklzVmlzaWJsZSI6ZmFsc2UsIkxpbmVXZWlnaHQiOjAuMX0sIkRhdGVGb3JtYXQiOnsiRm9ybWF0U3RyaW5nIjoiTS9kL3l5eXkiLCJTZXBhcmF0b3IiOiIvIiwiVXNlSW50ZXJuYXRpb25hbERhdGVGb3JtYXQiOmZhbHNlfSwiSXNEYXRlVmlzaWJsZSI6dHJ1ZSwiVGl0bGVGb250U2V0dGluZ3MiOnsiRm9udFNpemUiOjExLCJGb250TmFtZSI6IkNhbGlicmkiLCJJc0JvbGQiOnRydWUsIklzSXRhbGljIjpmYWxzZSwiSXNVbmRlcmxpbmVkIjpmYWxzZSwiRm9yZWdyb3VuZENvbG9yIjoiQmxhY2siLCJCYWNrQ29sb3IiOm51bGx9LCJEYXRlRm9udFNldHRpbmdzIjp7IkZvbnRTaXplIjoxMCwiRm9udE5hbWUiOiJDYWxpYnJpIiwiSXNCb2xkIjpmYWxzZSwiSXNJdGFsaWMiOmZhbHNlLCJJc1VuZGVybGluZWQiOmZhbHNlLCJGb3JlZ3JvdW5kQ29sb3IiOiIzMSwgNzMsIDEyNiIsIkJhY2tDb2xvciI6bnVsbH0sIkNvbm5lY3RvclNldHRpbmdzIjp7IkNvbG9yIjoiIiwiSXNWaXNpYmxlIjpmYWxzZSwiTGluZVdlaWdodCI6MC4xfX0sIkRlZmF1bHRUYXNrU2V0dGluZ3MiOnsiRGF0ZUZvbnRTZXR0aW5ncyI6eyJGb250U2l6ZSI6MTAsIkZvbnROYW1lIjoiQ2FsaWJyaSIsIklzQm9sZCI6ZmFsc2UsIklzSXRhbGljIjpmYWxzZSwiSXNVbmRlcmxpbmVkIjpmYWxzZSwiRm9yZWdyb3VuZENvbG9yIjoiMzEsIDczLCAxMjYiLCJCYWNrQ29sb3IiOm51bGx9LCJTdGFydERhdGVGb250U2V0dGluZ3MiOnsiRm9udFNpemUiOjEyLCJGb250TmFtZSI6IkNhbGlicmkiLCJJc0JvbGQiOmZhbHNlLCJJc0l0YWxpYyI6ZmFsc2UsIklzVW5kZXJsaW5lZCI6ZmFsc2UsIkZvcmVncm91bmRDb2xvciI6IldoaXRlIiwiQmFja0NvbG9yIjpudWxsfSwiRW5kRGF0ZUZvbnRTZXR0aW5ncyI6eyJGb250U2l6ZSI6MTIsIkZvbnROYW1lIjoiQ2FsaWJyaSIsIklzQm9sZCI6ZmFsc2UsIklzSXRhbGljIjpmYWxzZSwiSXNVbmRlcmxpbmVkIjpmYWxzZSwiRm9yZWdyb3VuZENvbG9yIjoiV2hpdGUiLCJCYWNrQ29sb3IiOm51bGx9LCJEdXJhdGlvbkZvbnRTZXR0aW5ncyI6eyJGb250U2l6ZSI6MTAsIkZvbnROYW1lIjoiQ2FsaWJyaSIsIklzQm9sZCI6ZmFsc2UsIklzSXRhbGljIjpmYWxzZSwiSXNVbmRlcmxpbmVkIjpmYWxzZSwiRm9yZWdyb3VuZENvbG9yIjoiMTkyLCA4MCwgNzciLCJCYWNrQ29sb3IiOm51bGx9LCJJc1RoaWNrIjpmYWxzZSwiVGFza3NBYm92ZVRpbWViYW5kIjp0cnVlLCJEYXRlRm9ybWF0Ijp7IkZvcm1hdFN0cmluZyI6Ik0vZC95eXl5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MiwiVGl0bGVXaWR0aCI6bnVsbCwiVGl0bGVGb250U2V0dGluZ3MiOnsiRm9udFNpemUiOjExLCJGb250TmFtZSI6IkNhbGlicmkiLCJJc0JvbGQiOnRydWUsIklzSXRhbGljIjpmYWxzZSwiSXNVbmRlcmxpbmVkIjpmYWxzZSwiRm9yZWdyb3VuZENvbG9yIjoiQmxhY2siLCJCYWNrQ29sb3IiOm51bGx9LCJUYXNrc1NwYWNpbmciOjUsIlNoYXBlSGVpZ2h0IjoyMi4wLCJWZXJ0aWNhbENvbm5lY3RvclNldHRpbmdzIjp7IkNvbG9yIjoiMjA0LCAyMDQsIDIwNCIsIklzVmlzaWJsZSI6dHJ1ZSwiTGluZVdlaWdodCI6MC4xfSwiSG9yaXpvbnRhbENvbm5lY3RvclNldHRpbmdzIjp7IkNvbG9yIjoiMjA0LCAyMDQsIDIwNCIsIklzVmlzaWJsZSI6ZmFsc2UsIkxpbmVXZWlnaHQiOjAuMH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nRydW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TY2FsZVNldHRpbmdzIjp7IkRhdGVGb3JtYXQiOiJNTU0iLCJJbnRlcnZhbFR5cGUiOjIsIlVzZUF1dG9tYXRpY1RpbWVTY2FsZSI6dHJ1ZSwiQ3VzdG9tVGltZVNjYWxlVXRjU3RhcnREYXRlIjoiMjAxNC0wMi0yOFQwMDowMDowMFoiLCJDdXN0b21UaW1lU2NhbGVVdGNFbmREYXRlIjoiMjAxNC0xMS0yOFQwMDowMDowMFoifX0sIlRpbWViYW5kVmVydGljYWxQb3NpdGlvbiI6eyJRdWlja1Bvc2l0aW9uIjoyLCJSZWxhdGl2ZVBvc2l0aW9uIjo3NS4wLCJBYnNvbHV0ZVBvc2l0aW9uIjo0MDUuMCwiUHJldmlvdXNBYnNvbHV0ZVBvc2l0aW9uIjo0MDUuMH1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2065</TotalTime>
  <Words>2167</Words>
  <Application>Microsoft Macintosh PowerPoint</Application>
  <PresentationFormat>Custom</PresentationFormat>
  <Paragraphs>379</Paragraphs>
  <Slides>38</Slides>
  <Notes>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AllSeen Alliance 16x9</vt:lpstr>
      <vt:lpstr>Technical Steering Meeting</vt:lpstr>
      <vt:lpstr>Antitrust Compliance Notice</vt:lpstr>
      <vt:lpstr>Reminder:   This call is being recorded</vt:lpstr>
      <vt:lpstr>Agenda</vt:lpstr>
      <vt:lpstr>Proposal for Evolving the Release Process</vt:lpstr>
      <vt:lpstr>Introduction: Lessons learned over the last few releases</vt:lpstr>
      <vt:lpstr>Proposed changes</vt:lpstr>
      <vt:lpstr>Benefits / details of each recommendation</vt:lpstr>
      <vt:lpstr>Separate features from releases</vt:lpstr>
      <vt:lpstr>Members are responsible for integration testing and hardening on their products</vt:lpstr>
      <vt:lpstr>Move away from a simultaneous release model</vt:lpstr>
      <vt:lpstr>Feature to  Release Process</vt:lpstr>
      <vt:lpstr>Thank You</vt:lpstr>
      <vt:lpstr>AllJoyn Discovery Redesign  (14.02 to 14.06)</vt:lpstr>
      <vt:lpstr>Outline</vt:lpstr>
      <vt:lpstr>NS Discovery Modes</vt:lpstr>
      <vt:lpstr>Multicast Reception</vt:lpstr>
      <vt:lpstr>Characterization: Multicast over Wi-Fi</vt:lpstr>
      <vt:lpstr>Characterization: Multicast over Wi-Fi</vt:lpstr>
      <vt:lpstr>Latency – Analytical Modeling</vt:lpstr>
      <vt:lpstr>Expected Performance</vt:lpstr>
      <vt:lpstr>NGNS Problem Statement</vt:lpstr>
      <vt:lpstr>Discovery Use Cases</vt:lpstr>
      <vt:lpstr>Improved Algorithm</vt:lpstr>
      <vt:lpstr>Transmission Schedule</vt:lpstr>
      <vt:lpstr>Analytical Modeling</vt:lpstr>
      <vt:lpstr>Comparison with Test Data</vt:lpstr>
      <vt:lpstr>Protocol Stacks</vt:lpstr>
      <vt:lpstr>Discovery Functions</vt:lpstr>
      <vt:lpstr>Interface-based query (NGNS-NGNS)</vt:lpstr>
      <vt:lpstr>Interface-based query  (NGNS-mixed mode)</vt:lpstr>
      <vt:lpstr>Name Based Query (NGNS-mixed mode)</vt:lpstr>
      <vt:lpstr>Presence – Ping API </vt:lpstr>
      <vt:lpstr>Interface search: mDNS Query</vt:lpstr>
      <vt:lpstr>Examples Search Record</vt:lpstr>
      <vt:lpstr>mDNS Response</vt:lpstr>
      <vt:lpstr>NGNS in nutshell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Brett Preston</cp:lastModifiedBy>
  <cp:revision>237</cp:revision>
  <dcterms:created xsi:type="dcterms:W3CDTF">2013-11-19T20:42:06Z</dcterms:created>
  <dcterms:modified xsi:type="dcterms:W3CDTF">2014-08-12T03:18:33Z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-285234447</vt:i4>
  </property>
  <property fmtid="{D5CDD505-2E9C-101B-9397-08002B2CF9AE}" pid="3" name="_NewReviewCycle">
    <vt:lpwstr/>
  </property>
  <property fmtid="{D5CDD505-2E9C-101B-9397-08002B2CF9AE}" pid="4" name="_EmailSubject">
    <vt:lpwstr>Agenda and slides for August 8th TSC call</vt:lpwstr>
  </property>
  <property fmtid="{D5CDD505-2E9C-101B-9397-08002B2CF9AE}" pid="5" name="_AuthorEmail">
    <vt:lpwstr>gburns@qce.qualcomm.com</vt:lpwstr>
  </property>
  <property fmtid="{D5CDD505-2E9C-101B-9397-08002B2CF9AE}" pid="6" name="_AuthorEmailDisplayName">
    <vt:lpwstr>Burns, Greg</vt:lpwstr>
  </property>
  <property fmtid="{D5CDD505-2E9C-101B-9397-08002B2CF9AE}" pid="7" name="_PreviousAdHocReviewCycleID">
    <vt:i4>-1791005431</vt:i4>
  </property>
</Properties>
</file>