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9" r:id="rId2"/>
    <p:sldId id="289" r:id="rId3"/>
    <p:sldId id="290" r:id="rId4"/>
    <p:sldId id="260" r:id="rId5"/>
    <p:sldId id="301" r:id="rId6"/>
    <p:sldId id="298" r:id="rId7"/>
    <p:sldId id="299" r:id="rId8"/>
    <p:sldId id="300" r:id="rId9"/>
    <p:sldId id="291" r:id="rId10"/>
    <p:sldId id="292" r:id="rId11"/>
    <p:sldId id="293" r:id="rId12"/>
    <p:sldId id="294" r:id="rId13"/>
    <p:sldId id="295" r:id="rId14"/>
    <p:sldId id="303" r:id="rId15"/>
    <p:sldId id="302" r:id="rId16"/>
    <p:sldId id="304" r:id="rId17"/>
    <p:sldId id="305" r:id="rId18"/>
    <p:sldId id="306" r:id="rId19"/>
    <p:sldId id="297" r:id="rId20"/>
    <p:sldId id="296" r:id="rId21"/>
    <p:sldId id="285" r:id="rId22"/>
  </p:sldIdLst>
  <p:sldSz cx="12188825" cy="6858000"/>
  <p:notesSz cx="6858000" cy="9144000"/>
  <p:defaultText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guide id="3" pos="333">
          <p15:clr>
            <a:srgbClr val="A4A3A4"/>
          </p15:clr>
        </p15:guide>
        <p15:guide id="4" pos="73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1032" y="-104"/>
      </p:cViewPr>
      <p:guideLst>
        <p:guide orient="horz" pos="2160"/>
        <p:guide pos="3839"/>
        <p:guide pos="333"/>
        <p:guide pos="734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latin typeface="Arial" panose="020B0604020202020204" pitchFamily="34" charset="0"/>
              </a:rPr>
              <a:t>10/20/14</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1C60A67-9ABC-4641-AF9C-03065E87C293}" type="datetimeFigureOut">
              <a:rPr lang="en-US" smtClean="0"/>
              <a:pPr/>
              <a:t>10/20/14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AB673C98-AB22-224F-88A9-AE7142A5D36E}" type="slidenum">
              <a:rPr lang="en-US" smtClean="0"/>
              <a:pPr/>
              <a:t>‹#›</a:t>
            </a:fld>
            <a:endParaRPr lang="en-US" dirty="0"/>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609468" rtl="0" eaLnBrk="1" latinLnBrk="0" hangingPunct="1">
      <a:defRPr sz="1600" kern="1200">
        <a:solidFill>
          <a:schemeClr val="tx1"/>
        </a:solidFill>
        <a:latin typeface="Arial" panose="020B0604020202020204" pitchFamily="34" charset="0"/>
        <a:ea typeface="+mn-ea"/>
        <a:cs typeface="+mn-cs"/>
      </a:defRPr>
    </a:lvl1pPr>
    <a:lvl2pPr marL="609468" algn="l" defTabSz="609468" rtl="0" eaLnBrk="1" latinLnBrk="0" hangingPunct="1">
      <a:defRPr sz="1600" kern="1200">
        <a:solidFill>
          <a:schemeClr val="tx1"/>
        </a:solidFill>
        <a:latin typeface="Arial" panose="020B0604020202020204" pitchFamily="34" charset="0"/>
        <a:ea typeface="+mn-ea"/>
        <a:cs typeface="+mn-cs"/>
      </a:defRPr>
    </a:lvl2pPr>
    <a:lvl3pPr marL="1218936" algn="l" defTabSz="609468" rtl="0" eaLnBrk="1" latinLnBrk="0" hangingPunct="1">
      <a:defRPr sz="1600" kern="1200">
        <a:solidFill>
          <a:schemeClr val="tx1"/>
        </a:solidFill>
        <a:latin typeface="Arial" panose="020B0604020202020204" pitchFamily="34" charset="0"/>
        <a:ea typeface="+mn-ea"/>
        <a:cs typeface="+mn-cs"/>
      </a:defRPr>
    </a:lvl3pPr>
    <a:lvl4pPr marL="1828404" algn="l" defTabSz="609468" rtl="0" eaLnBrk="1" latinLnBrk="0" hangingPunct="1">
      <a:defRPr sz="1600" kern="1200">
        <a:solidFill>
          <a:schemeClr val="tx1"/>
        </a:solidFill>
        <a:latin typeface="Arial" panose="020B0604020202020204" pitchFamily="34" charset="0"/>
        <a:ea typeface="+mn-ea"/>
        <a:cs typeface="+mn-cs"/>
      </a:defRPr>
    </a:lvl4pPr>
    <a:lvl5pPr marL="2437872" algn="l" defTabSz="609468" rtl="0" eaLnBrk="1" latinLnBrk="0" hangingPunct="1">
      <a:defRPr sz="1600" kern="1200">
        <a:solidFill>
          <a:schemeClr val="tx1"/>
        </a:solidFill>
        <a:latin typeface="Arial" panose="020B0604020202020204" pitchFamily="34" charset="0"/>
        <a:ea typeface="+mn-ea"/>
        <a:cs typeface="+mn-cs"/>
      </a:defRPr>
    </a:lvl5pPr>
    <a:lvl6pPr marL="3047340" algn="l" defTabSz="609468" rtl="0" eaLnBrk="1" latinLnBrk="0" hangingPunct="1">
      <a:defRPr sz="1600" kern="1200">
        <a:solidFill>
          <a:schemeClr val="tx1"/>
        </a:solidFill>
        <a:latin typeface="+mn-lt"/>
        <a:ea typeface="+mn-ea"/>
        <a:cs typeface="+mn-cs"/>
      </a:defRPr>
    </a:lvl6pPr>
    <a:lvl7pPr marL="3656808" algn="l" defTabSz="609468" rtl="0" eaLnBrk="1" latinLnBrk="0" hangingPunct="1">
      <a:defRPr sz="1600" kern="1200">
        <a:solidFill>
          <a:schemeClr val="tx1"/>
        </a:solidFill>
        <a:latin typeface="+mn-lt"/>
        <a:ea typeface="+mn-ea"/>
        <a:cs typeface="+mn-cs"/>
      </a:defRPr>
    </a:lvl7pPr>
    <a:lvl8pPr marL="4266275" algn="l" defTabSz="609468" rtl="0" eaLnBrk="1" latinLnBrk="0" hangingPunct="1">
      <a:defRPr sz="1600" kern="1200">
        <a:solidFill>
          <a:schemeClr val="tx1"/>
        </a:solidFill>
        <a:latin typeface="+mn-lt"/>
        <a:ea typeface="+mn-ea"/>
        <a:cs typeface="+mn-cs"/>
      </a:defRPr>
    </a:lvl8pPr>
    <a:lvl9pPr marL="4875744" algn="l" defTabSz="60946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1</a:t>
            </a:fld>
            <a:endParaRPr lang="en-US" dirty="0"/>
          </a:p>
        </p:txBody>
      </p:sp>
    </p:spTree>
    <p:extLst>
      <p:ext uri="{BB962C8B-B14F-4D97-AF65-F5344CB8AC3E}">
        <p14:creationId xmlns:p14="http://schemas.microsoft.com/office/powerpoint/2010/main" val="92039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t>10</a:t>
            </a:fld>
            <a:endParaRPr lang="en-US" dirty="0"/>
          </a:p>
        </p:txBody>
      </p:sp>
    </p:spTree>
    <p:extLst>
      <p:ext uri="{BB962C8B-B14F-4D97-AF65-F5344CB8AC3E}">
        <p14:creationId xmlns:p14="http://schemas.microsoft.com/office/powerpoint/2010/main" val="9402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t>11</a:t>
            </a:fld>
            <a:endParaRPr lang="en-US" dirty="0"/>
          </a:p>
        </p:txBody>
      </p:sp>
    </p:spTree>
    <p:extLst>
      <p:ext uri="{BB962C8B-B14F-4D97-AF65-F5344CB8AC3E}">
        <p14:creationId xmlns:p14="http://schemas.microsoft.com/office/powerpoint/2010/main" val="386891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21</a:t>
            </a:fld>
            <a:endParaRPr lang="en-US" dirty="0"/>
          </a:p>
        </p:txBody>
      </p:sp>
    </p:spTree>
    <p:extLst>
      <p:ext uri="{BB962C8B-B14F-4D97-AF65-F5344CB8AC3E}">
        <p14:creationId xmlns:p14="http://schemas.microsoft.com/office/powerpoint/2010/main" val="416956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gray">
          <a:xfrm>
            <a:off x="0" y="-48984"/>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2" name="Title 1"/>
          <p:cNvSpPr>
            <a:spLocks noGrp="1"/>
          </p:cNvSpPr>
          <p:nvPr>
            <p:ph type="ctrTitle" hasCustomPrompt="1"/>
          </p:nvPr>
        </p:nvSpPr>
        <p:spPr bwMode="gray">
          <a:xfrm>
            <a:off x="1310324" y="2269190"/>
            <a:ext cx="3687990" cy="969496"/>
          </a:xfrm>
        </p:spPr>
        <p:txBody>
          <a:bodyPr lIns="45720" tIns="45720" rIns="45720" bIns="45720" anchor="ctr" anchorCtr="0">
            <a:spAutoFit/>
          </a:bodyPr>
          <a:lstStyle>
            <a:lvl1pPr>
              <a:defRPr sz="3000">
                <a:solidFill>
                  <a:schemeClr val="tx1"/>
                </a:solidFill>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bwMode="gray">
          <a:xfrm>
            <a:off x="1310326" y="4614362"/>
            <a:ext cx="3687989" cy="400110"/>
          </a:xfrm>
        </p:spPr>
        <p:txBody>
          <a:bodyPr lIns="45720" tIns="45720" rIns="45720" bIns="45720">
            <a:spAutoFit/>
          </a:bodyPr>
          <a:lstStyle>
            <a:lvl1pPr marL="0" indent="0" algn="l">
              <a:buNone/>
              <a:defRPr sz="2000" b="1" baseline="0">
                <a:solidFill>
                  <a:schemeClr val="tx1"/>
                </a:solidFill>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smtClean="0"/>
              <a:t>SPEAKER NAME</a:t>
            </a:r>
            <a:endParaRPr lang="en-US" dirty="0"/>
          </a:p>
        </p:txBody>
      </p:sp>
      <p:sp>
        <p:nvSpPr>
          <p:cNvPr id="26" name="Text Placeholder 25"/>
          <p:cNvSpPr>
            <a:spLocks noGrp="1"/>
          </p:cNvSpPr>
          <p:nvPr>
            <p:ph type="body" sz="quarter" idx="13" hasCustomPrompt="1"/>
          </p:nvPr>
        </p:nvSpPr>
        <p:spPr bwMode="gray">
          <a:xfrm>
            <a:off x="1301499" y="4896192"/>
            <a:ext cx="3696816" cy="400110"/>
          </a:xfrm>
        </p:spPr>
        <p:txBody>
          <a:bodyPr lIns="45720" tIns="45720" rIns="45720" bIns="45720">
            <a:spAutoFit/>
          </a:bodyPr>
          <a:lstStyle>
            <a:lvl1pPr marL="0" indent="0">
              <a:buNone/>
              <a:defRPr sz="2000" baseline="0"/>
            </a:lvl1pPr>
          </a:lstStyle>
          <a:p>
            <a:pPr lvl="0"/>
            <a:r>
              <a:rPr lang="en-US" dirty="0" smtClean="0"/>
              <a:t>Title or date, Company</a:t>
            </a:r>
            <a:endParaRPr lang="en-US" dirty="0"/>
          </a:p>
        </p:txBody>
      </p:sp>
      <p:grpSp>
        <p:nvGrpSpPr>
          <p:cNvPr id="63" name="Group 62"/>
          <p:cNvGrpSpPr/>
          <p:nvPr userDrawn="1"/>
        </p:nvGrpSpPr>
        <p:grpSpPr bwMode="gray">
          <a:xfrm>
            <a:off x="506969" y="1000605"/>
            <a:ext cx="3254574" cy="807360"/>
            <a:chOff x="380326" y="1440427"/>
            <a:chExt cx="2441566" cy="605520"/>
          </a:xfrm>
        </p:grpSpPr>
        <p:sp>
          <p:nvSpPr>
            <p:cNvPr id="34" name="Freeform 1"/>
            <p:cNvSpPr>
              <a:spLocks noChangeArrowheads="1"/>
            </p:cNvSpPr>
            <p:nvPr/>
          </p:nvSpPr>
          <p:spPr bwMode="gray">
            <a:xfrm>
              <a:off x="1031183" y="1440427"/>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1973 h 2307"/>
                <a:gd name="T12" fmla="*/ 584 w 2141"/>
                <a:gd name="T13" fmla="*/ 1973 h 2307"/>
                <a:gd name="T14" fmla="*/ 473 w 2141"/>
                <a:gd name="T15" fmla="*/ 2306 h 2307"/>
                <a:gd name="T16" fmla="*/ 0 w 2141"/>
                <a:gd name="T17" fmla="*/ 2306 h 2307"/>
                <a:gd name="T18" fmla="*/ 1029 w 2141"/>
                <a:gd name="T19" fmla="*/ 0 h 2307"/>
                <a:gd name="T20" fmla="*/ 1334 w 2141"/>
                <a:gd name="T21" fmla="*/ 1583 h 2307"/>
                <a:gd name="T22" fmla="*/ 1334 w 2141"/>
                <a:gd name="T23" fmla="*/ 1583 h 2307"/>
                <a:gd name="T24" fmla="*/ 1195 w 2141"/>
                <a:gd name="T25" fmla="*/ 1250 h 2307"/>
                <a:gd name="T26" fmla="*/ 1056 w 2141"/>
                <a:gd name="T27" fmla="*/ 833 h 2307"/>
                <a:gd name="T28" fmla="*/ 918 w 2141"/>
                <a:gd name="T29" fmla="*/ 1250 h 2307"/>
                <a:gd name="T30" fmla="*/ 751 w 2141"/>
                <a:gd name="T31" fmla="*/ 1583 h 2307"/>
                <a:gd name="T32" fmla="*/ 1334 w 2141"/>
                <a:gd name="T33" fmla="*/ 158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1973"/>
                    <a:pt x="1501" y="1973"/>
                    <a:pt x="1501" y="1973"/>
                  </a:cubicBezTo>
                  <a:cubicBezTo>
                    <a:pt x="584" y="1973"/>
                    <a:pt x="584" y="1973"/>
                    <a:pt x="584" y="1973"/>
                  </a:cubicBezTo>
                  <a:cubicBezTo>
                    <a:pt x="473" y="2306"/>
                    <a:pt x="473" y="2306"/>
                    <a:pt x="473" y="2306"/>
                  </a:cubicBezTo>
                  <a:cubicBezTo>
                    <a:pt x="0" y="2306"/>
                    <a:pt x="0" y="2306"/>
                    <a:pt x="0" y="2306"/>
                  </a:cubicBezTo>
                  <a:lnTo>
                    <a:pt x="1029" y="0"/>
                  </a:lnTo>
                  <a:close/>
                  <a:moveTo>
                    <a:pt x="1334" y="1583"/>
                  </a:moveTo>
                  <a:lnTo>
                    <a:pt x="1334" y="1583"/>
                  </a:lnTo>
                  <a:cubicBezTo>
                    <a:pt x="1195" y="1250"/>
                    <a:pt x="1195" y="1250"/>
                    <a:pt x="1195" y="1250"/>
                  </a:cubicBezTo>
                  <a:cubicBezTo>
                    <a:pt x="1111" y="1111"/>
                    <a:pt x="1056" y="862"/>
                    <a:pt x="1056" y="833"/>
                  </a:cubicBezTo>
                  <a:cubicBezTo>
                    <a:pt x="1029" y="862"/>
                    <a:pt x="973" y="1084"/>
                    <a:pt x="918" y="1250"/>
                  </a:cubicBezTo>
                  <a:cubicBezTo>
                    <a:pt x="751" y="1583"/>
                    <a:pt x="751" y="1583"/>
                    <a:pt x="751" y="1583"/>
                  </a:cubicBezTo>
                  <a:lnTo>
                    <a:pt x="1334" y="158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5" name="Freeform 2"/>
            <p:cNvSpPr>
              <a:spLocks noChangeArrowheads="1"/>
            </p:cNvSpPr>
            <p:nvPr/>
          </p:nvSpPr>
          <p:spPr bwMode="gray">
            <a:xfrm>
              <a:off x="1304689" y="1443352"/>
              <a:ext cx="172099" cy="252056"/>
            </a:xfrm>
            <a:custGeom>
              <a:avLst/>
              <a:gdLst>
                <a:gd name="T0" fmla="*/ 0 w 1557"/>
                <a:gd name="T1" fmla="*/ 0 h 2279"/>
                <a:gd name="T2" fmla="*/ 472 w 1557"/>
                <a:gd name="T3" fmla="*/ 0 h 2279"/>
                <a:gd name="T4" fmla="*/ 472 w 1557"/>
                <a:gd name="T5" fmla="*/ 1861 h 2279"/>
                <a:gd name="T6" fmla="*/ 1556 w 1557"/>
                <a:gd name="T7" fmla="*/ 1861 h 2279"/>
                <a:gd name="T8" fmla="*/ 1556 w 1557"/>
                <a:gd name="T9" fmla="*/ 2278 h 2279"/>
                <a:gd name="T10" fmla="*/ 0 w 1557"/>
                <a:gd name="T11" fmla="*/ 2278 h 2279"/>
                <a:gd name="T12" fmla="*/ 0 w 1557"/>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7" h="2279">
                  <a:moveTo>
                    <a:pt x="0" y="0"/>
                  </a:moveTo>
                  <a:lnTo>
                    <a:pt x="472" y="0"/>
                  </a:lnTo>
                  <a:lnTo>
                    <a:pt x="472" y="1861"/>
                  </a:lnTo>
                  <a:lnTo>
                    <a:pt x="1556" y="1861"/>
                  </a:lnTo>
                  <a:lnTo>
                    <a:pt x="1556"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6" name="Freeform 3"/>
            <p:cNvSpPr>
              <a:spLocks noChangeArrowheads="1"/>
            </p:cNvSpPr>
            <p:nvPr/>
          </p:nvSpPr>
          <p:spPr bwMode="gray">
            <a:xfrm>
              <a:off x="1519203" y="1443352"/>
              <a:ext cx="172099" cy="252056"/>
            </a:xfrm>
            <a:custGeom>
              <a:avLst/>
              <a:gdLst>
                <a:gd name="T0" fmla="*/ 0 w 1556"/>
                <a:gd name="T1" fmla="*/ 0 h 2279"/>
                <a:gd name="T2" fmla="*/ 500 w 1556"/>
                <a:gd name="T3" fmla="*/ 0 h 2279"/>
                <a:gd name="T4" fmla="*/ 500 w 1556"/>
                <a:gd name="T5" fmla="*/ 1861 h 2279"/>
                <a:gd name="T6" fmla="*/ 1555 w 1556"/>
                <a:gd name="T7" fmla="*/ 1861 h 2279"/>
                <a:gd name="T8" fmla="*/ 1555 w 1556"/>
                <a:gd name="T9" fmla="*/ 2278 h 2279"/>
                <a:gd name="T10" fmla="*/ 0 w 1556"/>
                <a:gd name="T11" fmla="*/ 2278 h 2279"/>
                <a:gd name="T12" fmla="*/ 0 w 1556"/>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6" h="2279">
                  <a:moveTo>
                    <a:pt x="0" y="0"/>
                  </a:moveTo>
                  <a:lnTo>
                    <a:pt x="500" y="0"/>
                  </a:lnTo>
                  <a:lnTo>
                    <a:pt x="500" y="1861"/>
                  </a:lnTo>
                  <a:lnTo>
                    <a:pt x="1555" y="1861"/>
                  </a:lnTo>
                  <a:lnTo>
                    <a:pt x="1555"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 name="Freeform 4"/>
            <p:cNvSpPr>
              <a:spLocks noChangeArrowheads="1"/>
            </p:cNvSpPr>
            <p:nvPr/>
          </p:nvSpPr>
          <p:spPr bwMode="gray">
            <a:xfrm>
              <a:off x="1712754" y="1440427"/>
              <a:ext cx="187213" cy="258394"/>
            </a:xfrm>
            <a:custGeom>
              <a:avLst/>
              <a:gdLst>
                <a:gd name="T0" fmla="*/ 0 w 1694"/>
                <a:gd name="T1" fmla="*/ 1833 h 2335"/>
                <a:gd name="T2" fmla="*/ 0 w 1694"/>
                <a:gd name="T3" fmla="*/ 1833 h 2335"/>
                <a:gd name="T4" fmla="*/ 389 w 1694"/>
                <a:gd name="T5" fmla="*/ 1611 h 2335"/>
                <a:gd name="T6" fmla="*/ 861 w 1694"/>
                <a:gd name="T7" fmla="*/ 1917 h 2335"/>
                <a:gd name="T8" fmla="*/ 1195 w 1694"/>
                <a:gd name="T9" fmla="*/ 1667 h 2335"/>
                <a:gd name="T10" fmla="*/ 833 w 1694"/>
                <a:gd name="T11" fmla="*/ 1361 h 2335"/>
                <a:gd name="T12" fmla="*/ 722 w 1694"/>
                <a:gd name="T13" fmla="*/ 1306 h 2335"/>
                <a:gd name="T14" fmla="*/ 139 w 1694"/>
                <a:gd name="T15" fmla="*/ 611 h 2335"/>
                <a:gd name="T16" fmla="*/ 861 w 1694"/>
                <a:gd name="T17" fmla="*/ 0 h 2335"/>
                <a:gd name="T18" fmla="*/ 1527 w 1694"/>
                <a:gd name="T19" fmla="*/ 361 h 2335"/>
                <a:gd name="T20" fmla="*/ 1166 w 1694"/>
                <a:gd name="T21" fmla="*/ 611 h 2335"/>
                <a:gd name="T22" fmla="*/ 861 w 1694"/>
                <a:gd name="T23" fmla="*/ 389 h 2335"/>
                <a:gd name="T24" fmla="*/ 611 w 1694"/>
                <a:gd name="T25" fmla="*/ 611 h 2335"/>
                <a:gd name="T26" fmla="*/ 916 w 1694"/>
                <a:gd name="T27" fmla="*/ 889 h 2335"/>
                <a:gd name="T28" fmla="*/ 1028 w 1694"/>
                <a:gd name="T29" fmla="*/ 944 h 2335"/>
                <a:gd name="T30" fmla="*/ 1693 w 1694"/>
                <a:gd name="T31" fmla="*/ 1667 h 2335"/>
                <a:gd name="T32" fmla="*/ 889 w 1694"/>
                <a:gd name="T33" fmla="*/ 2334 h 2335"/>
                <a:gd name="T34" fmla="*/ 0 w 1694"/>
                <a:gd name="T35" fmla="*/ 1833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4" h="2335">
                  <a:moveTo>
                    <a:pt x="0" y="1833"/>
                  </a:moveTo>
                  <a:lnTo>
                    <a:pt x="0" y="1833"/>
                  </a:lnTo>
                  <a:cubicBezTo>
                    <a:pt x="389" y="1611"/>
                    <a:pt x="389" y="1611"/>
                    <a:pt x="389" y="1611"/>
                  </a:cubicBezTo>
                  <a:cubicBezTo>
                    <a:pt x="500" y="1778"/>
                    <a:pt x="639" y="1917"/>
                    <a:pt x="861" y="1917"/>
                  </a:cubicBezTo>
                  <a:cubicBezTo>
                    <a:pt x="1055" y="1917"/>
                    <a:pt x="1195" y="1806"/>
                    <a:pt x="1195" y="1667"/>
                  </a:cubicBezTo>
                  <a:cubicBezTo>
                    <a:pt x="1195" y="1528"/>
                    <a:pt x="1055" y="1472"/>
                    <a:pt x="833" y="1361"/>
                  </a:cubicBezTo>
                  <a:cubicBezTo>
                    <a:pt x="722" y="1306"/>
                    <a:pt x="722" y="1306"/>
                    <a:pt x="722" y="1306"/>
                  </a:cubicBezTo>
                  <a:cubicBezTo>
                    <a:pt x="361" y="1167"/>
                    <a:pt x="139" y="1000"/>
                    <a:pt x="139" y="611"/>
                  </a:cubicBezTo>
                  <a:cubicBezTo>
                    <a:pt x="139" y="250"/>
                    <a:pt x="417" y="0"/>
                    <a:pt x="861" y="0"/>
                  </a:cubicBezTo>
                  <a:cubicBezTo>
                    <a:pt x="1166" y="0"/>
                    <a:pt x="1388" y="84"/>
                    <a:pt x="1527" y="361"/>
                  </a:cubicBezTo>
                  <a:cubicBezTo>
                    <a:pt x="1166" y="611"/>
                    <a:pt x="1166" y="611"/>
                    <a:pt x="1166" y="611"/>
                  </a:cubicBezTo>
                  <a:cubicBezTo>
                    <a:pt x="1084" y="445"/>
                    <a:pt x="1000" y="389"/>
                    <a:pt x="861" y="389"/>
                  </a:cubicBezTo>
                  <a:cubicBezTo>
                    <a:pt x="694" y="389"/>
                    <a:pt x="611" y="472"/>
                    <a:pt x="611" y="611"/>
                  </a:cubicBezTo>
                  <a:cubicBezTo>
                    <a:pt x="611" y="751"/>
                    <a:pt x="694" y="806"/>
                    <a:pt x="916" y="889"/>
                  </a:cubicBezTo>
                  <a:cubicBezTo>
                    <a:pt x="1028" y="944"/>
                    <a:pt x="1028" y="944"/>
                    <a:pt x="1028" y="944"/>
                  </a:cubicBezTo>
                  <a:cubicBezTo>
                    <a:pt x="1444" y="1111"/>
                    <a:pt x="1693" y="1278"/>
                    <a:pt x="1693" y="1667"/>
                  </a:cubicBezTo>
                  <a:cubicBezTo>
                    <a:pt x="1693" y="2084"/>
                    <a:pt x="1333" y="2334"/>
                    <a:pt x="889" y="2334"/>
                  </a:cubicBezTo>
                  <a:cubicBezTo>
                    <a:pt x="417" y="2334"/>
                    <a:pt x="139" y="2111"/>
                    <a:pt x="0" y="1833"/>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8" name="Freeform 5"/>
            <p:cNvSpPr>
              <a:spLocks noChangeArrowheads="1"/>
            </p:cNvSpPr>
            <p:nvPr/>
          </p:nvSpPr>
          <p:spPr bwMode="gray">
            <a:xfrm>
              <a:off x="1939944" y="1443352"/>
              <a:ext cx="178437" cy="252056"/>
            </a:xfrm>
            <a:custGeom>
              <a:avLst/>
              <a:gdLst>
                <a:gd name="T0" fmla="*/ 0 w 1613"/>
                <a:gd name="T1" fmla="*/ 0 h 2279"/>
                <a:gd name="T2" fmla="*/ 1556 w 1613"/>
                <a:gd name="T3" fmla="*/ 0 h 2279"/>
                <a:gd name="T4" fmla="*/ 1556 w 1613"/>
                <a:gd name="T5" fmla="*/ 389 h 2279"/>
                <a:gd name="T6" fmla="*/ 500 w 1613"/>
                <a:gd name="T7" fmla="*/ 389 h 2279"/>
                <a:gd name="T8" fmla="*/ 500 w 1613"/>
                <a:gd name="T9" fmla="*/ 916 h 2279"/>
                <a:gd name="T10" fmla="*/ 1444 w 1613"/>
                <a:gd name="T11" fmla="*/ 916 h 2279"/>
                <a:gd name="T12" fmla="*/ 1444 w 1613"/>
                <a:gd name="T13" fmla="*/ 1333 h 2279"/>
                <a:gd name="T14" fmla="*/ 500 w 1613"/>
                <a:gd name="T15" fmla="*/ 1333 h 2279"/>
                <a:gd name="T16" fmla="*/ 500 w 1613"/>
                <a:gd name="T17" fmla="*/ 1861 h 2279"/>
                <a:gd name="T18" fmla="*/ 1612 w 1613"/>
                <a:gd name="T19" fmla="*/ 1861 h 2279"/>
                <a:gd name="T20" fmla="*/ 1612 w 1613"/>
                <a:gd name="T21" fmla="*/ 2278 h 2279"/>
                <a:gd name="T22" fmla="*/ 0 w 1613"/>
                <a:gd name="T23" fmla="*/ 2278 h 2279"/>
                <a:gd name="T24" fmla="*/ 0 w 1613"/>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3" h="2279">
                  <a:moveTo>
                    <a:pt x="0" y="0"/>
                  </a:moveTo>
                  <a:lnTo>
                    <a:pt x="1556" y="0"/>
                  </a:lnTo>
                  <a:lnTo>
                    <a:pt x="1556" y="389"/>
                  </a:lnTo>
                  <a:lnTo>
                    <a:pt x="500" y="389"/>
                  </a:lnTo>
                  <a:lnTo>
                    <a:pt x="500" y="916"/>
                  </a:lnTo>
                  <a:lnTo>
                    <a:pt x="1444" y="916"/>
                  </a:lnTo>
                  <a:lnTo>
                    <a:pt x="1444" y="1333"/>
                  </a:lnTo>
                  <a:lnTo>
                    <a:pt x="500" y="1333"/>
                  </a:lnTo>
                  <a:lnTo>
                    <a:pt x="500" y="1861"/>
                  </a:lnTo>
                  <a:lnTo>
                    <a:pt x="1612" y="1861"/>
                  </a:lnTo>
                  <a:lnTo>
                    <a:pt x="1612"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9" name="Freeform 6"/>
            <p:cNvSpPr>
              <a:spLocks noChangeArrowheads="1"/>
            </p:cNvSpPr>
            <p:nvPr/>
          </p:nvSpPr>
          <p:spPr bwMode="gray">
            <a:xfrm>
              <a:off x="2167135" y="1443352"/>
              <a:ext cx="177950" cy="252056"/>
            </a:xfrm>
            <a:custGeom>
              <a:avLst/>
              <a:gdLst>
                <a:gd name="T0" fmla="*/ 0 w 1611"/>
                <a:gd name="T1" fmla="*/ 0 h 2279"/>
                <a:gd name="T2" fmla="*/ 1583 w 1611"/>
                <a:gd name="T3" fmla="*/ 0 h 2279"/>
                <a:gd name="T4" fmla="*/ 1583 w 1611"/>
                <a:gd name="T5" fmla="*/ 389 h 2279"/>
                <a:gd name="T6" fmla="*/ 499 w 1611"/>
                <a:gd name="T7" fmla="*/ 389 h 2279"/>
                <a:gd name="T8" fmla="*/ 499 w 1611"/>
                <a:gd name="T9" fmla="*/ 916 h 2279"/>
                <a:gd name="T10" fmla="*/ 1444 w 1611"/>
                <a:gd name="T11" fmla="*/ 916 h 2279"/>
                <a:gd name="T12" fmla="*/ 1444 w 1611"/>
                <a:gd name="T13" fmla="*/ 1333 h 2279"/>
                <a:gd name="T14" fmla="*/ 499 w 1611"/>
                <a:gd name="T15" fmla="*/ 1333 h 2279"/>
                <a:gd name="T16" fmla="*/ 499 w 1611"/>
                <a:gd name="T17" fmla="*/ 1861 h 2279"/>
                <a:gd name="T18" fmla="*/ 1610 w 1611"/>
                <a:gd name="T19" fmla="*/ 1861 h 2279"/>
                <a:gd name="T20" fmla="*/ 1610 w 1611"/>
                <a:gd name="T21" fmla="*/ 2278 h 2279"/>
                <a:gd name="T22" fmla="*/ 0 w 1611"/>
                <a:gd name="T23" fmla="*/ 2278 h 2279"/>
                <a:gd name="T24" fmla="*/ 0 w 1611"/>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1" h="2279">
                  <a:moveTo>
                    <a:pt x="0" y="0"/>
                  </a:moveTo>
                  <a:lnTo>
                    <a:pt x="1583" y="0"/>
                  </a:lnTo>
                  <a:lnTo>
                    <a:pt x="1583" y="389"/>
                  </a:lnTo>
                  <a:lnTo>
                    <a:pt x="499" y="389"/>
                  </a:lnTo>
                  <a:lnTo>
                    <a:pt x="499" y="916"/>
                  </a:lnTo>
                  <a:lnTo>
                    <a:pt x="1444" y="916"/>
                  </a:lnTo>
                  <a:lnTo>
                    <a:pt x="1444" y="1333"/>
                  </a:lnTo>
                  <a:lnTo>
                    <a:pt x="499" y="1333"/>
                  </a:lnTo>
                  <a:lnTo>
                    <a:pt x="499" y="1861"/>
                  </a:lnTo>
                  <a:lnTo>
                    <a:pt x="1610" y="1861"/>
                  </a:lnTo>
                  <a:lnTo>
                    <a:pt x="1610"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0" name="Freeform 7"/>
            <p:cNvSpPr>
              <a:spLocks noChangeArrowheads="1"/>
            </p:cNvSpPr>
            <p:nvPr/>
          </p:nvSpPr>
          <p:spPr bwMode="gray">
            <a:xfrm>
              <a:off x="2397738" y="1440427"/>
              <a:ext cx="212077" cy="254982"/>
            </a:xfrm>
            <a:custGeom>
              <a:avLst/>
              <a:gdLst>
                <a:gd name="T0" fmla="*/ 694 w 1918"/>
                <a:gd name="T1" fmla="*/ 1223 h 2307"/>
                <a:gd name="T2" fmla="*/ 694 w 1918"/>
                <a:gd name="T3" fmla="*/ 1223 h 2307"/>
                <a:gd name="T4" fmla="*/ 416 w 1918"/>
                <a:gd name="T5" fmla="*/ 917 h 2307"/>
                <a:gd name="T6" fmla="*/ 445 w 1918"/>
                <a:gd name="T7" fmla="*/ 1334 h 2307"/>
                <a:gd name="T8" fmla="*/ 445 w 1918"/>
                <a:gd name="T9" fmla="*/ 2306 h 2307"/>
                <a:gd name="T10" fmla="*/ 0 w 1918"/>
                <a:gd name="T11" fmla="*/ 2306 h 2307"/>
                <a:gd name="T12" fmla="*/ 0 w 1918"/>
                <a:gd name="T13" fmla="*/ 0 h 2307"/>
                <a:gd name="T14" fmla="*/ 28 w 1918"/>
                <a:gd name="T15" fmla="*/ 0 h 2307"/>
                <a:gd name="T16" fmla="*/ 1222 w 1918"/>
                <a:gd name="T17" fmla="*/ 1084 h 2307"/>
                <a:gd name="T18" fmla="*/ 1500 w 1918"/>
                <a:gd name="T19" fmla="*/ 1389 h 2307"/>
                <a:gd name="T20" fmla="*/ 1472 w 1918"/>
                <a:gd name="T21" fmla="*/ 973 h 2307"/>
                <a:gd name="T22" fmla="*/ 1472 w 1918"/>
                <a:gd name="T23" fmla="*/ 28 h 2307"/>
                <a:gd name="T24" fmla="*/ 1917 w 1918"/>
                <a:gd name="T25" fmla="*/ 28 h 2307"/>
                <a:gd name="T26" fmla="*/ 1917 w 1918"/>
                <a:gd name="T27" fmla="*/ 2306 h 2307"/>
                <a:gd name="T28" fmla="*/ 1889 w 1918"/>
                <a:gd name="T29" fmla="*/ 2306 h 2307"/>
                <a:gd name="T30" fmla="*/ 694 w 1918"/>
                <a:gd name="T31" fmla="*/ 122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8" h="2307">
                  <a:moveTo>
                    <a:pt x="694" y="1223"/>
                  </a:moveTo>
                  <a:lnTo>
                    <a:pt x="694" y="1223"/>
                  </a:lnTo>
                  <a:cubicBezTo>
                    <a:pt x="583" y="1139"/>
                    <a:pt x="416" y="917"/>
                    <a:pt x="416" y="917"/>
                  </a:cubicBezTo>
                  <a:cubicBezTo>
                    <a:pt x="416" y="917"/>
                    <a:pt x="445" y="1167"/>
                    <a:pt x="445" y="1334"/>
                  </a:cubicBezTo>
                  <a:cubicBezTo>
                    <a:pt x="445" y="2306"/>
                    <a:pt x="445" y="2306"/>
                    <a:pt x="445" y="2306"/>
                  </a:cubicBezTo>
                  <a:cubicBezTo>
                    <a:pt x="0" y="2306"/>
                    <a:pt x="0" y="2306"/>
                    <a:pt x="0" y="2306"/>
                  </a:cubicBezTo>
                  <a:cubicBezTo>
                    <a:pt x="0" y="0"/>
                    <a:pt x="0" y="0"/>
                    <a:pt x="0" y="0"/>
                  </a:cubicBezTo>
                  <a:cubicBezTo>
                    <a:pt x="28" y="0"/>
                    <a:pt x="28" y="0"/>
                    <a:pt x="28" y="0"/>
                  </a:cubicBezTo>
                  <a:cubicBezTo>
                    <a:pt x="1222" y="1084"/>
                    <a:pt x="1222" y="1084"/>
                    <a:pt x="1222" y="1084"/>
                  </a:cubicBezTo>
                  <a:cubicBezTo>
                    <a:pt x="1334" y="1167"/>
                    <a:pt x="1500" y="1389"/>
                    <a:pt x="1500" y="1389"/>
                  </a:cubicBezTo>
                  <a:cubicBezTo>
                    <a:pt x="1500" y="1389"/>
                    <a:pt x="1472" y="1139"/>
                    <a:pt x="1472" y="973"/>
                  </a:cubicBezTo>
                  <a:cubicBezTo>
                    <a:pt x="1472" y="28"/>
                    <a:pt x="1472" y="28"/>
                    <a:pt x="1472" y="28"/>
                  </a:cubicBezTo>
                  <a:cubicBezTo>
                    <a:pt x="1917" y="28"/>
                    <a:pt x="1917" y="28"/>
                    <a:pt x="1917" y="28"/>
                  </a:cubicBezTo>
                  <a:cubicBezTo>
                    <a:pt x="1917" y="2306"/>
                    <a:pt x="1917" y="2306"/>
                    <a:pt x="1917" y="2306"/>
                  </a:cubicBezTo>
                  <a:cubicBezTo>
                    <a:pt x="1889" y="2306"/>
                    <a:pt x="1889" y="2306"/>
                    <a:pt x="1889" y="2306"/>
                  </a:cubicBezTo>
                  <a:lnTo>
                    <a:pt x="694" y="122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1" name="Freeform 8"/>
            <p:cNvSpPr>
              <a:spLocks noChangeArrowheads="1"/>
            </p:cNvSpPr>
            <p:nvPr/>
          </p:nvSpPr>
          <p:spPr bwMode="gray">
            <a:xfrm>
              <a:off x="1031183" y="1787553"/>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2000 h 2307"/>
                <a:gd name="T12" fmla="*/ 584 w 2141"/>
                <a:gd name="T13" fmla="*/ 2000 h 2307"/>
                <a:gd name="T14" fmla="*/ 473 w 2141"/>
                <a:gd name="T15" fmla="*/ 2306 h 2307"/>
                <a:gd name="T16" fmla="*/ 0 w 2141"/>
                <a:gd name="T17" fmla="*/ 2306 h 2307"/>
                <a:gd name="T18" fmla="*/ 1029 w 2141"/>
                <a:gd name="T19" fmla="*/ 0 h 2307"/>
                <a:gd name="T20" fmla="*/ 1334 w 2141"/>
                <a:gd name="T21" fmla="*/ 1611 h 2307"/>
                <a:gd name="T22" fmla="*/ 1334 w 2141"/>
                <a:gd name="T23" fmla="*/ 1611 h 2307"/>
                <a:gd name="T24" fmla="*/ 1195 w 2141"/>
                <a:gd name="T25" fmla="*/ 1250 h 2307"/>
                <a:gd name="T26" fmla="*/ 1056 w 2141"/>
                <a:gd name="T27" fmla="*/ 861 h 2307"/>
                <a:gd name="T28" fmla="*/ 918 w 2141"/>
                <a:gd name="T29" fmla="*/ 1250 h 2307"/>
                <a:gd name="T30" fmla="*/ 751 w 2141"/>
                <a:gd name="T31" fmla="*/ 1611 h 2307"/>
                <a:gd name="T32" fmla="*/ 1334 w 2141"/>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2000"/>
                    <a:pt x="1501" y="2000"/>
                    <a:pt x="1501" y="2000"/>
                  </a:cubicBezTo>
                  <a:cubicBezTo>
                    <a:pt x="584" y="2000"/>
                    <a:pt x="584" y="2000"/>
                    <a:pt x="584" y="2000"/>
                  </a:cubicBezTo>
                  <a:cubicBezTo>
                    <a:pt x="473" y="2306"/>
                    <a:pt x="473" y="2306"/>
                    <a:pt x="473" y="2306"/>
                  </a:cubicBezTo>
                  <a:cubicBezTo>
                    <a:pt x="0" y="2306"/>
                    <a:pt x="0" y="2306"/>
                    <a:pt x="0" y="2306"/>
                  </a:cubicBezTo>
                  <a:lnTo>
                    <a:pt x="1029" y="0"/>
                  </a:lnTo>
                  <a:close/>
                  <a:moveTo>
                    <a:pt x="1334" y="1611"/>
                  </a:moveTo>
                  <a:lnTo>
                    <a:pt x="1334" y="1611"/>
                  </a:lnTo>
                  <a:cubicBezTo>
                    <a:pt x="1195" y="1250"/>
                    <a:pt x="1195" y="1250"/>
                    <a:pt x="1195" y="1250"/>
                  </a:cubicBezTo>
                  <a:cubicBezTo>
                    <a:pt x="1111" y="1111"/>
                    <a:pt x="1056" y="861"/>
                    <a:pt x="1056" y="861"/>
                  </a:cubicBezTo>
                  <a:cubicBezTo>
                    <a:pt x="1029" y="861"/>
                    <a:pt x="973" y="1111"/>
                    <a:pt x="918" y="1250"/>
                  </a:cubicBezTo>
                  <a:cubicBezTo>
                    <a:pt x="751" y="1611"/>
                    <a:pt x="751" y="1611"/>
                    <a:pt x="751" y="1611"/>
                  </a:cubicBezTo>
                  <a:lnTo>
                    <a:pt x="1334"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2" name="Freeform 9"/>
            <p:cNvSpPr>
              <a:spLocks noChangeArrowheads="1"/>
            </p:cNvSpPr>
            <p:nvPr/>
          </p:nvSpPr>
          <p:spPr bwMode="gray">
            <a:xfrm>
              <a:off x="1304689" y="1790478"/>
              <a:ext cx="172099" cy="252056"/>
            </a:xfrm>
            <a:custGeom>
              <a:avLst/>
              <a:gdLst>
                <a:gd name="T0" fmla="*/ 0 w 1557"/>
                <a:gd name="T1" fmla="*/ 0 h 2280"/>
                <a:gd name="T2" fmla="*/ 472 w 1557"/>
                <a:gd name="T3" fmla="*/ 0 h 2280"/>
                <a:gd name="T4" fmla="*/ 472 w 1557"/>
                <a:gd name="T5" fmla="*/ 1862 h 2280"/>
                <a:gd name="T6" fmla="*/ 1556 w 1557"/>
                <a:gd name="T7" fmla="*/ 1862 h 2280"/>
                <a:gd name="T8" fmla="*/ 1556 w 1557"/>
                <a:gd name="T9" fmla="*/ 2279 h 2280"/>
                <a:gd name="T10" fmla="*/ 0 w 1557"/>
                <a:gd name="T11" fmla="*/ 2279 h 2280"/>
                <a:gd name="T12" fmla="*/ 0 w 1557"/>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7" h="2280">
                  <a:moveTo>
                    <a:pt x="0" y="0"/>
                  </a:moveTo>
                  <a:lnTo>
                    <a:pt x="472" y="0"/>
                  </a:lnTo>
                  <a:lnTo>
                    <a:pt x="472" y="1862"/>
                  </a:lnTo>
                  <a:lnTo>
                    <a:pt x="1556" y="1862"/>
                  </a:lnTo>
                  <a:lnTo>
                    <a:pt x="1556"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3" name="Freeform 10"/>
            <p:cNvSpPr>
              <a:spLocks noChangeArrowheads="1"/>
            </p:cNvSpPr>
            <p:nvPr/>
          </p:nvSpPr>
          <p:spPr bwMode="gray">
            <a:xfrm>
              <a:off x="1519203" y="1790478"/>
              <a:ext cx="172099" cy="252056"/>
            </a:xfrm>
            <a:custGeom>
              <a:avLst/>
              <a:gdLst>
                <a:gd name="T0" fmla="*/ 0 w 1556"/>
                <a:gd name="T1" fmla="*/ 0 h 2280"/>
                <a:gd name="T2" fmla="*/ 500 w 1556"/>
                <a:gd name="T3" fmla="*/ 0 h 2280"/>
                <a:gd name="T4" fmla="*/ 500 w 1556"/>
                <a:gd name="T5" fmla="*/ 1862 h 2280"/>
                <a:gd name="T6" fmla="*/ 1555 w 1556"/>
                <a:gd name="T7" fmla="*/ 1862 h 2280"/>
                <a:gd name="T8" fmla="*/ 1555 w 1556"/>
                <a:gd name="T9" fmla="*/ 2279 h 2280"/>
                <a:gd name="T10" fmla="*/ 0 w 1556"/>
                <a:gd name="T11" fmla="*/ 2279 h 2280"/>
                <a:gd name="T12" fmla="*/ 0 w 1556"/>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6" h="2280">
                  <a:moveTo>
                    <a:pt x="0" y="0"/>
                  </a:moveTo>
                  <a:lnTo>
                    <a:pt x="500" y="0"/>
                  </a:lnTo>
                  <a:lnTo>
                    <a:pt x="500" y="1862"/>
                  </a:lnTo>
                  <a:lnTo>
                    <a:pt x="1555" y="1862"/>
                  </a:lnTo>
                  <a:lnTo>
                    <a:pt x="1555"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1"/>
            <p:cNvSpPr>
              <a:spLocks noChangeArrowheads="1"/>
            </p:cNvSpPr>
            <p:nvPr/>
          </p:nvSpPr>
          <p:spPr bwMode="gray">
            <a:xfrm>
              <a:off x="1734693" y="1790478"/>
              <a:ext cx="55091" cy="252056"/>
            </a:xfrm>
            <a:custGeom>
              <a:avLst/>
              <a:gdLst>
                <a:gd name="T0" fmla="*/ 0 w 500"/>
                <a:gd name="T1" fmla="*/ 0 h 2280"/>
                <a:gd name="T2" fmla="*/ 499 w 500"/>
                <a:gd name="T3" fmla="*/ 0 h 2280"/>
                <a:gd name="T4" fmla="*/ 499 w 500"/>
                <a:gd name="T5" fmla="*/ 2279 h 2280"/>
                <a:gd name="T6" fmla="*/ 0 w 500"/>
                <a:gd name="T7" fmla="*/ 2279 h 2280"/>
                <a:gd name="T8" fmla="*/ 0 w 500"/>
                <a:gd name="T9" fmla="*/ 0 h 2280"/>
              </a:gdLst>
              <a:ahLst/>
              <a:cxnLst>
                <a:cxn ang="0">
                  <a:pos x="T0" y="T1"/>
                </a:cxn>
                <a:cxn ang="0">
                  <a:pos x="T2" y="T3"/>
                </a:cxn>
                <a:cxn ang="0">
                  <a:pos x="T4" y="T5"/>
                </a:cxn>
                <a:cxn ang="0">
                  <a:pos x="T6" y="T7"/>
                </a:cxn>
                <a:cxn ang="0">
                  <a:pos x="T8" y="T9"/>
                </a:cxn>
              </a:cxnLst>
              <a:rect l="0" t="0" r="r" b="b"/>
              <a:pathLst>
                <a:path w="500" h="2280">
                  <a:moveTo>
                    <a:pt x="0" y="0"/>
                  </a:moveTo>
                  <a:lnTo>
                    <a:pt x="499" y="0"/>
                  </a:lnTo>
                  <a:lnTo>
                    <a:pt x="499"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12"/>
            <p:cNvSpPr>
              <a:spLocks noChangeArrowheads="1"/>
            </p:cNvSpPr>
            <p:nvPr/>
          </p:nvSpPr>
          <p:spPr bwMode="gray">
            <a:xfrm>
              <a:off x="1826349" y="1787553"/>
              <a:ext cx="236453" cy="254982"/>
            </a:xfrm>
            <a:custGeom>
              <a:avLst/>
              <a:gdLst>
                <a:gd name="T0" fmla="*/ 1026 w 2138"/>
                <a:gd name="T1" fmla="*/ 0 h 2307"/>
                <a:gd name="T2" fmla="*/ 1026 w 2138"/>
                <a:gd name="T3" fmla="*/ 0 h 2307"/>
                <a:gd name="T4" fmla="*/ 1082 w 2138"/>
                <a:gd name="T5" fmla="*/ 0 h 2307"/>
                <a:gd name="T6" fmla="*/ 2137 w 2138"/>
                <a:gd name="T7" fmla="*/ 2306 h 2307"/>
                <a:gd name="T8" fmla="*/ 1638 w 2138"/>
                <a:gd name="T9" fmla="*/ 2306 h 2307"/>
                <a:gd name="T10" fmla="*/ 1499 w 2138"/>
                <a:gd name="T11" fmla="*/ 2000 h 2307"/>
                <a:gd name="T12" fmla="*/ 582 w 2138"/>
                <a:gd name="T13" fmla="*/ 2000 h 2307"/>
                <a:gd name="T14" fmla="*/ 472 w 2138"/>
                <a:gd name="T15" fmla="*/ 2306 h 2307"/>
                <a:gd name="T16" fmla="*/ 0 w 2138"/>
                <a:gd name="T17" fmla="*/ 2306 h 2307"/>
                <a:gd name="T18" fmla="*/ 1026 w 2138"/>
                <a:gd name="T19" fmla="*/ 0 h 2307"/>
                <a:gd name="T20" fmla="*/ 1332 w 2138"/>
                <a:gd name="T21" fmla="*/ 1611 h 2307"/>
                <a:gd name="T22" fmla="*/ 1332 w 2138"/>
                <a:gd name="T23" fmla="*/ 1611 h 2307"/>
                <a:gd name="T24" fmla="*/ 1193 w 2138"/>
                <a:gd name="T25" fmla="*/ 1250 h 2307"/>
                <a:gd name="T26" fmla="*/ 1055 w 2138"/>
                <a:gd name="T27" fmla="*/ 861 h 2307"/>
                <a:gd name="T28" fmla="*/ 915 w 2138"/>
                <a:gd name="T29" fmla="*/ 1250 h 2307"/>
                <a:gd name="T30" fmla="*/ 749 w 2138"/>
                <a:gd name="T31" fmla="*/ 1611 h 2307"/>
                <a:gd name="T32" fmla="*/ 1332 w 2138"/>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8" h="2307">
                  <a:moveTo>
                    <a:pt x="1026" y="0"/>
                  </a:moveTo>
                  <a:lnTo>
                    <a:pt x="1026" y="0"/>
                  </a:lnTo>
                  <a:cubicBezTo>
                    <a:pt x="1082" y="0"/>
                    <a:pt x="1082" y="0"/>
                    <a:pt x="1082" y="0"/>
                  </a:cubicBezTo>
                  <a:cubicBezTo>
                    <a:pt x="2137" y="2306"/>
                    <a:pt x="2137" y="2306"/>
                    <a:pt x="2137" y="2306"/>
                  </a:cubicBezTo>
                  <a:cubicBezTo>
                    <a:pt x="1638" y="2306"/>
                    <a:pt x="1638" y="2306"/>
                    <a:pt x="1638" y="2306"/>
                  </a:cubicBezTo>
                  <a:cubicBezTo>
                    <a:pt x="1499" y="2000"/>
                    <a:pt x="1499" y="2000"/>
                    <a:pt x="1499" y="2000"/>
                  </a:cubicBezTo>
                  <a:cubicBezTo>
                    <a:pt x="582" y="2000"/>
                    <a:pt x="582" y="2000"/>
                    <a:pt x="582" y="2000"/>
                  </a:cubicBezTo>
                  <a:cubicBezTo>
                    <a:pt x="472" y="2306"/>
                    <a:pt x="472" y="2306"/>
                    <a:pt x="472" y="2306"/>
                  </a:cubicBezTo>
                  <a:cubicBezTo>
                    <a:pt x="0" y="2306"/>
                    <a:pt x="0" y="2306"/>
                    <a:pt x="0" y="2306"/>
                  </a:cubicBezTo>
                  <a:lnTo>
                    <a:pt x="1026" y="0"/>
                  </a:lnTo>
                  <a:close/>
                  <a:moveTo>
                    <a:pt x="1332" y="1611"/>
                  </a:moveTo>
                  <a:lnTo>
                    <a:pt x="1332" y="1611"/>
                  </a:lnTo>
                  <a:cubicBezTo>
                    <a:pt x="1193" y="1250"/>
                    <a:pt x="1193" y="1250"/>
                    <a:pt x="1193" y="1250"/>
                  </a:cubicBezTo>
                  <a:cubicBezTo>
                    <a:pt x="1110" y="1111"/>
                    <a:pt x="1055" y="861"/>
                    <a:pt x="1055" y="861"/>
                  </a:cubicBezTo>
                  <a:cubicBezTo>
                    <a:pt x="1026" y="861"/>
                    <a:pt x="971" y="1111"/>
                    <a:pt x="915" y="1250"/>
                  </a:cubicBezTo>
                  <a:cubicBezTo>
                    <a:pt x="749" y="1611"/>
                    <a:pt x="749" y="1611"/>
                    <a:pt x="749" y="1611"/>
                  </a:cubicBezTo>
                  <a:lnTo>
                    <a:pt x="1332"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13"/>
            <p:cNvSpPr>
              <a:spLocks noChangeArrowheads="1"/>
            </p:cNvSpPr>
            <p:nvPr/>
          </p:nvSpPr>
          <p:spPr bwMode="gray">
            <a:xfrm>
              <a:off x="2099855" y="1787553"/>
              <a:ext cx="215002" cy="257907"/>
            </a:xfrm>
            <a:custGeom>
              <a:avLst/>
              <a:gdLst>
                <a:gd name="T0" fmla="*/ 695 w 1946"/>
                <a:gd name="T1" fmla="*/ 1250 h 2334"/>
                <a:gd name="T2" fmla="*/ 695 w 1946"/>
                <a:gd name="T3" fmla="*/ 1250 h 2334"/>
                <a:gd name="T4" fmla="*/ 417 w 1946"/>
                <a:gd name="T5" fmla="*/ 945 h 2334"/>
                <a:gd name="T6" fmla="*/ 445 w 1946"/>
                <a:gd name="T7" fmla="*/ 1333 h 2334"/>
                <a:gd name="T8" fmla="*/ 445 w 1946"/>
                <a:gd name="T9" fmla="*/ 2306 h 2334"/>
                <a:gd name="T10" fmla="*/ 0 w 1946"/>
                <a:gd name="T11" fmla="*/ 2306 h 2334"/>
                <a:gd name="T12" fmla="*/ 0 w 1946"/>
                <a:gd name="T13" fmla="*/ 0 h 2334"/>
                <a:gd name="T14" fmla="*/ 56 w 1946"/>
                <a:gd name="T15" fmla="*/ 0 h 2334"/>
                <a:gd name="T16" fmla="*/ 1223 w 1946"/>
                <a:gd name="T17" fmla="*/ 1083 h 2334"/>
                <a:gd name="T18" fmla="*/ 1501 w 1946"/>
                <a:gd name="T19" fmla="*/ 1389 h 2334"/>
                <a:gd name="T20" fmla="*/ 1473 w 1946"/>
                <a:gd name="T21" fmla="*/ 972 h 2334"/>
                <a:gd name="T22" fmla="*/ 1473 w 1946"/>
                <a:gd name="T23" fmla="*/ 27 h 2334"/>
                <a:gd name="T24" fmla="*/ 1945 w 1946"/>
                <a:gd name="T25" fmla="*/ 27 h 2334"/>
                <a:gd name="T26" fmla="*/ 1945 w 1946"/>
                <a:gd name="T27" fmla="*/ 2333 h 2334"/>
                <a:gd name="T28" fmla="*/ 1889 w 1946"/>
                <a:gd name="T29" fmla="*/ 2333 h 2334"/>
                <a:gd name="T30" fmla="*/ 695 w 1946"/>
                <a:gd name="T31" fmla="*/ 1250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6" h="2334">
                  <a:moveTo>
                    <a:pt x="695" y="1250"/>
                  </a:moveTo>
                  <a:lnTo>
                    <a:pt x="695" y="1250"/>
                  </a:lnTo>
                  <a:cubicBezTo>
                    <a:pt x="584" y="1138"/>
                    <a:pt x="417" y="945"/>
                    <a:pt x="417" y="945"/>
                  </a:cubicBezTo>
                  <a:cubicBezTo>
                    <a:pt x="417" y="945"/>
                    <a:pt x="445" y="1194"/>
                    <a:pt x="445" y="1333"/>
                  </a:cubicBezTo>
                  <a:cubicBezTo>
                    <a:pt x="445" y="2306"/>
                    <a:pt x="445" y="2306"/>
                    <a:pt x="445" y="2306"/>
                  </a:cubicBezTo>
                  <a:cubicBezTo>
                    <a:pt x="0" y="2306"/>
                    <a:pt x="0" y="2306"/>
                    <a:pt x="0" y="2306"/>
                  </a:cubicBezTo>
                  <a:cubicBezTo>
                    <a:pt x="0" y="0"/>
                    <a:pt x="0" y="0"/>
                    <a:pt x="0" y="0"/>
                  </a:cubicBezTo>
                  <a:cubicBezTo>
                    <a:pt x="56" y="0"/>
                    <a:pt x="56" y="0"/>
                    <a:pt x="56" y="0"/>
                  </a:cubicBezTo>
                  <a:cubicBezTo>
                    <a:pt x="1223" y="1083"/>
                    <a:pt x="1223" y="1083"/>
                    <a:pt x="1223" y="1083"/>
                  </a:cubicBezTo>
                  <a:cubicBezTo>
                    <a:pt x="1362" y="1194"/>
                    <a:pt x="1501" y="1389"/>
                    <a:pt x="1501" y="1389"/>
                  </a:cubicBezTo>
                  <a:cubicBezTo>
                    <a:pt x="1501" y="1389"/>
                    <a:pt x="1473" y="1138"/>
                    <a:pt x="1473" y="972"/>
                  </a:cubicBezTo>
                  <a:cubicBezTo>
                    <a:pt x="1473" y="27"/>
                    <a:pt x="1473" y="27"/>
                    <a:pt x="1473" y="27"/>
                  </a:cubicBezTo>
                  <a:cubicBezTo>
                    <a:pt x="1945" y="27"/>
                    <a:pt x="1945" y="27"/>
                    <a:pt x="1945" y="27"/>
                  </a:cubicBezTo>
                  <a:cubicBezTo>
                    <a:pt x="1945" y="2333"/>
                    <a:pt x="1945" y="2333"/>
                    <a:pt x="1945" y="2333"/>
                  </a:cubicBezTo>
                  <a:cubicBezTo>
                    <a:pt x="1889" y="2333"/>
                    <a:pt x="1889" y="2333"/>
                    <a:pt x="1889" y="2333"/>
                  </a:cubicBezTo>
                  <a:lnTo>
                    <a:pt x="695" y="125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7" name="Freeform 14"/>
            <p:cNvSpPr>
              <a:spLocks noChangeArrowheads="1"/>
            </p:cNvSpPr>
            <p:nvPr/>
          </p:nvSpPr>
          <p:spPr bwMode="gray">
            <a:xfrm>
              <a:off x="2360686" y="1787553"/>
              <a:ext cx="242792" cy="257907"/>
            </a:xfrm>
            <a:custGeom>
              <a:avLst/>
              <a:gdLst>
                <a:gd name="T0" fmla="*/ 0 w 2195"/>
                <a:gd name="T1" fmla="*/ 1167 h 2334"/>
                <a:gd name="T2" fmla="*/ 0 w 2195"/>
                <a:gd name="T3" fmla="*/ 1167 h 2334"/>
                <a:gd name="T4" fmla="*/ 1194 w 2195"/>
                <a:gd name="T5" fmla="*/ 0 h 2334"/>
                <a:gd name="T6" fmla="*/ 2139 w 2195"/>
                <a:gd name="T7" fmla="*/ 472 h 2334"/>
                <a:gd name="T8" fmla="*/ 1778 w 2195"/>
                <a:gd name="T9" fmla="*/ 723 h 2334"/>
                <a:gd name="T10" fmla="*/ 1194 w 2195"/>
                <a:gd name="T11" fmla="*/ 417 h 2334"/>
                <a:gd name="T12" fmla="*/ 500 w 2195"/>
                <a:gd name="T13" fmla="*/ 1167 h 2334"/>
                <a:gd name="T14" fmla="*/ 1194 w 2195"/>
                <a:gd name="T15" fmla="*/ 1916 h 2334"/>
                <a:gd name="T16" fmla="*/ 1805 w 2195"/>
                <a:gd name="T17" fmla="*/ 1583 h 2334"/>
                <a:gd name="T18" fmla="*/ 2194 w 2195"/>
                <a:gd name="T19" fmla="*/ 1833 h 2334"/>
                <a:gd name="T20" fmla="*/ 1194 w 2195"/>
                <a:gd name="T21" fmla="*/ 2333 h 2334"/>
                <a:gd name="T22" fmla="*/ 0 w 2195"/>
                <a:gd name="T23" fmla="*/ 1167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5" h="2334">
                  <a:moveTo>
                    <a:pt x="0" y="1167"/>
                  </a:moveTo>
                  <a:lnTo>
                    <a:pt x="0" y="1167"/>
                  </a:lnTo>
                  <a:cubicBezTo>
                    <a:pt x="0" y="500"/>
                    <a:pt x="527" y="0"/>
                    <a:pt x="1194" y="0"/>
                  </a:cubicBezTo>
                  <a:cubicBezTo>
                    <a:pt x="1638" y="0"/>
                    <a:pt x="1944" y="139"/>
                    <a:pt x="2139" y="472"/>
                  </a:cubicBezTo>
                  <a:cubicBezTo>
                    <a:pt x="1778" y="723"/>
                    <a:pt x="1778" y="723"/>
                    <a:pt x="1778" y="723"/>
                  </a:cubicBezTo>
                  <a:cubicBezTo>
                    <a:pt x="1667" y="555"/>
                    <a:pt x="1472" y="417"/>
                    <a:pt x="1194" y="417"/>
                  </a:cubicBezTo>
                  <a:cubicBezTo>
                    <a:pt x="778" y="417"/>
                    <a:pt x="500" y="750"/>
                    <a:pt x="500" y="1167"/>
                  </a:cubicBezTo>
                  <a:cubicBezTo>
                    <a:pt x="500" y="1583"/>
                    <a:pt x="778" y="1916"/>
                    <a:pt x="1194" y="1916"/>
                  </a:cubicBezTo>
                  <a:cubicBezTo>
                    <a:pt x="1499" y="1916"/>
                    <a:pt x="1667" y="1778"/>
                    <a:pt x="1805" y="1583"/>
                  </a:cubicBezTo>
                  <a:cubicBezTo>
                    <a:pt x="2194" y="1833"/>
                    <a:pt x="2194" y="1833"/>
                    <a:pt x="2194" y="1833"/>
                  </a:cubicBezTo>
                  <a:cubicBezTo>
                    <a:pt x="1971" y="2138"/>
                    <a:pt x="1667" y="2333"/>
                    <a:pt x="1194" y="2333"/>
                  </a:cubicBezTo>
                  <a:cubicBezTo>
                    <a:pt x="527" y="2333"/>
                    <a:pt x="0" y="1833"/>
                    <a:pt x="0" y="1167"/>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 name="Freeform 15"/>
            <p:cNvSpPr>
              <a:spLocks noChangeArrowheads="1"/>
            </p:cNvSpPr>
            <p:nvPr/>
          </p:nvSpPr>
          <p:spPr bwMode="gray">
            <a:xfrm>
              <a:off x="2643455" y="1790478"/>
              <a:ext cx="178437" cy="252056"/>
            </a:xfrm>
            <a:custGeom>
              <a:avLst/>
              <a:gdLst>
                <a:gd name="T0" fmla="*/ 0 w 1612"/>
                <a:gd name="T1" fmla="*/ 0 h 2280"/>
                <a:gd name="T2" fmla="*/ 1556 w 1612"/>
                <a:gd name="T3" fmla="*/ 0 h 2280"/>
                <a:gd name="T4" fmla="*/ 1556 w 1612"/>
                <a:gd name="T5" fmla="*/ 417 h 2280"/>
                <a:gd name="T6" fmla="*/ 472 w 1612"/>
                <a:gd name="T7" fmla="*/ 417 h 2280"/>
                <a:gd name="T8" fmla="*/ 472 w 1612"/>
                <a:gd name="T9" fmla="*/ 918 h 2280"/>
                <a:gd name="T10" fmla="*/ 1416 w 1612"/>
                <a:gd name="T11" fmla="*/ 918 h 2280"/>
                <a:gd name="T12" fmla="*/ 1416 w 1612"/>
                <a:gd name="T13" fmla="*/ 1334 h 2280"/>
                <a:gd name="T14" fmla="*/ 472 w 1612"/>
                <a:gd name="T15" fmla="*/ 1334 h 2280"/>
                <a:gd name="T16" fmla="*/ 472 w 1612"/>
                <a:gd name="T17" fmla="*/ 1862 h 2280"/>
                <a:gd name="T18" fmla="*/ 1611 w 1612"/>
                <a:gd name="T19" fmla="*/ 1862 h 2280"/>
                <a:gd name="T20" fmla="*/ 1611 w 1612"/>
                <a:gd name="T21" fmla="*/ 2279 h 2280"/>
                <a:gd name="T22" fmla="*/ 0 w 1612"/>
                <a:gd name="T23" fmla="*/ 2279 h 2280"/>
                <a:gd name="T24" fmla="*/ 0 w 1612"/>
                <a:gd name="T25" fmla="*/ 0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2" h="2280">
                  <a:moveTo>
                    <a:pt x="0" y="0"/>
                  </a:moveTo>
                  <a:lnTo>
                    <a:pt x="1556" y="0"/>
                  </a:lnTo>
                  <a:lnTo>
                    <a:pt x="1556" y="417"/>
                  </a:lnTo>
                  <a:lnTo>
                    <a:pt x="472" y="417"/>
                  </a:lnTo>
                  <a:lnTo>
                    <a:pt x="472" y="918"/>
                  </a:lnTo>
                  <a:lnTo>
                    <a:pt x="1416" y="918"/>
                  </a:lnTo>
                  <a:lnTo>
                    <a:pt x="1416" y="1334"/>
                  </a:lnTo>
                  <a:lnTo>
                    <a:pt x="472" y="1334"/>
                  </a:lnTo>
                  <a:lnTo>
                    <a:pt x="472" y="1862"/>
                  </a:lnTo>
                  <a:lnTo>
                    <a:pt x="1611" y="1862"/>
                  </a:lnTo>
                  <a:lnTo>
                    <a:pt x="1611"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9" name="Freeform 16"/>
            <p:cNvSpPr>
              <a:spLocks noChangeArrowheads="1"/>
            </p:cNvSpPr>
            <p:nvPr/>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0" name="Freeform 17"/>
            <p:cNvSpPr>
              <a:spLocks noChangeArrowheads="1"/>
            </p:cNvSpPr>
            <p:nvPr/>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1" name="Freeform 18"/>
            <p:cNvSpPr>
              <a:spLocks noChangeArrowheads="1"/>
            </p:cNvSpPr>
            <p:nvPr/>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2" name="Freeform 19"/>
            <p:cNvSpPr>
              <a:spLocks noChangeArrowheads="1"/>
            </p:cNvSpPr>
            <p:nvPr/>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3" name="Freeform 20"/>
            <p:cNvSpPr>
              <a:spLocks noChangeArrowheads="1"/>
            </p:cNvSpPr>
            <p:nvPr/>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4" name="Freeform 21"/>
            <p:cNvSpPr>
              <a:spLocks noChangeArrowheads="1"/>
            </p:cNvSpPr>
            <p:nvPr/>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5" name="Freeform 22"/>
            <p:cNvSpPr>
              <a:spLocks noChangeArrowheads="1"/>
            </p:cNvSpPr>
            <p:nvPr/>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6" name="Freeform 23"/>
            <p:cNvSpPr>
              <a:spLocks noChangeArrowheads="1"/>
            </p:cNvSpPr>
            <p:nvPr/>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7" name="Freeform 24"/>
            <p:cNvSpPr>
              <a:spLocks noChangeArrowheads="1"/>
            </p:cNvSpPr>
            <p:nvPr/>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8" name="Freeform 25"/>
            <p:cNvSpPr>
              <a:spLocks noChangeArrowheads="1"/>
            </p:cNvSpPr>
            <p:nvPr/>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9" name="Freeform 26"/>
            <p:cNvSpPr>
              <a:spLocks noChangeArrowheads="1"/>
            </p:cNvSpPr>
            <p:nvPr/>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0" name="Freeform 27"/>
            <p:cNvSpPr>
              <a:spLocks noChangeArrowheads="1"/>
            </p:cNvSpPr>
            <p:nvPr/>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9" name="Freeform 5"/>
          <p:cNvSpPr>
            <a:spLocks/>
          </p:cNvSpPr>
          <p:nvPr userDrawn="1"/>
        </p:nvSpPr>
        <p:spPr bwMode="gray">
          <a:xfrm>
            <a:off x="5881688" y="-3175"/>
            <a:ext cx="6067425" cy="5497513"/>
          </a:xfrm>
          <a:custGeom>
            <a:avLst/>
            <a:gdLst>
              <a:gd name="T0" fmla="*/ 1002 w 1922"/>
              <a:gd name="T1" fmla="*/ 0 h 1741"/>
              <a:gd name="T2" fmla="*/ 1002 w 1922"/>
              <a:gd name="T3" fmla="*/ 0 h 1741"/>
              <a:gd name="T4" fmla="*/ 0 w 1922"/>
              <a:gd name="T5" fmla="*/ 1741 h 1741"/>
              <a:gd name="T6" fmla="*/ 1636 w 1922"/>
              <a:gd name="T7" fmla="*/ 796 h 1741"/>
              <a:gd name="T8" fmla="*/ 1922 w 1922"/>
              <a:gd name="T9" fmla="*/ 485 h 1741"/>
              <a:gd name="T10" fmla="*/ 1077 w 1922"/>
              <a:gd name="T11" fmla="*/ 0 h 1741"/>
              <a:gd name="T12" fmla="*/ 1002 w 1922"/>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1922" h="1741">
                <a:moveTo>
                  <a:pt x="1002" y="0"/>
                </a:moveTo>
                <a:cubicBezTo>
                  <a:pt x="1002" y="0"/>
                  <a:pt x="1002" y="0"/>
                  <a:pt x="1002" y="0"/>
                </a:cubicBezTo>
                <a:cubicBezTo>
                  <a:pt x="0" y="1741"/>
                  <a:pt x="0" y="1741"/>
                  <a:pt x="0" y="1741"/>
                </a:cubicBezTo>
                <a:cubicBezTo>
                  <a:pt x="1636" y="796"/>
                  <a:pt x="1636" y="796"/>
                  <a:pt x="1636" y="796"/>
                </a:cubicBezTo>
                <a:cubicBezTo>
                  <a:pt x="1744" y="717"/>
                  <a:pt x="1839" y="610"/>
                  <a:pt x="1922" y="485"/>
                </a:cubicBezTo>
                <a:cubicBezTo>
                  <a:pt x="1077" y="0"/>
                  <a:pt x="1077" y="0"/>
                  <a:pt x="1077" y="0"/>
                </a:cubicBezTo>
                <a:cubicBezTo>
                  <a:pt x="1002" y="0"/>
                  <a:pt x="1002" y="0"/>
                  <a:pt x="1002" y="0"/>
                </a:cubicBezTo>
              </a:path>
            </a:pathLst>
          </a:custGeom>
          <a:solidFill>
            <a:srgbClr val="23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gray">
          <a:xfrm>
            <a:off x="6210300" y="2863850"/>
            <a:ext cx="5978525" cy="3179763"/>
          </a:xfrm>
          <a:custGeom>
            <a:avLst/>
            <a:gdLst>
              <a:gd name="T0" fmla="*/ 1554 w 1894"/>
              <a:gd name="T1" fmla="*/ 116 h 1007"/>
              <a:gd name="T2" fmla="*/ 0 w 1894"/>
              <a:gd name="T3" fmla="*/ 1007 h 1007"/>
              <a:gd name="T4" fmla="*/ 1894 w 1894"/>
              <a:gd name="T5" fmla="*/ 1007 h 1007"/>
              <a:gd name="T6" fmla="*/ 1894 w 1894"/>
              <a:gd name="T7" fmla="*/ 0 h 1007"/>
              <a:gd name="T8" fmla="*/ 1554 w 1894"/>
              <a:gd name="T9" fmla="*/ 116 h 1007"/>
            </a:gdLst>
            <a:ahLst/>
            <a:cxnLst>
              <a:cxn ang="0">
                <a:pos x="T0" y="T1"/>
              </a:cxn>
              <a:cxn ang="0">
                <a:pos x="T2" y="T3"/>
              </a:cxn>
              <a:cxn ang="0">
                <a:pos x="T4" y="T5"/>
              </a:cxn>
              <a:cxn ang="0">
                <a:pos x="T6" y="T7"/>
              </a:cxn>
              <a:cxn ang="0">
                <a:pos x="T8" y="T9"/>
              </a:cxn>
            </a:cxnLst>
            <a:rect l="0" t="0" r="r" b="b"/>
            <a:pathLst>
              <a:path w="1894" h="1007">
                <a:moveTo>
                  <a:pt x="1554" y="116"/>
                </a:moveTo>
                <a:cubicBezTo>
                  <a:pt x="0" y="1007"/>
                  <a:pt x="0" y="1007"/>
                  <a:pt x="0" y="1007"/>
                </a:cubicBezTo>
                <a:cubicBezTo>
                  <a:pt x="1361" y="1007"/>
                  <a:pt x="1771" y="1007"/>
                  <a:pt x="1894" y="1007"/>
                </a:cubicBezTo>
                <a:cubicBezTo>
                  <a:pt x="1894" y="0"/>
                  <a:pt x="1894" y="0"/>
                  <a:pt x="1894" y="0"/>
                </a:cubicBezTo>
                <a:cubicBezTo>
                  <a:pt x="1766" y="23"/>
                  <a:pt x="1648" y="62"/>
                  <a:pt x="1554" y="116"/>
                </a:cubicBezTo>
                <a:close/>
              </a:path>
            </a:pathLst>
          </a:custGeom>
          <a:solidFill>
            <a:srgbClr val="0D87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gray">
          <a:xfrm>
            <a:off x="10550525" y="-3175"/>
            <a:ext cx="1638300" cy="941388"/>
          </a:xfrm>
          <a:custGeom>
            <a:avLst/>
            <a:gdLst>
              <a:gd name="T0" fmla="*/ 0 w 519"/>
              <a:gd name="T1" fmla="*/ 0 h 298"/>
              <a:gd name="T2" fmla="*/ 519 w 519"/>
              <a:gd name="T3" fmla="*/ 298 h 298"/>
              <a:gd name="T4" fmla="*/ 519 w 519"/>
              <a:gd name="T5" fmla="*/ 0 h 298"/>
              <a:gd name="T6" fmla="*/ 0 w 519"/>
              <a:gd name="T7" fmla="*/ 0 h 298"/>
            </a:gdLst>
            <a:ahLst/>
            <a:cxnLst>
              <a:cxn ang="0">
                <a:pos x="T0" y="T1"/>
              </a:cxn>
              <a:cxn ang="0">
                <a:pos x="T2" y="T3"/>
              </a:cxn>
              <a:cxn ang="0">
                <a:pos x="T4" y="T5"/>
              </a:cxn>
              <a:cxn ang="0">
                <a:pos x="T6" y="T7"/>
              </a:cxn>
            </a:cxnLst>
            <a:rect l="0" t="0" r="r" b="b"/>
            <a:pathLst>
              <a:path w="519" h="298">
                <a:moveTo>
                  <a:pt x="0" y="0"/>
                </a:moveTo>
                <a:cubicBezTo>
                  <a:pt x="353" y="203"/>
                  <a:pt x="476" y="273"/>
                  <a:pt x="519" y="298"/>
                </a:cubicBezTo>
                <a:cubicBezTo>
                  <a:pt x="519" y="0"/>
                  <a:pt x="519" y="0"/>
                  <a:pt x="519" y="0"/>
                </a:cubicBezTo>
                <a:cubicBezTo>
                  <a:pt x="0" y="0"/>
                  <a:pt x="0" y="0"/>
                  <a:pt x="0" y="0"/>
                </a:cubicBezTo>
                <a:close/>
              </a:path>
            </a:pathLst>
          </a:custGeom>
          <a:solidFill>
            <a:srgbClr val="8DCF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gray">
          <a:xfrm>
            <a:off x="6194425" y="6375400"/>
            <a:ext cx="5994400" cy="482600"/>
          </a:xfrm>
          <a:custGeom>
            <a:avLst/>
            <a:gdLst>
              <a:gd name="T0" fmla="*/ 0 w 3776"/>
              <a:gd name="T1" fmla="*/ 0 h 304"/>
              <a:gd name="T2" fmla="*/ 537 w 3776"/>
              <a:gd name="T3" fmla="*/ 304 h 304"/>
              <a:gd name="T4" fmla="*/ 3776 w 3776"/>
              <a:gd name="T5" fmla="*/ 304 h 304"/>
              <a:gd name="T6" fmla="*/ 3776 w 3776"/>
              <a:gd name="T7" fmla="*/ 0 h 304"/>
              <a:gd name="T8" fmla="*/ 0 w 3776"/>
              <a:gd name="T9" fmla="*/ 0 h 304"/>
            </a:gdLst>
            <a:ahLst/>
            <a:cxnLst>
              <a:cxn ang="0">
                <a:pos x="T0" y="T1"/>
              </a:cxn>
              <a:cxn ang="0">
                <a:pos x="T2" y="T3"/>
              </a:cxn>
              <a:cxn ang="0">
                <a:pos x="T4" y="T5"/>
              </a:cxn>
              <a:cxn ang="0">
                <a:pos x="T6" y="T7"/>
              </a:cxn>
              <a:cxn ang="0">
                <a:pos x="T8" y="T9"/>
              </a:cxn>
            </a:cxnLst>
            <a:rect l="0" t="0" r="r" b="b"/>
            <a:pathLst>
              <a:path w="3776" h="304">
                <a:moveTo>
                  <a:pt x="0" y="0"/>
                </a:moveTo>
                <a:lnTo>
                  <a:pt x="537" y="304"/>
                </a:lnTo>
                <a:lnTo>
                  <a:pt x="3776" y="304"/>
                </a:lnTo>
                <a:lnTo>
                  <a:pt x="3776"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00651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4" name="Text Placeholder 3"/>
          <p:cNvSpPr>
            <a:spLocks noGrp="1"/>
          </p:cNvSpPr>
          <p:nvPr>
            <p:ph type="body" sz="quarter" idx="10" hasCustomPrompt="1"/>
          </p:nvPr>
        </p:nvSpPr>
        <p:spPr bwMode="gray">
          <a:xfrm>
            <a:off x="5091920" y="4236065"/>
            <a:ext cx="6574617" cy="707886"/>
          </a:xfrm>
        </p:spPr>
        <p:txBody>
          <a:bodyPr wrap="square" tIns="45720" bIns="45720">
            <a:spAutoFit/>
          </a:bodyPr>
          <a:lstStyle>
            <a:lvl1pPr marL="0" indent="0">
              <a:buNone/>
              <a:defRPr b="1" baseline="0"/>
            </a:lvl1pPr>
          </a:lstStyle>
          <a:p>
            <a:pPr lvl="0"/>
            <a:r>
              <a:rPr lang="en-US" dirty="0" smtClean="0"/>
              <a:t>This is where more information about how to contact </a:t>
            </a:r>
            <a:r>
              <a:rPr lang="en-US" dirty="0" err="1" smtClean="0"/>
              <a:t>AllSeen</a:t>
            </a:r>
            <a:r>
              <a:rPr lang="en-US" dirty="0" smtClean="0"/>
              <a:t> Alliance goes</a:t>
            </a:r>
            <a:endParaRPr lang="en-US" dirty="0"/>
          </a:p>
        </p:txBody>
      </p:sp>
      <p:grpSp>
        <p:nvGrpSpPr>
          <p:cNvPr id="17" name="Group 16"/>
          <p:cNvGrpSpPr/>
          <p:nvPr userDrawn="1"/>
        </p:nvGrpSpPr>
        <p:grpSpPr bwMode="gray">
          <a:xfrm>
            <a:off x="2" y="2"/>
            <a:ext cx="4314611" cy="5359100"/>
            <a:chOff x="220663" y="-39688"/>
            <a:chExt cx="5056187" cy="6278563"/>
          </a:xfrm>
        </p:grpSpPr>
        <p:sp>
          <p:nvSpPr>
            <p:cNvPr id="18" name="Freeform 5"/>
            <p:cNvSpPr>
              <a:spLocks noChangeArrowheads="1"/>
            </p:cNvSpPr>
            <p:nvPr/>
          </p:nvSpPr>
          <p:spPr bwMode="gray">
            <a:xfrm>
              <a:off x="3759200" y="-39688"/>
              <a:ext cx="1517650" cy="2625726"/>
            </a:xfrm>
            <a:custGeom>
              <a:avLst/>
              <a:gdLst>
                <a:gd name="T0" fmla="*/ 0 w 4216"/>
                <a:gd name="T1" fmla="*/ 0 h 7295"/>
                <a:gd name="T2" fmla="*/ 4215 w 4216"/>
                <a:gd name="T3" fmla="*/ 7294 h 7295"/>
                <a:gd name="T4" fmla="*/ 4215 w 4216"/>
                <a:gd name="T5" fmla="*/ 0 h 7295"/>
                <a:gd name="T6" fmla="*/ 0 w 4216"/>
                <a:gd name="T7" fmla="*/ 0 h 7295"/>
              </a:gdLst>
              <a:ahLst/>
              <a:cxnLst>
                <a:cxn ang="0">
                  <a:pos x="T0" y="T1"/>
                </a:cxn>
                <a:cxn ang="0">
                  <a:pos x="T2" y="T3"/>
                </a:cxn>
                <a:cxn ang="0">
                  <a:pos x="T4" y="T5"/>
                </a:cxn>
                <a:cxn ang="0">
                  <a:pos x="T6" y="T7"/>
                </a:cxn>
              </a:cxnLst>
              <a:rect l="0" t="0" r="r" b="b"/>
              <a:pathLst>
                <a:path w="4216" h="7295">
                  <a:moveTo>
                    <a:pt x="0" y="0"/>
                  </a:moveTo>
                  <a:lnTo>
                    <a:pt x="4215" y="7294"/>
                  </a:lnTo>
                  <a:lnTo>
                    <a:pt x="4215" y="0"/>
                  </a:lnTo>
                  <a:lnTo>
                    <a:pt x="0" y="0"/>
                  </a:lnTo>
                </a:path>
              </a:pathLst>
            </a:custGeom>
            <a:solidFill>
              <a:srgbClr val="0986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6"/>
            <p:cNvSpPr>
              <a:spLocks noChangeArrowheads="1"/>
            </p:cNvSpPr>
            <p:nvPr/>
          </p:nvSpPr>
          <p:spPr bwMode="gray">
            <a:xfrm>
              <a:off x="220663" y="3694113"/>
              <a:ext cx="4391025" cy="2544762"/>
            </a:xfrm>
            <a:custGeom>
              <a:avLst/>
              <a:gdLst>
                <a:gd name="T0" fmla="*/ 0 w 12196"/>
                <a:gd name="T1" fmla="*/ 0 h 7067"/>
                <a:gd name="T2" fmla="*/ 0 w 12196"/>
                <a:gd name="T3" fmla="*/ 7066 h 7067"/>
                <a:gd name="T4" fmla="*/ 12195 w 12196"/>
                <a:gd name="T5" fmla="*/ 0 h 7067"/>
                <a:gd name="T6" fmla="*/ 0 w 12196"/>
                <a:gd name="T7" fmla="*/ 0 h 7067"/>
              </a:gdLst>
              <a:ahLst/>
              <a:cxnLst>
                <a:cxn ang="0">
                  <a:pos x="T0" y="T1"/>
                </a:cxn>
                <a:cxn ang="0">
                  <a:pos x="T2" y="T3"/>
                </a:cxn>
                <a:cxn ang="0">
                  <a:pos x="T4" y="T5"/>
                </a:cxn>
                <a:cxn ang="0">
                  <a:pos x="T6" y="T7"/>
                </a:cxn>
              </a:cxnLst>
              <a:rect l="0" t="0" r="r" b="b"/>
              <a:pathLst>
                <a:path w="12196" h="7067">
                  <a:moveTo>
                    <a:pt x="0" y="0"/>
                  </a:moveTo>
                  <a:lnTo>
                    <a:pt x="0" y="7066"/>
                  </a:lnTo>
                  <a:lnTo>
                    <a:pt x="12195" y="0"/>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7"/>
            <p:cNvSpPr>
              <a:spLocks noChangeArrowheads="1"/>
            </p:cNvSpPr>
            <p:nvPr/>
          </p:nvSpPr>
          <p:spPr bwMode="gray">
            <a:xfrm>
              <a:off x="220663" y="822325"/>
              <a:ext cx="4432300" cy="2533650"/>
            </a:xfrm>
            <a:custGeom>
              <a:avLst/>
              <a:gdLst>
                <a:gd name="T0" fmla="*/ 0 w 12310"/>
                <a:gd name="T1" fmla="*/ 7038 h 7039"/>
                <a:gd name="T2" fmla="*/ 12309 w 12310"/>
                <a:gd name="T3" fmla="*/ 7038 h 7039"/>
                <a:gd name="T4" fmla="*/ 8691 w 12310"/>
                <a:gd name="T5" fmla="*/ 4959 h 7039"/>
                <a:gd name="T6" fmla="*/ 8007 w 12310"/>
                <a:gd name="T7" fmla="*/ 4559 h 7039"/>
                <a:gd name="T8" fmla="*/ 0 w 12310"/>
                <a:gd name="T9" fmla="*/ 0 h 7039"/>
                <a:gd name="T10" fmla="*/ 0 w 12310"/>
                <a:gd name="T11" fmla="*/ 7038 h 7039"/>
              </a:gdLst>
              <a:ahLst/>
              <a:cxnLst>
                <a:cxn ang="0">
                  <a:pos x="T0" y="T1"/>
                </a:cxn>
                <a:cxn ang="0">
                  <a:pos x="T2" y="T3"/>
                </a:cxn>
                <a:cxn ang="0">
                  <a:pos x="T4" y="T5"/>
                </a:cxn>
                <a:cxn ang="0">
                  <a:pos x="T6" y="T7"/>
                </a:cxn>
                <a:cxn ang="0">
                  <a:pos x="T8" y="T9"/>
                </a:cxn>
                <a:cxn ang="0">
                  <a:pos x="T10" y="T11"/>
                </a:cxn>
              </a:cxnLst>
              <a:rect l="0" t="0" r="r" b="b"/>
              <a:pathLst>
                <a:path w="12310" h="7039">
                  <a:moveTo>
                    <a:pt x="0" y="7038"/>
                  </a:moveTo>
                  <a:lnTo>
                    <a:pt x="12309" y="7038"/>
                  </a:lnTo>
                  <a:lnTo>
                    <a:pt x="8691" y="4959"/>
                  </a:lnTo>
                  <a:lnTo>
                    <a:pt x="8007" y="4559"/>
                  </a:lnTo>
                  <a:lnTo>
                    <a:pt x="0" y="0"/>
                  </a:lnTo>
                  <a:lnTo>
                    <a:pt x="0" y="7038"/>
                  </a:lnTo>
                </a:path>
              </a:pathLst>
            </a:custGeom>
            <a:solidFill>
              <a:srgbClr val="055A7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8"/>
            <p:cNvSpPr>
              <a:spLocks noChangeArrowheads="1"/>
            </p:cNvSpPr>
            <p:nvPr/>
          </p:nvSpPr>
          <p:spPr bwMode="gray">
            <a:xfrm>
              <a:off x="220663" y="-39688"/>
              <a:ext cx="4738687" cy="2770188"/>
            </a:xfrm>
            <a:custGeom>
              <a:avLst/>
              <a:gdLst>
                <a:gd name="T0" fmla="*/ 0 w 13165"/>
                <a:gd name="T1" fmla="*/ 114 h 7695"/>
                <a:gd name="T2" fmla="*/ 13164 w 13165"/>
                <a:gd name="T3" fmla="*/ 7694 h 7695"/>
                <a:gd name="T4" fmla="*/ 8719 w 13165"/>
                <a:gd name="T5" fmla="*/ 0 h 7695"/>
                <a:gd name="T6" fmla="*/ 0 w 13165"/>
                <a:gd name="T7" fmla="*/ 0 h 7695"/>
                <a:gd name="T8" fmla="*/ 0 w 13165"/>
                <a:gd name="T9" fmla="*/ 114 h 7695"/>
              </a:gdLst>
              <a:ahLst/>
              <a:cxnLst>
                <a:cxn ang="0">
                  <a:pos x="T0" y="T1"/>
                </a:cxn>
                <a:cxn ang="0">
                  <a:pos x="T2" y="T3"/>
                </a:cxn>
                <a:cxn ang="0">
                  <a:pos x="T4" y="T5"/>
                </a:cxn>
                <a:cxn ang="0">
                  <a:pos x="T6" y="T7"/>
                </a:cxn>
                <a:cxn ang="0">
                  <a:pos x="T8" y="T9"/>
                </a:cxn>
              </a:cxnLst>
              <a:rect l="0" t="0" r="r" b="b"/>
              <a:pathLst>
                <a:path w="13165" h="7695">
                  <a:moveTo>
                    <a:pt x="0" y="114"/>
                  </a:moveTo>
                  <a:lnTo>
                    <a:pt x="13164" y="7694"/>
                  </a:lnTo>
                  <a:lnTo>
                    <a:pt x="8719" y="0"/>
                  </a:lnTo>
                  <a:lnTo>
                    <a:pt x="0" y="0"/>
                  </a:lnTo>
                  <a:lnTo>
                    <a:pt x="0" y="114"/>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2" name="TextBox 1"/>
          <p:cNvSpPr txBox="1"/>
          <p:nvPr userDrawn="1"/>
        </p:nvSpPr>
        <p:spPr bwMode="gray">
          <a:xfrm>
            <a:off x="4818124" y="2151704"/>
            <a:ext cx="6913246" cy="1046414"/>
          </a:xfrm>
          <a:prstGeom prst="rect">
            <a:avLst/>
          </a:prstGeom>
          <a:noFill/>
        </p:spPr>
        <p:txBody>
          <a:bodyPr wrap="square" lIns="121893" tIns="60947" rIns="121893" bIns="60947" rtlCol="0">
            <a:spAutoFit/>
          </a:bodyPr>
          <a:lstStyle/>
          <a:p>
            <a:r>
              <a:rPr lang="en-US" sz="6000" b="1" dirty="0" smtClean="0"/>
              <a:t>Thank you</a:t>
            </a:r>
            <a:endParaRPr lang="en-US" sz="6000" b="1" dirty="0"/>
          </a:p>
        </p:txBody>
      </p:sp>
      <p:sp>
        <p:nvSpPr>
          <p:cNvPr id="22" name="TextBox 21"/>
          <p:cNvSpPr txBox="1"/>
          <p:nvPr userDrawn="1"/>
        </p:nvSpPr>
        <p:spPr bwMode="gray">
          <a:xfrm>
            <a:off x="4966042" y="3222484"/>
            <a:ext cx="6177091" cy="451405"/>
          </a:xfrm>
          <a:prstGeom prst="rect">
            <a:avLst/>
          </a:prstGeom>
          <a:noFill/>
        </p:spPr>
        <p:txBody>
          <a:bodyPr wrap="square" lIns="121893" tIns="60947" rIns="121893" bIns="60947" rtlCol="0">
            <a:spAutoFit/>
          </a:bodyPr>
          <a:lstStyle/>
          <a:p>
            <a:r>
              <a:rPr lang="en-US" sz="2100" b="0" dirty="0" smtClean="0"/>
              <a:t>Follow us on</a:t>
            </a:r>
            <a:endParaRPr lang="en-US" sz="2100" b="0" dirty="0"/>
          </a:p>
        </p:txBody>
      </p:sp>
      <p:sp>
        <p:nvSpPr>
          <p:cNvPr id="25" name="Freeform 5"/>
          <p:cNvSpPr>
            <a:spLocks noChangeArrowheads="1"/>
          </p:cNvSpPr>
          <p:nvPr userDrawn="1"/>
        </p:nvSpPr>
        <p:spPr bwMode="gray">
          <a:xfrm>
            <a:off x="7034428" y="3299840"/>
            <a:ext cx="325920" cy="266024"/>
          </a:xfrm>
          <a:custGeom>
            <a:avLst/>
            <a:gdLst>
              <a:gd name="T0" fmla="*/ 5727 w 5728"/>
              <a:gd name="T1" fmla="*/ 570 h 4673"/>
              <a:gd name="T2" fmla="*/ 5727 w 5728"/>
              <a:gd name="T3" fmla="*/ 570 h 4673"/>
              <a:gd name="T4" fmla="*/ 5043 w 5728"/>
              <a:gd name="T5" fmla="*/ 741 h 4673"/>
              <a:gd name="T6" fmla="*/ 5585 w 5728"/>
              <a:gd name="T7" fmla="*/ 86 h 4673"/>
              <a:gd name="T8" fmla="*/ 4815 w 5728"/>
              <a:gd name="T9" fmla="*/ 399 h 4673"/>
              <a:gd name="T10" fmla="*/ 3961 w 5728"/>
              <a:gd name="T11" fmla="*/ 0 h 4673"/>
              <a:gd name="T12" fmla="*/ 2793 w 5728"/>
              <a:gd name="T13" fmla="*/ 1196 h 4673"/>
              <a:gd name="T14" fmla="*/ 2821 w 5728"/>
              <a:gd name="T15" fmla="*/ 1454 h 4673"/>
              <a:gd name="T16" fmla="*/ 400 w 5728"/>
              <a:gd name="T17" fmla="*/ 228 h 4673"/>
              <a:gd name="T18" fmla="*/ 228 w 5728"/>
              <a:gd name="T19" fmla="*/ 826 h 4673"/>
              <a:gd name="T20" fmla="*/ 770 w 5728"/>
              <a:gd name="T21" fmla="*/ 1796 h 4673"/>
              <a:gd name="T22" fmla="*/ 228 w 5728"/>
              <a:gd name="T23" fmla="*/ 1652 h 4673"/>
              <a:gd name="T24" fmla="*/ 228 w 5728"/>
              <a:gd name="T25" fmla="*/ 1652 h 4673"/>
              <a:gd name="T26" fmla="*/ 1168 w 5728"/>
              <a:gd name="T27" fmla="*/ 2821 h 4673"/>
              <a:gd name="T28" fmla="*/ 884 w 5728"/>
              <a:gd name="T29" fmla="*/ 2850 h 4673"/>
              <a:gd name="T30" fmla="*/ 656 w 5728"/>
              <a:gd name="T31" fmla="*/ 2821 h 4673"/>
              <a:gd name="T32" fmla="*/ 1738 w 5728"/>
              <a:gd name="T33" fmla="*/ 3647 h 4673"/>
              <a:gd name="T34" fmla="*/ 286 w 5728"/>
              <a:gd name="T35" fmla="*/ 4160 h 4673"/>
              <a:gd name="T36" fmla="*/ 0 w 5728"/>
              <a:gd name="T37" fmla="*/ 4131 h 4673"/>
              <a:gd name="T38" fmla="*/ 1796 w 5728"/>
              <a:gd name="T39" fmla="*/ 4672 h 4673"/>
              <a:gd name="T40" fmla="*/ 5157 w 5728"/>
              <a:gd name="T41" fmla="*/ 1310 h 4673"/>
              <a:gd name="T42" fmla="*/ 5129 w 5728"/>
              <a:gd name="T43" fmla="*/ 1168 h 4673"/>
              <a:gd name="T44" fmla="*/ 5727 w 5728"/>
              <a:gd name="T45" fmla="*/ 57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28" h="4673">
                <a:moveTo>
                  <a:pt x="5727" y="570"/>
                </a:moveTo>
                <a:lnTo>
                  <a:pt x="5727" y="570"/>
                </a:lnTo>
                <a:cubicBezTo>
                  <a:pt x="5528" y="656"/>
                  <a:pt x="5300" y="712"/>
                  <a:pt x="5043" y="741"/>
                </a:cubicBezTo>
                <a:cubicBezTo>
                  <a:pt x="5300" y="598"/>
                  <a:pt x="5499" y="370"/>
                  <a:pt x="5585" y="86"/>
                </a:cubicBezTo>
                <a:cubicBezTo>
                  <a:pt x="5329" y="228"/>
                  <a:pt x="5101" y="342"/>
                  <a:pt x="4815" y="399"/>
                </a:cubicBezTo>
                <a:cubicBezTo>
                  <a:pt x="4617" y="142"/>
                  <a:pt x="4303" y="0"/>
                  <a:pt x="3961" y="0"/>
                </a:cubicBezTo>
                <a:cubicBezTo>
                  <a:pt x="3305" y="0"/>
                  <a:pt x="2793" y="542"/>
                  <a:pt x="2793" y="1196"/>
                </a:cubicBezTo>
                <a:cubicBezTo>
                  <a:pt x="2793" y="1282"/>
                  <a:pt x="2793" y="1368"/>
                  <a:pt x="2821" y="1454"/>
                </a:cubicBezTo>
                <a:cubicBezTo>
                  <a:pt x="1852" y="1396"/>
                  <a:pt x="998" y="940"/>
                  <a:pt x="400" y="228"/>
                </a:cubicBezTo>
                <a:cubicBezTo>
                  <a:pt x="314" y="399"/>
                  <a:pt x="228" y="598"/>
                  <a:pt x="228" y="826"/>
                </a:cubicBezTo>
                <a:cubicBezTo>
                  <a:pt x="228" y="1226"/>
                  <a:pt x="456" y="1596"/>
                  <a:pt x="770" y="1796"/>
                </a:cubicBezTo>
                <a:cubicBezTo>
                  <a:pt x="570" y="1796"/>
                  <a:pt x="400" y="1738"/>
                  <a:pt x="228" y="1652"/>
                </a:cubicBezTo>
                <a:lnTo>
                  <a:pt x="228" y="1652"/>
                </a:lnTo>
                <a:cubicBezTo>
                  <a:pt x="228" y="2222"/>
                  <a:pt x="628" y="2707"/>
                  <a:pt x="1168" y="2821"/>
                </a:cubicBezTo>
                <a:cubicBezTo>
                  <a:pt x="1083" y="2850"/>
                  <a:pt x="969" y="2850"/>
                  <a:pt x="884" y="2850"/>
                </a:cubicBezTo>
                <a:cubicBezTo>
                  <a:pt x="798" y="2850"/>
                  <a:pt x="712" y="2850"/>
                  <a:pt x="656" y="2821"/>
                </a:cubicBezTo>
                <a:cubicBezTo>
                  <a:pt x="798" y="3305"/>
                  <a:pt x="1226" y="3647"/>
                  <a:pt x="1738" y="3647"/>
                </a:cubicBezTo>
                <a:cubicBezTo>
                  <a:pt x="1340" y="3961"/>
                  <a:pt x="826" y="4160"/>
                  <a:pt x="286" y="4160"/>
                </a:cubicBezTo>
                <a:cubicBezTo>
                  <a:pt x="200" y="4160"/>
                  <a:pt x="86" y="4160"/>
                  <a:pt x="0" y="4131"/>
                </a:cubicBezTo>
                <a:cubicBezTo>
                  <a:pt x="514" y="4472"/>
                  <a:pt x="1140" y="4672"/>
                  <a:pt x="1796" y="4672"/>
                </a:cubicBezTo>
                <a:cubicBezTo>
                  <a:pt x="3961" y="4672"/>
                  <a:pt x="5157" y="2878"/>
                  <a:pt x="5157" y="1310"/>
                </a:cubicBezTo>
                <a:cubicBezTo>
                  <a:pt x="5157" y="1282"/>
                  <a:pt x="5129" y="1226"/>
                  <a:pt x="5129" y="1168"/>
                </a:cubicBezTo>
                <a:cubicBezTo>
                  <a:pt x="5357" y="998"/>
                  <a:pt x="5585" y="798"/>
                  <a:pt x="5727" y="57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6" name="Freeform 6"/>
          <p:cNvSpPr>
            <a:spLocks noChangeArrowheads="1"/>
          </p:cNvSpPr>
          <p:nvPr userDrawn="1"/>
        </p:nvSpPr>
        <p:spPr bwMode="gray">
          <a:xfrm>
            <a:off x="6712595" y="3299840"/>
            <a:ext cx="123192" cy="266024"/>
          </a:xfrm>
          <a:custGeom>
            <a:avLst/>
            <a:gdLst>
              <a:gd name="T0" fmla="*/ 1454 w 2167"/>
              <a:gd name="T1" fmla="*/ 4672 h 4673"/>
              <a:gd name="T2" fmla="*/ 1454 w 2167"/>
              <a:gd name="T3" fmla="*/ 4672 h 4673"/>
              <a:gd name="T4" fmla="*/ 485 w 2167"/>
              <a:gd name="T5" fmla="*/ 4672 h 4673"/>
              <a:gd name="T6" fmla="*/ 485 w 2167"/>
              <a:gd name="T7" fmla="*/ 2336 h 4673"/>
              <a:gd name="T8" fmla="*/ 0 w 2167"/>
              <a:gd name="T9" fmla="*/ 2336 h 4673"/>
              <a:gd name="T10" fmla="*/ 0 w 2167"/>
              <a:gd name="T11" fmla="*/ 1510 h 4673"/>
              <a:gd name="T12" fmla="*/ 485 w 2167"/>
              <a:gd name="T13" fmla="*/ 1510 h 4673"/>
              <a:gd name="T14" fmla="*/ 485 w 2167"/>
              <a:gd name="T15" fmla="*/ 1054 h 4673"/>
              <a:gd name="T16" fmla="*/ 1510 w 2167"/>
              <a:gd name="T17" fmla="*/ 0 h 4673"/>
              <a:gd name="T18" fmla="*/ 2138 w 2167"/>
              <a:gd name="T19" fmla="*/ 0 h 4673"/>
              <a:gd name="T20" fmla="*/ 2138 w 2167"/>
              <a:gd name="T21" fmla="*/ 826 h 4673"/>
              <a:gd name="T22" fmla="*/ 1767 w 2167"/>
              <a:gd name="T23" fmla="*/ 826 h 4673"/>
              <a:gd name="T24" fmla="*/ 1454 w 2167"/>
              <a:gd name="T25" fmla="*/ 1140 h 4673"/>
              <a:gd name="T26" fmla="*/ 1454 w 2167"/>
              <a:gd name="T27" fmla="*/ 1510 h 4673"/>
              <a:gd name="T28" fmla="*/ 2166 w 2167"/>
              <a:gd name="T29" fmla="*/ 1510 h 4673"/>
              <a:gd name="T30" fmla="*/ 2080 w 2167"/>
              <a:gd name="T31" fmla="*/ 2336 h 4673"/>
              <a:gd name="T32" fmla="*/ 1454 w 2167"/>
              <a:gd name="T33" fmla="*/ 2336 h 4673"/>
              <a:gd name="T34" fmla="*/ 1454 w 2167"/>
              <a:gd name="T35" fmla="*/ 4672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7" h="4673">
                <a:moveTo>
                  <a:pt x="1454" y="4672"/>
                </a:moveTo>
                <a:lnTo>
                  <a:pt x="1454" y="4672"/>
                </a:lnTo>
                <a:cubicBezTo>
                  <a:pt x="485" y="4672"/>
                  <a:pt x="485" y="4672"/>
                  <a:pt x="485" y="4672"/>
                </a:cubicBezTo>
                <a:cubicBezTo>
                  <a:pt x="485" y="2336"/>
                  <a:pt x="485" y="2336"/>
                  <a:pt x="485" y="2336"/>
                </a:cubicBezTo>
                <a:cubicBezTo>
                  <a:pt x="0" y="2336"/>
                  <a:pt x="0" y="2336"/>
                  <a:pt x="0" y="2336"/>
                </a:cubicBezTo>
                <a:cubicBezTo>
                  <a:pt x="0" y="1510"/>
                  <a:pt x="0" y="1510"/>
                  <a:pt x="0" y="1510"/>
                </a:cubicBezTo>
                <a:cubicBezTo>
                  <a:pt x="485" y="1510"/>
                  <a:pt x="485" y="1510"/>
                  <a:pt x="485" y="1510"/>
                </a:cubicBezTo>
                <a:cubicBezTo>
                  <a:pt x="485" y="1054"/>
                  <a:pt x="485" y="1054"/>
                  <a:pt x="485" y="1054"/>
                </a:cubicBezTo>
                <a:cubicBezTo>
                  <a:pt x="485" y="370"/>
                  <a:pt x="742" y="0"/>
                  <a:pt x="1510" y="0"/>
                </a:cubicBezTo>
                <a:cubicBezTo>
                  <a:pt x="2138" y="0"/>
                  <a:pt x="2138" y="0"/>
                  <a:pt x="2138" y="0"/>
                </a:cubicBezTo>
                <a:cubicBezTo>
                  <a:pt x="2138" y="826"/>
                  <a:pt x="2138" y="826"/>
                  <a:pt x="2138" y="826"/>
                </a:cubicBezTo>
                <a:cubicBezTo>
                  <a:pt x="1767" y="826"/>
                  <a:pt x="1767" y="826"/>
                  <a:pt x="1767" y="826"/>
                </a:cubicBezTo>
                <a:cubicBezTo>
                  <a:pt x="1454" y="826"/>
                  <a:pt x="1454" y="912"/>
                  <a:pt x="1454" y="1140"/>
                </a:cubicBezTo>
                <a:cubicBezTo>
                  <a:pt x="1454" y="1510"/>
                  <a:pt x="1454" y="1510"/>
                  <a:pt x="1454" y="1510"/>
                </a:cubicBezTo>
                <a:cubicBezTo>
                  <a:pt x="2166" y="1510"/>
                  <a:pt x="2166" y="1510"/>
                  <a:pt x="2166" y="1510"/>
                </a:cubicBezTo>
                <a:cubicBezTo>
                  <a:pt x="2080" y="2336"/>
                  <a:pt x="2080" y="2336"/>
                  <a:pt x="2080" y="2336"/>
                </a:cubicBezTo>
                <a:cubicBezTo>
                  <a:pt x="1454" y="2336"/>
                  <a:pt x="1454" y="2336"/>
                  <a:pt x="1454" y="2336"/>
                </a:cubicBezTo>
                <a:lnTo>
                  <a:pt x="1454" y="467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7" name="Text Placeholder 3"/>
          <p:cNvSpPr>
            <a:spLocks noGrp="1"/>
          </p:cNvSpPr>
          <p:nvPr>
            <p:ph type="body" sz="quarter" idx="11" hasCustomPrompt="1"/>
          </p:nvPr>
        </p:nvSpPr>
        <p:spPr bwMode="gray">
          <a:xfrm>
            <a:off x="5091920" y="5223899"/>
            <a:ext cx="6574617" cy="307777"/>
          </a:xfrm>
        </p:spPr>
        <p:txBody>
          <a:bodyPr wrap="square" tIns="45720" bIns="45720">
            <a:spAutoFit/>
          </a:bodyPr>
          <a:lstStyle>
            <a:lvl1pPr marL="0" indent="0">
              <a:buNone/>
              <a:defRPr sz="1400" b="0" baseline="0"/>
            </a:lvl1pPr>
          </a:lstStyle>
          <a:p>
            <a:pPr lvl="0"/>
            <a:r>
              <a:rPr lang="en-US" dirty="0" smtClean="0"/>
              <a:t>This is where your legal information goes</a:t>
            </a:r>
            <a:endParaRPr lang="en-US" dirty="0"/>
          </a:p>
        </p:txBody>
      </p:sp>
    </p:spTree>
    <p:extLst>
      <p:ext uri="{BB962C8B-B14F-4D97-AF65-F5344CB8AC3E}">
        <p14:creationId xmlns:p14="http://schemas.microsoft.com/office/powerpoint/2010/main" val="23192920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es offres pour anticiper les nouveaux besoins">
    <p:spTree>
      <p:nvGrpSpPr>
        <p:cNvPr id="1" name=""/>
        <p:cNvGrpSpPr/>
        <p:nvPr/>
      </p:nvGrpSpPr>
      <p:grpSpPr>
        <a:xfrm>
          <a:off x="0" y="0"/>
          <a:ext cx="0" cy="0"/>
          <a:chOff x="0" y="0"/>
          <a:chExt cx="0" cy="0"/>
        </a:xfrm>
      </p:grpSpPr>
      <p:cxnSp>
        <p:nvCxnSpPr>
          <p:cNvPr id="2" name="Connecteur droit 1"/>
          <p:cNvCxnSpPr/>
          <p:nvPr userDrawn="1"/>
        </p:nvCxnSpPr>
        <p:spPr>
          <a:xfrm>
            <a:off x="11854479" y="6021388"/>
            <a:ext cx="0" cy="444500"/>
          </a:xfrm>
          <a:prstGeom prst="line">
            <a:avLst/>
          </a:prstGeom>
          <a:ln>
            <a:solidFill>
              <a:srgbClr val="636363"/>
            </a:solidFill>
          </a:ln>
        </p:spPr>
        <p:style>
          <a:lnRef idx="2">
            <a:schemeClr val="accent1"/>
          </a:lnRef>
          <a:fillRef idx="0">
            <a:schemeClr val="accent1"/>
          </a:fillRef>
          <a:effectRef idx="1">
            <a:schemeClr val="accent1"/>
          </a:effectRef>
          <a:fontRef idx="minor">
            <a:schemeClr val="tx1"/>
          </a:fontRef>
        </p:style>
      </p:cxnSp>
      <p:sp>
        <p:nvSpPr>
          <p:cNvPr id="3" name="Titre 23"/>
          <p:cNvSpPr txBox="1">
            <a:spLocks/>
          </p:cNvSpPr>
          <p:nvPr userDrawn="1"/>
        </p:nvSpPr>
        <p:spPr bwMode="auto">
          <a:xfrm rot="16200000">
            <a:off x="9159150" y="3343748"/>
            <a:ext cx="5526088" cy="324492"/>
          </a:xfrm>
          <a:prstGeom prst="rect">
            <a:avLst/>
          </a:prstGeom>
          <a:noFill/>
          <a:ln w="9525">
            <a:noFill/>
            <a:miter lim="800000"/>
            <a:headEnd/>
            <a:tailEnd/>
          </a:ln>
        </p:spPr>
        <p:txBody>
          <a:bodyPr lIns="67355" tIns="33677" rIns="67355" bIns="33677">
            <a:spAutoFit/>
          </a:bodyPr>
          <a:lstStyle/>
          <a:p>
            <a:pPr defTabSz="336550" eaLnBrk="0" hangingPunct="0">
              <a:lnSpc>
                <a:spcPts val="2000"/>
              </a:lnSpc>
              <a:defRPr/>
            </a:pPr>
            <a:r>
              <a:rPr lang="fr-FR" sz="800">
                <a:solidFill>
                  <a:srgbClr val="595959"/>
                </a:solidFill>
                <a:latin typeface="Arial" pitchFamily="34" charset="0"/>
                <a:cs typeface="Arial" pitchFamily="34" charset="0"/>
              </a:rPr>
              <a:t>OFFERINGS TO ANTICIPATE NEW NEEDS</a:t>
            </a:r>
            <a:endParaRPr lang="fr-FR" sz="2000" dirty="0">
              <a:solidFill>
                <a:srgbClr val="595959"/>
              </a:solidFill>
              <a:latin typeface="Arial" pitchFamily="34" charset="0"/>
              <a:cs typeface="Arial" pitchFamily="34" charset="0"/>
            </a:endParaRPr>
          </a:p>
        </p:txBody>
      </p:sp>
      <p:sp>
        <p:nvSpPr>
          <p:cNvPr id="4" name="Espace réservé du numéro de diapositive 5"/>
          <p:cNvSpPr>
            <a:spLocks noGrp="1"/>
          </p:cNvSpPr>
          <p:nvPr>
            <p:ph type="sldNum" sz="quarter" idx="10"/>
          </p:nvPr>
        </p:nvSpPr>
        <p:spPr>
          <a:xfrm>
            <a:off x="11477810" y="6457951"/>
            <a:ext cx="677157" cy="365125"/>
          </a:xfrm>
          <a:prstGeom prst="rect">
            <a:avLst/>
          </a:prstGeom>
        </p:spPr>
        <p:txBody>
          <a:bodyPr vert="horz" wrap="square" lIns="91440" tIns="45720" rIns="91440" bIns="45720" numCol="1" anchor="t" anchorCtr="0" compatLnSpc="1">
            <a:prstTxWarp prst="textNoShape">
              <a:avLst/>
            </a:prstTxWarp>
          </a:bodyPr>
          <a:lstStyle>
            <a:lvl1pPr>
              <a:defRPr sz="900">
                <a:solidFill>
                  <a:srgbClr val="636363"/>
                </a:solidFill>
                <a:latin typeface="Arial" pitchFamily="34" charset="0"/>
                <a:ea typeface="ＭＳ Ｐゴシック" pitchFamily="84" charset="-128"/>
                <a:cs typeface="Arial" pitchFamily="34" charset="0"/>
              </a:defRPr>
            </a:lvl1pPr>
          </a:lstStyle>
          <a:p>
            <a:pPr>
              <a:defRPr/>
            </a:pPr>
            <a:fld id="{0B46D508-F420-4E7E-811F-6CC3D8AD229D}" type="slidenum">
              <a:rPr lang="fr-FR"/>
              <a:pPr>
                <a:defRPr/>
              </a:pPr>
              <a:t>‹#›</a:t>
            </a:fld>
            <a:endParaRPr lang="fr-FR" dirty="0"/>
          </a:p>
        </p:txBody>
      </p:sp>
    </p:spTree>
    <p:extLst>
      <p:ext uri="{BB962C8B-B14F-4D97-AF65-F5344CB8AC3E}">
        <p14:creationId xmlns:p14="http://schemas.microsoft.com/office/powerpoint/2010/main" val="3658180254"/>
      </p:ext>
    </p:extLst>
  </p:cSld>
  <p:clrMapOvr>
    <a:masterClrMapping/>
  </p:clrMapOvr>
  <p:transition xmlns:p14="http://schemas.microsoft.com/office/powerpoint/2010/mai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EFCA999C-6C6D-B547-8BFB-807FE0A30FCD}" type="datetime1">
              <a:rPr lang="en-US" smtClean="0"/>
              <a:t>10/20/14</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8189D6DB-0117-104E-A321-2F94E21D3259}" type="slidenum">
              <a:rPr lang="en-US" smtClean="0"/>
              <a:t>‹#›</a:t>
            </a:fld>
            <a:endParaRPr lang="en-US" dirty="0"/>
          </a:p>
        </p:txBody>
      </p:sp>
    </p:spTree>
    <p:extLst>
      <p:ext uri="{BB962C8B-B14F-4D97-AF65-F5344CB8AC3E}">
        <p14:creationId xmlns:p14="http://schemas.microsoft.com/office/powerpoint/2010/main" val="114188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1" name="Rectangle 30"/>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nvGrpSpPr>
          <p:cNvPr id="11" name="Group 10"/>
          <p:cNvGrpSpPr>
            <a:grpSpLocks noChangeAspect="1"/>
          </p:cNvGrpSpPr>
          <p:nvPr userDrawn="1"/>
        </p:nvGrpSpPr>
        <p:grpSpPr bwMode="gray">
          <a:xfrm>
            <a:off x="7093088" y="341"/>
            <a:ext cx="5095737" cy="6858000"/>
            <a:chOff x="4052888" y="-39688"/>
            <a:chExt cx="5619750" cy="7561263"/>
          </a:xfrm>
        </p:grpSpPr>
        <p:sp>
          <p:nvSpPr>
            <p:cNvPr id="13" name="Freeform 1"/>
            <p:cNvSpPr>
              <a:spLocks noChangeArrowheads="1"/>
            </p:cNvSpPr>
            <p:nvPr/>
          </p:nvSpPr>
          <p:spPr bwMode="gray">
            <a:xfrm>
              <a:off x="6924675" y="-39688"/>
              <a:ext cx="2746375" cy="4203701"/>
            </a:xfrm>
            <a:custGeom>
              <a:avLst/>
              <a:gdLst>
                <a:gd name="T0" fmla="*/ 4223 w 7631"/>
                <a:gd name="T1" fmla="*/ 0 h 11679"/>
                <a:gd name="T2" fmla="*/ 0 w 7631"/>
                <a:gd name="T3" fmla="*/ 7252 h 11679"/>
                <a:gd name="T4" fmla="*/ 7630 w 7631"/>
                <a:gd name="T5" fmla="*/ 11678 h 11679"/>
                <a:gd name="T6" fmla="*/ 7630 w 7631"/>
                <a:gd name="T7" fmla="*/ 0 h 11679"/>
                <a:gd name="T8" fmla="*/ 4223 w 7631"/>
                <a:gd name="T9" fmla="*/ 0 h 11679"/>
              </a:gdLst>
              <a:ahLst/>
              <a:cxnLst>
                <a:cxn ang="0">
                  <a:pos x="T0" y="T1"/>
                </a:cxn>
                <a:cxn ang="0">
                  <a:pos x="T2" y="T3"/>
                </a:cxn>
                <a:cxn ang="0">
                  <a:pos x="T4" y="T5"/>
                </a:cxn>
                <a:cxn ang="0">
                  <a:pos x="T6" y="T7"/>
                </a:cxn>
                <a:cxn ang="0">
                  <a:pos x="T8" y="T9"/>
                </a:cxn>
              </a:cxnLst>
              <a:rect l="0" t="0" r="r" b="b"/>
              <a:pathLst>
                <a:path w="7631" h="11679">
                  <a:moveTo>
                    <a:pt x="4223" y="0"/>
                  </a:moveTo>
                  <a:lnTo>
                    <a:pt x="0" y="7252"/>
                  </a:lnTo>
                  <a:lnTo>
                    <a:pt x="7630" y="11678"/>
                  </a:lnTo>
                  <a:lnTo>
                    <a:pt x="7630" y="0"/>
                  </a:lnTo>
                  <a:lnTo>
                    <a:pt x="4223" y="0"/>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2"/>
            <p:cNvSpPr>
              <a:spLocks noChangeArrowheads="1"/>
            </p:cNvSpPr>
            <p:nvPr/>
          </p:nvSpPr>
          <p:spPr bwMode="gray">
            <a:xfrm>
              <a:off x="4776788" y="4700588"/>
              <a:ext cx="4895850" cy="2820987"/>
            </a:xfrm>
            <a:custGeom>
              <a:avLst/>
              <a:gdLst>
                <a:gd name="T0" fmla="*/ 13600 w 13601"/>
                <a:gd name="T1" fmla="*/ 7834 h 7835"/>
                <a:gd name="T2" fmla="*/ 13600 w 13601"/>
                <a:gd name="T3" fmla="*/ 0 h 7835"/>
                <a:gd name="T4" fmla="*/ 0 w 13601"/>
                <a:gd name="T5" fmla="*/ 7834 h 7835"/>
                <a:gd name="T6" fmla="*/ 13600 w 13601"/>
                <a:gd name="T7" fmla="*/ 7834 h 7835"/>
              </a:gdLst>
              <a:ahLst/>
              <a:cxnLst>
                <a:cxn ang="0">
                  <a:pos x="T0" y="T1"/>
                </a:cxn>
                <a:cxn ang="0">
                  <a:pos x="T2" y="T3"/>
                </a:cxn>
                <a:cxn ang="0">
                  <a:pos x="T4" y="T5"/>
                </a:cxn>
                <a:cxn ang="0">
                  <a:pos x="T6" y="T7"/>
                </a:cxn>
              </a:cxnLst>
              <a:rect l="0" t="0" r="r" b="b"/>
              <a:pathLst>
                <a:path w="13601" h="7835">
                  <a:moveTo>
                    <a:pt x="13600" y="7834"/>
                  </a:moveTo>
                  <a:lnTo>
                    <a:pt x="13600" y="0"/>
                  </a:lnTo>
                  <a:lnTo>
                    <a:pt x="0" y="7834"/>
                  </a:lnTo>
                  <a:lnTo>
                    <a:pt x="13600" y="7834"/>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5" name="Freeform 3"/>
            <p:cNvSpPr>
              <a:spLocks noChangeArrowheads="1"/>
            </p:cNvSpPr>
            <p:nvPr/>
          </p:nvSpPr>
          <p:spPr bwMode="gray">
            <a:xfrm>
              <a:off x="4052888" y="2844800"/>
              <a:ext cx="5473700" cy="4676775"/>
            </a:xfrm>
            <a:custGeom>
              <a:avLst/>
              <a:gdLst>
                <a:gd name="T0" fmla="*/ 321 w 15204"/>
                <a:gd name="T1" fmla="*/ 12988 h 12989"/>
                <a:gd name="T2" fmla="*/ 15203 w 15204"/>
                <a:gd name="T3" fmla="*/ 4397 h 12989"/>
                <a:gd name="T4" fmla="*/ 7543 w 15204"/>
                <a:gd name="T5" fmla="*/ 0 h 12989"/>
                <a:gd name="T6" fmla="*/ 0 w 15204"/>
                <a:gd name="T7" fmla="*/ 12988 h 12989"/>
                <a:gd name="T8" fmla="*/ 321 w 15204"/>
                <a:gd name="T9" fmla="*/ 12988 h 12989"/>
              </a:gdLst>
              <a:ahLst/>
              <a:cxnLst>
                <a:cxn ang="0">
                  <a:pos x="T0" y="T1"/>
                </a:cxn>
                <a:cxn ang="0">
                  <a:pos x="T2" y="T3"/>
                </a:cxn>
                <a:cxn ang="0">
                  <a:pos x="T4" y="T5"/>
                </a:cxn>
                <a:cxn ang="0">
                  <a:pos x="T6" y="T7"/>
                </a:cxn>
                <a:cxn ang="0">
                  <a:pos x="T8" y="T9"/>
                </a:cxn>
              </a:cxnLst>
              <a:rect l="0" t="0" r="r" b="b"/>
              <a:pathLst>
                <a:path w="15204" h="12989">
                  <a:moveTo>
                    <a:pt x="321" y="12988"/>
                  </a:moveTo>
                  <a:lnTo>
                    <a:pt x="15203" y="4397"/>
                  </a:lnTo>
                  <a:lnTo>
                    <a:pt x="7543" y="0"/>
                  </a:lnTo>
                  <a:lnTo>
                    <a:pt x="0" y="12988"/>
                  </a:lnTo>
                  <a:lnTo>
                    <a:pt x="321" y="12988"/>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6" name="Rectangle 15"/>
          <p:cNvSpPr/>
          <p:nvPr userDrawn="1"/>
        </p:nvSpPr>
        <p:spPr bwMode="gray">
          <a:xfrm>
            <a:off x="-2" y="1524002"/>
            <a:ext cx="6658712" cy="2185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12" name="Title 1"/>
          <p:cNvSpPr>
            <a:spLocks noGrp="1"/>
          </p:cNvSpPr>
          <p:nvPr userDrawn="1">
            <p:ph type="ctrTitle" hasCustomPrompt="1"/>
          </p:nvPr>
        </p:nvSpPr>
        <p:spPr bwMode="gray">
          <a:xfrm>
            <a:off x="1382945" y="1860731"/>
            <a:ext cx="4680614" cy="1089529"/>
          </a:xfrm>
        </p:spPr>
        <p:txBody>
          <a:bodyPr lIns="45720" tIns="45720" rIns="45720" bIns="45720" anchor="t" anchorCtr="0">
            <a:spAutoFit/>
          </a:bodyPr>
          <a:lstStyle>
            <a:lvl1pPr>
              <a:lnSpc>
                <a:spcPct val="90000"/>
              </a:lnSpc>
              <a:defRPr baseline="0">
                <a:solidFill>
                  <a:srgbClr val="000000"/>
                </a:solidFill>
              </a:defRPr>
            </a:lvl1pPr>
          </a:lstStyle>
          <a:p>
            <a:r>
              <a:rPr lang="en-US" dirty="0" smtClean="0"/>
              <a:t>Section Break Title Goes Here</a:t>
            </a:r>
            <a:endParaRPr lang="en-US" dirty="0"/>
          </a:p>
        </p:txBody>
      </p:sp>
      <p:grpSp>
        <p:nvGrpSpPr>
          <p:cNvPr id="30" name="Group 29"/>
          <p:cNvGrpSpPr/>
          <p:nvPr userDrawn="1"/>
        </p:nvGrpSpPr>
        <p:grpSpPr bwMode="gray">
          <a:xfrm>
            <a:off x="506969" y="1920569"/>
            <a:ext cx="720711" cy="807360"/>
            <a:chOff x="380326" y="1440427"/>
            <a:chExt cx="540674" cy="605520"/>
          </a:xfrm>
        </p:grpSpPr>
        <p:sp>
          <p:nvSpPr>
            <p:cNvPr id="18" name="Freeform 16"/>
            <p:cNvSpPr>
              <a:spLocks noChangeArrowheads="1"/>
            </p:cNvSpPr>
            <p:nvPr userDrawn="1"/>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17"/>
            <p:cNvSpPr>
              <a:spLocks noChangeArrowheads="1"/>
            </p:cNvSpPr>
            <p:nvPr userDrawn="1"/>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18"/>
            <p:cNvSpPr>
              <a:spLocks noChangeArrowheads="1"/>
            </p:cNvSpPr>
            <p:nvPr userDrawn="1"/>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19"/>
            <p:cNvSpPr>
              <a:spLocks noChangeArrowheads="1"/>
            </p:cNvSpPr>
            <p:nvPr userDrawn="1"/>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2" name="Freeform 20"/>
            <p:cNvSpPr>
              <a:spLocks noChangeArrowheads="1"/>
            </p:cNvSpPr>
            <p:nvPr userDrawn="1"/>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3" name="Freeform 21"/>
            <p:cNvSpPr>
              <a:spLocks noChangeArrowheads="1"/>
            </p:cNvSpPr>
            <p:nvPr userDrawn="1"/>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4" name="Freeform 22"/>
            <p:cNvSpPr>
              <a:spLocks noChangeArrowheads="1"/>
            </p:cNvSpPr>
            <p:nvPr userDrawn="1"/>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5" name="Freeform 23"/>
            <p:cNvSpPr>
              <a:spLocks noChangeArrowheads="1"/>
            </p:cNvSpPr>
            <p:nvPr userDrawn="1"/>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6" name="Freeform 24"/>
            <p:cNvSpPr>
              <a:spLocks noChangeArrowheads="1"/>
            </p:cNvSpPr>
            <p:nvPr userDrawn="1"/>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7" name="Freeform 25"/>
            <p:cNvSpPr>
              <a:spLocks noChangeArrowheads="1"/>
            </p:cNvSpPr>
            <p:nvPr userDrawn="1"/>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8" name="Freeform 26"/>
            <p:cNvSpPr>
              <a:spLocks noChangeArrowheads="1"/>
            </p:cNvSpPr>
            <p:nvPr userDrawn="1"/>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9" name="Freeform 27"/>
            <p:cNvSpPr>
              <a:spLocks noChangeArrowheads="1"/>
            </p:cNvSpPr>
            <p:nvPr userDrawn="1"/>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32" name="Text Placeholder 31"/>
          <p:cNvSpPr>
            <a:spLocks noGrp="1"/>
          </p:cNvSpPr>
          <p:nvPr userDrawn="1">
            <p:ph type="body" sz="quarter" idx="13" hasCustomPrompt="1"/>
          </p:nvPr>
        </p:nvSpPr>
        <p:spPr bwMode="gray">
          <a:xfrm>
            <a:off x="1382713" y="2916299"/>
            <a:ext cx="4680847" cy="400110"/>
          </a:xfrm>
        </p:spPr>
        <p:txBody>
          <a:bodyPr lIns="45720" tIns="45720" rIns="45720" bIns="45720">
            <a:spAutoFit/>
          </a:bodyPr>
          <a:lstStyle>
            <a:lvl1pPr marL="0" indent="0">
              <a:buNone/>
              <a:defRPr sz="2000" baseline="0"/>
            </a:lvl1pPr>
          </a:lstStyle>
          <a:p>
            <a:pPr lvl="0"/>
            <a:r>
              <a:rPr lang="en-US" dirty="0" smtClean="0"/>
              <a:t>Additional Text Goes Here</a:t>
            </a:r>
            <a:endParaRPr lang="en-US" dirty="0"/>
          </a:p>
        </p:txBody>
      </p:sp>
      <p:sp>
        <p:nvSpPr>
          <p:cNvPr id="33" name="TextBox 3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34391421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3" name="Content Placeholder 2"/>
          <p:cNvSpPr>
            <a:spLocks noGrp="1"/>
          </p:cNvSpPr>
          <p:nvPr>
            <p:ph idx="1"/>
          </p:nvPr>
        </p:nvSpPr>
        <p:spPr bwMode="gray">
          <a:xfrm>
            <a:off x="3864852" y="3199097"/>
            <a:ext cx="7866519" cy="461665"/>
          </a:xfrm>
        </p:spPr>
        <p:txBody>
          <a:bodyPr lIns="45720" tIns="45720" rIns="45720" bIns="45720">
            <a:spAutoFit/>
          </a:bodyPr>
          <a:lstStyle>
            <a:lvl1pPr marL="344488" indent="-344488">
              <a:buClr>
                <a:schemeClr val="accent5"/>
              </a:buClr>
              <a:buSzPct val="90000"/>
              <a:buFont typeface="+mj-lt"/>
              <a:buAutoNum type="arabicPeriod"/>
              <a:defRPr sz="2400">
                <a:solidFill>
                  <a:schemeClr val="accent5"/>
                </a:solidFill>
              </a:defRPr>
            </a:lvl1pPr>
          </a:lstStyle>
          <a:p>
            <a:pPr lvl="0"/>
            <a:r>
              <a:rPr lang="en-US" dirty="0" smtClean="0"/>
              <a:t>Click to edit Master text styles</a:t>
            </a:r>
            <a:endParaRPr lang="en-US" dirty="0"/>
          </a:p>
        </p:txBody>
      </p:sp>
      <p:sp>
        <p:nvSpPr>
          <p:cNvPr id="9" name="Title Placeholder 1"/>
          <p:cNvSpPr>
            <a:spLocks noGrp="1"/>
          </p:cNvSpPr>
          <p:nvPr>
            <p:ph type="title" hasCustomPrompt="1"/>
          </p:nvPr>
        </p:nvSpPr>
        <p:spPr bwMode="gray">
          <a:xfrm>
            <a:off x="3864852" y="1769917"/>
            <a:ext cx="7866518" cy="1007179"/>
          </a:xfrm>
          <a:prstGeom prst="rect">
            <a:avLst/>
          </a:prstGeom>
        </p:spPr>
        <p:txBody>
          <a:bodyPr vert="horz" lIns="45720" tIns="45720" rIns="45720" bIns="45720" rtlCol="0" anchor="b" anchorCtr="0">
            <a:noAutofit/>
          </a:bodyPr>
          <a:lstStyle/>
          <a:p>
            <a:r>
              <a:rPr lang="en-US" dirty="0" smtClean="0"/>
              <a:t>Agenda</a:t>
            </a:r>
            <a:endParaRPr lang="en-US" dirty="0"/>
          </a:p>
        </p:txBody>
      </p:sp>
      <p:grpSp>
        <p:nvGrpSpPr>
          <p:cNvPr id="10" name="Group 9"/>
          <p:cNvGrpSpPr/>
          <p:nvPr userDrawn="1"/>
        </p:nvGrpSpPr>
        <p:grpSpPr bwMode="gray">
          <a:xfrm>
            <a:off x="2" y="1"/>
            <a:ext cx="3302053" cy="4566299"/>
            <a:chOff x="635000" y="506413"/>
            <a:chExt cx="3648075" cy="5043487"/>
          </a:xfrm>
        </p:grpSpPr>
        <p:sp>
          <p:nvSpPr>
            <p:cNvPr id="11" name="Freeform 4"/>
            <p:cNvSpPr>
              <a:spLocks noChangeArrowheads="1"/>
            </p:cNvSpPr>
            <p:nvPr/>
          </p:nvSpPr>
          <p:spPr bwMode="gray">
            <a:xfrm>
              <a:off x="2081213" y="506413"/>
              <a:ext cx="2201862" cy="2684462"/>
            </a:xfrm>
            <a:custGeom>
              <a:avLst/>
              <a:gdLst>
                <a:gd name="T0" fmla="*/ 2301 w 6117"/>
                <a:gd name="T1" fmla="*/ 0 h 7457"/>
                <a:gd name="T2" fmla="*/ 0 w 6117"/>
                <a:gd name="T3" fmla="*/ 3961 h 7457"/>
                <a:gd name="T4" fmla="*/ 6116 w 6117"/>
                <a:gd name="T5" fmla="*/ 7456 h 7457"/>
                <a:gd name="T6" fmla="*/ 6116 w 6117"/>
                <a:gd name="T7" fmla="*/ 0 h 7457"/>
                <a:gd name="T8" fmla="*/ 2301 w 6117"/>
                <a:gd name="T9" fmla="*/ 0 h 7457"/>
              </a:gdLst>
              <a:ahLst/>
              <a:cxnLst>
                <a:cxn ang="0">
                  <a:pos x="T0" y="T1"/>
                </a:cxn>
                <a:cxn ang="0">
                  <a:pos x="T2" y="T3"/>
                </a:cxn>
                <a:cxn ang="0">
                  <a:pos x="T4" y="T5"/>
                </a:cxn>
                <a:cxn ang="0">
                  <a:pos x="T6" y="T7"/>
                </a:cxn>
                <a:cxn ang="0">
                  <a:pos x="T8" y="T9"/>
                </a:cxn>
              </a:cxnLst>
              <a:rect l="0" t="0" r="r" b="b"/>
              <a:pathLst>
                <a:path w="6117" h="7457">
                  <a:moveTo>
                    <a:pt x="2301" y="0"/>
                  </a:moveTo>
                  <a:lnTo>
                    <a:pt x="0" y="3961"/>
                  </a:lnTo>
                  <a:lnTo>
                    <a:pt x="6116" y="7456"/>
                  </a:lnTo>
                  <a:lnTo>
                    <a:pt x="6116" y="0"/>
                  </a:lnTo>
                  <a:lnTo>
                    <a:pt x="2301"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2" name="Freeform 5"/>
            <p:cNvSpPr>
              <a:spLocks noChangeArrowheads="1"/>
            </p:cNvSpPr>
            <p:nvPr/>
          </p:nvSpPr>
          <p:spPr bwMode="gray">
            <a:xfrm>
              <a:off x="635000" y="506413"/>
              <a:ext cx="2024063" cy="1311275"/>
            </a:xfrm>
            <a:custGeom>
              <a:avLst/>
              <a:gdLst>
                <a:gd name="T0" fmla="*/ 0 w 5623"/>
                <a:gd name="T1" fmla="*/ 0 h 3641"/>
                <a:gd name="T2" fmla="*/ 0 w 5623"/>
                <a:gd name="T3" fmla="*/ 1631 h 3641"/>
                <a:gd name="T4" fmla="*/ 3525 w 5623"/>
                <a:gd name="T5" fmla="*/ 3640 h 3641"/>
                <a:gd name="T6" fmla="*/ 5622 w 5623"/>
                <a:gd name="T7" fmla="*/ 0 h 3641"/>
                <a:gd name="T8" fmla="*/ 0 w 5623"/>
                <a:gd name="T9" fmla="*/ 0 h 3641"/>
              </a:gdLst>
              <a:ahLst/>
              <a:cxnLst>
                <a:cxn ang="0">
                  <a:pos x="T0" y="T1"/>
                </a:cxn>
                <a:cxn ang="0">
                  <a:pos x="T2" y="T3"/>
                </a:cxn>
                <a:cxn ang="0">
                  <a:pos x="T4" y="T5"/>
                </a:cxn>
                <a:cxn ang="0">
                  <a:pos x="T6" y="T7"/>
                </a:cxn>
                <a:cxn ang="0">
                  <a:pos x="T8" y="T9"/>
                </a:cxn>
              </a:cxnLst>
              <a:rect l="0" t="0" r="r" b="b"/>
              <a:pathLst>
                <a:path w="5623" h="3641">
                  <a:moveTo>
                    <a:pt x="0" y="0"/>
                  </a:moveTo>
                  <a:lnTo>
                    <a:pt x="0" y="1631"/>
                  </a:lnTo>
                  <a:lnTo>
                    <a:pt x="3525" y="3640"/>
                  </a:lnTo>
                  <a:lnTo>
                    <a:pt x="5622"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3" name="Freeform 6"/>
            <p:cNvSpPr>
              <a:spLocks noChangeArrowheads="1"/>
            </p:cNvSpPr>
            <p:nvPr/>
          </p:nvSpPr>
          <p:spPr bwMode="gray">
            <a:xfrm>
              <a:off x="635000" y="2298700"/>
              <a:ext cx="3429000" cy="3251200"/>
            </a:xfrm>
            <a:custGeom>
              <a:avLst/>
              <a:gdLst>
                <a:gd name="T0" fmla="*/ 0 w 9525"/>
                <a:gd name="T1" fmla="*/ 9028 h 9029"/>
                <a:gd name="T2" fmla="*/ 9524 w 9525"/>
                <a:gd name="T3" fmla="*/ 3524 h 9029"/>
                <a:gd name="T4" fmla="*/ 3437 w 9525"/>
                <a:gd name="T5" fmla="*/ 0 h 9029"/>
                <a:gd name="T6" fmla="*/ 0 w 9525"/>
                <a:gd name="T7" fmla="*/ 5970 h 9029"/>
                <a:gd name="T8" fmla="*/ 0 w 9525"/>
                <a:gd name="T9" fmla="*/ 9028 h 9029"/>
              </a:gdLst>
              <a:ahLst/>
              <a:cxnLst>
                <a:cxn ang="0">
                  <a:pos x="T0" y="T1"/>
                </a:cxn>
                <a:cxn ang="0">
                  <a:pos x="T2" y="T3"/>
                </a:cxn>
                <a:cxn ang="0">
                  <a:pos x="T4" y="T5"/>
                </a:cxn>
                <a:cxn ang="0">
                  <a:pos x="T6" y="T7"/>
                </a:cxn>
                <a:cxn ang="0">
                  <a:pos x="T8" y="T9"/>
                </a:cxn>
              </a:cxnLst>
              <a:rect l="0" t="0" r="r" b="b"/>
              <a:pathLst>
                <a:path w="9525" h="9029">
                  <a:moveTo>
                    <a:pt x="0" y="9028"/>
                  </a:moveTo>
                  <a:lnTo>
                    <a:pt x="9524" y="3524"/>
                  </a:lnTo>
                  <a:lnTo>
                    <a:pt x="3437" y="0"/>
                  </a:lnTo>
                  <a:lnTo>
                    <a:pt x="0" y="5970"/>
                  </a:lnTo>
                  <a:lnTo>
                    <a:pt x="0" y="9028"/>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7"/>
            <p:cNvSpPr>
              <a:spLocks noChangeArrowheads="1"/>
            </p:cNvSpPr>
            <p:nvPr/>
          </p:nvSpPr>
          <p:spPr bwMode="gray">
            <a:xfrm>
              <a:off x="635000" y="1585913"/>
              <a:ext cx="1049338" cy="2420937"/>
            </a:xfrm>
            <a:custGeom>
              <a:avLst/>
              <a:gdLst>
                <a:gd name="T0" fmla="*/ 0 w 2914"/>
                <a:gd name="T1" fmla="*/ 0 h 6727"/>
                <a:gd name="T2" fmla="*/ 0 w 2914"/>
                <a:gd name="T3" fmla="*/ 6726 h 6727"/>
                <a:gd name="T4" fmla="*/ 2913 w 2914"/>
                <a:gd name="T5" fmla="*/ 1688 h 6727"/>
                <a:gd name="T6" fmla="*/ 0 w 2914"/>
                <a:gd name="T7" fmla="*/ 0 h 6727"/>
              </a:gdLst>
              <a:ahLst/>
              <a:cxnLst>
                <a:cxn ang="0">
                  <a:pos x="T0" y="T1"/>
                </a:cxn>
                <a:cxn ang="0">
                  <a:pos x="T2" y="T3"/>
                </a:cxn>
                <a:cxn ang="0">
                  <a:pos x="T4" y="T5"/>
                </a:cxn>
                <a:cxn ang="0">
                  <a:pos x="T6" y="T7"/>
                </a:cxn>
              </a:cxnLst>
              <a:rect l="0" t="0" r="r" b="b"/>
              <a:pathLst>
                <a:path w="2914" h="6727">
                  <a:moveTo>
                    <a:pt x="0" y="0"/>
                  </a:moveTo>
                  <a:lnTo>
                    <a:pt x="0" y="6726"/>
                  </a:lnTo>
                  <a:lnTo>
                    <a:pt x="2913" y="1688"/>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7" name="TextBox 16"/>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spTree>
    <p:extLst>
      <p:ext uri="{BB962C8B-B14F-4D97-AF65-F5344CB8AC3E}">
        <p14:creationId xmlns:p14="http://schemas.microsoft.com/office/powerpoint/2010/main" val="14034337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3" name="Rectangle 12"/>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nvGrpSpPr>
          <p:cNvPr id="8" name="Group 7"/>
          <p:cNvGrpSpPr/>
          <p:nvPr userDrawn="1"/>
        </p:nvGrpSpPr>
        <p:grpSpPr bwMode="gray">
          <a:xfrm>
            <a:off x="1690240" y="2286000"/>
            <a:ext cx="2156532" cy="1912938"/>
            <a:chOff x="1613369" y="2195513"/>
            <a:chExt cx="2258544" cy="2003425"/>
          </a:xfrm>
          <a:solidFill>
            <a:schemeClr val="tx2"/>
          </a:solidFill>
        </p:grpSpPr>
        <p:sp>
          <p:nvSpPr>
            <p:cNvPr id="6" name="Freeform 6"/>
            <p:cNvSpPr>
              <a:spLocks/>
            </p:cNvSpPr>
            <p:nvPr userDrawn="1"/>
          </p:nvSpPr>
          <p:spPr bwMode="gray">
            <a:xfrm>
              <a:off x="1613369" y="2195513"/>
              <a:ext cx="1001713" cy="2003425"/>
            </a:xfrm>
            <a:custGeom>
              <a:avLst/>
              <a:gdLst>
                <a:gd name="T0" fmla="*/ 275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5 w 297"/>
                <a:gd name="T19" fmla="*/ 319 h 594"/>
                <a:gd name="T20" fmla="*/ 275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5" y="594"/>
                  </a:moveTo>
                  <a:cubicBezTo>
                    <a:pt x="0" y="594"/>
                    <a:pt x="0" y="594"/>
                    <a:pt x="0" y="594"/>
                  </a:cubicBezTo>
                  <a:cubicBezTo>
                    <a:pt x="0" y="397"/>
                    <a:pt x="0" y="397"/>
                    <a:pt x="0" y="397"/>
                  </a:cubicBezTo>
                  <a:cubicBezTo>
                    <a:pt x="0" y="318"/>
                    <a:pt x="7" y="255"/>
                    <a:pt x="21" y="209"/>
                  </a:cubicBezTo>
                  <a:cubicBezTo>
                    <a:pt x="35" y="163"/>
                    <a:pt x="61" y="122"/>
                    <a:pt x="99" y="86"/>
                  </a:cubicBezTo>
                  <a:cubicBezTo>
                    <a:pt x="136" y="49"/>
                    <a:pt x="185" y="21"/>
                    <a:pt x="243" y="0"/>
                  </a:cubicBezTo>
                  <a:cubicBezTo>
                    <a:pt x="297" y="113"/>
                    <a:pt x="297" y="113"/>
                    <a:pt x="297" y="113"/>
                  </a:cubicBezTo>
                  <a:cubicBezTo>
                    <a:pt x="242" y="131"/>
                    <a:pt x="203" y="157"/>
                    <a:pt x="179" y="189"/>
                  </a:cubicBezTo>
                  <a:cubicBezTo>
                    <a:pt x="156" y="222"/>
                    <a:pt x="143" y="265"/>
                    <a:pt x="142" y="319"/>
                  </a:cubicBezTo>
                  <a:cubicBezTo>
                    <a:pt x="275" y="319"/>
                    <a:pt x="275" y="319"/>
                    <a:pt x="275" y="319"/>
                  </a:cubicBezTo>
                  <a:lnTo>
                    <a:pt x="275"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gray">
            <a:xfrm>
              <a:off x="2870200" y="2195513"/>
              <a:ext cx="1001713" cy="2003425"/>
            </a:xfrm>
            <a:custGeom>
              <a:avLst/>
              <a:gdLst>
                <a:gd name="T0" fmla="*/ 274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4 w 297"/>
                <a:gd name="T19" fmla="*/ 319 h 594"/>
                <a:gd name="T20" fmla="*/ 274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4" y="594"/>
                  </a:moveTo>
                  <a:cubicBezTo>
                    <a:pt x="0" y="594"/>
                    <a:pt x="0" y="594"/>
                    <a:pt x="0" y="594"/>
                  </a:cubicBezTo>
                  <a:cubicBezTo>
                    <a:pt x="0" y="397"/>
                    <a:pt x="0" y="397"/>
                    <a:pt x="0" y="397"/>
                  </a:cubicBezTo>
                  <a:cubicBezTo>
                    <a:pt x="0" y="317"/>
                    <a:pt x="7" y="254"/>
                    <a:pt x="21" y="209"/>
                  </a:cubicBezTo>
                  <a:cubicBezTo>
                    <a:pt x="35" y="163"/>
                    <a:pt x="61" y="122"/>
                    <a:pt x="99" y="86"/>
                  </a:cubicBezTo>
                  <a:cubicBezTo>
                    <a:pt x="137" y="49"/>
                    <a:pt x="185" y="21"/>
                    <a:pt x="243" y="0"/>
                  </a:cubicBezTo>
                  <a:cubicBezTo>
                    <a:pt x="297" y="113"/>
                    <a:pt x="297" y="113"/>
                    <a:pt x="297" y="113"/>
                  </a:cubicBezTo>
                  <a:cubicBezTo>
                    <a:pt x="242" y="131"/>
                    <a:pt x="203" y="157"/>
                    <a:pt x="179" y="189"/>
                  </a:cubicBezTo>
                  <a:cubicBezTo>
                    <a:pt x="155" y="222"/>
                    <a:pt x="143" y="265"/>
                    <a:pt x="142" y="319"/>
                  </a:cubicBezTo>
                  <a:cubicBezTo>
                    <a:pt x="274" y="319"/>
                    <a:pt x="274" y="319"/>
                    <a:pt x="274" y="319"/>
                  </a:cubicBezTo>
                  <a:lnTo>
                    <a:pt x="274"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itle 1"/>
          <p:cNvSpPr>
            <a:spLocks noGrp="1"/>
          </p:cNvSpPr>
          <p:nvPr userDrawn="1">
            <p:ph type="ctrTitle" hasCustomPrompt="1"/>
          </p:nvPr>
        </p:nvSpPr>
        <p:spPr bwMode="gray">
          <a:xfrm>
            <a:off x="4740711" y="2196273"/>
            <a:ext cx="6925828" cy="498598"/>
          </a:xfrm>
        </p:spPr>
        <p:txBody>
          <a:bodyPr wrap="square" lIns="45720" tIns="45720" anchor="t" anchorCtr="0">
            <a:spAutoFit/>
          </a:bodyPr>
          <a:lstStyle>
            <a:lvl1pPr>
              <a:lnSpc>
                <a:spcPct val="110000"/>
              </a:lnSpc>
              <a:defRPr sz="2400" b="0" baseline="0">
                <a:solidFill>
                  <a:schemeClr val="bg1"/>
                </a:solidFill>
              </a:defRPr>
            </a:lvl1pPr>
          </a:lstStyle>
          <a:p>
            <a:r>
              <a:rPr lang="en-US" dirty="0" smtClean="0"/>
              <a:t>Quote Goes Here</a:t>
            </a:r>
            <a:endParaRPr lang="en-US" dirty="0"/>
          </a:p>
        </p:txBody>
      </p:sp>
      <p:sp>
        <p:nvSpPr>
          <p:cNvPr id="32" name="Text Placeholder 31"/>
          <p:cNvSpPr>
            <a:spLocks noGrp="1"/>
          </p:cNvSpPr>
          <p:nvPr userDrawn="1">
            <p:ph type="body" sz="quarter" idx="13" hasCustomPrompt="1"/>
          </p:nvPr>
        </p:nvSpPr>
        <p:spPr bwMode="gray">
          <a:xfrm>
            <a:off x="4740710" y="4788806"/>
            <a:ext cx="6925828" cy="384721"/>
          </a:xfrm>
        </p:spPr>
        <p:txBody>
          <a:bodyPr wrap="square" lIns="45720" tIns="45720">
            <a:spAutoFit/>
          </a:bodyPr>
          <a:lstStyle>
            <a:lvl1pPr marL="0" indent="0">
              <a:buNone/>
              <a:defRPr sz="1900" baseline="0">
                <a:solidFill>
                  <a:schemeClr val="accent3"/>
                </a:solidFill>
              </a:defRPr>
            </a:lvl1pPr>
          </a:lstStyle>
          <a:p>
            <a:pPr lvl="0"/>
            <a:r>
              <a:rPr lang="en-US" dirty="0" smtClean="0"/>
              <a:t>Source</a:t>
            </a:r>
            <a:endParaRPr lang="en-US" dirty="0"/>
          </a:p>
        </p:txBody>
      </p:sp>
      <p:cxnSp>
        <p:nvCxnSpPr>
          <p:cNvPr id="5" name="Straight Connector 4"/>
          <p:cNvCxnSpPr/>
          <p:nvPr userDrawn="1"/>
        </p:nvCxnSpPr>
        <p:spPr bwMode="gray">
          <a:xfrm>
            <a:off x="4284320" y="2149232"/>
            <a:ext cx="0" cy="3043709"/>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2071019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08492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457200" y="1600200"/>
            <a:ext cx="11218482" cy="4475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46271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grpSp>
        <p:nvGrpSpPr>
          <p:cNvPr id="19" name="Group 18"/>
          <p:cNvGrpSpPr/>
          <p:nvPr userDrawn="1"/>
        </p:nvGrpSpPr>
        <p:grpSpPr bwMode="gray">
          <a:xfrm>
            <a:off x="493283" y="3602432"/>
            <a:ext cx="11238087" cy="159987"/>
            <a:chOff x="370058" y="2701823"/>
            <a:chExt cx="7994570" cy="0"/>
          </a:xfrm>
        </p:grpSpPr>
        <p:cxnSp>
          <p:nvCxnSpPr>
            <p:cNvPr id="6" name="Straight Connector 5"/>
            <p:cNvCxnSpPr/>
            <p:nvPr userDrawn="1"/>
          </p:nvCxnSpPr>
          <p:spPr bwMode="gray">
            <a:xfrm flipH="1">
              <a:off x="370058"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flipH="1">
              <a:off x="3191526"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bwMode="gray">
            <a:xfrm flipH="1">
              <a:off x="6012995"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2" name="Text Placeholder 11"/>
          <p:cNvSpPr>
            <a:spLocks noGrp="1"/>
          </p:cNvSpPr>
          <p:nvPr userDrawn="1">
            <p:ph type="body" sz="quarter" idx="13" hasCustomPrompt="1"/>
          </p:nvPr>
        </p:nvSpPr>
        <p:spPr bwMode="gray">
          <a:xfrm>
            <a:off x="457200" y="3762419"/>
            <a:ext cx="3305951"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14" name="Text Placeholder 13"/>
          <p:cNvSpPr>
            <a:spLocks noGrp="1"/>
          </p:cNvSpPr>
          <p:nvPr userDrawn="1">
            <p:ph type="body" sz="quarter" idx="14"/>
          </p:nvPr>
        </p:nvSpPr>
        <p:spPr bwMode="gray">
          <a:xfrm>
            <a:off x="457200" y="4207099"/>
            <a:ext cx="3305951" cy="707886"/>
          </a:xfrm>
        </p:spPr>
        <p:txBody>
          <a:bodyPr>
            <a:spAutoFit/>
          </a:bodyPr>
          <a:lstStyle>
            <a:lvl1pPr marL="0" indent="0">
              <a:buNone/>
              <a:defRPr sz="2000"/>
            </a:lvl1pPr>
          </a:lstStyle>
          <a:p>
            <a:pPr lvl="0"/>
            <a:r>
              <a:rPr lang="en-US" dirty="0" smtClean="0"/>
              <a:t>Click to edit Master text styles</a:t>
            </a:r>
            <a:endParaRPr lang="en-US" dirty="0"/>
          </a:p>
        </p:txBody>
      </p:sp>
      <p:sp>
        <p:nvSpPr>
          <p:cNvPr id="15" name="Text Placeholder 11"/>
          <p:cNvSpPr>
            <a:spLocks noGrp="1"/>
          </p:cNvSpPr>
          <p:nvPr userDrawn="1">
            <p:ph type="body" sz="quarter" idx="15" hasCustomPrompt="1"/>
          </p:nvPr>
        </p:nvSpPr>
        <p:spPr bwMode="gray">
          <a:xfrm>
            <a:off x="4459461" y="3762419"/>
            <a:ext cx="3305726"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2</a:t>
            </a:r>
          </a:p>
        </p:txBody>
      </p:sp>
      <p:sp>
        <p:nvSpPr>
          <p:cNvPr id="16" name="Text Placeholder 13"/>
          <p:cNvSpPr>
            <a:spLocks noGrp="1"/>
          </p:cNvSpPr>
          <p:nvPr userDrawn="1">
            <p:ph type="body" sz="quarter" idx="16"/>
          </p:nvPr>
        </p:nvSpPr>
        <p:spPr bwMode="gray">
          <a:xfrm>
            <a:off x="4459461" y="4207099"/>
            <a:ext cx="3305726"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
        <p:nvSpPr>
          <p:cNvPr id="17" name="Text Placeholder 11"/>
          <p:cNvSpPr>
            <a:spLocks noGrp="1"/>
          </p:cNvSpPr>
          <p:nvPr userDrawn="1">
            <p:ph type="body" sz="quarter" idx="17" hasCustomPrompt="1"/>
          </p:nvPr>
        </p:nvSpPr>
        <p:spPr bwMode="gray">
          <a:xfrm>
            <a:off x="8442528" y="3762419"/>
            <a:ext cx="3293085"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3</a:t>
            </a:r>
          </a:p>
        </p:txBody>
      </p:sp>
      <p:sp>
        <p:nvSpPr>
          <p:cNvPr id="18" name="Text Placeholder 13"/>
          <p:cNvSpPr>
            <a:spLocks noGrp="1"/>
          </p:cNvSpPr>
          <p:nvPr userDrawn="1">
            <p:ph type="body" sz="quarter" idx="18"/>
          </p:nvPr>
        </p:nvSpPr>
        <p:spPr bwMode="gray">
          <a:xfrm>
            <a:off x="8442528" y="4207099"/>
            <a:ext cx="3293088"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Tree>
    <p:extLst>
      <p:ext uri="{BB962C8B-B14F-4D97-AF65-F5344CB8AC3E}">
        <p14:creationId xmlns:p14="http://schemas.microsoft.com/office/powerpoint/2010/main" val="16702509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2" name="Text Placeholder 11"/>
          <p:cNvSpPr>
            <a:spLocks noGrp="1"/>
          </p:cNvSpPr>
          <p:nvPr userDrawn="1">
            <p:ph type="body" sz="quarter" idx="13" hasCustomPrompt="1"/>
          </p:nvPr>
        </p:nvSpPr>
        <p:spPr>
          <a:xfrm>
            <a:off x="461058"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4" name="Text Placeholder 3"/>
          <p:cNvSpPr>
            <a:spLocks noGrp="1"/>
          </p:cNvSpPr>
          <p:nvPr>
            <p:ph type="body" sz="quarter" idx="17" hasCustomPrompt="1"/>
          </p:nvPr>
        </p:nvSpPr>
        <p:spPr>
          <a:xfrm>
            <a:off x="463301" y="1250358"/>
            <a:ext cx="11238314" cy="400110"/>
          </a:xfrm>
        </p:spPr>
        <p:txBody>
          <a:bodyPr>
            <a:spAutoFit/>
          </a:bodyPr>
          <a:lstStyle>
            <a:lvl1pPr marL="0" indent="0">
              <a:buNone/>
              <a:defRPr sz="2000" b="1">
                <a:solidFill>
                  <a:schemeClr val="accent5"/>
                </a:solidFill>
              </a:defRPr>
            </a:lvl1pPr>
          </a:lstStyle>
          <a:p>
            <a:pPr lvl="0"/>
            <a:r>
              <a:rPr lang="en-US" dirty="0" smtClean="0"/>
              <a:t>Click to add subhead text</a:t>
            </a:r>
            <a:endParaRPr lang="en-US" dirty="0"/>
          </a:p>
        </p:txBody>
      </p:sp>
      <p:sp>
        <p:nvSpPr>
          <p:cNvPr id="24" name="Text Placeholder 11"/>
          <p:cNvSpPr>
            <a:spLocks noGrp="1"/>
          </p:cNvSpPr>
          <p:nvPr>
            <p:ph type="body" sz="quarter" idx="18" hasCustomPrompt="1"/>
          </p:nvPr>
        </p:nvSpPr>
        <p:spPr>
          <a:xfrm>
            <a:off x="6406332"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25" name="Text Placeholder 13"/>
          <p:cNvSpPr>
            <a:spLocks noGrp="1"/>
          </p:cNvSpPr>
          <p:nvPr>
            <p:ph type="body" sz="quarter" idx="19"/>
          </p:nvPr>
        </p:nvSpPr>
        <p:spPr>
          <a:xfrm>
            <a:off x="6406331"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
        <p:nvSpPr>
          <p:cNvPr id="26" name="Text Placeholder 13"/>
          <p:cNvSpPr>
            <a:spLocks noGrp="1"/>
          </p:cNvSpPr>
          <p:nvPr>
            <p:ph type="body" sz="quarter" idx="20"/>
          </p:nvPr>
        </p:nvSpPr>
        <p:spPr>
          <a:xfrm>
            <a:off x="461058"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Tree>
    <p:extLst>
      <p:ext uri="{BB962C8B-B14F-4D97-AF65-F5344CB8AC3E}">
        <p14:creationId xmlns:p14="http://schemas.microsoft.com/office/powerpoint/2010/main" val="2502113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rap Up Slide">
    <p:spTree>
      <p:nvGrpSpPr>
        <p:cNvPr id="1" name=""/>
        <p:cNvGrpSpPr/>
        <p:nvPr/>
      </p:nvGrpSpPr>
      <p:grpSpPr>
        <a:xfrm>
          <a:off x="0" y="0"/>
          <a:ext cx="0" cy="0"/>
          <a:chOff x="0" y="0"/>
          <a:chExt cx="0" cy="0"/>
        </a:xfrm>
      </p:grpSpPr>
      <p:sp>
        <p:nvSpPr>
          <p:cNvPr id="14" name="Rectangle 13"/>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32" name="Text Placeholder 31"/>
          <p:cNvSpPr>
            <a:spLocks noGrp="1"/>
          </p:cNvSpPr>
          <p:nvPr>
            <p:ph type="body" sz="quarter" idx="13" hasCustomPrompt="1"/>
          </p:nvPr>
        </p:nvSpPr>
        <p:spPr bwMode="gray">
          <a:xfrm>
            <a:off x="3968228" y="1600200"/>
            <a:ext cx="7698310" cy="846386"/>
          </a:xfrm>
        </p:spPr>
        <p:txBody>
          <a:bodyPr wrap="square" lIns="45720" tIns="45720" rIns="45720">
            <a:spAutoFit/>
          </a:bodyPr>
          <a:lstStyle>
            <a:lvl1pPr marL="0" indent="0">
              <a:spcBef>
                <a:spcPts val="3000"/>
              </a:spcBef>
              <a:buNone/>
              <a:defRPr sz="2400" b="1" baseline="0">
                <a:solidFill>
                  <a:schemeClr val="accent3"/>
                </a:solidFill>
              </a:defRPr>
            </a:lvl1pPr>
            <a:lvl2pPr marL="0" indent="0">
              <a:spcBef>
                <a:spcPts val="600"/>
              </a:spcBef>
              <a:buNone/>
              <a:defRPr sz="2000">
                <a:solidFill>
                  <a:schemeClr val="bg1"/>
                </a:solidFill>
              </a:defRPr>
            </a:lvl2pPr>
          </a:lstStyle>
          <a:p>
            <a:pPr lvl="0"/>
            <a:r>
              <a:rPr lang="en-US" dirty="0" smtClean="0"/>
              <a:t>Summary Title</a:t>
            </a:r>
          </a:p>
          <a:p>
            <a:pPr lvl="1"/>
            <a:r>
              <a:rPr lang="en-US" dirty="0" smtClean="0"/>
              <a:t>Summary text</a:t>
            </a:r>
            <a:endParaRPr lang="en-US" dirty="0"/>
          </a:p>
        </p:txBody>
      </p:sp>
      <p:grpSp>
        <p:nvGrpSpPr>
          <p:cNvPr id="41" name="Group 40"/>
          <p:cNvGrpSpPr>
            <a:grpSpLocks noChangeAspect="1"/>
          </p:cNvGrpSpPr>
          <p:nvPr userDrawn="1"/>
        </p:nvGrpSpPr>
        <p:grpSpPr bwMode="gray">
          <a:xfrm>
            <a:off x="1" y="3"/>
            <a:ext cx="3405071" cy="6858000"/>
            <a:chOff x="927100" y="-39688"/>
            <a:chExt cx="3754438" cy="7559676"/>
          </a:xfrm>
        </p:grpSpPr>
        <p:sp>
          <p:nvSpPr>
            <p:cNvPr id="42" name="Freeform 3"/>
            <p:cNvSpPr>
              <a:spLocks noChangeArrowheads="1"/>
            </p:cNvSpPr>
            <p:nvPr/>
          </p:nvSpPr>
          <p:spPr bwMode="gray">
            <a:xfrm>
              <a:off x="927100" y="1406525"/>
              <a:ext cx="3621088" cy="2092325"/>
            </a:xfrm>
            <a:custGeom>
              <a:avLst/>
              <a:gdLst>
                <a:gd name="T0" fmla="*/ 0 w 10060"/>
                <a:gd name="T1" fmla="*/ 0 h 5814"/>
                <a:gd name="T2" fmla="*/ 0 w 10060"/>
                <a:gd name="T3" fmla="*/ 5813 h 5814"/>
                <a:gd name="T4" fmla="*/ 10059 w 10060"/>
                <a:gd name="T5" fmla="*/ 5813 h 5814"/>
                <a:gd name="T6" fmla="*/ 0 w 10060"/>
                <a:gd name="T7" fmla="*/ 0 h 5814"/>
              </a:gdLst>
              <a:ahLst/>
              <a:cxnLst>
                <a:cxn ang="0">
                  <a:pos x="T0" y="T1"/>
                </a:cxn>
                <a:cxn ang="0">
                  <a:pos x="T2" y="T3"/>
                </a:cxn>
                <a:cxn ang="0">
                  <a:pos x="T4" y="T5"/>
                </a:cxn>
                <a:cxn ang="0">
                  <a:pos x="T6" y="T7"/>
                </a:cxn>
              </a:cxnLst>
              <a:rect l="0" t="0" r="r" b="b"/>
              <a:pathLst>
                <a:path w="10060" h="5814">
                  <a:moveTo>
                    <a:pt x="0" y="0"/>
                  </a:moveTo>
                  <a:lnTo>
                    <a:pt x="0" y="5813"/>
                  </a:lnTo>
                  <a:lnTo>
                    <a:pt x="10059" y="5813"/>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43" name="Group 42"/>
            <p:cNvGrpSpPr/>
            <p:nvPr/>
          </p:nvGrpSpPr>
          <p:grpSpPr bwMode="gray">
            <a:xfrm>
              <a:off x="927100" y="-39688"/>
              <a:ext cx="3754438" cy="7559676"/>
              <a:chOff x="927100" y="-39688"/>
              <a:chExt cx="3754438" cy="7559676"/>
            </a:xfrm>
          </p:grpSpPr>
          <p:sp>
            <p:nvSpPr>
              <p:cNvPr id="44" name="Freeform 1"/>
              <p:cNvSpPr>
                <a:spLocks noChangeArrowheads="1"/>
              </p:cNvSpPr>
              <p:nvPr/>
            </p:nvSpPr>
            <p:spPr bwMode="gray">
              <a:xfrm>
                <a:off x="927100" y="4195763"/>
                <a:ext cx="3754438" cy="3324225"/>
              </a:xfrm>
              <a:custGeom>
                <a:avLst/>
                <a:gdLst>
                  <a:gd name="T0" fmla="*/ 0 w 10430"/>
                  <a:gd name="T1" fmla="*/ 6013 h 9233"/>
                  <a:gd name="T2" fmla="*/ 0 w 10430"/>
                  <a:gd name="T3" fmla="*/ 9232 h 9233"/>
                  <a:gd name="T4" fmla="*/ 5072 w 10430"/>
                  <a:gd name="T5" fmla="*/ 9232 h 9233"/>
                  <a:gd name="T6" fmla="*/ 8776 w 10430"/>
                  <a:gd name="T7" fmla="*/ 2821 h 9233"/>
                  <a:gd name="T8" fmla="*/ 8947 w 10430"/>
                  <a:gd name="T9" fmla="*/ 2537 h 9233"/>
                  <a:gd name="T10" fmla="*/ 10429 w 10430"/>
                  <a:gd name="T11" fmla="*/ 0 h 9233"/>
                  <a:gd name="T12" fmla="*/ 0 w 10430"/>
                  <a:gd name="T13" fmla="*/ 6013 h 9233"/>
                </a:gdLst>
                <a:ahLst/>
                <a:cxnLst>
                  <a:cxn ang="0">
                    <a:pos x="T0" y="T1"/>
                  </a:cxn>
                  <a:cxn ang="0">
                    <a:pos x="T2" y="T3"/>
                  </a:cxn>
                  <a:cxn ang="0">
                    <a:pos x="T4" y="T5"/>
                  </a:cxn>
                  <a:cxn ang="0">
                    <a:pos x="T6" y="T7"/>
                  </a:cxn>
                  <a:cxn ang="0">
                    <a:pos x="T8" y="T9"/>
                  </a:cxn>
                  <a:cxn ang="0">
                    <a:pos x="T10" y="T11"/>
                  </a:cxn>
                  <a:cxn ang="0">
                    <a:pos x="T12" y="T13"/>
                  </a:cxn>
                </a:cxnLst>
                <a:rect l="0" t="0" r="r" b="b"/>
                <a:pathLst>
                  <a:path w="10430" h="9233">
                    <a:moveTo>
                      <a:pt x="0" y="6013"/>
                    </a:moveTo>
                    <a:lnTo>
                      <a:pt x="0" y="9232"/>
                    </a:lnTo>
                    <a:lnTo>
                      <a:pt x="5072" y="9232"/>
                    </a:lnTo>
                    <a:lnTo>
                      <a:pt x="8776" y="2821"/>
                    </a:lnTo>
                    <a:lnTo>
                      <a:pt x="8947" y="2537"/>
                    </a:lnTo>
                    <a:lnTo>
                      <a:pt x="10429" y="0"/>
                    </a:lnTo>
                    <a:lnTo>
                      <a:pt x="0" y="6013"/>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2"/>
              <p:cNvSpPr>
                <a:spLocks noChangeArrowheads="1"/>
              </p:cNvSpPr>
              <p:nvPr/>
            </p:nvSpPr>
            <p:spPr bwMode="gray">
              <a:xfrm>
                <a:off x="927100" y="3981450"/>
                <a:ext cx="3632200" cy="2103438"/>
              </a:xfrm>
              <a:custGeom>
                <a:avLst/>
                <a:gdLst>
                  <a:gd name="T0" fmla="*/ 0 w 10088"/>
                  <a:gd name="T1" fmla="*/ 0 h 5842"/>
                  <a:gd name="T2" fmla="*/ 0 w 10088"/>
                  <a:gd name="T3" fmla="*/ 5841 h 5842"/>
                  <a:gd name="T4" fmla="*/ 10087 w 10088"/>
                  <a:gd name="T5" fmla="*/ 0 h 5842"/>
                  <a:gd name="T6" fmla="*/ 0 w 10088"/>
                  <a:gd name="T7" fmla="*/ 0 h 5842"/>
                </a:gdLst>
                <a:ahLst/>
                <a:cxnLst>
                  <a:cxn ang="0">
                    <a:pos x="T0" y="T1"/>
                  </a:cxn>
                  <a:cxn ang="0">
                    <a:pos x="T2" y="T3"/>
                  </a:cxn>
                  <a:cxn ang="0">
                    <a:pos x="T4" y="T5"/>
                  </a:cxn>
                  <a:cxn ang="0">
                    <a:pos x="T6" y="T7"/>
                  </a:cxn>
                </a:cxnLst>
                <a:rect l="0" t="0" r="r" b="b"/>
                <a:pathLst>
                  <a:path w="10088" h="5842">
                    <a:moveTo>
                      <a:pt x="0" y="0"/>
                    </a:moveTo>
                    <a:lnTo>
                      <a:pt x="0" y="5841"/>
                    </a:lnTo>
                    <a:lnTo>
                      <a:pt x="10087"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4"/>
              <p:cNvSpPr>
                <a:spLocks noChangeArrowheads="1"/>
              </p:cNvSpPr>
              <p:nvPr/>
            </p:nvSpPr>
            <p:spPr bwMode="gray">
              <a:xfrm>
                <a:off x="927100" y="-39688"/>
                <a:ext cx="3754438" cy="3333751"/>
              </a:xfrm>
              <a:custGeom>
                <a:avLst/>
                <a:gdLst>
                  <a:gd name="T0" fmla="*/ 0 w 10430"/>
                  <a:gd name="T1" fmla="*/ 3219 h 9261"/>
                  <a:gd name="T2" fmla="*/ 10429 w 10430"/>
                  <a:gd name="T3" fmla="*/ 9260 h 9261"/>
                  <a:gd name="T4" fmla="*/ 5072 w 10430"/>
                  <a:gd name="T5" fmla="*/ 0 h 9261"/>
                  <a:gd name="T6" fmla="*/ 0 w 10430"/>
                  <a:gd name="T7" fmla="*/ 0 h 9261"/>
                  <a:gd name="T8" fmla="*/ 0 w 10430"/>
                  <a:gd name="T9" fmla="*/ 3219 h 9261"/>
                </a:gdLst>
                <a:ahLst/>
                <a:cxnLst>
                  <a:cxn ang="0">
                    <a:pos x="T0" y="T1"/>
                  </a:cxn>
                  <a:cxn ang="0">
                    <a:pos x="T2" y="T3"/>
                  </a:cxn>
                  <a:cxn ang="0">
                    <a:pos x="T4" y="T5"/>
                  </a:cxn>
                  <a:cxn ang="0">
                    <a:pos x="T6" y="T7"/>
                  </a:cxn>
                  <a:cxn ang="0">
                    <a:pos x="T8" y="T9"/>
                  </a:cxn>
                </a:cxnLst>
                <a:rect l="0" t="0" r="r" b="b"/>
                <a:pathLst>
                  <a:path w="10430" h="9261">
                    <a:moveTo>
                      <a:pt x="0" y="3219"/>
                    </a:moveTo>
                    <a:lnTo>
                      <a:pt x="10429" y="9260"/>
                    </a:lnTo>
                    <a:lnTo>
                      <a:pt x="5072" y="0"/>
                    </a:lnTo>
                    <a:lnTo>
                      <a:pt x="0" y="0"/>
                    </a:lnTo>
                    <a:lnTo>
                      <a:pt x="0" y="3219"/>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3" name="Text Placeholder 2"/>
          <p:cNvSpPr>
            <a:spLocks noGrp="1"/>
          </p:cNvSpPr>
          <p:nvPr>
            <p:ph type="body" sz="quarter" idx="18"/>
          </p:nvPr>
        </p:nvSpPr>
        <p:spPr bwMode="gray">
          <a:xfrm>
            <a:off x="3968496" y="172479"/>
            <a:ext cx="7699753" cy="1007200"/>
          </a:xfrm>
        </p:spPr>
        <p:txBody>
          <a:bodyPr anchor="b" anchorCtr="0">
            <a:noAutofit/>
          </a:bodyPr>
          <a:lstStyle>
            <a:lvl1pPr marL="0" indent="0">
              <a:buNone/>
              <a:defRPr sz="3600" b="1">
                <a:solidFill>
                  <a:schemeClr val="bg1"/>
                </a:solidFill>
              </a:defRPr>
            </a:lvl1pPr>
          </a:lstStyle>
          <a:p>
            <a:pPr lvl="0"/>
            <a:r>
              <a:rPr lang="en-US" dirty="0" smtClean="0"/>
              <a:t>Click to edit Master text styles</a:t>
            </a:r>
            <a:endParaRPr lang="en-US" dirty="0"/>
          </a:p>
        </p:txBody>
      </p:sp>
      <p:sp>
        <p:nvSpPr>
          <p:cNvPr id="13" name="TextBox 1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7682444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49872" y="171024"/>
            <a:ext cx="11238089" cy="1007179"/>
          </a:xfrm>
          <a:prstGeom prst="rect">
            <a:avLst/>
          </a:prstGeom>
        </p:spPr>
        <p:txBody>
          <a:bodyPr vert="horz" lIns="45720" tIns="45720" rIns="45720" bIns="4572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600201"/>
            <a:ext cx="11238089" cy="1646591"/>
          </a:xfrm>
          <a:prstGeom prst="rect">
            <a:avLst/>
          </a:prstGeom>
        </p:spPr>
        <p:txBody>
          <a:bodyPr vert="horz" lIns="45720" tIns="45720" rIns="4572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bwMode="gray">
          <a:xfrm>
            <a:off x="4588389" y="6384477"/>
            <a:ext cx="3012046" cy="246221"/>
          </a:xfrm>
          <a:prstGeom prst="rect">
            <a:avLst/>
          </a:prstGeom>
          <a:noFill/>
        </p:spPr>
        <p:txBody>
          <a:bodyPr wrap="square" lIns="45720" tIns="45720" rIns="45720" bIns="45720" rtlCol="0">
            <a:spAutoFit/>
          </a:bodyPr>
          <a:lstStyle/>
          <a:p>
            <a:pPr algn="ctr"/>
            <a:r>
              <a:rPr lang="en-US" sz="1000" dirty="0" smtClean="0">
                <a:solidFill>
                  <a:srgbClr val="898989"/>
                </a:solidFill>
              </a:rPr>
              <a:t> </a:t>
            </a:r>
            <a:r>
              <a:rPr lang="en-US" sz="1000" dirty="0" err="1" smtClean="0">
                <a:solidFill>
                  <a:srgbClr val="898989"/>
                </a:solidFill>
              </a:rPr>
              <a:t>AllSeen</a:t>
            </a:r>
            <a:r>
              <a:rPr lang="en-US" sz="1000" dirty="0" smtClean="0">
                <a:solidFill>
                  <a:srgbClr val="898989"/>
                </a:solidFill>
              </a:rPr>
              <a:t> Alliance</a:t>
            </a:r>
            <a:endParaRPr lang="en-US" sz="1000" dirty="0">
              <a:solidFill>
                <a:srgbClr val="898989"/>
              </a:solidFill>
            </a:endParaRPr>
          </a:p>
        </p:txBody>
      </p:sp>
      <p:sp>
        <p:nvSpPr>
          <p:cNvPr id="8" name="TextBox 7"/>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cxnSp>
        <p:nvCxnSpPr>
          <p:cNvPr id="10" name="Straight Connector 9"/>
          <p:cNvCxnSpPr/>
          <p:nvPr userDrawn="1"/>
        </p:nvCxnSpPr>
        <p:spPr bwMode="gray">
          <a:xfrm>
            <a:off x="475424" y="6355080"/>
            <a:ext cx="11237976" cy="0"/>
          </a:xfrm>
          <a:prstGeom prst="line">
            <a:avLst/>
          </a:prstGeom>
          <a:ln w="69850">
            <a:gradFill flip="none" rotWithShape="1">
              <a:gsLst>
                <a:gs pos="14000">
                  <a:schemeClr val="accent2"/>
                </a:gs>
                <a:gs pos="100000">
                  <a:schemeClr val="tx2">
                    <a:alpha val="80000"/>
                  </a:schemeClr>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2" r:id="rId4"/>
    <p:sldLayoutId id="2147483660" r:id="rId5"/>
    <p:sldLayoutId id="2147483666" r:id="rId6"/>
    <p:sldLayoutId id="2147483654" r:id="rId7"/>
    <p:sldLayoutId id="2147483663" r:id="rId8"/>
    <p:sldLayoutId id="2147483667" r:id="rId9"/>
    <p:sldLayoutId id="2147483665" r:id="rId10"/>
    <p:sldLayoutId id="2147483668" r:id="rId11"/>
    <p:sldLayoutId id="2147483669" r:id="rId12"/>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609468" rtl="0" eaLnBrk="1" latinLnBrk="0" hangingPunct="1">
        <a:lnSpc>
          <a:spcPct val="95000"/>
        </a:lnSpc>
        <a:spcBef>
          <a:spcPct val="0"/>
        </a:spcBef>
        <a:buNone/>
        <a:defRPr sz="3600" b="1" kern="1200">
          <a:solidFill>
            <a:schemeClr val="tx2"/>
          </a:solidFill>
          <a:latin typeface="Arial"/>
          <a:ea typeface="+mj-ea"/>
          <a:cs typeface="Arial"/>
        </a:defRPr>
      </a:lvl1pPr>
    </p:titleStyle>
    <p:body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1" Type="http://schemas.openxmlformats.org/officeDocument/2006/relationships/hyperlink" Target="http://twitter.com/allseenalliance" TargetMode="External"/><Relationship Id="rId12" Type="http://schemas.openxmlformats.org/officeDocument/2006/relationships/image" Target="../media/image9.png"/><Relationship Id="rId13" Type="http://schemas.openxmlformats.org/officeDocument/2006/relationships/hyperlink" Target="https://www.youtube.com/channel/UC4fXMwN7SgARm3afqyIx1ow" TargetMode="External"/><Relationship Id="rId14"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hyperlink" Target="https://www.facebook.com/allseenalliance?ref=hl" TargetMode="Externa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hyperlink" Target="https://www.linkedin.com/company/allseen-alliance?trk=biz-companies-cym" TargetMode="External"/><Relationship Id="rId8" Type="http://schemas.openxmlformats.org/officeDocument/2006/relationships/image" Target="../media/image7.png"/><Relationship Id="rId9" Type="http://schemas.openxmlformats.org/officeDocument/2006/relationships/hyperlink" Target="https://allseenalliance.org/feeds/news.xml" TargetMode="External"/><Relationship Id="rId10"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iki.allseenalliance.org/release/14.06" TargetMode="External"/><Relationship Id="rId3" Type="http://schemas.openxmlformats.org/officeDocument/2006/relationships/hyperlink" Target="https://wiki.allseenalliance.org/release/proce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it.allseenalliance.org/cgit/" TargetMode="External"/><Relationship Id="rId4" Type="http://schemas.openxmlformats.org/officeDocument/2006/relationships/hyperlink" Target="mailto:allseen-infrastructure@lists.allseenalliance.org" TargetMode="External"/><Relationship Id="rId1" Type="http://schemas.openxmlformats.org/officeDocument/2006/relationships/slideLayout" Target="../slideLayouts/slideLayout12.xml"/><Relationship Id="rId2" Type="http://schemas.openxmlformats.org/officeDocument/2006/relationships/hyperlink" Target="http://mirrors.kernel.org/allseenalliance/alljoy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0324" y="2177228"/>
            <a:ext cx="3687990" cy="1846659"/>
          </a:xfrm>
        </p:spPr>
        <p:txBody>
          <a:bodyPr/>
          <a:lstStyle/>
          <a:p>
            <a:r>
              <a:rPr lang="en-US" sz="4000" dirty="0"/>
              <a:t>Technical Steering Meeting</a:t>
            </a:r>
          </a:p>
        </p:txBody>
      </p:sp>
      <p:sp>
        <p:nvSpPr>
          <p:cNvPr id="5" name="Subtitle 4"/>
          <p:cNvSpPr>
            <a:spLocks noGrp="1"/>
          </p:cNvSpPr>
          <p:nvPr>
            <p:ph type="subTitle" idx="1"/>
          </p:nvPr>
        </p:nvSpPr>
        <p:spPr/>
        <p:txBody>
          <a:bodyPr/>
          <a:lstStyle/>
          <a:p>
            <a:r>
              <a:rPr lang="en-US" dirty="0" smtClean="0"/>
              <a:t>October 20, 2014</a:t>
            </a:r>
            <a:endParaRPr lang="en-US" dirty="0"/>
          </a:p>
        </p:txBody>
      </p:sp>
    </p:spTree>
    <p:extLst>
      <p:ext uri="{BB962C8B-B14F-4D97-AF65-F5344CB8AC3E}">
        <p14:creationId xmlns:p14="http://schemas.microsoft.com/office/powerpoint/2010/main" val="20039736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2.0 - Architecture  </a:t>
            </a:r>
            <a:endParaRPr lang="en-US" dirty="0"/>
          </a:p>
        </p:txBody>
      </p:sp>
      <p:sp>
        <p:nvSpPr>
          <p:cNvPr id="4" name="Rectangle 3"/>
          <p:cNvSpPr/>
          <p:nvPr/>
        </p:nvSpPr>
        <p:spPr>
          <a:xfrm>
            <a:off x="495503" y="1295663"/>
            <a:ext cx="6702433" cy="3973921"/>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r>
              <a:rPr lang="en-US" sz="1600" dirty="0" smtClean="0">
                <a:solidFill>
                  <a:schemeClr val="bg1">
                    <a:lumMod val="50000"/>
                  </a:schemeClr>
                </a:solidFill>
              </a:rPr>
              <a:t>Security Manager</a:t>
            </a:r>
            <a:endParaRPr lang="en-US" sz="1600" dirty="0">
              <a:solidFill>
                <a:schemeClr val="bg1">
                  <a:lumMod val="50000"/>
                </a:schemeClr>
              </a:solidFill>
            </a:endParaRPr>
          </a:p>
        </p:txBody>
      </p:sp>
      <p:sp>
        <p:nvSpPr>
          <p:cNvPr id="8" name="Rectangle 7"/>
          <p:cNvSpPr/>
          <p:nvPr/>
        </p:nvSpPr>
        <p:spPr>
          <a:xfrm>
            <a:off x="2769989" y="1693406"/>
            <a:ext cx="632052" cy="2799093"/>
          </a:xfrm>
          <a:prstGeom prst="rect">
            <a:avLst/>
          </a:prstGeom>
          <a:solidFill>
            <a:srgbClr val="98A4AB"/>
          </a:solidFill>
          <a:ln>
            <a:solidFill>
              <a:srgbClr val="5F5F5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100" dirty="0" err="1"/>
              <a:t>Config</a:t>
            </a:r>
            <a:r>
              <a:rPr lang="en-US" sz="1100" dirty="0"/>
              <a:t> API</a:t>
            </a:r>
          </a:p>
        </p:txBody>
      </p:sp>
      <p:sp>
        <p:nvSpPr>
          <p:cNvPr id="9" name="Rectangle 8"/>
          <p:cNvSpPr/>
          <p:nvPr/>
        </p:nvSpPr>
        <p:spPr>
          <a:xfrm>
            <a:off x="1776763" y="1693406"/>
            <a:ext cx="812640" cy="2799093"/>
          </a:xfrm>
          <a:prstGeom prst="rect">
            <a:avLst/>
          </a:prstGeom>
          <a:solidFill>
            <a:srgbClr val="98A4AB"/>
          </a:solidFill>
          <a:ln>
            <a:solidFill>
              <a:srgbClr val="5F5F5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100" dirty="0"/>
              <a:t>Language Bindings</a:t>
            </a:r>
          </a:p>
        </p:txBody>
      </p:sp>
      <p:sp>
        <p:nvSpPr>
          <p:cNvPr id="10" name="Rectangle 9"/>
          <p:cNvSpPr/>
          <p:nvPr/>
        </p:nvSpPr>
        <p:spPr>
          <a:xfrm>
            <a:off x="693243" y="1693406"/>
            <a:ext cx="902933" cy="81264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1100" dirty="0" smtClean="0">
                <a:solidFill>
                  <a:schemeClr val="bg1"/>
                </a:solidFill>
              </a:rPr>
              <a:t>Android Sample App</a:t>
            </a:r>
          </a:p>
        </p:txBody>
      </p:sp>
      <p:sp>
        <p:nvSpPr>
          <p:cNvPr id="11" name="Rectangle 10"/>
          <p:cNvSpPr/>
          <p:nvPr/>
        </p:nvSpPr>
        <p:spPr>
          <a:xfrm>
            <a:off x="693243" y="2686633"/>
            <a:ext cx="902933" cy="81264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1100" dirty="0" err="1" smtClean="0">
                <a:solidFill>
                  <a:schemeClr val="bg1"/>
                </a:solidFill>
              </a:rPr>
              <a:t>iOS</a:t>
            </a:r>
            <a:r>
              <a:rPr lang="en-US" sz="1100" dirty="0" smtClean="0">
                <a:solidFill>
                  <a:schemeClr val="bg1"/>
                </a:solidFill>
              </a:rPr>
              <a:t> </a:t>
            </a:r>
          </a:p>
          <a:p>
            <a:pPr algn="ctr"/>
            <a:r>
              <a:rPr lang="en-US" sz="1100" dirty="0" smtClean="0">
                <a:solidFill>
                  <a:schemeClr val="bg1"/>
                </a:solidFill>
              </a:rPr>
              <a:t>Sample</a:t>
            </a:r>
          </a:p>
          <a:p>
            <a:pPr algn="ctr"/>
            <a:r>
              <a:rPr lang="en-US" sz="1100" dirty="0" smtClean="0">
                <a:solidFill>
                  <a:schemeClr val="bg1"/>
                </a:solidFill>
              </a:rPr>
              <a:t>App</a:t>
            </a:r>
          </a:p>
        </p:txBody>
      </p:sp>
      <p:sp>
        <p:nvSpPr>
          <p:cNvPr id="13" name="Rectangle 12"/>
          <p:cNvSpPr/>
          <p:nvPr/>
        </p:nvSpPr>
        <p:spPr>
          <a:xfrm>
            <a:off x="7486990" y="1295663"/>
            <a:ext cx="939904" cy="3973921"/>
          </a:xfrm>
          <a:prstGeom prst="rect">
            <a:avLst/>
          </a:prstGeom>
          <a:solidFill>
            <a:srgbClr val="98A4AB"/>
          </a:solidFill>
          <a:ln>
            <a:solidFill>
              <a:srgbClr val="5F5F5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100" dirty="0" err="1"/>
              <a:t>AllSeen</a:t>
            </a:r>
            <a:r>
              <a:rPr lang="en-US" sz="1100" dirty="0"/>
              <a:t> API</a:t>
            </a:r>
          </a:p>
          <a:p>
            <a:pPr algn="ctr" fontAlgn="base">
              <a:spcBef>
                <a:spcPct val="0"/>
              </a:spcBef>
              <a:spcAft>
                <a:spcPct val="0"/>
              </a:spcAft>
            </a:pPr>
            <a:r>
              <a:rPr lang="en-US" sz="1100" dirty="0"/>
              <a:t>-</a:t>
            </a:r>
          </a:p>
          <a:p>
            <a:pPr algn="ctr" fontAlgn="base">
              <a:spcBef>
                <a:spcPct val="0"/>
              </a:spcBef>
              <a:spcAft>
                <a:spcPct val="0"/>
              </a:spcAft>
            </a:pPr>
            <a:r>
              <a:rPr lang="en-US" sz="1100" dirty="0"/>
              <a:t>Permission </a:t>
            </a:r>
            <a:r>
              <a:rPr lang="en-US" sz="1100" dirty="0" err="1"/>
              <a:t>Mngt</a:t>
            </a:r>
            <a:endParaRPr lang="en-US" sz="1100" dirty="0"/>
          </a:p>
          <a:p>
            <a:pPr algn="ctr" fontAlgn="base">
              <a:spcBef>
                <a:spcPct val="0"/>
              </a:spcBef>
              <a:spcAft>
                <a:spcPct val="0"/>
              </a:spcAft>
            </a:pPr>
            <a:r>
              <a:rPr lang="en-US" sz="1100" dirty="0"/>
              <a:t>&amp;</a:t>
            </a:r>
          </a:p>
          <a:p>
            <a:pPr algn="ctr" fontAlgn="base">
              <a:spcBef>
                <a:spcPct val="0"/>
              </a:spcBef>
              <a:spcAft>
                <a:spcPct val="0"/>
              </a:spcAft>
            </a:pPr>
            <a:r>
              <a:rPr lang="en-US" sz="1100" dirty="0"/>
              <a:t>Notification</a:t>
            </a:r>
          </a:p>
        </p:txBody>
      </p:sp>
      <p:sp>
        <p:nvSpPr>
          <p:cNvPr id="14" name="Rectangle 13"/>
          <p:cNvSpPr/>
          <p:nvPr/>
        </p:nvSpPr>
        <p:spPr>
          <a:xfrm>
            <a:off x="693243" y="3679859"/>
            <a:ext cx="902933" cy="81264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fr-FR"/>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1100" dirty="0" smtClean="0">
                <a:solidFill>
                  <a:schemeClr val="bg1"/>
                </a:solidFill>
              </a:rPr>
              <a:t>Microsoft</a:t>
            </a:r>
          </a:p>
          <a:p>
            <a:pPr algn="ctr"/>
            <a:r>
              <a:rPr lang="en-US" sz="1100" dirty="0" smtClean="0">
                <a:solidFill>
                  <a:schemeClr val="bg1"/>
                </a:solidFill>
              </a:rPr>
              <a:t>Sample App</a:t>
            </a:r>
          </a:p>
        </p:txBody>
      </p:sp>
      <p:sp>
        <p:nvSpPr>
          <p:cNvPr id="15" name="Rectangle 14"/>
          <p:cNvSpPr/>
          <p:nvPr/>
        </p:nvSpPr>
        <p:spPr>
          <a:xfrm>
            <a:off x="3582629" y="1693406"/>
            <a:ext cx="1986453" cy="2799093"/>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1100" dirty="0" smtClean="0"/>
              <a:t>Security Manager</a:t>
            </a:r>
          </a:p>
          <a:p>
            <a:pPr algn="ctr"/>
            <a:r>
              <a:rPr lang="en-US" sz="1100" dirty="0" smtClean="0"/>
              <a:t>Library</a:t>
            </a:r>
          </a:p>
        </p:txBody>
      </p:sp>
      <p:sp>
        <p:nvSpPr>
          <p:cNvPr id="27" name="Rectangle 26"/>
          <p:cNvSpPr/>
          <p:nvPr/>
        </p:nvSpPr>
        <p:spPr>
          <a:xfrm>
            <a:off x="3761296" y="1904214"/>
            <a:ext cx="1545996" cy="7598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Claiming</a:t>
            </a:r>
          </a:p>
          <a:p>
            <a:pPr algn="ctr"/>
            <a:r>
              <a:rPr lang="en-US" sz="1400" dirty="0" smtClean="0"/>
              <a:t>Membership</a:t>
            </a:r>
          </a:p>
          <a:p>
            <a:pPr algn="ctr"/>
            <a:r>
              <a:rPr lang="en-US" sz="1400" dirty="0" smtClean="0"/>
              <a:t>Manifest (stub)</a:t>
            </a:r>
          </a:p>
        </p:txBody>
      </p:sp>
      <p:cxnSp>
        <p:nvCxnSpPr>
          <p:cNvPr id="29" name="Straight Connector 28"/>
          <p:cNvCxnSpPr>
            <a:stCxn id="15" idx="0"/>
            <a:endCxn id="30" idx="1"/>
          </p:cNvCxnSpPr>
          <p:nvPr/>
        </p:nvCxnSpPr>
        <p:spPr>
          <a:xfrm flipV="1">
            <a:off x="4575856" y="966102"/>
            <a:ext cx="2394606" cy="727304"/>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970462" y="735269"/>
            <a:ext cx="2912864" cy="461665"/>
          </a:xfrm>
          <a:prstGeom prst="rect">
            <a:avLst/>
          </a:prstGeom>
          <a:noFill/>
        </p:spPr>
        <p:txBody>
          <a:bodyPr wrap="square" rtlCol="0">
            <a:spAutoFit/>
          </a:bodyPr>
          <a:lstStyle/>
          <a:p>
            <a:r>
              <a:rPr lang="en-US" dirty="0" smtClean="0">
                <a:solidFill>
                  <a:schemeClr val="tx2"/>
                </a:solidFill>
              </a:rPr>
              <a:t>Technicolor</a:t>
            </a:r>
            <a:endParaRPr lang="nl-BE" dirty="0">
              <a:solidFill>
                <a:schemeClr val="tx2"/>
              </a:solidFill>
            </a:endParaRPr>
          </a:p>
        </p:txBody>
      </p:sp>
      <p:sp>
        <p:nvSpPr>
          <p:cNvPr id="40" name="Rectangle 39"/>
          <p:cNvSpPr/>
          <p:nvPr/>
        </p:nvSpPr>
        <p:spPr>
          <a:xfrm>
            <a:off x="5740696" y="1693406"/>
            <a:ext cx="1133908" cy="27990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1100" dirty="0" smtClean="0"/>
              <a:t> </a:t>
            </a:r>
            <a:r>
              <a:rPr lang="en-US" sz="1100" dirty="0" err="1" smtClean="0"/>
              <a:t>AllJoyn</a:t>
            </a:r>
            <a:endParaRPr lang="en-US" sz="1100" dirty="0" smtClean="0"/>
          </a:p>
          <a:p>
            <a:pPr algn="ctr"/>
            <a:r>
              <a:rPr lang="en-US" sz="1100" dirty="0" smtClean="0"/>
              <a:t>Core</a:t>
            </a:r>
          </a:p>
        </p:txBody>
      </p:sp>
      <p:sp>
        <p:nvSpPr>
          <p:cNvPr id="43" name="Rectangle 42"/>
          <p:cNvSpPr/>
          <p:nvPr/>
        </p:nvSpPr>
        <p:spPr>
          <a:xfrm>
            <a:off x="5883444" y="3628404"/>
            <a:ext cx="848412" cy="6702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Security 2.0</a:t>
            </a:r>
            <a:endParaRPr lang="nl-BE" sz="1200" dirty="0"/>
          </a:p>
        </p:txBody>
      </p:sp>
      <p:sp>
        <p:nvSpPr>
          <p:cNvPr id="44" name="TextBox 43"/>
          <p:cNvSpPr txBox="1"/>
          <p:nvPr/>
        </p:nvSpPr>
        <p:spPr>
          <a:xfrm>
            <a:off x="607790" y="5642647"/>
            <a:ext cx="1575293" cy="461665"/>
          </a:xfrm>
          <a:prstGeom prst="rect">
            <a:avLst/>
          </a:prstGeom>
          <a:noFill/>
        </p:spPr>
        <p:txBody>
          <a:bodyPr wrap="square" rtlCol="0">
            <a:spAutoFit/>
          </a:bodyPr>
          <a:lstStyle/>
          <a:p>
            <a:r>
              <a:rPr lang="en-US" dirty="0" smtClean="0">
                <a:solidFill>
                  <a:schemeClr val="accent2">
                    <a:lumMod val="60000"/>
                    <a:lumOff val="40000"/>
                  </a:schemeClr>
                </a:solidFill>
              </a:rPr>
              <a:t>Microsoft</a:t>
            </a:r>
            <a:endParaRPr lang="nl-BE" dirty="0">
              <a:solidFill>
                <a:schemeClr val="accent2">
                  <a:lumMod val="60000"/>
                  <a:lumOff val="40000"/>
                </a:schemeClr>
              </a:solidFill>
            </a:endParaRPr>
          </a:p>
        </p:txBody>
      </p:sp>
      <p:cxnSp>
        <p:nvCxnSpPr>
          <p:cNvPr id="45" name="Straight Connector 44"/>
          <p:cNvCxnSpPr>
            <a:endCxn id="44" idx="0"/>
          </p:cNvCxnSpPr>
          <p:nvPr/>
        </p:nvCxnSpPr>
        <p:spPr>
          <a:xfrm>
            <a:off x="1237757" y="4500915"/>
            <a:ext cx="157680" cy="1141732"/>
          </a:xfrm>
          <a:prstGeom prst="line">
            <a:avLst/>
          </a:prstGeom>
          <a:ln w="19050">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3582629" y="5434094"/>
            <a:ext cx="1986453" cy="6702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Key Store (Windows)</a:t>
            </a:r>
            <a:endParaRPr lang="nl-BE" sz="1200" dirty="0"/>
          </a:p>
        </p:txBody>
      </p:sp>
      <p:cxnSp>
        <p:nvCxnSpPr>
          <p:cNvPr id="56" name="Straight Connector 55"/>
          <p:cNvCxnSpPr>
            <a:stCxn id="55" idx="1"/>
            <a:endCxn id="44" idx="3"/>
          </p:cNvCxnSpPr>
          <p:nvPr/>
        </p:nvCxnSpPr>
        <p:spPr>
          <a:xfrm flipH="1">
            <a:off x="2183083" y="5769204"/>
            <a:ext cx="1399546" cy="104276"/>
          </a:xfrm>
          <a:prstGeom prst="line">
            <a:avLst/>
          </a:prstGeom>
          <a:ln w="19050">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7372314" y="5518547"/>
            <a:ext cx="4957946" cy="707886"/>
          </a:xfrm>
          <a:prstGeom prst="rect">
            <a:avLst/>
          </a:prstGeom>
          <a:noFill/>
        </p:spPr>
        <p:txBody>
          <a:bodyPr wrap="square" rtlCol="0">
            <a:spAutoFit/>
          </a:bodyPr>
          <a:lstStyle/>
          <a:p>
            <a:r>
              <a:rPr lang="en-US" dirty="0" smtClean="0">
                <a:solidFill>
                  <a:srgbClr val="0070C0"/>
                </a:solidFill>
              </a:rPr>
              <a:t>QCE</a:t>
            </a:r>
          </a:p>
          <a:p>
            <a:r>
              <a:rPr lang="en-US" sz="1600" dirty="0" smtClean="0">
                <a:solidFill>
                  <a:srgbClr val="0070C0"/>
                </a:solidFill>
              </a:rPr>
              <a:t>Permission/Manifest Enforcement</a:t>
            </a:r>
            <a:endParaRPr lang="nl-BE" sz="1600" dirty="0">
              <a:solidFill>
                <a:srgbClr val="0070C0"/>
              </a:solidFill>
            </a:endParaRPr>
          </a:p>
        </p:txBody>
      </p:sp>
      <p:sp>
        <p:nvSpPr>
          <p:cNvPr id="70" name="Rectangle 69"/>
          <p:cNvSpPr/>
          <p:nvPr/>
        </p:nvSpPr>
        <p:spPr>
          <a:xfrm>
            <a:off x="8710973" y="1290567"/>
            <a:ext cx="2724966" cy="3973921"/>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r>
              <a:rPr lang="en-US" sz="1600" dirty="0" smtClean="0">
                <a:solidFill>
                  <a:schemeClr val="bg1">
                    <a:lumMod val="50000"/>
                  </a:schemeClr>
                </a:solidFill>
              </a:rPr>
              <a:t>Application</a:t>
            </a:r>
            <a:endParaRPr lang="en-US" sz="1600" dirty="0">
              <a:solidFill>
                <a:schemeClr val="bg1">
                  <a:lumMod val="50000"/>
                </a:schemeClr>
              </a:solidFill>
            </a:endParaRPr>
          </a:p>
        </p:txBody>
      </p:sp>
      <p:sp>
        <p:nvSpPr>
          <p:cNvPr id="71" name="Rectangle 70"/>
          <p:cNvSpPr/>
          <p:nvPr/>
        </p:nvSpPr>
        <p:spPr>
          <a:xfrm>
            <a:off x="8950885" y="1696727"/>
            <a:ext cx="1133908" cy="27990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1100" dirty="0" smtClean="0"/>
              <a:t> </a:t>
            </a:r>
            <a:r>
              <a:rPr lang="en-US" sz="1100" dirty="0" err="1" smtClean="0"/>
              <a:t>AllJoyn</a:t>
            </a:r>
            <a:endParaRPr lang="en-US" sz="1100" dirty="0" smtClean="0"/>
          </a:p>
          <a:p>
            <a:pPr algn="ctr"/>
            <a:r>
              <a:rPr lang="en-US" sz="1100" dirty="0" smtClean="0"/>
              <a:t>Core</a:t>
            </a:r>
          </a:p>
        </p:txBody>
      </p:sp>
      <p:sp>
        <p:nvSpPr>
          <p:cNvPr id="72" name="Rectangle 71"/>
          <p:cNvSpPr/>
          <p:nvPr/>
        </p:nvSpPr>
        <p:spPr>
          <a:xfrm>
            <a:off x="9093633" y="3631725"/>
            <a:ext cx="848412" cy="6702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Security 2.0</a:t>
            </a:r>
            <a:endParaRPr lang="nl-BE" sz="1200" dirty="0"/>
          </a:p>
        </p:txBody>
      </p:sp>
      <p:cxnSp>
        <p:nvCxnSpPr>
          <p:cNvPr id="73" name="Straight Connector 72"/>
          <p:cNvCxnSpPr>
            <a:stCxn id="72" idx="2"/>
          </p:cNvCxnSpPr>
          <p:nvPr/>
        </p:nvCxnSpPr>
        <p:spPr>
          <a:xfrm flipH="1">
            <a:off x="8391269" y="4301944"/>
            <a:ext cx="1126570" cy="1211507"/>
          </a:xfrm>
          <a:prstGeom prst="line">
            <a:avLst/>
          </a:prstGeom>
          <a:ln w="19050">
            <a:solidFill>
              <a:srgbClr val="0070C0"/>
            </a:solidFill>
            <a:prstDash val="dash"/>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43" idx="2"/>
          </p:cNvCxnSpPr>
          <p:nvPr/>
        </p:nvCxnSpPr>
        <p:spPr>
          <a:xfrm>
            <a:off x="6307650" y="4298623"/>
            <a:ext cx="1064664" cy="1219924"/>
          </a:xfrm>
          <a:prstGeom prst="line">
            <a:avLst/>
          </a:prstGeom>
          <a:ln w="19050">
            <a:solidFill>
              <a:srgbClr val="0070C0"/>
            </a:solidFill>
            <a:prstDash val="dash"/>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7197936" y="1904214"/>
            <a:ext cx="901035" cy="292721"/>
            <a:chOff x="7197936" y="1904214"/>
            <a:chExt cx="901035" cy="292721"/>
          </a:xfrm>
        </p:grpSpPr>
        <p:cxnSp>
          <p:nvCxnSpPr>
            <p:cNvPr id="5" name="Straight Connector 4"/>
            <p:cNvCxnSpPr/>
            <p:nvPr/>
          </p:nvCxnSpPr>
          <p:spPr>
            <a:xfrm>
              <a:off x="7197936" y="1904214"/>
              <a:ext cx="6635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7861465" y="1904214"/>
              <a:ext cx="237506" cy="29272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flipH="1">
            <a:off x="7800853" y="1904213"/>
            <a:ext cx="901035" cy="292721"/>
            <a:chOff x="7197936" y="1904214"/>
            <a:chExt cx="901035" cy="292721"/>
          </a:xfrm>
        </p:grpSpPr>
        <p:cxnSp>
          <p:nvCxnSpPr>
            <p:cNvPr id="36" name="Straight Connector 35"/>
            <p:cNvCxnSpPr/>
            <p:nvPr/>
          </p:nvCxnSpPr>
          <p:spPr>
            <a:xfrm>
              <a:off x="7197936" y="1904214"/>
              <a:ext cx="6635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7861465" y="1904214"/>
              <a:ext cx="237506" cy="29272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 name="Rectangle 11"/>
          <p:cNvSpPr/>
          <p:nvPr/>
        </p:nvSpPr>
        <p:spPr>
          <a:xfrm>
            <a:off x="3582629" y="4619134"/>
            <a:ext cx="1986453" cy="452647"/>
          </a:xfrm>
          <a:prstGeom prst="rect">
            <a:avLst/>
          </a:prstGeom>
          <a:solidFill>
            <a:srgbClr val="98A4AB"/>
          </a:solidFill>
          <a:ln>
            <a:solidFill>
              <a:srgbClr val="5F5F5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100" dirty="0"/>
              <a:t>Platform API</a:t>
            </a:r>
          </a:p>
        </p:txBody>
      </p:sp>
    </p:spTree>
    <p:extLst>
      <p:ext uri="{BB962C8B-B14F-4D97-AF65-F5344CB8AC3E}">
        <p14:creationId xmlns:p14="http://schemas.microsoft.com/office/powerpoint/2010/main" val="44280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2.0 – 14Q4 schedule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74" y="966103"/>
            <a:ext cx="9534520" cy="5349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4396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2.0 – 14Q4 milestones</a:t>
            </a:r>
            <a:endParaRPr lang="en-US" dirty="0"/>
          </a:p>
        </p:txBody>
      </p:sp>
      <p:sp>
        <p:nvSpPr>
          <p:cNvPr id="4" name="Text Placeholder 3"/>
          <p:cNvSpPr>
            <a:spLocks noGrp="1"/>
          </p:cNvSpPr>
          <p:nvPr>
            <p:ph type="body" sz="quarter" idx="11"/>
          </p:nvPr>
        </p:nvSpPr>
        <p:spPr>
          <a:xfrm>
            <a:off x="449872" y="1320386"/>
            <a:ext cx="11218482" cy="4955203"/>
          </a:xfrm>
        </p:spPr>
        <p:txBody>
          <a:bodyPr/>
          <a:lstStyle/>
          <a:p>
            <a:r>
              <a:rPr lang="en-US" dirty="0" smtClean="0"/>
              <a:t>Security Manager</a:t>
            </a:r>
          </a:p>
          <a:p>
            <a:pPr lvl="1"/>
            <a:r>
              <a:rPr lang="en-US" dirty="0"/>
              <a:t>HLD update </a:t>
            </a:r>
            <a:r>
              <a:rPr lang="en-US" dirty="0" smtClean="0"/>
              <a:t>oct’14 done : </a:t>
            </a:r>
            <a:r>
              <a:rPr lang="en-US" dirty="0"/>
              <a:t>Distribution of policy updates and membership certificates</a:t>
            </a:r>
          </a:p>
          <a:p>
            <a:pPr lvl="1"/>
            <a:r>
              <a:rPr lang="en-US" dirty="0" smtClean="0"/>
              <a:t>Claiming : stub commit to core/</a:t>
            </a:r>
            <a:r>
              <a:rPr lang="en-US" dirty="0" err="1" smtClean="0"/>
              <a:t>securitymgr.git</a:t>
            </a:r>
            <a:r>
              <a:rPr lang="en-US" dirty="0" smtClean="0"/>
              <a:t> 19/9</a:t>
            </a:r>
          </a:p>
          <a:p>
            <a:pPr lvl="2"/>
            <a:r>
              <a:rPr lang="en-US" dirty="0" smtClean="0"/>
              <a:t>Expected integration release </a:t>
            </a:r>
            <a:r>
              <a:rPr lang="en-US" dirty="0"/>
              <a:t>date 17/10 </a:t>
            </a:r>
            <a:r>
              <a:rPr lang="en-US" dirty="0" smtClean="0">
                <a:solidFill>
                  <a:srgbClr val="FF0000"/>
                </a:solidFill>
              </a:rPr>
              <a:t>&gt;&gt; 7/11 </a:t>
            </a:r>
            <a:r>
              <a:rPr lang="en-US" dirty="0" smtClean="0"/>
              <a:t>U/F tested (Q1 + Q2), 19/12 </a:t>
            </a:r>
            <a:r>
              <a:rPr lang="en-US" dirty="0" smtClean="0">
                <a:solidFill>
                  <a:srgbClr val="FF0000"/>
                </a:solidFill>
              </a:rPr>
              <a:t>&gt;&gt; 12/1 </a:t>
            </a:r>
            <a:r>
              <a:rPr lang="en-US" dirty="0" smtClean="0"/>
              <a:t>scenario tested (Q3)</a:t>
            </a:r>
          </a:p>
          <a:p>
            <a:pPr lvl="1"/>
            <a:r>
              <a:rPr lang="en-US" dirty="0" smtClean="0"/>
              <a:t>Membership/Manifest :  </a:t>
            </a:r>
            <a:r>
              <a:rPr lang="en-US" dirty="0"/>
              <a:t>stub commit to core/</a:t>
            </a:r>
            <a:r>
              <a:rPr lang="en-US" dirty="0" err="1"/>
              <a:t>securitymgr.git</a:t>
            </a:r>
            <a:r>
              <a:rPr lang="en-US" dirty="0"/>
              <a:t> </a:t>
            </a:r>
            <a:r>
              <a:rPr lang="en-US" dirty="0" smtClean="0"/>
              <a:t>17/10</a:t>
            </a:r>
          </a:p>
          <a:p>
            <a:pPr lvl="2"/>
            <a:r>
              <a:rPr lang="en-US" dirty="0"/>
              <a:t>Expected </a:t>
            </a:r>
            <a:r>
              <a:rPr lang="en-US" dirty="0" smtClean="0"/>
              <a:t>integration </a:t>
            </a:r>
            <a:r>
              <a:rPr lang="en-US" dirty="0"/>
              <a:t>release date 31/10 </a:t>
            </a:r>
            <a:r>
              <a:rPr lang="en-US" dirty="0" smtClean="0">
                <a:solidFill>
                  <a:srgbClr val="FF0000"/>
                </a:solidFill>
              </a:rPr>
              <a:t>&gt;&gt;</a:t>
            </a:r>
            <a:r>
              <a:rPr lang="en-US" dirty="0" smtClean="0"/>
              <a:t> </a:t>
            </a:r>
            <a:r>
              <a:rPr lang="en-US" dirty="0" smtClean="0">
                <a:solidFill>
                  <a:srgbClr val="FF0000"/>
                </a:solidFill>
              </a:rPr>
              <a:t>21/11</a:t>
            </a:r>
            <a:r>
              <a:rPr lang="en-US" dirty="0" smtClean="0"/>
              <a:t> U/F </a:t>
            </a:r>
            <a:r>
              <a:rPr lang="en-US" dirty="0"/>
              <a:t>tested (Q1 + Q2), 19/12 </a:t>
            </a:r>
            <a:r>
              <a:rPr lang="en-US" dirty="0" smtClean="0">
                <a:solidFill>
                  <a:srgbClr val="FF0000"/>
                </a:solidFill>
              </a:rPr>
              <a:t>&gt;&gt; 12/1 </a:t>
            </a:r>
            <a:r>
              <a:rPr lang="en-US" dirty="0" smtClean="0"/>
              <a:t>scenario </a:t>
            </a:r>
            <a:r>
              <a:rPr lang="en-US" dirty="0"/>
              <a:t>tested (Q3</a:t>
            </a:r>
            <a:r>
              <a:rPr lang="en-US" dirty="0" smtClean="0"/>
              <a:t>)</a:t>
            </a:r>
          </a:p>
          <a:p>
            <a:pPr lvl="1"/>
            <a:r>
              <a:rPr lang="en-US" dirty="0" smtClean="0"/>
              <a:t>Policy : </a:t>
            </a:r>
            <a:r>
              <a:rPr lang="en-US" dirty="0"/>
              <a:t>stub commit to core/</a:t>
            </a:r>
            <a:r>
              <a:rPr lang="en-US" dirty="0" err="1"/>
              <a:t>securitymgr.git</a:t>
            </a:r>
            <a:r>
              <a:rPr lang="en-US" dirty="0"/>
              <a:t> </a:t>
            </a:r>
            <a:r>
              <a:rPr lang="en-US" dirty="0" smtClean="0"/>
              <a:t>31/10</a:t>
            </a:r>
          </a:p>
          <a:p>
            <a:pPr lvl="2"/>
            <a:r>
              <a:rPr lang="en-US" dirty="0"/>
              <a:t>Expected </a:t>
            </a:r>
            <a:r>
              <a:rPr lang="en-US" dirty="0" smtClean="0"/>
              <a:t>integration </a:t>
            </a:r>
            <a:r>
              <a:rPr lang="en-US" dirty="0"/>
              <a:t>release date 14/11 </a:t>
            </a:r>
            <a:r>
              <a:rPr lang="en-US" dirty="0" smtClean="0">
                <a:solidFill>
                  <a:srgbClr val="FF0000"/>
                </a:solidFill>
              </a:rPr>
              <a:t>&gt;&gt; 5/12 </a:t>
            </a:r>
            <a:r>
              <a:rPr lang="en-US" dirty="0" smtClean="0"/>
              <a:t>U/F </a:t>
            </a:r>
            <a:r>
              <a:rPr lang="en-US" dirty="0"/>
              <a:t>tested (Q1 + Q2), 19/12 </a:t>
            </a:r>
            <a:r>
              <a:rPr lang="en-US" dirty="0" smtClean="0">
                <a:solidFill>
                  <a:srgbClr val="FF0000"/>
                </a:solidFill>
              </a:rPr>
              <a:t>&gt;&gt; 12/1</a:t>
            </a:r>
            <a:r>
              <a:rPr lang="en-US" dirty="0" smtClean="0"/>
              <a:t> scenario </a:t>
            </a:r>
            <a:r>
              <a:rPr lang="en-US" dirty="0"/>
              <a:t>tested (Q3</a:t>
            </a:r>
            <a:r>
              <a:rPr lang="en-US" dirty="0" smtClean="0"/>
              <a:t>)</a:t>
            </a:r>
          </a:p>
          <a:p>
            <a:pPr lvl="2"/>
            <a:endParaRPr lang="en-US" dirty="0"/>
          </a:p>
          <a:p>
            <a:r>
              <a:rPr lang="en-US" dirty="0" smtClean="0"/>
              <a:t>Threat Analysis – Security Testing (Q4)</a:t>
            </a:r>
          </a:p>
          <a:p>
            <a:pPr lvl="1"/>
            <a:r>
              <a:rPr lang="en-US" dirty="0" smtClean="0"/>
              <a:t>HLD screening : done 29/9, report available</a:t>
            </a:r>
          </a:p>
          <a:p>
            <a:pPr lvl="1"/>
            <a:r>
              <a:rPr lang="en-US" dirty="0" smtClean="0"/>
              <a:t>SW vulnerability test RUN 1 : 20/10/2014 – 31/10/2014 </a:t>
            </a:r>
            <a:r>
              <a:rPr lang="en-US" dirty="0" smtClean="0">
                <a:solidFill>
                  <a:srgbClr val="FF0000"/>
                </a:solidFill>
              </a:rPr>
              <a:t>&gt;&gt; 21/11/2014</a:t>
            </a:r>
          </a:p>
          <a:p>
            <a:pPr lvl="1"/>
            <a:r>
              <a:rPr lang="en-US" dirty="0"/>
              <a:t>SW vulnerability test RUN </a:t>
            </a:r>
            <a:r>
              <a:rPr lang="en-US" dirty="0" smtClean="0"/>
              <a:t>2 </a:t>
            </a:r>
            <a:r>
              <a:rPr lang="en-US" dirty="0"/>
              <a:t>: </a:t>
            </a:r>
            <a:r>
              <a:rPr lang="en-US" dirty="0" smtClean="0"/>
              <a:t>17/11/2014 </a:t>
            </a:r>
            <a:r>
              <a:rPr lang="en-US" dirty="0"/>
              <a:t>– </a:t>
            </a:r>
            <a:r>
              <a:rPr lang="en-US" dirty="0" smtClean="0"/>
              <a:t>28/11/2014 </a:t>
            </a:r>
            <a:r>
              <a:rPr lang="en-US" dirty="0" smtClean="0">
                <a:solidFill>
                  <a:srgbClr val="FF0000"/>
                </a:solidFill>
              </a:rPr>
              <a:t>&gt;&gt; 19/12/2014</a:t>
            </a:r>
            <a:endParaRPr lang="en-US" dirty="0">
              <a:solidFill>
                <a:srgbClr val="FF0000"/>
              </a:solidFill>
            </a:endParaRPr>
          </a:p>
          <a:p>
            <a:pPr lvl="2"/>
            <a:endParaRPr lang="en-US" dirty="0" smtClean="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6137" y="150828"/>
            <a:ext cx="2730172" cy="196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9634194" y="263952"/>
            <a:ext cx="2124631" cy="1753384"/>
          </a:xfrm>
          <a:prstGeom prst="rect">
            <a:avLst/>
          </a:prstGeom>
          <a:solidFill>
            <a:srgbClr val="0070C0">
              <a:alpha val="3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cxnSp>
        <p:nvCxnSpPr>
          <p:cNvPr id="15" name="Straight Connector 14"/>
          <p:cNvCxnSpPr/>
          <p:nvPr/>
        </p:nvCxnSpPr>
        <p:spPr>
          <a:xfrm flipH="1">
            <a:off x="8568966" y="966103"/>
            <a:ext cx="1866506" cy="354283"/>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6881568" y="1058776"/>
            <a:ext cx="1687398" cy="523220"/>
          </a:xfrm>
          <a:prstGeom prst="rect">
            <a:avLst/>
          </a:prstGeom>
          <a:noFill/>
        </p:spPr>
        <p:txBody>
          <a:bodyPr wrap="square" rtlCol="0">
            <a:spAutoFit/>
          </a:bodyPr>
          <a:lstStyle/>
          <a:p>
            <a:r>
              <a:rPr lang="en-US" sz="1400" dirty="0" smtClean="0">
                <a:solidFill>
                  <a:srgbClr val="0070C0"/>
                </a:solidFill>
              </a:rPr>
              <a:t>Security </a:t>
            </a:r>
            <a:r>
              <a:rPr lang="en-US" sz="1400" dirty="0" err="1" smtClean="0">
                <a:solidFill>
                  <a:srgbClr val="0070C0"/>
                </a:solidFill>
              </a:rPr>
              <a:t>Mngr</a:t>
            </a:r>
            <a:r>
              <a:rPr lang="en-US" sz="1400" dirty="0" smtClean="0">
                <a:solidFill>
                  <a:srgbClr val="0070C0"/>
                </a:solidFill>
              </a:rPr>
              <a:t> + </a:t>
            </a:r>
          </a:p>
          <a:p>
            <a:r>
              <a:rPr lang="en-US" sz="1400" dirty="0" err="1" smtClean="0">
                <a:solidFill>
                  <a:srgbClr val="0070C0"/>
                </a:solidFill>
              </a:rPr>
              <a:t>AllJoyn</a:t>
            </a:r>
            <a:r>
              <a:rPr lang="en-US" sz="1400" dirty="0" smtClean="0">
                <a:solidFill>
                  <a:srgbClr val="0070C0"/>
                </a:solidFill>
              </a:rPr>
              <a:t> Core</a:t>
            </a:r>
            <a:endParaRPr lang="nl-BE" sz="1400" dirty="0">
              <a:solidFill>
                <a:srgbClr val="0070C0"/>
              </a:solidFill>
            </a:endParaRPr>
          </a:p>
        </p:txBody>
      </p:sp>
    </p:spTree>
    <p:extLst>
      <p:ext uri="{BB962C8B-B14F-4D97-AF65-F5344CB8AC3E}">
        <p14:creationId xmlns:p14="http://schemas.microsoft.com/office/powerpoint/2010/main" val="41334198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2.0 – Open issues</a:t>
            </a:r>
            <a:endParaRPr lang="en-US" dirty="0"/>
          </a:p>
        </p:txBody>
      </p:sp>
      <p:sp>
        <p:nvSpPr>
          <p:cNvPr id="4" name="Text Placeholder 3"/>
          <p:cNvSpPr>
            <a:spLocks noGrp="1"/>
          </p:cNvSpPr>
          <p:nvPr>
            <p:ph type="body" sz="quarter" idx="11"/>
          </p:nvPr>
        </p:nvSpPr>
        <p:spPr>
          <a:xfrm>
            <a:off x="449872" y="1320386"/>
            <a:ext cx="11218482" cy="4478149"/>
          </a:xfrm>
        </p:spPr>
        <p:txBody>
          <a:bodyPr/>
          <a:lstStyle/>
          <a:p>
            <a:r>
              <a:rPr lang="en-US" dirty="0"/>
              <a:t>Permission notification is session </a:t>
            </a:r>
            <a:r>
              <a:rPr lang="en-US" dirty="0" smtClean="0"/>
              <a:t>based [QCE]</a:t>
            </a:r>
            <a:endParaRPr lang="en-US" dirty="0"/>
          </a:p>
          <a:p>
            <a:pPr lvl="1"/>
            <a:r>
              <a:rPr lang="en-US" sz="2000" dirty="0"/>
              <a:t>Session-less solution needed </a:t>
            </a:r>
            <a:r>
              <a:rPr lang="en-US" sz="2000" dirty="0" smtClean="0"/>
              <a:t>to start claiming </a:t>
            </a:r>
            <a:r>
              <a:rPr lang="en-US" sz="2000" dirty="0"/>
              <a:t>integration (</a:t>
            </a:r>
            <a:r>
              <a:rPr lang="en-US" sz="2000" dirty="0" smtClean="0"/>
              <a:t>expected delivery 27/10</a:t>
            </a:r>
            <a:r>
              <a:rPr lang="en-US" sz="2000" dirty="0"/>
              <a:t>)</a:t>
            </a:r>
          </a:p>
          <a:p>
            <a:r>
              <a:rPr lang="en-US" dirty="0"/>
              <a:t>Authorization </a:t>
            </a:r>
            <a:r>
              <a:rPr lang="en-US" dirty="0" smtClean="0"/>
              <a:t>Data incomplete [QCE/TCH]</a:t>
            </a:r>
            <a:endParaRPr lang="en-US" dirty="0"/>
          </a:p>
          <a:p>
            <a:pPr lvl="1"/>
            <a:r>
              <a:rPr lang="en-US" sz="2000" dirty="0"/>
              <a:t>Final syntax to be agreed &amp; extension for policy to be added (</a:t>
            </a:r>
            <a:r>
              <a:rPr lang="en-US" sz="2000" dirty="0" smtClean="0"/>
              <a:t>guild grouping/equivalence)</a:t>
            </a:r>
            <a:endParaRPr lang="en-US" sz="2000" dirty="0"/>
          </a:p>
          <a:p>
            <a:pPr lvl="1"/>
            <a:r>
              <a:rPr lang="en-US" sz="2000" dirty="0"/>
              <a:t>To be implemented both on application </a:t>
            </a:r>
            <a:r>
              <a:rPr lang="en-US" sz="2000" dirty="0" smtClean="0"/>
              <a:t>side as in the security </a:t>
            </a:r>
            <a:r>
              <a:rPr lang="en-US" sz="2000" dirty="0"/>
              <a:t>manager</a:t>
            </a:r>
          </a:p>
          <a:p>
            <a:pPr lvl="1"/>
            <a:r>
              <a:rPr lang="en-US" sz="2000" dirty="0"/>
              <a:t>Solution needed to start membership/manifest &amp; policy integration 10/11/2014</a:t>
            </a:r>
          </a:p>
          <a:p>
            <a:r>
              <a:rPr lang="en-US" dirty="0"/>
              <a:t>Security 2.0 </a:t>
            </a:r>
            <a:r>
              <a:rPr lang="en-US" dirty="0" smtClean="0"/>
              <a:t>module doesn’t host </a:t>
            </a:r>
            <a:r>
              <a:rPr lang="en-US" dirty="0"/>
              <a:t>a </a:t>
            </a:r>
            <a:r>
              <a:rPr lang="en-US" dirty="0" smtClean="0"/>
              <a:t>session [QCE]</a:t>
            </a:r>
            <a:endParaRPr lang="en-US" dirty="0"/>
          </a:p>
          <a:p>
            <a:pPr lvl="1"/>
            <a:r>
              <a:rPr lang="en-US" sz="2000" dirty="0"/>
              <a:t>Proposal: host a session on a pre-allocated port to access the Permission </a:t>
            </a:r>
            <a:r>
              <a:rPr lang="en-US" sz="2000" dirty="0" err="1"/>
              <a:t>Mngt</a:t>
            </a:r>
            <a:r>
              <a:rPr lang="en-US" sz="2000" dirty="0"/>
              <a:t> Interface</a:t>
            </a:r>
          </a:p>
          <a:p>
            <a:pPr lvl="1"/>
            <a:r>
              <a:rPr lang="en-US" sz="2000" dirty="0"/>
              <a:t>Workaround: sample application hosts the session</a:t>
            </a:r>
          </a:p>
          <a:p>
            <a:r>
              <a:rPr lang="en-US" dirty="0"/>
              <a:t>Bus Attachment : Session type selection ECDHE_NULL or ECDHE_DSA not </a:t>
            </a:r>
            <a:r>
              <a:rPr lang="en-US" dirty="0" smtClean="0"/>
              <a:t>possible [QCE]</a:t>
            </a:r>
            <a:endParaRPr lang="en-US" dirty="0"/>
          </a:p>
          <a:p>
            <a:pPr lvl="1"/>
            <a:r>
              <a:rPr lang="en-US" sz="2000" dirty="0"/>
              <a:t>Workaround: temporary use 2 Bus </a:t>
            </a:r>
            <a:r>
              <a:rPr lang="en-US" sz="2000" dirty="0" smtClean="0"/>
              <a:t>Attachments</a:t>
            </a:r>
            <a:endParaRPr lang="en-US" sz="2000" dirty="0"/>
          </a:p>
        </p:txBody>
      </p:sp>
    </p:spTree>
    <p:extLst>
      <p:ext uri="{BB962C8B-B14F-4D97-AF65-F5344CB8AC3E}">
        <p14:creationId xmlns:p14="http://schemas.microsoft.com/office/powerpoint/2010/main" val="23914425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82945" y="1860731"/>
            <a:ext cx="4680614" cy="978729"/>
          </a:xfrm>
        </p:spPr>
        <p:txBody>
          <a:bodyPr/>
          <a:lstStyle/>
          <a:p>
            <a:r>
              <a:rPr lang="en-US" sz="3200" dirty="0" smtClean="0"/>
              <a:t>Lighting Applications Project Proposal</a:t>
            </a:r>
            <a:endParaRPr lang="en-US" sz="3200" dirty="0"/>
          </a:p>
        </p:txBody>
      </p:sp>
      <p:sp>
        <p:nvSpPr>
          <p:cNvPr id="5" name="Text Placeholder 4"/>
          <p:cNvSpPr>
            <a:spLocks noGrp="1"/>
          </p:cNvSpPr>
          <p:nvPr>
            <p:ph type="body" sz="quarter" idx="13"/>
          </p:nvPr>
        </p:nvSpPr>
        <p:spPr/>
        <p:txBody>
          <a:bodyPr/>
          <a:lstStyle/>
          <a:p>
            <a:r>
              <a:rPr lang="en-US" dirty="0" smtClean="0"/>
              <a:t>Marc Alexander</a:t>
            </a:r>
            <a:endParaRPr lang="en-US" dirty="0"/>
          </a:p>
        </p:txBody>
      </p:sp>
    </p:spTree>
    <p:extLst>
      <p:ext uri="{BB962C8B-B14F-4D97-AF65-F5344CB8AC3E}">
        <p14:creationId xmlns:p14="http://schemas.microsoft.com/office/powerpoint/2010/main" val="1944645117"/>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 Apps Proposal</a:t>
            </a:r>
            <a:endParaRPr lang="en-US" dirty="0"/>
          </a:p>
        </p:txBody>
      </p:sp>
      <p:sp>
        <p:nvSpPr>
          <p:cNvPr id="6" name="Text Placeholder 5"/>
          <p:cNvSpPr>
            <a:spLocks noGrp="1"/>
          </p:cNvSpPr>
          <p:nvPr>
            <p:ph type="body" sz="quarter" idx="11"/>
          </p:nvPr>
        </p:nvSpPr>
        <p:spPr>
          <a:xfrm>
            <a:off x="457200" y="1600200"/>
            <a:ext cx="11218482" cy="4154984"/>
          </a:xfrm>
        </p:spPr>
        <p:txBody>
          <a:bodyPr/>
          <a:lstStyle/>
          <a:p>
            <a:r>
              <a:rPr lang="en-US" dirty="0" smtClean="0"/>
              <a:t>Purpose </a:t>
            </a:r>
            <a:r>
              <a:rPr lang="en-US" dirty="0"/>
              <a:t>and intent of the project</a:t>
            </a:r>
          </a:p>
          <a:p>
            <a:pPr lvl="1"/>
            <a:r>
              <a:rPr lang="en-US" dirty="0" smtClean="0"/>
              <a:t>Container project for Android </a:t>
            </a:r>
            <a:r>
              <a:rPr lang="en-US" dirty="0"/>
              <a:t>and iOS sample applications that interact with the Lighting Service Framework, </a:t>
            </a:r>
            <a:endParaRPr lang="en-US" dirty="0" smtClean="0"/>
          </a:p>
          <a:p>
            <a:pPr lvl="1"/>
            <a:r>
              <a:rPr lang="en-US" dirty="0"/>
              <a:t>I</a:t>
            </a:r>
            <a:r>
              <a:rPr lang="en-US" dirty="0" smtClean="0"/>
              <a:t>ntended </a:t>
            </a:r>
            <a:r>
              <a:rPr lang="en-US" dirty="0"/>
              <a:t>to make it easier for developers to create their own apps that use Lighting Service Framework</a:t>
            </a:r>
          </a:p>
          <a:p>
            <a:r>
              <a:rPr lang="en-US" sz="2400" dirty="0" smtClean="0"/>
              <a:t>Benefits</a:t>
            </a:r>
            <a:endParaRPr lang="en-US" dirty="0"/>
          </a:p>
          <a:p>
            <a:pPr lvl="1"/>
            <a:r>
              <a:rPr lang="en-US" sz="2000" dirty="0" smtClean="0"/>
              <a:t>One place to go to find LSF applications</a:t>
            </a:r>
          </a:p>
          <a:p>
            <a:pPr lvl="1"/>
            <a:r>
              <a:rPr lang="en-US" sz="2000" dirty="0" smtClean="0"/>
              <a:t>Developers </a:t>
            </a:r>
            <a:r>
              <a:rPr lang="en-US" sz="2000" dirty="0"/>
              <a:t>will be able to quickly and more easily develop AllJoyn Lighting apps for Android and iOS by:</a:t>
            </a:r>
          </a:p>
          <a:p>
            <a:pPr lvl="2"/>
            <a:r>
              <a:rPr lang="en-US" sz="1800" dirty="0" smtClean="0"/>
              <a:t>Leveraging </a:t>
            </a:r>
            <a:r>
              <a:rPr lang="en-US" sz="1800" dirty="0"/>
              <a:t>the Java and Objective-C language bindings</a:t>
            </a:r>
          </a:p>
          <a:p>
            <a:pPr lvl="2"/>
            <a:r>
              <a:rPr lang="en-US" sz="1800" dirty="0" smtClean="0"/>
              <a:t>Using </a:t>
            </a:r>
            <a:r>
              <a:rPr lang="en-US" sz="1800" dirty="0"/>
              <a:t>the functional sample applications as an example </a:t>
            </a:r>
            <a:endParaRPr lang="en-US" sz="1800" dirty="0" smtClean="0"/>
          </a:p>
          <a:p>
            <a:endParaRPr lang="en-US" dirty="0"/>
          </a:p>
        </p:txBody>
      </p:sp>
    </p:spTree>
    <p:extLst>
      <p:ext uri="{BB962C8B-B14F-4D97-AF65-F5344CB8AC3E}">
        <p14:creationId xmlns:p14="http://schemas.microsoft.com/office/powerpoint/2010/main" val="3634166662"/>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 Apps Project Scope and Functionality</a:t>
            </a:r>
            <a:endParaRPr lang="en-US" dirty="0"/>
          </a:p>
        </p:txBody>
      </p:sp>
      <p:sp>
        <p:nvSpPr>
          <p:cNvPr id="6" name="Text Placeholder 5"/>
          <p:cNvSpPr>
            <a:spLocks noGrp="1"/>
          </p:cNvSpPr>
          <p:nvPr>
            <p:ph type="body" sz="quarter" idx="11"/>
          </p:nvPr>
        </p:nvSpPr>
        <p:spPr>
          <a:xfrm>
            <a:off x="457200" y="1600200"/>
            <a:ext cx="11218482" cy="4785926"/>
          </a:xfrm>
        </p:spPr>
        <p:txBody>
          <a:bodyPr/>
          <a:lstStyle/>
          <a:p>
            <a:r>
              <a:rPr lang="en-US" sz="2400" dirty="0" smtClean="0"/>
              <a:t>Features </a:t>
            </a:r>
            <a:r>
              <a:rPr lang="en-US" sz="2400" dirty="0"/>
              <a:t>and functionality </a:t>
            </a:r>
            <a:r>
              <a:rPr lang="en-US" sz="2400" dirty="0" smtClean="0"/>
              <a:t>to be </a:t>
            </a:r>
            <a:r>
              <a:rPr lang="en-US" sz="2400" dirty="0"/>
              <a:t>developed</a:t>
            </a:r>
          </a:p>
          <a:p>
            <a:pPr lvl="1"/>
            <a:r>
              <a:rPr lang="en-US" sz="2000" dirty="0" smtClean="0"/>
              <a:t>Java </a:t>
            </a:r>
            <a:r>
              <a:rPr lang="en-US" sz="2000" dirty="0"/>
              <a:t>and Objective-C language bindings that wrap the existing Lighting controller client</a:t>
            </a:r>
          </a:p>
          <a:p>
            <a:pPr lvl="1"/>
            <a:r>
              <a:rPr lang="en-US" sz="2000" dirty="0" smtClean="0"/>
              <a:t>Android </a:t>
            </a:r>
            <a:r>
              <a:rPr lang="en-US" sz="2000" dirty="0"/>
              <a:t>and iOS applications that allow the user to view and interact with the lamps, lamp groups, presets, scenes, and master scenes present in the Lighting System</a:t>
            </a:r>
          </a:p>
          <a:p>
            <a:r>
              <a:rPr lang="en-US" sz="2400" dirty="0" smtClean="0"/>
              <a:t>How </a:t>
            </a:r>
            <a:r>
              <a:rPr lang="en-US" sz="2400" dirty="0"/>
              <a:t>will the development be staged</a:t>
            </a:r>
          </a:p>
          <a:p>
            <a:pPr lvl="1"/>
            <a:r>
              <a:rPr lang="en-US" sz="2000" dirty="0"/>
              <a:t>Will be staged in Alliance Jenkins once Lighting Jenkins is available</a:t>
            </a:r>
          </a:p>
          <a:p>
            <a:r>
              <a:rPr lang="en-US" sz="2400" dirty="0" smtClean="0"/>
              <a:t>What </a:t>
            </a:r>
            <a:r>
              <a:rPr lang="en-US" sz="2400" dirty="0"/>
              <a:t>AllJoyn interfaces will be developed</a:t>
            </a:r>
          </a:p>
          <a:p>
            <a:pPr lvl="1"/>
            <a:r>
              <a:rPr lang="en-US" sz="2000" dirty="0"/>
              <a:t>No new AllJoyn interfaces are proposed</a:t>
            </a:r>
          </a:p>
          <a:p>
            <a:r>
              <a:rPr lang="en-US" sz="2400" dirty="0" smtClean="0"/>
              <a:t>What </a:t>
            </a:r>
            <a:r>
              <a:rPr lang="en-US" sz="2400" dirty="0"/>
              <a:t>is the completion criteria</a:t>
            </a:r>
          </a:p>
          <a:p>
            <a:pPr lvl="1"/>
            <a:r>
              <a:rPr lang="en-US" sz="2000" dirty="0"/>
              <a:t>On-going feature development based on committee/customers' requests</a:t>
            </a:r>
          </a:p>
          <a:p>
            <a:endParaRPr lang="en-US" sz="2400" dirty="0"/>
          </a:p>
        </p:txBody>
      </p:sp>
    </p:spTree>
    <p:extLst>
      <p:ext uri="{BB962C8B-B14F-4D97-AF65-F5344CB8AC3E}">
        <p14:creationId xmlns:p14="http://schemas.microsoft.com/office/powerpoint/2010/main" val="2676090726"/>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Text Placeholder 2"/>
          <p:cNvSpPr>
            <a:spLocks noGrp="1"/>
          </p:cNvSpPr>
          <p:nvPr>
            <p:ph type="body" sz="quarter" idx="11"/>
          </p:nvPr>
        </p:nvSpPr>
        <p:spPr>
          <a:xfrm>
            <a:off x="457200" y="1600200"/>
            <a:ext cx="11218482" cy="4724370"/>
          </a:xfrm>
        </p:spPr>
        <p:txBody>
          <a:bodyPr/>
          <a:lstStyle/>
          <a:p>
            <a:r>
              <a:rPr lang="en-US" dirty="0" smtClean="0"/>
              <a:t>Dependencies</a:t>
            </a:r>
          </a:p>
          <a:p>
            <a:pPr lvl="1"/>
            <a:r>
              <a:rPr lang="en-US" dirty="0" smtClean="0"/>
              <a:t>AllJoyn </a:t>
            </a:r>
            <a:r>
              <a:rPr lang="en-US" dirty="0"/>
              <a:t>Core (core/</a:t>
            </a:r>
            <a:r>
              <a:rPr lang="en-US" dirty="0" err="1"/>
              <a:t>alljoyn.git</a:t>
            </a:r>
            <a:r>
              <a:rPr lang="en-US" dirty="0"/>
              <a:t>)</a:t>
            </a:r>
          </a:p>
          <a:p>
            <a:pPr lvl="1"/>
            <a:r>
              <a:rPr lang="en-US" dirty="0" smtClean="0"/>
              <a:t>AllJoyn </a:t>
            </a:r>
            <a:r>
              <a:rPr lang="en-US" dirty="0"/>
              <a:t>Lighting (lighting/</a:t>
            </a:r>
            <a:r>
              <a:rPr lang="en-US" dirty="0" err="1"/>
              <a:t>service_framework.git</a:t>
            </a:r>
            <a:r>
              <a:rPr lang="en-US" dirty="0" smtClean="0"/>
              <a:t>)</a:t>
            </a:r>
          </a:p>
          <a:p>
            <a:r>
              <a:rPr lang="en-US" dirty="0" smtClean="0"/>
              <a:t>External Dependencies</a:t>
            </a:r>
          </a:p>
          <a:p>
            <a:pPr lvl="1"/>
            <a:r>
              <a:rPr lang="en-US" dirty="0"/>
              <a:t>For Android development: Android SDK and NDK</a:t>
            </a:r>
          </a:p>
          <a:p>
            <a:pPr lvl="1"/>
            <a:r>
              <a:rPr lang="en-US" dirty="0" smtClean="0"/>
              <a:t>For </a:t>
            </a:r>
            <a:r>
              <a:rPr lang="en-US" dirty="0"/>
              <a:t>iOS development: </a:t>
            </a:r>
            <a:r>
              <a:rPr lang="en-US" dirty="0" err="1"/>
              <a:t>Xcode</a:t>
            </a:r>
            <a:r>
              <a:rPr lang="en-US" dirty="0"/>
              <a:t> and associated </a:t>
            </a:r>
            <a:r>
              <a:rPr lang="en-US" dirty="0" smtClean="0"/>
              <a:t>libraries</a:t>
            </a:r>
          </a:p>
          <a:p>
            <a:pPr lvl="1"/>
            <a:r>
              <a:rPr lang="en-US" dirty="0" smtClean="0"/>
              <a:t>Other platforms as required</a:t>
            </a:r>
          </a:p>
          <a:p>
            <a:r>
              <a:rPr lang="en-US" dirty="0" smtClean="0"/>
              <a:t>Proposed Project Name and Working Group</a:t>
            </a:r>
            <a:endParaRPr lang="en-US" dirty="0"/>
          </a:p>
          <a:p>
            <a:pPr lvl="1"/>
            <a:r>
              <a:rPr lang="en-US" dirty="0" smtClean="0"/>
              <a:t>lighting/</a:t>
            </a:r>
            <a:r>
              <a:rPr lang="en-US" dirty="0" err="1" smtClean="0"/>
              <a:t>apps.git</a:t>
            </a:r>
            <a:endParaRPr lang="en-US" dirty="0" smtClean="0"/>
          </a:p>
          <a:p>
            <a:pPr lvl="1"/>
            <a:r>
              <a:rPr lang="en-US" dirty="0" smtClean="0"/>
              <a:t>Will reside in the existing Connected Lighting WG</a:t>
            </a:r>
            <a:endParaRPr lang="en-US" dirty="0"/>
          </a:p>
          <a:p>
            <a:r>
              <a:rPr lang="en-US" dirty="0" smtClean="0"/>
              <a:t>Release date</a:t>
            </a:r>
          </a:p>
          <a:p>
            <a:pPr lvl="1"/>
            <a:r>
              <a:rPr lang="en-US" dirty="0" smtClean="0"/>
              <a:t>First release is proposed for October 31</a:t>
            </a:r>
            <a:r>
              <a:rPr lang="en-US" baseline="30000" dirty="0" smtClean="0"/>
              <a:t>st</a:t>
            </a:r>
            <a:r>
              <a:rPr lang="en-US" dirty="0" smtClean="0"/>
              <a:t> 2014</a:t>
            </a:r>
            <a:endParaRPr lang="en-US" dirty="0"/>
          </a:p>
        </p:txBody>
      </p:sp>
      <p:sp>
        <p:nvSpPr>
          <p:cNvPr id="4" name="Rectangle 1"/>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lighting/apps.git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1902014"/>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Committers/Contributors</a:t>
            </a:r>
            <a:endParaRPr lang="en-US" dirty="0"/>
          </a:p>
        </p:txBody>
      </p:sp>
      <p:sp>
        <p:nvSpPr>
          <p:cNvPr id="3" name="Text Placeholder 2"/>
          <p:cNvSpPr>
            <a:spLocks noGrp="1"/>
          </p:cNvSpPr>
          <p:nvPr>
            <p:ph type="body" sz="quarter" idx="11"/>
          </p:nvPr>
        </p:nvSpPr>
        <p:spPr>
          <a:xfrm>
            <a:off x="469479" y="1286301"/>
            <a:ext cx="11218482" cy="5370701"/>
          </a:xfrm>
        </p:spPr>
        <p:txBody>
          <a:bodyPr/>
          <a:lstStyle/>
          <a:p>
            <a:r>
              <a:rPr lang="en-US" dirty="0" smtClean="0"/>
              <a:t>Bharanee </a:t>
            </a:r>
            <a:r>
              <a:rPr lang="en-US" dirty="0"/>
              <a:t>Rathna, Engineer, LIFX </a:t>
            </a:r>
          </a:p>
          <a:p>
            <a:r>
              <a:rPr lang="en-US" dirty="0" smtClean="0"/>
              <a:t>Marc </a:t>
            </a:r>
            <a:r>
              <a:rPr lang="en-US" dirty="0"/>
              <a:t>Alexander, CTO, LIFX</a:t>
            </a:r>
          </a:p>
          <a:p>
            <a:r>
              <a:rPr lang="en-US" dirty="0" smtClean="0"/>
              <a:t>Dean </a:t>
            </a:r>
            <a:r>
              <a:rPr lang="en-US" dirty="0"/>
              <a:t>Camera, Engineer, LIFX </a:t>
            </a:r>
          </a:p>
          <a:p>
            <a:r>
              <a:rPr lang="en-US" dirty="0" smtClean="0"/>
              <a:t>Kitty </a:t>
            </a:r>
            <a:r>
              <a:rPr lang="en-US" dirty="0"/>
              <a:t>Lou, Engineer, LIFX </a:t>
            </a:r>
          </a:p>
          <a:p>
            <a:r>
              <a:rPr lang="en-US" dirty="0" smtClean="0"/>
              <a:t>Shane </a:t>
            </a:r>
            <a:r>
              <a:rPr lang="en-US" dirty="0"/>
              <a:t>Hanna, Engineer, LIFX </a:t>
            </a:r>
          </a:p>
          <a:p>
            <a:r>
              <a:rPr lang="en-US" dirty="0" smtClean="0"/>
              <a:t>Eric </a:t>
            </a:r>
            <a:r>
              <a:rPr lang="en-US" dirty="0" err="1"/>
              <a:t>Rongo</a:t>
            </a:r>
            <a:r>
              <a:rPr lang="en-US" dirty="0"/>
              <a:t>, Senior Engineer, Qualcomm Connected Experiences</a:t>
            </a:r>
          </a:p>
          <a:p>
            <a:r>
              <a:rPr lang="en-US" dirty="0" smtClean="0"/>
              <a:t>Padma </a:t>
            </a:r>
            <a:r>
              <a:rPr lang="en-US" dirty="0"/>
              <a:t>Narayanan, Senior Engineer, Qualcomm Connected Experiences</a:t>
            </a:r>
          </a:p>
          <a:p>
            <a:r>
              <a:rPr lang="en-US" dirty="0" smtClean="0"/>
              <a:t>David </a:t>
            </a:r>
            <a:r>
              <a:rPr lang="en-US" dirty="0" err="1"/>
              <a:t>Diplock</a:t>
            </a:r>
            <a:r>
              <a:rPr lang="en-US" dirty="0"/>
              <a:t>, Staff Engineer, Qualcomm Connected Experiences</a:t>
            </a:r>
          </a:p>
          <a:p>
            <a:r>
              <a:rPr lang="en-US" dirty="0" smtClean="0"/>
              <a:t>Jason </a:t>
            </a:r>
            <a:r>
              <a:rPr lang="en-US" dirty="0" err="1"/>
              <a:t>Fullen</a:t>
            </a:r>
            <a:r>
              <a:rPr lang="en-US" dirty="0"/>
              <a:t>, Engineer, Qualcomm Connected Experiences</a:t>
            </a:r>
          </a:p>
          <a:p>
            <a:r>
              <a:rPr lang="en-US" dirty="0" err="1" smtClean="0"/>
              <a:t>Niral</a:t>
            </a:r>
            <a:r>
              <a:rPr lang="en-US" dirty="0" smtClean="0"/>
              <a:t> </a:t>
            </a:r>
            <a:r>
              <a:rPr lang="en-US" dirty="0" err="1"/>
              <a:t>Bhalodia</a:t>
            </a:r>
            <a:r>
              <a:rPr lang="en-US" dirty="0"/>
              <a:t>, Engineer, Qualcomm Connected Experiences</a:t>
            </a:r>
          </a:p>
          <a:p>
            <a:r>
              <a:rPr lang="en-US" dirty="0" smtClean="0"/>
              <a:t>Kenny </a:t>
            </a:r>
            <a:r>
              <a:rPr lang="en-US" dirty="0"/>
              <a:t>Fok, Director, Qualcomm Connected Experiences</a:t>
            </a:r>
          </a:p>
          <a:p>
            <a:pPr lvl="1"/>
            <a:endParaRPr lang="en-US" dirty="0"/>
          </a:p>
        </p:txBody>
      </p:sp>
    </p:spTree>
    <p:extLst>
      <p:ext uri="{BB962C8B-B14F-4D97-AF65-F5344CB8AC3E}">
        <p14:creationId xmlns:p14="http://schemas.microsoft.com/office/powerpoint/2010/main" val="97692017"/>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82945" y="1860731"/>
            <a:ext cx="4680614" cy="590931"/>
          </a:xfrm>
        </p:spPr>
        <p:txBody>
          <a:bodyPr/>
          <a:lstStyle/>
          <a:p>
            <a:r>
              <a:rPr lang="en-US" dirty="0" smtClean="0"/>
              <a:t>Have We Been Busy!</a:t>
            </a:r>
            <a:endParaRPr lang="en-US" dirty="0"/>
          </a:p>
        </p:txBody>
      </p:sp>
    </p:spTree>
    <p:extLst>
      <p:ext uri="{BB962C8B-B14F-4D97-AF65-F5344CB8AC3E}">
        <p14:creationId xmlns:p14="http://schemas.microsoft.com/office/powerpoint/2010/main" val="3653816913"/>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49872" y="171024"/>
            <a:ext cx="11238089" cy="1007179"/>
          </a:xfrm>
        </p:spPr>
        <p:txBody>
          <a:bodyPr/>
          <a:lstStyle/>
          <a:p>
            <a:r>
              <a:rPr lang="en-US" dirty="0" smtClean="0"/>
              <a:t>Antitrust Compliance Notice</a:t>
            </a:r>
            <a:endParaRPr lang="en-US" dirty="0"/>
          </a:p>
        </p:txBody>
      </p:sp>
      <p:sp>
        <p:nvSpPr>
          <p:cNvPr id="8" name="Text Placeholder 2"/>
          <p:cNvSpPr txBox="1">
            <a:spLocks/>
          </p:cNvSpPr>
          <p:nvPr/>
        </p:nvSpPr>
        <p:spPr>
          <a:xfrm>
            <a:off x="457200" y="1600200"/>
            <a:ext cx="11218482" cy="4475163"/>
          </a:xfrm>
          <a:prstGeom prst="rect">
            <a:avLst/>
          </a:prstGeom>
        </p:spPr>
        <p:txBody>
          <a:bodyPr>
            <a:normAutofit/>
          </a:bodyPr>
          <a:lst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a:lstStyle>
          <a:p>
            <a:r>
              <a:rPr lang="en-US" sz="1800" dirty="0" err="1" smtClean="0"/>
              <a:t>AllSeen</a:t>
            </a:r>
            <a:r>
              <a:rPr lang="en-US" sz="1800" smtClean="0"/>
              <a:t> Alliance meetings involve participation by industry competitors, and it is the intention of AllSeen Alliance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  </a:t>
            </a:r>
          </a:p>
          <a:p>
            <a:endParaRPr lang="en-US" sz="1800" smtClean="0"/>
          </a:p>
          <a:p>
            <a:r>
              <a:rPr lang="en-US" sz="1800" smtClean="0"/>
              <a:t>Examples of types of actions that are prohibited at AllSeen Alliance meetings and in connection with AllSeen Alliance activities are described in the AllSeen Alliance Antitrust Policy. If you have questions about these matters, please contact your company counsel, or if you are a member of AllSeen Alliance, feel free to contact Lee Gesmer or Andrew Updegrove, of the firm of Gesmer Updegrove LLP, which provides legal counsel to AllSeen Alliance.</a:t>
            </a:r>
          </a:p>
          <a:p>
            <a:endParaRPr lang="en-US" sz="1800" dirty="0"/>
          </a:p>
        </p:txBody>
      </p:sp>
    </p:spTree>
    <p:extLst>
      <p:ext uri="{BB962C8B-B14F-4D97-AF65-F5344CB8AC3E}">
        <p14:creationId xmlns:p14="http://schemas.microsoft.com/office/powerpoint/2010/main" val="2753905741"/>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274639"/>
            <a:ext cx="8229600" cy="628611"/>
          </a:xfrm>
        </p:spPr>
        <p:txBody>
          <a:bodyPr>
            <a:normAutofit/>
          </a:bodyPr>
          <a:lstStyle/>
          <a:p>
            <a:pPr algn="l"/>
            <a:r>
              <a:rPr lang="en-US" dirty="0" smtClean="0"/>
              <a:t>Commit Activity</a:t>
            </a:r>
            <a:endParaRPr lang="en-US" b="1" dirty="0">
              <a:latin typeface="Helvetica"/>
              <a:cs typeface="Helvetica"/>
            </a:endParaRPr>
          </a:p>
        </p:txBody>
      </p:sp>
      <p:sp>
        <p:nvSpPr>
          <p:cNvPr id="4" name="Slide Number Placeholder 3"/>
          <p:cNvSpPr>
            <a:spLocks noGrp="1"/>
          </p:cNvSpPr>
          <p:nvPr>
            <p:ph type="sldNum" sz="quarter" idx="12"/>
          </p:nvPr>
        </p:nvSpPr>
        <p:spPr/>
        <p:txBody>
          <a:bodyPr/>
          <a:lstStyle/>
          <a:p>
            <a:fld id="{8189D6DB-0117-104E-A321-2F94E21D3259}" type="slidenum">
              <a:rPr lang="en-US" smtClean="0"/>
              <a:t>20</a:t>
            </a:fld>
            <a:endParaRPr lang="en-US" dirty="0"/>
          </a:p>
        </p:txBody>
      </p:sp>
      <p:graphicFrame>
        <p:nvGraphicFramePr>
          <p:cNvPr id="7" name="Table 6"/>
          <p:cNvGraphicFramePr>
            <a:graphicFrameLocks noGrp="1"/>
          </p:cNvGraphicFramePr>
          <p:nvPr>
            <p:extLst/>
          </p:nvPr>
        </p:nvGraphicFramePr>
        <p:xfrm>
          <a:off x="1979613" y="1637377"/>
          <a:ext cx="8062331" cy="4506944"/>
        </p:xfrm>
        <a:graphic>
          <a:graphicData uri="http://schemas.openxmlformats.org/drawingml/2006/table">
            <a:tbl>
              <a:tblPr firstRow="1" bandRow="1">
                <a:tableStyleId>{5C22544A-7EE6-4342-B048-85BDC9FD1C3A}</a:tableStyleId>
              </a:tblPr>
              <a:tblGrid>
                <a:gridCol w="2210639"/>
                <a:gridCol w="487641"/>
                <a:gridCol w="487641"/>
                <a:gridCol w="487641"/>
                <a:gridCol w="487641"/>
                <a:gridCol w="487641"/>
                <a:gridCol w="487641"/>
                <a:gridCol w="487641"/>
                <a:gridCol w="487641"/>
                <a:gridCol w="487641"/>
                <a:gridCol w="487641"/>
                <a:gridCol w="487641"/>
                <a:gridCol w="487641"/>
              </a:tblGrid>
              <a:tr h="281684">
                <a:tc>
                  <a:txBody>
                    <a:bodyPr/>
                    <a:lstStyle/>
                    <a:p>
                      <a:pPr algn="ctr" fontAlgn="b"/>
                      <a:r>
                        <a:rPr lang="en-US" sz="1200" u="none" strike="noStrike" dirty="0">
                          <a:effectLst/>
                        </a:rPr>
                        <a:t>Project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13-12</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14-01</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14-02</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14-03</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14-04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14-05</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14-06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14-07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14-08</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14-09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14-10</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Total</a:t>
                      </a:r>
                      <a:endParaRPr lang="en-US" sz="12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dirty="0">
                          <a:effectLst/>
                        </a:rPr>
                        <a:t>compliance/tests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38</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dirty="0">
                          <a:effectLst/>
                        </a:rPr>
                        <a:t>core/</a:t>
                      </a:r>
                      <a:r>
                        <a:rPr lang="en-US" sz="1100" u="none" strike="noStrike" dirty="0" err="1">
                          <a:effectLst/>
                        </a:rPr>
                        <a:t>ajtcl</a:t>
                      </a:r>
                      <a:r>
                        <a:rPr lang="en-US" sz="1100" u="none" strike="noStrike" dirty="0">
                          <a:effectLst/>
                        </a:rPr>
                        <a:t> (</a:t>
                      </a:r>
                      <a:r>
                        <a:rPr lang="en-US" sz="1100" u="none" strike="noStrike" dirty="0" err="1">
                          <a:effectLst/>
                        </a:rPr>
                        <a:t>adj</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301</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dirty="0">
                          <a:effectLst/>
                        </a:rPr>
                        <a:t>core/alljoyn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939</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dirty="0">
                          <a:effectLst/>
                        </a:rPr>
                        <a:t>core/alljoyn-</a:t>
                      </a:r>
                      <a:r>
                        <a:rPr lang="en-US" sz="1100" u="none" strike="noStrike" dirty="0" err="1">
                          <a:effectLst/>
                        </a:rPr>
                        <a:t>js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65</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a:effectLst/>
                        </a:rPr>
                        <a:t>core/openwrt_feed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37</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a:effectLst/>
                        </a:rPr>
                        <a:t>core/securitymgr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2</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a:effectLst/>
                        </a:rPr>
                        <a:t>data/datadriven_api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16</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dirty="0" err="1">
                          <a:effectLst/>
                        </a:rPr>
                        <a:t>devtools</a:t>
                      </a:r>
                      <a:r>
                        <a:rPr lang="en-US" sz="1100" u="none" strike="noStrike" dirty="0">
                          <a:effectLst/>
                        </a:rPr>
                        <a:t>/</a:t>
                      </a:r>
                      <a:r>
                        <a:rPr lang="en-US" sz="1100" u="none" strike="noStrike" dirty="0" err="1">
                          <a:effectLst/>
                        </a:rPr>
                        <a:t>codegen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32</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dirty="0">
                          <a:effectLst/>
                        </a:rPr>
                        <a:t>gateway/</a:t>
                      </a:r>
                      <a:r>
                        <a:rPr lang="en-US" sz="1100" u="none" strike="noStrike" dirty="0" err="1">
                          <a:effectLst/>
                        </a:rPr>
                        <a:t>gwagent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53</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a:effectLst/>
                        </a:rPr>
                        <a:t>lighting/service_framework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67</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a:effectLst/>
                        </a:rPr>
                        <a:t>multimedia/audio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7</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a:effectLst/>
                        </a:rPr>
                        <a:t>services/base (adj)</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546</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a:effectLst/>
                        </a:rPr>
                        <a:t>services/base_tcl (adj)</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248</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u="none" strike="noStrike">
                          <a:effectLst/>
                        </a:rPr>
                        <a:t>smarthome/homeservice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tc>
              </a:tr>
              <a:tr h="281684">
                <a:tc>
                  <a:txBody>
                    <a:bodyPr/>
                    <a:lstStyle/>
                    <a:p>
                      <a:pPr algn="l" fontAlgn="b"/>
                      <a:r>
                        <a:rPr lang="en-US" sz="1100" b="1" u="none" strike="noStrike" dirty="0">
                          <a:effectLst/>
                        </a:rPr>
                        <a:t>Total</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141</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283</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459</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226</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173</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414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594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a:effectLst/>
                        </a:rPr>
                        <a:t>300</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191</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199</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166</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2352</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5930880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5350416" y="3940348"/>
            <a:ext cx="4931662" cy="1015663"/>
          </a:xfrm>
        </p:spPr>
        <p:txBody>
          <a:bodyPr/>
          <a:lstStyle/>
          <a:p>
            <a:pPr>
              <a:spcBef>
                <a:spcPts val="0"/>
              </a:spcBef>
            </a:pPr>
            <a:r>
              <a:rPr lang="en-US" dirty="0" smtClean="0"/>
              <a:t>For more information on AllSeen Alliance, visit us at: </a:t>
            </a:r>
            <a:r>
              <a:rPr lang="en-US" dirty="0" smtClean="0">
                <a:solidFill>
                  <a:schemeClr val="accent1"/>
                </a:solidFill>
              </a:rPr>
              <a:t>allseenalliance.org</a:t>
            </a:r>
            <a:r>
              <a:rPr lang="en-US" dirty="0" smtClean="0"/>
              <a:t> &amp; </a:t>
            </a:r>
            <a:r>
              <a:rPr lang="en-US" dirty="0" smtClean="0">
                <a:solidFill>
                  <a:schemeClr val="accent2">
                    <a:lumMod val="75000"/>
                  </a:schemeClr>
                </a:solidFill>
              </a:rPr>
              <a:t>allseenalliance.org/news/blogs</a:t>
            </a:r>
            <a:endParaRPr lang="en-US" dirty="0">
              <a:solidFill>
                <a:schemeClr val="accent2">
                  <a:lumMod val="75000"/>
                </a:schemeClr>
              </a:solidFill>
            </a:endParaRPr>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412" y="2947561"/>
            <a:ext cx="271533" cy="27153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6243" y="2949293"/>
            <a:ext cx="271533" cy="271533"/>
          </a:xfrm>
          <a:prstGeom prst="rect">
            <a:avLst/>
          </a:prstGeom>
        </p:spPr>
      </p:pic>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21285" y="2949293"/>
            <a:ext cx="271533" cy="271533"/>
          </a:xfrm>
          <a:prstGeom prst="rect">
            <a:avLst/>
          </a:prstGeom>
        </p:spPr>
      </p:pic>
      <p:pic>
        <p:nvPicPr>
          <p:cNvPr id="7" name="Picture 6">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26327" y="2949293"/>
            <a:ext cx="271533" cy="271533"/>
          </a:xfrm>
          <a:prstGeom prst="rect">
            <a:avLst/>
          </a:prstGeom>
        </p:spPr>
      </p:pic>
      <p:pic>
        <p:nvPicPr>
          <p:cNvPr id="8" name="Picture 7">
            <a:hlinkClick r:id="rId11"/>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31370" y="2949293"/>
            <a:ext cx="271533" cy="271533"/>
          </a:xfrm>
          <a:prstGeom prst="rect">
            <a:avLst/>
          </a:prstGeom>
        </p:spPr>
      </p:pic>
      <p:pic>
        <p:nvPicPr>
          <p:cNvPr id="9" name="Picture 8">
            <a:hlinkClick r:id="rId13"/>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11200" y="2947561"/>
            <a:ext cx="271533" cy="271533"/>
          </a:xfrm>
          <a:prstGeom prst="rect">
            <a:avLst/>
          </a:prstGeom>
        </p:spPr>
      </p:pic>
    </p:spTree>
    <p:extLst>
      <p:ext uri="{BB962C8B-B14F-4D97-AF65-F5344CB8AC3E}">
        <p14:creationId xmlns:p14="http://schemas.microsoft.com/office/powerpoint/2010/main" val="347185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gray">
          <a:xfrm>
            <a:off x="1607797" y="1702179"/>
            <a:ext cx="5083956" cy="1631616"/>
          </a:xfrm>
          <a:prstGeom prst="rect">
            <a:avLst/>
          </a:prstGeom>
        </p:spPr>
        <p:txBody>
          <a:bodyPr vert="horz" lIns="45720" tIns="45720" rIns="45720" bIns="45720" rtlCol="0" anchor="t" anchorCtr="0">
            <a:noAutofit/>
          </a:bodyPr>
          <a:lstStyle>
            <a:lvl1pPr algn="l" defTabSz="609468" rtl="0" eaLnBrk="1" latinLnBrk="0" hangingPunct="1">
              <a:lnSpc>
                <a:spcPct val="90000"/>
              </a:lnSpc>
              <a:spcBef>
                <a:spcPct val="0"/>
              </a:spcBef>
              <a:buNone/>
              <a:defRPr sz="3600" b="1" kern="1200" baseline="0">
                <a:solidFill>
                  <a:srgbClr val="000000"/>
                </a:solidFill>
                <a:latin typeface="Arial"/>
                <a:ea typeface="+mj-ea"/>
                <a:cs typeface="Arial"/>
              </a:defRPr>
            </a:lvl1pPr>
          </a:lstStyle>
          <a:p>
            <a:r>
              <a:rPr lang="en-US" dirty="0" smtClean="0"/>
              <a:t>Reminder:</a:t>
            </a:r>
            <a:br>
              <a:rPr lang="en-US" dirty="0" smtClean="0"/>
            </a:br>
            <a:r>
              <a:rPr lang="en-US" sz="800" dirty="0" smtClean="0"/>
              <a:t> </a:t>
            </a:r>
            <a:r>
              <a:rPr lang="en-US" dirty="0" smtClean="0"/>
              <a:t/>
            </a:r>
            <a:br>
              <a:rPr lang="en-US" dirty="0" smtClean="0"/>
            </a:br>
            <a:r>
              <a:rPr lang="en-US" dirty="0" smtClean="0"/>
              <a:t>This call is being recorded</a:t>
            </a:r>
            <a:endParaRPr lang="en-US" dirty="0"/>
          </a:p>
        </p:txBody>
      </p:sp>
    </p:spTree>
    <p:extLst>
      <p:ext uri="{BB962C8B-B14F-4D97-AF65-F5344CB8AC3E}">
        <p14:creationId xmlns:p14="http://schemas.microsoft.com/office/powerpoint/2010/main" val="2932489388"/>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4852" y="3199097"/>
            <a:ext cx="7866519" cy="1508105"/>
          </a:xfrm>
        </p:spPr>
        <p:txBody>
          <a:bodyPr/>
          <a:lstStyle/>
          <a:p>
            <a:r>
              <a:rPr lang="en-US" dirty="0" smtClean="0"/>
              <a:t>Approve minutes from previous meeting</a:t>
            </a:r>
          </a:p>
          <a:p>
            <a:r>
              <a:rPr lang="en-US" dirty="0" smtClean="0"/>
              <a:t>Vote on Living Scenario Proposal</a:t>
            </a:r>
          </a:p>
          <a:p>
            <a:r>
              <a:rPr lang="en-US" dirty="0" smtClean="0"/>
              <a:t>Security 2.0 Status Update</a:t>
            </a:r>
          </a:p>
        </p:txBody>
      </p:sp>
      <p:sp>
        <p:nvSpPr>
          <p:cNvPr id="2" name="Title 1"/>
          <p:cNvSpPr>
            <a:spLocks noGrp="1"/>
          </p:cNvSpPr>
          <p:nvPr>
            <p:ph type="title"/>
          </p:nvPr>
        </p:nvSpPr>
        <p:spPr/>
        <p:txBody>
          <a:bodyPr/>
          <a:lstStyle/>
          <a:p>
            <a:r>
              <a:rPr lang="en-US" smtClean="0"/>
              <a:t>Agenda</a:t>
            </a:r>
            <a:endParaRPr lang="en-US" dirty="0"/>
          </a:p>
        </p:txBody>
      </p:sp>
    </p:spTree>
    <p:extLst>
      <p:ext uri="{BB962C8B-B14F-4D97-AF65-F5344CB8AC3E}">
        <p14:creationId xmlns:p14="http://schemas.microsoft.com/office/powerpoint/2010/main" val="15368566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82945" y="1860731"/>
            <a:ext cx="4680614" cy="1089529"/>
          </a:xfrm>
        </p:spPr>
        <p:txBody>
          <a:bodyPr/>
          <a:lstStyle/>
          <a:p>
            <a:r>
              <a:rPr lang="en-US" dirty="0" smtClean="0"/>
              <a:t>Best Practices for Project Releases</a:t>
            </a:r>
            <a:endParaRPr lang="en-US" dirty="0"/>
          </a:p>
        </p:txBody>
      </p:sp>
      <p:sp>
        <p:nvSpPr>
          <p:cNvPr id="5" name="Text Placeholder 4"/>
          <p:cNvSpPr>
            <a:spLocks noGrp="1"/>
          </p:cNvSpPr>
          <p:nvPr>
            <p:ph type="body" sz="quarter" idx="13"/>
          </p:nvPr>
        </p:nvSpPr>
        <p:spPr>
          <a:xfrm>
            <a:off x="1382713" y="2916299"/>
            <a:ext cx="4680847" cy="861774"/>
          </a:xfrm>
        </p:spPr>
        <p:txBody>
          <a:bodyPr/>
          <a:lstStyle/>
          <a:p>
            <a:r>
              <a:rPr lang="en-US" dirty="0" smtClean="0"/>
              <a:t>Mathew Martineau</a:t>
            </a:r>
          </a:p>
          <a:p>
            <a:endParaRPr lang="en-US" dirty="0"/>
          </a:p>
        </p:txBody>
      </p:sp>
    </p:spTree>
    <p:extLst>
      <p:ext uri="{BB962C8B-B14F-4D97-AF65-F5344CB8AC3E}">
        <p14:creationId xmlns:p14="http://schemas.microsoft.com/office/powerpoint/2010/main" val="4003683319"/>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Release Planning</a:t>
            </a:r>
            <a:endParaRPr lang="en-US" b="1" dirty="0">
              <a:latin typeface="Helvetica"/>
              <a:cs typeface="Helvetica"/>
            </a:endParaRPr>
          </a:p>
        </p:txBody>
      </p:sp>
      <p:sp>
        <p:nvSpPr>
          <p:cNvPr id="3" name="Content Placeholder 2"/>
          <p:cNvSpPr>
            <a:spLocks noGrp="1"/>
          </p:cNvSpPr>
          <p:nvPr>
            <p:ph idx="1"/>
          </p:nvPr>
        </p:nvSpPr>
        <p:spPr>
          <a:xfrm>
            <a:off x="1337481" y="1294545"/>
            <a:ext cx="10350480" cy="5147353"/>
          </a:xfrm>
        </p:spPr>
        <p:txBody>
          <a:bodyPr>
            <a:noAutofit/>
          </a:bodyPr>
          <a:lstStyle/>
          <a:p>
            <a:pPr marL="0" indent="0">
              <a:buNone/>
            </a:pPr>
            <a:r>
              <a:rPr lang="en-US" sz="2800" dirty="0" smtClean="0"/>
              <a:t>Projects </a:t>
            </a:r>
            <a:r>
              <a:rPr lang="en-US" sz="2800" dirty="0"/>
              <a:t>share their plans and status using the wiki.</a:t>
            </a:r>
          </a:p>
          <a:p>
            <a:r>
              <a:rPr lang="en-US" sz="2800" dirty="0" smtClean="0"/>
              <a:t>Plan</a:t>
            </a:r>
            <a:r>
              <a:rPr lang="en-US" sz="2800" dirty="0"/>
              <a:t>: Provided early in the release cycle</a:t>
            </a:r>
          </a:p>
          <a:p>
            <a:r>
              <a:rPr lang="en-US" sz="2800" dirty="0"/>
              <a:t>Status: Updates while work is in progress</a:t>
            </a:r>
          </a:p>
          <a:p>
            <a:r>
              <a:rPr lang="en-US" sz="2800" dirty="0"/>
              <a:t>Review: Final results and test coverage information</a:t>
            </a:r>
          </a:p>
          <a:p>
            <a:pPr marL="0" indent="0">
              <a:buNone/>
            </a:pPr>
            <a:r>
              <a:rPr lang="en-US" sz="2800" i="1" dirty="0" smtClean="0"/>
              <a:t>Monitor </a:t>
            </a:r>
            <a:r>
              <a:rPr lang="en-US" sz="2800" i="1" dirty="0"/>
              <a:t>the release plans and status for projects you depend on.</a:t>
            </a:r>
          </a:p>
          <a:p>
            <a:pPr marL="0" indent="0">
              <a:buNone/>
            </a:pPr>
            <a:r>
              <a:rPr lang="en-US" sz="2800" dirty="0" smtClean="0"/>
              <a:t>Example</a:t>
            </a:r>
            <a:r>
              <a:rPr lang="en-US" sz="2800" dirty="0"/>
              <a:t>: </a:t>
            </a:r>
            <a:r>
              <a:rPr lang="en-US" sz="2800" dirty="0">
                <a:hlinkClick r:id="rId2"/>
              </a:rPr>
              <a:t>https://wiki.allseenalliance.org/release/14.06</a:t>
            </a:r>
            <a:r>
              <a:rPr lang="en-US" sz="2800" dirty="0"/>
              <a:t> </a:t>
            </a:r>
          </a:p>
          <a:p>
            <a:pPr marL="0" indent="0">
              <a:buNone/>
            </a:pPr>
            <a:r>
              <a:rPr lang="en-US" sz="2800" dirty="0"/>
              <a:t>Details and templates: </a:t>
            </a:r>
            <a:r>
              <a:rPr lang="en-US" sz="2800" dirty="0">
                <a:hlinkClick r:id="rId3"/>
              </a:rPr>
              <a:t>https://wiki.allseenalliance.org/release/process</a:t>
            </a:r>
            <a:endParaRPr lang="en-US" sz="2800" dirty="0"/>
          </a:p>
          <a:p>
            <a:pPr marL="0" indent="0">
              <a:buNone/>
            </a:pPr>
            <a:endParaRPr lang="en-US" sz="2800" dirty="0"/>
          </a:p>
          <a:p>
            <a:pPr marL="0" indent="0">
              <a:buNone/>
            </a:pPr>
            <a:endParaRPr lang="en-US" sz="2800" dirty="0"/>
          </a:p>
        </p:txBody>
      </p:sp>
      <p:sp>
        <p:nvSpPr>
          <p:cNvPr id="4" name="Slide Number Placeholder 3"/>
          <p:cNvSpPr>
            <a:spLocks noGrp="1"/>
          </p:cNvSpPr>
          <p:nvPr>
            <p:ph type="sldNum" sz="quarter" idx="12"/>
          </p:nvPr>
        </p:nvSpPr>
        <p:spPr/>
        <p:txBody>
          <a:bodyPr/>
          <a:lstStyle/>
          <a:p>
            <a:fld id="{8189D6DB-0117-104E-A321-2F94E21D3259}" type="slidenum">
              <a:rPr lang="en-US" smtClean="0"/>
              <a:t>6</a:t>
            </a:fld>
            <a:endParaRPr lang="en-US" dirty="0"/>
          </a:p>
        </p:txBody>
      </p:sp>
    </p:spTree>
    <p:extLst>
      <p:ext uri="{BB962C8B-B14F-4D97-AF65-F5344CB8AC3E}">
        <p14:creationId xmlns:p14="http://schemas.microsoft.com/office/powerpoint/2010/main" val="39496831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Release Practices</a:t>
            </a:r>
            <a:endParaRPr lang="en-US" dirty="0"/>
          </a:p>
        </p:txBody>
      </p:sp>
      <p:sp>
        <p:nvSpPr>
          <p:cNvPr id="6" name="Content Placeholder 5"/>
          <p:cNvSpPr>
            <a:spLocks noGrp="1"/>
          </p:cNvSpPr>
          <p:nvPr>
            <p:ph idx="1"/>
          </p:nvPr>
        </p:nvSpPr>
        <p:spPr>
          <a:xfrm>
            <a:off x="457200" y="1600201"/>
            <a:ext cx="11348113" cy="3831608"/>
          </a:xfrm>
        </p:spPr>
        <p:txBody>
          <a:bodyPr>
            <a:noAutofit/>
          </a:bodyPr>
          <a:lstStyle/>
          <a:p>
            <a:r>
              <a:rPr lang="en-US" sz="2400" dirty="0" smtClean="0"/>
              <a:t>As a project nears release time, create a release branch. Example: RB14.06, RB14.12</a:t>
            </a:r>
          </a:p>
          <a:p>
            <a:pPr lvl="1"/>
            <a:r>
              <a:rPr lang="en-US" sz="2000" dirty="0" smtClean="0"/>
              <a:t>The release can be stabilized on this branch while other work continues on the master branch.</a:t>
            </a:r>
          </a:p>
          <a:p>
            <a:pPr lvl="1"/>
            <a:r>
              <a:rPr lang="en-US" sz="2000" dirty="0" smtClean="0"/>
              <a:t>Make sure bug fix changes are merged or cherry-picked to the master branch</a:t>
            </a:r>
          </a:p>
          <a:p>
            <a:r>
              <a:rPr lang="en-US" sz="2400" dirty="0" smtClean="0"/>
              <a:t>When the release is ready, tag the final commit</a:t>
            </a:r>
          </a:p>
          <a:p>
            <a:pPr lvl="1"/>
            <a:r>
              <a:rPr lang="en-US" sz="2000" dirty="0" smtClean="0"/>
              <a:t>Tag examples: “v14.06”, “v14.06a”, “v14.06.01”</a:t>
            </a:r>
          </a:p>
          <a:p>
            <a:r>
              <a:rPr lang="en-US" sz="2400" dirty="0" smtClean="0"/>
              <a:t>Update documentation including the wiki, allseenalliance.org, or other documents.</a:t>
            </a:r>
          </a:p>
          <a:p>
            <a:endParaRPr lang="en-US" sz="2400" dirty="0"/>
          </a:p>
        </p:txBody>
      </p:sp>
      <p:sp>
        <p:nvSpPr>
          <p:cNvPr id="4" name="Slide Number Placeholder 3"/>
          <p:cNvSpPr>
            <a:spLocks noGrp="1"/>
          </p:cNvSpPr>
          <p:nvPr>
            <p:ph type="sldNum" sz="quarter" idx="12"/>
          </p:nvPr>
        </p:nvSpPr>
        <p:spPr/>
        <p:txBody>
          <a:bodyPr/>
          <a:lstStyle/>
          <a:p>
            <a:fld id="{8189D6DB-0117-104E-A321-2F94E21D3259}" type="slidenum">
              <a:rPr lang="en-US" smtClean="0"/>
              <a:t>7</a:t>
            </a:fld>
            <a:endParaRPr lang="en-US" dirty="0"/>
          </a:p>
        </p:txBody>
      </p:sp>
    </p:spTree>
    <p:extLst>
      <p:ext uri="{BB962C8B-B14F-4D97-AF65-F5344CB8AC3E}">
        <p14:creationId xmlns:p14="http://schemas.microsoft.com/office/powerpoint/2010/main" val="38074412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Release Practices</a:t>
            </a:r>
            <a:endParaRPr lang="en-US" dirty="0"/>
          </a:p>
        </p:txBody>
      </p:sp>
      <p:sp>
        <p:nvSpPr>
          <p:cNvPr id="6" name="Content Placeholder 5"/>
          <p:cNvSpPr>
            <a:spLocks noGrp="1"/>
          </p:cNvSpPr>
          <p:nvPr>
            <p:ph idx="1"/>
          </p:nvPr>
        </p:nvSpPr>
        <p:spPr/>
        <p:txBody>
          <a:bodyPr>
            <a:noAutofit/>
          </a:bodyPr>
          <a:lstStyle/>
          <a:p>
            <a:r>
              <a:rPr lang="en-US" sz="3600" dirty="0"/>
              <a:t>Publish a source archive (.tar.gz or .zip) at </a:t>
            </a:r>
            <a:r>
              <a:rPr lang="en-US" sz="3600" dirty="0">
                <a:hlinkClick r:id="rId2"/>
              </a:rPr>
              <a:t>http://mirrors.kernel.org/allseenalliance/alljoyn</a:t>
            </a:r>
            <a:r>
              <a:rPr lang="en-US" sz="3600" dirty="0"/>
              <a:t> </a:t>
            </a:r>
          </a:p>
          <a:p>
            <a:pPr lvl="1"/>
            <a:r>
              <a:rPr lang="en-US" sz="2400" dirty="0" smtClean="0"/>
              <a:t>Archives should be generated using Jenkins build automation or using the </a:t>
            </a:r>
            <a:r>
              <a:rPr lang="en-US" sz="2400" dirty="0"/>
              <a:t>download links </a:t>
            </a:r>
            <a:r>
              <a:rPr lang="en-US" sz="2400" dirty="0" smtClean="0"/>
              <a:t>on </a:t>
            </a:r>
            <a:r>
              <a:rPr lang="en-US" sz="2400" dirty="0">
                <a:hlinkClick r:id="rId3"/>
              </a:rPr>
              <a:t>https://git.allseenalliance.org/cgit</a:t>
            </a:r>
            <a:r>
              <a:rPr lang="en-US" sz="2400" dirty="0" smtClean="0">
                <a:hlinkClick r:id="rId3"/>
              </a:rPr>
              <a:t>/</a:t>
            </a:r>
            <a:endParaRPr lang="en-US" sz="2400" dirty="0" smtClean="0"/>
          </a:p>
          <a:p>
            <a:pPr lvl="1"/>
            <a:r>
              <a:rPr lang="en-US" sz="2400" dirty="0" smtClean="0"/>
              <a:t>Send email to </a:t>
            </a:r>
            <a:r>
              <a:rPr lang="en-US" sz="2400" dirty="0" smtClean="0">
                <a:hlinkClick r:id="rId4"/>
              </a:rPr>
              <a:t>allseen-infrastructure@lists.allseenalliance.org</a:t>
            </a:r>
            <a:r>
              <a:rPr lang="en-US" sz="2400" dirty="0" smtClean="0"/>
              <a:t> requesting to post your files</a:t>
            </a:r>
          </a:p>
          <a:p>
            <a:r>
              <a:rPr lang="en-US" sz="3600" dirty="0"/>
              <a:t>Send questions </a:t>
            </a:r>
            <a:r>
              <a:rPr lang="en-US" sz="3600" dirty="0" smtClean="0"/>
              <a:t>to</a:t>
            </a:r>
            <a:br>
              <a:rPr lang="en-US" sz="3600" dirty="0" smtClean="0"/>
            </a:br>
            <a:r>
              <a:rPr lang="en-US" sz="3600" dirty="0" smtClean="0">
                <a:hlinkClick r:id="rId4"/>
              </a:rPr>
              <a:t>allseen-infrastructure@lists.allseenalliance.org</a:t>
            </a:r>
            <a:endParaRPr lang="en-US" sz="3600" dirty="0"/>
          </a:p>
          <a:p>
            <a:pPr lvl="1"/>
            <a:endParaRPr lang="en-US" sz="2000" dirty="0" smtClean="0"/>
          </a:p>
          <a:p>
            <a:pPr lvl="1"/>
            <a:endParaRPr lang="en-US" sz="2000" dirty="0"/>
          </a:p>
        </p:txBody>
      </p:sp>
      <p:sp>
        <p:nvSpPr>
          <p:cNvPr id="4" name="Slide Number Placeholder 3"/>
          <p:cNvSpPr>
            <a:spLocks noGrp="1"/>
          </p:cNvSpPr>
          <p:nvPr>
            <p:ph type="sldNum" sz="quarter" idx="12"/>
          </p:nvPr>
        </p:nvSpPr>
        <p:spPr/>
        <p:txBody>
          <a:bodyPr/>
          <a:lstStyle/>
          <a:p>
            <a:fld id="{8189D6DB-0117-104E-A321-2F94E21D3259}" type="slidenum">
              <a:rPr lang="en-US" smtClean="0"/>
              <a:t>8</a:t>
            </a:fld>
            <a:endParaRPr lang="en-US" dirty="0"/>
          </a:p>
        </p:txBody>
      </p:sp>
    </p:spTree>
    <p:extLst>
      <p:ext uri="{BB962C8B-B14F-4D97-AF65-F5344CB8AC3E}">
        <p14:creationId xmlns:p14="http://schemas.microsoft.com/office/powerpoint/2010/main" val="16035292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82945" y="1860731"/>
            <a:ext cx="4680614" cy="590931"/>
          </a:xfrm>
        </p:spPr>
        <p:txBody>
          <a:bodyPr/>
          <a:lstStyle/>
          <a:p>
            <a:r>
              <a:rPr lang="en-US" dirty="0" smtClean="0"/>
              <a:t>Security 2.0 Status</a:t>
            </a:r>
            <a:endParaRPr lang="en-US" dirty="0"/>
          </a:p>
        </p:txBody>
      </p:sp>
      <p:sp>
        <p:nvSpPr>
          <p:cNvPr id="6" name="Text Placeholder 5"/>
          <p:cNvSpPr>
            <a:spLocks noGrp="1"/>
          </p:cNvSpPr>
          <p:nvPr>
            <p:ph type="body" sz="quarter" idx="13"/>
          </p:nvPr>
        </p:nvSpPr>
        <p:spPr/>
        <p:txBody>
          <a:bodyPr/>
          <a:lstStyle/>
          <a:p>
            <a:r>
              <a:rPr lang="en-US" dirty="0" smtClean="0"/>
              <a:t>Technicolor</a:t>
            </a:r>
            <a:endParaRPr lang="en-US" dirty="0"/>
          </a:p>
        </p:txBody>
      </p:sp>
    </p:spTree>
    <p:extLst>
      <p:ext uri="{BB962C8B-B14F-4D97-AF65-F5344CB8AC3E}">
        <p14:creationId xmlns:p14="http://schemas.microsoft.com/office/powerpoint/2010/main" val="15157817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AllSeen Alliance 16x9">
  <a:themeElements>
    <a:clrScheme name="AllSeen Color Them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8576"/>
      </a:hlink>
      <a:folHlink>
        <a:srgbClr val="00857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AllSeenAlliance_16x9_Template_R2c_052114" id="{8E75FDF3-1D6D-4350-8156-BBBA5F9620CD}" vid="{ABA66D53-A9C0-4DF4-BCD3-E064A2D14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4040</TotalTime>
  <Words>1491</Words>
  <Application>Microsoft Macintosh PowerPoint</Application>
  <PresentationFormat>Custom</PresentationFormat>
  <Paragraphs>363</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AllSeen Alliance 16x9</vt:lpstr>
      <vt:lpstr>Technical Steering Meeting</vt:lpstr>
      <vt:lpstr>Antitrust Compliance Notice</vt:lpstr>
      <vt:lpstr>PowerPoint Presentation</vt:lpstr>
      <vt:lpstr>Agenda</vt:lpstr>
      <vt:lpstr>Best Practices for Project Releases</vt:lpstr>
      <vt:lpstr>Release Planning</vt:lpstr>
      <vt:lpstr>Release Practices</vt:lpstr>
      <vt:lpstr>Release Practices</vt:lpstr>
      <vt:lpstr>Security 2.0 Status</vt:lpstr>
      <vt:lpstr>Security 2.0 - Architecture  </vt:lpstr>
      <vt:lpstr>Security 2.0 – 14Q4 schedule</vt:lpstr>
      <vt:lpstr>Security 2.0 – 14Q4 milestones</vt:lpstr>
      <vt:lpstr>Security 2.0 – Open issues</vt:lpstr>
      <vt:lpstr>Lighting Applications Project Proposal</vt:lpstr>
      <vt:lpstr>Lighting Apps Proposal</vt:lpstr>
      <vt:lpstr>Lighting Apps Project Scope and Functionality</vt:lpstr>
      <vt:lpstr>Project Details</vt:lpstr>
      <vt:lpstr>Committers/Contributors</vt:lpstr>
      <vt:lpstr>Have We Been Busy!</vt:lpstr>
      <vt:lpstr>Commit Activity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Brett Preston</cp:lastModifiedBy>
  <cp:revision>267</cp:revision>
  <dcterms:created xsi:type="dcterms:W3CDTF">2013-11-19T20:42:06Z</dcterms:created>
  <dcterms:modified xsi:type="dcterms:W3CDTF">2014-10-21T00:00:33Z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-638616269</vt:i4>
  </property>
  <property fmtid="{D5CDD505-2E9C-101B-9397-08002B2CF9AE}" pid="3" name="_NewReviewCycle">
    <vt:lpwstr/>
  </property>
  <property fmtid="{D5CDD505-2E9C-101B-9397-08002B2CF9AE}" pid="4" name="_EmailSubject">
    <vt:lpwstr>TSC slides for tomorrow's call</vt:lpwstr>
  </property>
  <property fmtid="{D5CDD505-2E9C-101B-9397-08002B2CF9AE}" pid="5" name="_AuthorEmail">
    <vt:lpwstr>ckavas@qce.qualcomm.com</vt:lpwstr>
  </property>
  <property fmtid="{D5CDD505-2E9C-101B-9397-08002B2CF9AE}" pid="6" name="_AuthorEmailDisplayName">
    <vt:lpwstr>Kavas, Chris</vt:lpwstr>
  </property>
  <property fmtid="{D5CDD505-2E9C-101B-9397-08002B2CF9AE}" pid="7" name="_PreviousAdHocReviewCycleID">
    <vt:i4>-168664249</vt:i4>
  </property>
</Properties>
</file>