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2" r:id="rId4"/>
    <p:sldId id="261" r:id="rId5"/>
  </p:sldIdLst>
  <p:sldSz cx="12188825" cy="6858000"/>
  <p:notesSz cx="7315200" cy="123444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4" pos="7349">
          <p15:clr>
            <a:srgbClr val="A4A3A4"/>
          </p15:clr>
        </p15:guide>
        <p15:guide id="5" orient="horz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9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72"/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02" autoAdjust="0"/>
    <p:restoredTop sz="73733" autoAdjust="0"/>
  </p:normalViewPr>
  <p:slideViewPr>
    <p:cSldViewPr snapToGrid="0" snapToObjects="1">
      <p:cViewPr varScale="1">
        <p:scale>
          <a:sx n="108" d="100"/>
          <a:sy n="108" d="100"/>
        </p:scale>
        <p:origin x="640" y="184"/>
      </p:cViewPr>
      <p:guideLst>
        <p:guide orient="horz" pos="2160"/>
        <p:guide pos="3839"/>
        <p:guide pos="7349"/>
        <p:guide orient="horz" pos="288"/>
      </p:guideLst>
    </p:cSldViewPr>
  </p:slideViewPr>
  <p:outlineViewPr>
    <p:cViewPr>
      <p:scale>
        <a:sx n="33" d="100"/>
        <a:sy n="33" d="100"/>
      </p:scale>
      <p:origin x="0" y="-2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786" y="60"/>
      </p:cViewPr>
      <p:guideLst>
        <p:guide orient="horz" pos="3889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617220"/>
          </a:xfrm>
          <a:prstGeom prst="rect">
            <a:avLst/>
          </a:prstGeom>
        </p:spPr>
        <p:txBody>
          <a:bodyPr vert="horz" lIns="112322" tIns="56162" rIns="112322" bIns="56162" rtlCol="0"/>
          <a:lstStyle>
            <a:lvl1pPr algn="l">
              <a:defRPr sz="15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2"/>
            <a:ext cx="3169920" cy="617220"/>
          </a:xfrm>
          <a:prstGeom prst="rect">
            <a:avLst/>
          </a:prstGeom>
        </p:spPr>
        <p:txBody>
          <a:bodyPr vert="horz" lIns="112322" tIns="56162" rIns="112322" bIns="56162" rtlCol="0"/>
          <a:lstStyle>
            <a:lvl1pPr algn="r">
              <a:defRPr sz="15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pPr/>
              <a:t>2/29/16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1725038"/>
            <a:ext cx="3169920" cy="617220"/>
          </a:xfrm>
          <a:prstGeom prst="rect">
            <a:avLst/>
          </a:prstGeom>
        </p:spPr>
        <p:txBody>
          <a:bodyPr vert="horz" lIns="112322" tIns="56162" rIns="112322" bIns="56162" rtlCol="0" anchor="b"/>
          <a:lstStyle>
            <a:lvl1pPr algn="l">
              <a:defRPr sz="15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11725038"/>
            <a:ext cx="3169920" cy="617220"/>
          </a:xfrm>
          <a:prstGeom prst="rect">
            <a:avLst/>
          </a:prstGeom>
        </p:spPr>
        <p:txBody>
          <a:bodyPr vert="horz" lIns="112322" tIns="56162" rIns="112322" bIns="56162" rtlCol="0" anchor="b"/>
          <a:lstStyle>
            <a:lvl1pPr algn="r">
              <a:defRPr sz="15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617220"/>
          </a:xfrm>
          <a:prstGeom prst="rect">
            <a:avLst/>
          </a:prstGeom>
        </p:spPr>
        <p:txBody>
          <a:bodyPr vert="horz" lIns="112322" tIns="56162" rIns="112322" bIns="56162" rtlCol="0"/>
          <a:lstStyle>
            <a:lvl1pPr algn="l">
              <a:defRPr sz="15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2"/>
            <a:ext cx="3169920" cy="617220"/>
          </a:xfrm>
          <a:prstGeom prst="rect">
            <a:avLst/>
          </a:prstGeom>
        </p:spPr>
        <p:txBody>
          <a:bodyPr vert="horz" lIns="112322" tIns="56162" rIns="112322" bIns="56162" rtlCol="0"/>
          <a:lstStyle>
            <a:lvl1pPr algn="r">
              <a:defRPr sz="15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2/29/16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4025" y="927100"/>
            <a:ext cx="8223250" cy="4627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22" tIns="56162" rIns="112322" bIns="561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863590"/>
            <a:ext cx="5852160" cy="5554980"/>
          </a:xfrm>
          <a:prstGeom prst="rect">
            <a:avLst/>
          </a:prstGeom>
        </p:spPr>
        <p:txBody>
          <a:bodyPr vert="horz" lIns="112322" tIns="56162" rIns="112322" bIns="56162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7220"/>
          </a:xfrm>
          <a:prstGeom prst="rect">
            <a:avLst/>
          </a:prstGeom>
        </p:spPr>
        <p:txBody>
          <a:bodyPr vert="horz" lIns="112322" tIns="56162" rIns="112322" bIns="56162" rtlCol="0" anchor="b"/>
          <a:lstStyle>
            <a:lvl1pPr algn="l">
              <a:defRPr sz="15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11725038"/>
            <a:ext cx="3169920" cy="617220"/>
          </a:xfrm>
          <a:prstGeom prst="rect">
            <a:avLst/>
          </a:prstGeom>
        </p:spPr>
        <p:txBody>
          <a:bodyPr vert="horz" lIns="112322" tIns="56162" rIns="112322" bIns="56162" rtlCol="0" anchor="b"/>
          <a:lstStyle>
            <a:lvl1pPr algn="r">
              <a:defRPr sz="15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3634624"/>
            <a:ext cx="3687990" cy="911019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921873"/>
            <a:ext cx="3687989" cy="338554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5203703"/>
            <a:ext cx="3696816" cy="338554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920569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pPr algn="r"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pPr algn="r"/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pPr algn="r"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347472"/>
            <a:ext cx="7699753" cy="646331"/>
          </a:xfrm>
        </p:spPr>
        <p:txBody>
          <a:bodyPr anchor="t" anchorCtr="0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pPr algn="r"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347472"/>
            <a:ext cx="11238089" cy="618631"/>
          </a:xfrm>
          <a:prstGeom prst="rect">
            <a:avLst/>
          </a:prstGeom>
        </p:spPr>
        <p:txBody>
          <a:bodyPr vert="horz" lIns="45720" tIns="45720" rIns="4572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fld id="{8F13D071-DE7E-4975-AACA-280E37F00428}" type="datetime3">
              <a:rPr lang="en-US" sz="1000" smtClean="0">
                <a:solidFill>
                  <a:srgbClr val="898989"/>
                </a:solidFill>
              </a:rPr>
              <a:pPr/>
              <a:t>29 February 2016</a:t>
            </a:fld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pPr algn="r"/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pos="335" userDrawn="1">
          <p15:clr>
            <a:srgbClr val="F26B43"/>
          </p15:clr>
        </p15:guide>
        <p15:guide id="5" pos="73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324" y="3839295"/>
            <a:ext cx="3687990" cy="501676"/>
          </a:xfrm>
        </p:spPr>
        <p:txBody>
          <a:bodyPr/>
          <a:lstStyle/>
          <a:p>
            <a:r>
              <a:rPr lang="en-US" dirty="0" smtClean="0"/>
              <a:t>Strategy Meeting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0326" y="4903933"/>
            <a:ext cx="3687989" cy="338554"/>
          </a:xfrm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301499" y="5577549"/>
            <a:ext cx="3696816" cy="338554"/>
          </a:xfrm>
        </p:spPr>
        <p:txBody>
          <a:bodyPr/>
          <a:lstStyle/>
          <a:p>
            <a:r>
              <a:rPr lang="en-US" altLang="ko-KR" b="1" dirty="0" smtClean="0"/>
              <a:t>Feb 29, 2016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852" y="3199097"/>
            <a:ext cx="7866519" cy="2923877"/>
          </a:xfrm>
        </p:spPr>
        <p:txBody>
          <a:bodyPr/>
          <a:lstStyle/>
          <a:p>
            <a:r>
              <a:rPr lang="en-US" dirty="0" smtClean="0"/>
              <a:t>Having </a:t>
            </a:r>
            <a:r>
              <a:rPr lang="en-US" dirty="0"/>
              <a:t>only 1 client library for </a:t>
            </a:r>
            <a:r>
              <a:rPr lang="en-US" dirty="0" smtClean="0"/>
              <a:t>Core</a:t>
            </a:r>
          </a:p>
          <a:p>
            <a:r>
              <a:rPr lang="en-US" dirty="0" smtClean="0"/>
              <a:t>Stability issues</a:t>
            </a:r>
          </a:p>
          <a:p>
            <a:r>
              <a:rPr lang="en-US" dirty="0" smtClean="0"/>
              <a:t>C&amp;C</a:t>
            </a:r>
          </a:p>
          <a:p>
            <a:r>
              <a:rPr lang="en-US" dirty="0" smtClean="0"/>
              <a:t>Roadmap – how do we pull one together</a:t>
            </a:r>
          </a:p>
          <a:p>
            <a:r>
              <a:rPr lang="en-US" dirty="0" smtClean="0"/>
              <a:t>Towards </a:t>
            </a:r>
            <a:r>
              <a:rPr lang="en-US" dirty="0"/>
              <a:t>a generic "controller" service</a:t>
            </a:r>
            <a:r>
              <a:rPr lang="en-US" dirty="0" smtClean="0"/>
              <a:t>? (time permitting)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7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and C&amp;C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3093154"/>
          </a:xfrm>
        </p:spPr>
        <p:txBody>
          <a:bodyPr/>
          <a:lstStyle/>
          <a:p>
            <a:r>
              <a:rPr lang="en-US" dirty="0"/>
              <a:t>Stability issues</a:t>
            </a:r>
          </a:p>
          <a:p>
            <a:pPr lvl="1"/>
            <a:r>
              <a:rPr lang="en-US" dirty="0" smtClean="0"/>
              <a:t>When system complexity goes up the system as a whole doesn’t perform well</a:t>
            </a:r>
          </a:p>
          <a:p>
            <a:pPr lvl="1"/>
            <a:r>
              <a:rPr lang="en-US" dirty="0" smtClean="0"/>
              <a:t>No tools to help debug those scenarios: monitoring tool for example</a:t>
            </a:r>
            <a:endParaRPr lang="en-US" dirty="0"/>
          </a:p>
          <a:p>
            <a:r>
              <a:rPr lang="en-US" dirty="0"/>
              <a:t>C&amp;C</a:t>
            </a:r>
          </a:p>
          <a:p>
            <a:pPr lvl="1"/>
            <a:r>
              <a:rPr lang="en-US" dirty="0" smtClean="0"/>
              <a:t>Testing to look at devices in </a:t>
            </a:r>
            <a:r>
              <a:rPr lang="en-US" smtClean="0"/>
              <a:t>scale environments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we testing to ensure  good UX?</a:t>
            </a:r>
          </a:p>
          <a:p>
            <a:pPr lvl="1"/>
            <a:r>
              <a:rPr lang="en-US" dirty="0"/>
              <a:t>Needs to be more “real world”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8195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a generic "controller" service?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37856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Proposal</a:t>
            </a:r>
            <a:r>
              <a:rPr lang="en-US" dirty="0"/>
              <a:t>:</a:t>
            </a:r>
          </a:p>
          <a:p>
            <a:r>
              <a:rPr lang="en-US" dirty="0" smtClean="0"/>
              <a:t>Generic </a:t>
            </a:r>
            <a:r>
              <a:rPr lang="en-US" dirty="0"/>
              <a:t>components (</a:t>
            </a:r>
            <a:r>
              <a:rPr lang="en-US" dirty="0" err="1"/>
              <a:t>eg</a:t>
            </a:r>
            <a:r>
              <a:rPr lang="en-US" dirty="0"/>
              <a:t>. groups, scenes, Living Scenarios, persistent state/discovery of unreachable devices) of existing "controller services" (</a:t>
            </a:r>
            <a:r>
              <a:rPr lang="en-US" dirty="0" err="1"/>
              <a:t>eg</a:t>
            </a:r>
            <a:r>
              <a:rPr lang="en-US" dirty="0"/>
              <a:t>. HAE, Lighting, Home Controller) should be merged into the Standard Core library (or the "Extended/Router" component if Core migrates to Thin-Client-only).</a:t>
            </a:r>
          </a:p>
          <a:p>
            <a:r>
              <a:rPr lang="en-US" dirty="0" smtClean="0"/>
              <a:t>Device </a:t>
            </a:r>
            <a:r>
              <a:rPr lang="en-US" dirty="0"/>
              <a:t>model projects (Lighting, HAE, other schemas "Common Interfaces" </a:t>
            </a:r>
            <a:r>
              <a:rPr lang="en-US" dirty="0" err="1"/>
              <a:t>etc</a:t>
            </a:r>
            <a:r>
              <a:rPr lang="en-US" dirty="0"/>
              <a:t>) can then focus purely on schemas/models.</a:t>
            </a:r>
          </a:p>
          <a:p>
            <a:r>
              <a:rPr lang="en-US" dirty="0" smtClean="0"/>
              <a:t>An </a:t>
            </a:r>
            <a:r>
              <a:rPr lang="en-US" dirty="0"/>
              <a:t>aside: until this service actually performs "controller" functions (executing rules / automations) it deserves a different name - perhaps this project is an upgrade to the Routing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20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16x9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807F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5265</TotalTime>
  <Words>216</Words>
  <Application>Microsoft Macintosh PowerPoint</Application>
  <PresentationFormat>Custom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굴림</vt:lpstr>
      <vt:lpstr>AllSeen Alliance 16x9</vt:lpstr>
      <vt:lpstr>Strategy Meeting</vt:lpstr>
      <vt:lpstr>PowerPoint Presentation</vt:lpstr>
      <vt:lpstr>Stability and C&amp;C</vt:lpstr>
      <vt:lpstr>Towards a generic "controller" service?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Brett Preston</cp:lastModifiedBy>
  <cp:revision>569</cp:revision>
  <cp:lastPrinted>2014-12-02T01:49:14Z</cp:lastPrinted>
  <dcterms:created xsi:type="dcterms:W3CDTF">2013-11-19T20:42:06Z</dcterms:created>
  <dcterms:modified xsi:type="dcterms:W3CDTF">2016-02-29T22:50:20Z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-1361220731</vt:i4>
  </property>
  <property fmtid="{D5CDD505-2E9C-101B-9397-08002B2CF9AE}" pid="4" name="_EmailSubject">
    <vt:lpwstr>Slides</vt:lpwstr>
  </property>
  <property fmtid="{D5CDD505-2E9C-101B-9397-08002B2CF9AE}" pid="5" name="_AuthorEmail">
    <vt:lpwstr>mlioy@qce.qualcomm.com</vt:lpwstr>
  </property>
  <property fmtid="{D5CDD505-2E9C-101B-9397-08002B2CF9AE}" pid="6" name="_AuthorEmailDisplayName">
    <vt:lpwstr>Lioy, Marcello</vt:lpwstr>
  </property>
</Properties>
</file>