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72" r:id="rId3"/>
    <p:sldId id="293" r:id="rId4"/>
    <p:sldId id="291" r:id="rId5"/>
    <p:sldId id="286" r:id="rId6"/>
    <p:sldId id="292" r:id="rId7"/>
    <p:sldId id="281" r:id="rId8"/>
  </p:sldIdLst>
  <p:sldSz cx="12188825" cy="6858000"/>
  <p:notesSz cx="6858000" cy="9144000"/>
  <p:defaultTextStyle>
    <a:defPPr>
      <a:defRPr lang="en-US"/>
    </a:defPPr>
    <a:lvl1pPr marL="0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30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88">
          <p15:clr>
            <a:srgbClr val="A4A3A4"/>
          </p15:clr>
        </p15:guide>
        <p15:guide id="3" pos="3839">
          <p15:clr>
            <a:srgbClr val="A4A3A4"/>
          </p15:clr>
        </p15:guide>
        <p15:guide id="4" pos="73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98989"/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>
        <p:guide orient="horz" pos="2160"/>
        <p:guide orient="horz" pos="288"/>
        <p:guide pos="3839"/>
        <p:guide pos="73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3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>
                <a:latin typeface="Arial" pitchFamily="34" charset="0"/>
              </a:rPr>
              <a:t>5/26/16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>
                <a:latin typeface="Arial" pitchFamily="34" charset="0"/>
              </a:r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2976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1C60A67-9ABC-4641-AF9C-03065E87C293}" type="datetimeFigureOut">
              <a:rPr lang="en-US" smtClean="0"/>
              <a:t>5/26/16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B673C98-AB22-224F-88A9-AE7142A5D3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269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8965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609600" algn="l" defTabSz="608965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219200" algn="l" defTabSz="608965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828165" algn="l" defTabSz="608965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437765" algn="l" defTabSz="608965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3047365" algn="l" defTabSz="6089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6089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6089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530" algn="l" defTabSz="6089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4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310324" y="3634624"/>
            <a:ext cx="3687990" cy="911019"/>
          </a:xfrm>
        </p:spPr>
        <p:txBody>
          <a:bodyPr lIns="45720" tIns="45720" rIns="45720" bIns="45720" anchor="ctr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310326" y="4921873"/>
            <a:ext cx="3687989" cy="338554"/>
          </a:xfrm>
        </p:spPr>
        <p:txBody>
          <a:bodyPr lIns="45720" tIns="45720" rIns="45720" bIns="45720">
            <a:sp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01499" y="5203703"/>
            <a:ext cx="3696816" cy="338554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Title or date, Company</a:t>
            </a:r>
          </a:p>
        </p:txBody>
      </p:sp>
      <p:grpSp>
        <p:nvGrpSpPr>
          <p:cNvPr id="63" name="Group 62"/>
          <p:cNvGrpSpPr/>
          <p:nvPr userDrawn="1"/>
        </p:nvGrpSpPr>
        <p:grpSpPr bwMode="gray">
          <a:xfrm>
            <a:off x="506969" y="1920569"/>
            <a:ext cx="3254574" cy="807360"/>
            <a:chOff x="380326" y="1440427"/>
            <a:chExt cx="2441566" cy="605520"/>
          </a:xfrm>
        </p:grpSpPr>
        <p:sp>
          <p:nvSpPr>
            <p:cNvPr id="34" name="Freeform 1"/>
            <p:cNvSpPr>
              <a:spLocks noChangeArrowheads="1"/>
            </p:cNvSpPr>
            <p:nvPr/>
          </p:nvSpPr>
          <p:spPr bwMode="gray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gray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gray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gray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gray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gray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gray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gray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gray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gray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gray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gray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13"/>
            <p:cNvSpPr>
              <a:spLocks noChangeArrowheads="1"/>
            </p:cNvSpPr>
            <p:nvPr/>
          </p:nvSpPr>
          <p:spPr bwMode="gray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4"/>
            <p:cNvSpPr>
              <a:spLocks noChangeArrowheads="1"/>
            </p:cNvSpPr>
            <p:nvPr/>
          </p:nvSpPr>
          <p:spPr bwMode="gray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5"/>
            <p:cNvSpPr>
              <a:spLocks noChangeArrowheads="1"/>
            </p:cNvSpPr>
            <p:nvPr/>
          </p:nvSpPr>
          <p:spPr bwMode="gray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6"/>
            <p:cNvSpPr>
              <a:spLocks noChangeArrowheads="1"/>
            </p:cNvSpPr>
            <p:nvPr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17"/>
            <p:cNvSpPr>
              <a:spLocks noChangeArrowheads="1"/>
            </p:cNvSpPr>
            <p:nvPr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18"/>
            <p:cNvSpPr>
              <a:spLocks noChangeArrowheads="1"/>
            </p:cNvSpPr>
            <p:nvPr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19"/>
            <p:cNvSpPr>
              <a:spLocks noChangeArrowheads="1"/>
            </p:cNvSpPr>
            <p:nvPr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0"/>
            <p:cNvSpPr>
              <a:spLocks noChangeArrowheads="1"/>
            </p:cNvSpPr>
            <p:nvPr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1"/>
            <p:cNvSpPr>
              <a:spLocks noChangeArrowheads="1"/>
            </p:cNvSpPr>
            <p:nvPr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2"/>
            <p:cNvSpPr>
              <a:spLocks noChangeArrowheads="1"/>
            </p:cNvSpPr>
            <p:nvPr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3"/>
            <p:cNvSpPr>
              <a:spLocks noChangeArrowheads="1"/>
            </p:cNvSpPr>
            <p:nvPr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4"/>
            <p:cNvSpPr>
              <a:spLocks noChangeArrowheads="1"/>
            </p:cNvSpPr>
            <p:nvPr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25"/>
            <p:cNvSpPr>
              <a:spLocks noChangeArrowheads="1"/>
            </p:cNvSpPr>
            <p:nvPr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26"/>
            <p:cNvSpPr>
              <a:spLocks noChangeArrowheads="1"/>
            </p:cNvSpPr>
            <p:nvPr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27"/>
            <p:cNvSpPr>
              <a:spLocks noChangeArrowheads="1"/>
            </p:cNvSpPr>
            <p:nvPr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9" name="Freeform 5"/>
          <p:cNvSpPr/>
          <p:nvPr userDrawn="1"/>
        </p:nvSpPr>
        <p:spPr bwMode="gray">
          <a:xfrm>
            <a:off x="5881688" y="-3175"/>
            <a:ext cx="6067425" cy="5497513"/>
          </a:xfrm>
          <a:custGeom>
            <a:avLst/>
            <a:gdLst>
              <a:gd name="T0" fmla="*/ 1002 w 1922"/>
              <a:gd name="T1" fmla="*/ 0 h 1741"/>
              <a:gd name="T2" fmla="*/ 1002 w 1922"/>
              <a:gd name="T3" fmla="*/ 0 h 1741"/>
              <a:gd name="T4" fmla="*/ 0 w 1922"/>
              <a:gd name="T5" fmla="*/ 1741 h 1741"/>
              <a:gd name="T6" fmla="*/ 1636 w 1922"/>
              <a:gd name="T7" fmla="*/ 796 h 1741"/>
              <a:gd name="T8" fmla="*/ 1922 w 1922"/>
              <a:gd name="T9" fmla="*/ 485 h 1741"/>
              <a:gd name="T10" fmla="*/ 1077 w 1922"/>
              <a:gd name="T11" fmla="*/ 0 h 1741"/>
              <a:gd name="T12" fmla="*/ 1002 w 1922"/>
              <a:gd name="T13" fmla="*/ 0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2" h="1741">
                <a:moveTo>
                  <a:pt x="1002" y="0"/>
                </a:moveTo>
                <a:cubicBezTo>
                  <a:pt x="1002" y="0"/>
                  <a:pt x="1002" y="0"/>
                  <a:pt x="1002" y="0"/>
                </a:cubicBezTo>
                <a:cubicBezTo>
                  <a:pt x="0" y="1741"/>
                  <a:pt x="0" y="1741"/>
                  <a:pt x="0" y="1741"/>
                </a:cubicBezTo>
                <a:cubicBezTo>
                  <a:pt x="1636" y="796"/>
                  <a:pt x="1636" y="796"/>
                  <a:pt x="1636" y="796"/>
                </a:cubicBezTo>
                <a:cubicBezTo>
                  <a:pt x="1744" y="717"/>
                  <a:pt x="1839" y="610"/>
                  <a:pt x="1922" y="485"/>
                </a:cubicBezTo>
                <a:cubicBezTo>
                  <a:pt x="1077" y="0"/>
                  <a:pt x="1077" y="0"/>
                  <a:pt x="1077" y="0"/>
                </a:cubicBezTo>
                <a:cubicBezTo>
                  <a:pt x="1002" y="0"/>
                  <a:pt x="1002" y="0"/>
                  <a:pt x="1002" y="0"/>
                </a:cubicBezTo>
              </a:path>
            </a:pathLst>
          </a:custGeom>
          <a:solidFill>
            <a:srgbClr val="23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10" name="Freeform 6"/>
          <p:cNvSpPr/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11" name="Freeform 7"/>
          <p:cNvSpPr/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12" name="Freeform 8"/>
          <p:cNvSpPr/>
          <p:nvPr userDrawn="1"/>
        </p:nvSpPr>
        <p:spPr bwMode="gray">
          <a:xfrm>
            <a:off x="6210300" y="2863850"/>
            <a:ext cx="5978525" cy="3179763"/>
          </a:xfrm>
          <a:custGeom>
            <a:avLst/>
            <a:gdLst>
              <a:gd name="T0" fmla="*/ 1554 w 1894"/>
              <a:gd name="T1" fmla="*/ 116 h 1007"/>
              <a:gd name="T2" fmla="*/ 0 w 1894"/>
              <a:gd name="T3" fmla="*/ 1007 h 1007"/>
              <a:gd name="T4" fmla="*/ 1894 w 1894"/>
              <a:gd name="T5" fmla="*/ 1007 h 1007"/>
              <a:gd name="T6" fmla="*/ 1894 w 1894"/>
              <a:gd name="T7" fmla="*/ 0 h 1007"/>
              <a:gd name="T8" fmla="*/ 1554 w 1894"/>
              <a:gd name="T9" fmla="*/ 116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4" h="1007">
                <a:moveTo>
                  <a:pt x="1554" y="116"/>
                </a:moveTo>
                <a:cubicBezTo>
                  <a:pt x="0" y="1007"/>
                  <a:pt x="0" y="1007"/>
                  <a:pt x="0" y="1007"/>
                </a:cubicBezTo>
                <a:cubicBezTo>
                  <a:pt x="1361" y="1007"/>
                  <a:pt x="1771" y="1007"/>
                  <a:pt x="1894" y="1007"/>
                </a:cubicBezTo>
                <a:cubicBezTo>
                  <a:pt x="1894" y="0"/>
                  <a:pt x="1894" y="0"/>
                  <a:pt x="1894" y="0"/>
                </a:cubicBezTo>
                <a:cubicBezTo>
                  <a:pt x="1766" y="23"/>
                  <a:pt x="1648" y="62"/>
                  <a:pt x="1554" y="116"/>
                </a:cubicBezTo>
                <a:close/>
              </a:path>
            </a:pathLst>
          </a:custGeom>
          <a:solidFill>
            <a:srgbClr val="0D87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13" name="Freeform 9"/>
          <p:cNvSpPr/>
          <p:nvPr userDrawn="1"/>
        </p:nvSpPr>
        <p:spPr bwMode="gray">
          <a:xfrm>
            <a:off x="10550525" y="-3175"/>
            <a:ext cx="1638300" cy="941388"/>
          </a:xfrm>
          <a:custGeom>
            <a:avLst/>
            <a:gdLst>
              <a:gd name="T0" fmla="*/ 0 w 519"/>
              <a:gd name="T1" fmla="*/ 0 h 298"/>
              <a:gd name="T2" fmla="*/ 519 w 519"/>
              <a:gd name="T3" fmla="*/ 298 h 298"/>
              <a:gd name="T4" fmla="*/ 519 w 519"/>
              <a:gd name="T5" fmla="*/ 0 h 298"/>
              <a:gd name="T6" fmla="*/ 0 w 519"/>
              <a:gd name="T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9" h="298">
                <a:moveTo>
                  <a:pt x="0" y="0"/>
                </a:moveTo>
                <a:cubicBezTo>
                  <a:pt x="353" y="203"/>
                  <a:pt x="476" y="273"/>
                  <a:pt x="519" y="298"/>
                </a:cubicBezTo>
                <a:cubicBezTo>
                  <a:pt x="519" y="0"/>
                  <a:pt x="519" y="0"/>
                  <a:pt x="51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8DCF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14" name="Freeform 10"/>
          <p:cNvSpPr/>
          <p:nvPr userDrawn="1"/>
        </p:nvSpPr>
        <p:spPr bwMode="gray">
          <a:xfrm>
            <a:off x="6194425" y="6375400"/>
            <a:ext cx="5994400" cy="482600"/>
          </a:xfrm>
          <a:custGeom>
            <a:avLst/>
            <a:gdLst>
              <a:gd name="T0" fmla="*/ 0 w 3776"/>
              <a:gd name="T1" fmla="*/ 0 h 304"/>
              <a:gd name="T2" fmla="*/ 537 w 3776"/>
              <a:gd name="T3" fmla="*/ 304 h 304"/>
              <a:gd name="T4" fmla="*/ 3776 w 3776"/>
              <a:gd name="T5" fmla="*/ 304 h 304"/>
              <a:gd name="T6" fmla="*/ 3776 w 3776"/>
              <a:gd name="T7" fmla="*/ 0 h 304"/>
              <a:gd name="T8" fmla="*/ 0 w 3776"/>
              <a:gd name="T9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6" h="304">
                <a:moveTo>
                  <a:pt x="0" y="0"/>
                </a:moveTo>
                <a:lnTo>
                  <a:pt x="537" y="304"/>
                </a:lnTo>
                <a:lnTo>
                  <a:pt x="3776" y="304"/>
                </a:lnTo>
                <a:lnTo>
                  <a:pt x="37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91920" y="4236065"/>
            <a:ext cx="6574617" cy="707886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/>
              <a:t>This is where more information about how to contact </a:t>
            </a:r>
            <a:r>
              <a:rPr lang="en-US" dirty="0" err="1"/>
              <a:t>AllSeen</a:t>
            </a:r>
            <a:r>
              <a:rPr lang="en-US" dirty="0"/>
              <a:t> Alliance goes</a:t>
            </a:r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2" y="2"/>
            <a:ext cx="4314611" cy="5359100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gray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gray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gray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gray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 bwMode="gray">
          <a:xfrm>
            <a:off x="4818124" y="2151704"/>
            <a:ext cx="6913246" cy="1046414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6000" b="1" dirty="0"/>
              <a:t>Thank you</a:t>
            </a:r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4966042" y="3222484"/>
            <a:ext cx="6177091" cy="451405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2100" b="0" dirty="0"/>
              <a:t>Follow us on</a:t>
            </a:r>
          </a:p>
        </p:txBody>
      </p:sp>
      <p:sp>
        <p:nvSpPr>
          <p:cNvPr id="25" name="Freeform 5"/>
          <p:cNvSpPr>
            <a:spLocks noChangeArrowheads="1"/>
          </p:cNvSpPr>
          <p:nvPr userDrawn="1"/>
        </p:nvSpPr>
        <p:spPr bwMode="gray">
          <a:xfrm>
            <a:off x="7034428" y="3299840"/>
            <a:ext cx="325920" cy="266024"/>
          </a:xfrm>
          <a:custGeom>
            <a:avLst/>
            <a:gdLst>
              <a:gd name="T0" fmla="*/ 5727 w 5728"/>
              <a:gd name="T1" fmla="*/ 570 h 4673"/>
              <a:gd name="T2" fmla="*/ 5727 w 5728"/>
              <a:gd name="T3" fmla="*/ 570 h 4673"/>
              <a:gd name="T4" fmla="*/ 5043 w 5728"/>
              <a:gd name="T5" fmla="*/ 741 h 4673"/>
              <a:gd name="T6" fmla="*/ 5585 w 5728"/>
              <a:gd name="T7" fmla="*/ 86 h 4673"/>
              <a:gd name="T8" fmla="*/ 4815 w 5728"/>
              <a:gd name="T9" fmla="*/ 399 h 4673"/>
              <a:gd name="T10" fmla="*/ 3961 w 5728"/>
              <a:gd name="T11" fmla="*/ 0 h 4673"/>
              <a:gd name="T12" fmla="*/ 2793 w 5728"/>
              <a:gd name="T13" fmla="*/ 1196 h 4673"/>
              <a:gd name="T14" fmla="*/ 2821 w 5728"/>
              <a:gd name="T15" fmla="*/ 1454 h 4673"/>
              <a:gd name="T16" fmla="*/ 400 w 5728"/>
              <a:gd name="T17" fmla="*/ 228 h 4673"/>
              <a:gd name="T18" fmla="*/ 228 w 5728"/>
              <a:gd name="T19" fmla="*/ 826 h 4673"/>
              <a:gd name="T20" fmla="*/ 770 w 5728"/>
              <a:gd name="T21" fmla="*/ 1796 h 4673"/>
              <a:gd name="T22" fmla="*/ 228 w 5728"/>
              <a:gd name="T23" fmla="*/ 1652 h 4673"/>
              <a:gd name="T24" fmla="*/ 228 w 5728"/>
              <a:gd name="T25" fmla="*/ 1652 h 4673"/>
              <a:gd name="T26" fmla="*/ 1168 w 5728"/>
              <a:gd name="T27" fmla="*/ 2821 h 4673"/>
              <a:gd name="T28" fmla="*/ 884 w 5728"/>
              <a:gd name="T29" fmla="*/ 2850 h 4673"/>
              <a:gd name="T30" fmla="*/ 656 w 5728"/>
              <a:gd name="T31" fmla="*/ 2821 h 4673"/>
              <a:gd name="T32" fmla="*/ 1738 w 5728"/>
              <a:gd name="T33" fmla="*/ 3647 h 4673"/>
              <a:gd name="T34" fmla="*/ 286 w 5728"/>
              <a:gd name="T35" fmla="*/ 4160 h 4673"/>
              <a:gd name="T36" fmla="*/ 0 w 5728"/>
              <a:gd name="T37" fmla="*/ 4131 h 4673"/>
              <a:gd name="T38" fmla="*/ 1796 w 5728"/>
              <a:gd name="T39" fmla="*/ 4672 h 4673"/>
              <a:gd name="T40" fmla="*/ 5157 w 5728"/>
              <a:gd name="T41" fmla="*/ 1310 h 4673"/>
              <a:gd name="T42" fmla="*/ 5129 w 5728"/>
              <a:gd name="T43" fmla="*/ 1168 h 4673"/>
              <a:gd name="T44" fmla="*/ 5727 w 5728"/>
              <a:gd name="T45" fmla="*/ 570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28" h="4673">
                <a:moveTo>
                  <a:pt x="5727" y="570"/>
                </a:moveTo>
                <a:lnTo>
                  <a:pt x="5727" y="570"/>
                </a:lnTo>
                <a:cubicBezTo>
                  <a:pt x="5528" y="656"/>
                  <a:pt x="5300" y="712"/>
                  <a:pt x="5043" y="741"/>
                </a:cubicBezTo>
                <a:cubicBezTo>
                  <a:pt x="5300" y="598"/>
                  <a:pt x="5499" y="370"/>
                  <a:pt x="5585" y="86"/>
                </a:cubicBezTo>
                <a:cubicBezTo>
                  <a:pt x="5329" y="228"/>
                  <a:pt x="5101" y="342"/>
                  <a:pt x="4815" y="399"/>
                </a:cubicBezTo>
                <a:cubicBezTo>
                  <a:pt x="4617" y="142"/>
                  <a:pt x="4303" y="0"/>
                  <a:pt x="3961" y="0"/>
                </a:cubicBezTo>
                <a:cubicBezTo>
                  <a:pt x="3305" y="0"/>
                  <a:pt x="2793" y="542"/>
                  <a:pt x="2793" y="1196"/>
                </a:cubicBezTo>
                <a:cubicBezTo>
                  <a:pt x="2793" y="1282"/>
                  <a:pt x="2793" y="1368"/>
                  <a:pt x="2821" y="1454"/>
                </a:cubicBezTo>
                <a:cubicBezTo>
                  <a:pt x="1852" y="1396"/>
                  <a:pt x="998" y="940"/>
                  <a:pt x="400" y="228"/>
                </a:cubicBezTo>
                <a:cubicBezTo>
                  <a:pt x="314" y="399"/>
                  <a:pt x="228" y="598"/>
                  <a:pt x="228" y="826"/>
                </a:cubicBezTo>
                <a:cubicBezTo>
                  <a:pt x="228" y="1226"/>
                  <a:pt x="456" y="1596"/>
                  <a:pt x="770" y="1796"/>
                </a:cubicBezTo>
                <a:cubicBezTo>
                  <a:pt x="570" y="1796"/>
                  <a:pt x="400" y="1738"/>
                  <a:pt x="228" y="1652"/>
                </a:cubicBezTo>
                <a:lnTo>
                  <a:pt x="228" y="1652"/>
                </a:lnTo>
                <a:cubicBezTo>
                  <a:pt x="228" y="2222"/>
                  <a:pt x="628" y="2707"/>
                  <a:pt x="1168" y="2821"/>
                </a:cubicBezTo>
                <a:cubicBezTo>
                  <a:pt x="1083" y="2850"/>
                  <a:pt x="969" y="2850"/>
                  <a:pt x="884" y="2850"/>
                </a:cubicBezTo>
                <a:cubicBezTo>
                  <a:pt x="798" y="2850"/>
                  <a:pt x="712" y="2850"/>
                  <a:pt x="656" y="2821"/>
                </a:cubicBezTo>
                <a:cubicBezTo>
                  <a:pt x="798" y="3305"/>
                  <a:pt x="1226" y="3647"/>
                  <a:pt x="1738" y="3647"/>
                </a:cubicBezTo>
                <a:cubicBezTo>
                  <a:pt x="1340" y="3961"/>
                  <a:pt x="826" y="4160"/>
                  <a:pt x="286" y="4160"/>
                </a:cubicBezTo>
                <a:cubicBezTo>
                  <a:pt x="200" y="4160"/>
                  <a:pt x="86" y="4160"/>
                  <a:pt x="0" y="4131"/>
                </a:cubicBezTo>
                <a:cubicBezTo>
                  <a:pt x="514" y="4472"/>
                  <a:pt x="1140" y="4672"/>
                  <a:pt x="1796" y="4672"/>
                </a:cubicBezTo>
                <a:cubicBezTo>
                  <a:pt x="3961" y="4672"/>
                  <a:pt x="5157" y="2878"/>
                  <a:pt x="5157" y="1310"/>
                </a:cubicBezTo>
                <a:cubicBezTo>
                  <a:pt x="5157" y="1282"/>
                  <a:pt x="5129" y="1226"/>
                  <a:pt x="5129" y="1168"/>
                </a:cubicBezTo>
                <a:cubicBezTo>
                  <a:pt x="5357" y="998"/>
                  <a:pt x="5585" y="798"/>
                  <a:pt x="5727" y="5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6" name="Freeform 6"/>
          <p:cNvSpPr>
            <a:spLocks noChangeArrowheads="1"/>
          </p:cNvSpPr>
          <p:nvPr userDrawn="1"/>
        </p:nvSpPr>
        <p:spPr bwMode="gray">
          <a:xfrm>
            <a:off x="6712595" y="3299840"/>
            <a:ext cx="123192" cy="266024"/>
          </a:xfrm>
          <a:custGeom>
            <a:avLst/>
            <a:gdLst>
              <a:gd name="T0" fmla="*/ 1454 w 2167"/>
              <a:gd name="T1" fmla="*/ 4672 h 4673"/>
              <a:gd name="T2" fmla="*/ 1454 w 2167"/>
              <a:gd name="T3" fmla="*/ 4672 h 4673"/>
              <a:gd name="T4" fmla="*/ 485 w 2167"/>
              <a:gd name="T5" fmla="*/ 4672 h 4673"/>
              <a:gd name="T6" fmla="*/ 485 w 2167"/>
              <a:gd name="T7" fmla="*/ 2336 h 4673"/>
              <a:gd name="T8" fmla="*/ 0 w 2167"/>
              <a:gd name="T9" fmla="*/ 2336 h 4673"/>
              <a:gd name="T10" fmla="*/ 0 w 2167"/>
              <a:gd name="T11" fmla="*/ 1510 h 4673"/>
              <a:gd name="T12" fmla="*/ 485 w 2167"/>
              <a:gd name="T13" fmla="*/ 1510 h 4673"/>
              <a:gd name="T14" fmla="*/ 485 w 2167"/>
              <a:gd name="T15" fmla="*/ 1054 h 4673"/>
              <a:gd name="T16" fmla="*/ 1510 w 2167"/>
              <a:gd name="T17" fmla="*/ 0 h 4673"/>
              <a:gd name="T18" fmla="*/ 2138 w 2167"/>
              <a:gd name="T19" fmla="*/ 0 h 4673"/>
              <a:gd name="T20" fmla="*/ 2138 w 2167"/>
              <a:gd name="T21" fmla="*/ 826 h 4673"/>
              <a:gd name="T22" fmla="*/ 1767 w 2167"/>
              <a:gd name="T23" fmla="*/ 826 h 4673"/>
              <a:gd name="T24" fmla="*/ 1454 w 2167"/>
              <a:gd name="T25" fmla="*/ 1140 h 4673"/>
              <a:gd name="T26" fmla="*/ 1454 w 2167"/>
              <a:gd name="T27" fmla="*/ 1510 h 4673"/>
              <a:gd name="T28" fmla="*/ 2166 w 2167"/>
              <a:gd name="T29" fmla="*/ 1510 h 4673"/>
              <a:gd name="T30" fmla="*/ 2080 w 2167"/>
              <a:gd name="T31" fmla="*/ 2336 h 4673"/>
              <a:gd name="T32" fmla="*/ 1454 w 2167"/>
              <a:gd name="T33" fmla="*/ 2336 h 4673"/>
              <a:gd name="T34" fmla="*/ 1454 w 2167"/>
              <a:gd name="T35" fmla="*/ 4672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67" h="4673">
                <a:moveTo>
                  <a:pt x="1454" y="4672"/>
                </a:moveTo>
                <a:lnTo>
                  <a:pt x="1454" y="4672"/>
                </a:lnTo>
                <a:cubicBezTo>
                  <a:pt x="485" y="4672"/>
                  <a:pt x="485" y="4672"/>
                  <a:pt x="485" y="4672"/>
                </a:cubicBezTo>
                <a:cubicBezTo>
                  <a:pt x="485" y="2336"/>
                  <a:pt x="485" y="2336"/>
                  <a:pt x="485" y="2336"/>
                </a:cubicBezTo>
                <a:cubicBezTo>
                  <a:pt x="0" y="2336"/>
                  <a:pt x="0" y="2336"/>
                  <a:pt x="0" y="2336"/>
                </a:cubicBezTo>
                <a:cubicBezTo>
                  <a:pt x="0" y="1510"/>
                  <a:pt x="0" y="1510"/>
                  <a:pt x="0" y="1510"/>
                </a:cubicBezTo>
                <a:cubicBezTo>
                  <a:pt x="485" y="1510"/>
                  <a:pt x="485" y="1510"/>
                  <a:pt x="485" y="1510"/>
                </a:cubicBezTo>
                <a:cubicBezTo>
                  <a:pt x="485" y="1054"/>
                  <a:pt x="485" y="1054"/>
                  <a:pt x="485" y="1054"/>
                </a:cubicBezTo>
                <a:cubicBezTo>
                  <a:pt x="485" y="370"/>
                  <a:pt x="742" y="0"/>
                  <a:pt x="1510" y="0"/>
                </a:cubicBezTo>
                <a:cubicBezTo>
                  <a:pt x="2138" y="0"/>
                  <a:pt x="2138" y="0"/>
                  <a:pt x="2138" y="0"/>
                </a:cubicBezTo>
                <a:cubicBezTo>
                  <a:pt x="2138" y="826"/>
                  <a:pt x="2138" y="826"/>
                  <a:pt x="2138" y="826"/>
                </a:cubicBezTo>
                <a:cubicBezTo>
                  <a:pt x="1767" y="826"/>
                  <a:pt x="1767" y="826"/>
                  <a:pt x="1767" y="826"/>
                </a:cubicBezTo>
                <a:cubicBezTo>
                  <a:pt x="1454" y="826"/>
                  <a:pt x="1454" y="912"/>
                  <a:pt x="1454" y="1140"/>
                </a:cubicBezTo>
                <a:cubicBezTo>
                  <a:pt x="1454" y="1510"/>
                  <a:pt x="1454" y="1510"/>
                  <a:pt x="1454" y="1510"/>
                </a:cubicBezTo>
                <a:cubicBezTo>
                  <a:pt x="2166" y="1510"/>
                  <a:pt x="2166" y="1510"/>
                  <a:pt x="2166" y="1510"/>
                </a:cubicBezTo>
                <a:cubicBezTo>
                  <a:pt x="2080" y="2336"/>
                  <a:pt x="2080" y="2336"/>
                  <a:pt x="2080" y="2336"/>
                </a:cubicBezTo>
                <a:cubicBezTo>
                  <a:pt x="1454" y="2336"/>
                  <a:pt x="1454" y="2336"/>
                  <a:pt x="1454" y="2336"/>
                </a:cubicBezTo>
                <a:lnTo>
                  <a:pt x="1454" y="467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91920" y="5223899"/>
            <a:ext cx="6574617" cy="307777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/>
              <a:t>This is where your legal information goes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 bwMode="gray">
          <a:xfrm>
            <a:off x="7093088" y="341"/>
            <a:ext cx="5095737" cy="6858000"/>
            <a:chOff x="4052888" y="-39688"/>
            <a:chExt cx="5619750" cy="7561263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gray">
            <a:xfrm>
              <a:off x="6924675" y="-39688"/>
              <a:ext cx="2746375" cy="4203701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gray">
            <a:xfrm>
              <a:off x="4776788" y="4700588"/>
              <a:ext cx="4895850" cy="2820987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gray">
            <a:xfrm>
              <a:off x="4052888" y="2844800"/>
              <a:ext cx="5473700" cy="4676775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 bwMode="gray">
          <a:xfrm>
            <a:off x="-2" y="1524002"/>
            <a:ext cx="6658712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1382945" y="1860731"/>
            <a:ext cx="4680614" cy="1089529"/>
          </a:xfrm>
        </p:spPr>
        <p:txBody>
          <a:bodyPr lIns="45720" tIns="45720" rIns="45720" bIns="45720" anchor="t" anchorCtr="0">
            <a:spAutoFit/>
          </a:bodyPr>
          <a:lstStyle>
            <a:lvl1pPr>
              <a:lnSpc>
                <a:spcPct val="9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Break Title Goes Here</a:t>
            </a:r>
          </a:p>
        </p:txBody>
      </p:sp>
      <p:grpSp>
        <p:nvGrpSpPr>
          <p:cNvPr id="30" name="Group 29"/>
          <p:cNvGrpSpPr/>
          <p:nvPr userDrawn="1"/>
        </p:nvGrpSpPr>
        <p:grpSpPr bwMode="gray">
          <a:xfrm>
            <a:off x="506969" y="1920569"/>
            <a:ext cx="720711" cy="807360"/>
            <a:chOff x="380326" y="1440427"/>
            <a:chExt cx="540674" cy="605520"/>
          </a:xfrm>
        </p:grpSpPr>
        <p:sp>
          <p:nvSpPr>
            <p:cNvPr id="18" name="Freeform 16"/>
            <p:cNvSpPr>
              <a:spLocks noChangeArrowheads="1"/>
            </p:cNvSpPr>
            <p:nvPr userDrawn="1"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 noChangeArrowheads="1"/>
            </p:cNvSpPr>
            <p:nvPr userDrawn="1"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ChangeArrowheads="1"/>
            </p:cNvSpPr>
            <p:nvPr userDrawn="1"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 noChangeArrowheads="1"/>
            </p:cNvSpPr>
            <p:nvPr userDrawn="1"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 noChangeArrowheads="1"/>
            </p:cNvSpPr>
            <p:nvPr userDrawn="1"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ChangeArrowheads="1"/>
            </p:cNvSpPr>
            <p:nvPr userDrawn="1"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 noChangeArrowheads="1"/>
            </p:cNvSpPr>
            <p:nvPr userDrawn="1"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 noChangeArrowheads="1"/>
            </p:cNvSpPr>
            <p:nvPr userDrawn="1"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24"/>
            <p:cNvSpPr>
              <a:spLocks noChangeArrowheads="1"/>
            </p:cNvSpPr>
            <p:nvPr userDrawn="1"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25"/>
            <p:cNvSpPr>
              <a:spLocks noChangeArrowheads="1"/>
            </p:cNvSpPr>
            <p:nvPr userDrawn="1"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 noChangeArrowheads="1"/>
            </p:cNvSpPr>
            <p:nvPr userDrawn="1"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27"/>
            <p:cNvSpPr>
              <a:spLocks noChangeArrowheads="1"/>
            </p:cNvSpPr>
            <p:nvPr userDrawn="1"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1382713" y="2916299"/>
            <a:ext cx="4680847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/>
              <a:t>Additional Text Goes Here</a:t>
            </a:r>
          </a:p>
        </p:txBody>
      </p:sp>
      <p:sp>
        <p:nvSpPr>
          <p:cNvPr id="33" name="TextBox 3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dirty="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864852" y="3199097"/>
            <a:ext cx="7866519" cy="461665"/>
          </a:xfrm>
        </p:spPr>
        <p:txBody>
          <a:bodyPr lIns="45720" tIns="45720" rIns="45720" bIns="45720">
            <a:spAutoFit/>
          </a:bodyPr>
          <a:lstStyle>
            <a:lvl1pPr marL="344805" indent="-344805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3864852" y="1769917"/>
            <a:ext cx="7866518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/>
              <a:t>Agenda</a:t>
            </a:r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" y="1"/>
            <a:ext cx="3302053" cy="4566299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gray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gray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gray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gray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TextBox 16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dirty="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690240" y="2286000"/>
            <a:ext cx="2156532" cy="1912938"/>
            <a:chOff x="1613369" y="2195513"/>
            <a:chExt cx="2258544" cy="2003425"/>
          </a:xfrm>
          <a:solidFill>
            <a:schemeClr val="tx2"/>
          </a:solidFill>
        </p:grpSpPr>
        <p:sp>
          <p:nvSpPr>
            <p:cNvPr id="6" name="Freeform 6"/>
            <p:cNvSpPr/>
            <p:nvPr userDrawn="1"/>
          </p:nvSpPr>
          <p:spPr bwMode="gray">
            <a:xfrm>
              <a:off x="1613369" y="2195513"/>
              <a:ext cx="1001713" cy="2003425"/>
            </a:xfrm>
            <a:custGeom>
              <a:avLst/>
              <a:gdLst>
                <a:gd name="T0" fmla="*/ 275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5 w 297"/>
                <a:gd name="T19" fmla="*/ 319 h 594"/>
                <a:gd name="T20" fmla="*/ 275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5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8"/>
                    <a:pt x="7" y="255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6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6" y="222"/>
                    <a:pt x="143" y="265"/>
                    <a:pt x="142" y="319"/>
                  </a:cubicBezTo>
                  <a:cubicBezTo>
                    <a:pt x="275" y="319"/>
                    <a:pt x="275" y="319"/>
                    <a:pt x="275" y="319"/>
                  </a:cubicBezTo>
                  <a:lnTo>
                    <a:pt x="275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7" name="Freeform 7"/>
            <p:cNvSpPr/>
            <p:nvPr userDrawn="1"/>
          </p:nvSpPr>
          <p:spPr bwMode="gray">
            <a:xfrm>
              <a:off x="2870200" y="2195513"/>
              <a:ext cx="1001713" cy="2003425"/>
            </a:xfrm>
            <a:custGeom>
              <a:avLst/>
              <a:gdLst>
                <a:gd name="T0" fmla="*/ 274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4 w 297"/>
                <a:gd name="T19" fmla="*/ 319 h 594"/>
                <a:gd name="T20" fmla="*/ 274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4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7"/>
                    <a:pt x="7" y="254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7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5" y="222"/>
                    <a:pt x="143" y="265"/>
                    <a:pt x="142" y="319"/>
                  </a:cubicBezTo>
                  <a:cubicBezTo>
                    <a:pt x="274" y="319"/>
                    <a:pt x="274" y="319"/>
                    <a:pt x="274" y="319"/>
                  </a:cubicBezTo>
                  <a:lnTo>
                    <a:pt x="274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4740711" y="2196273"/>
            <a:ext cx="6925828" cy="498598"/>
          </a:xfrm>
        </p:spPr>
        <p:txBody>
          <a:bodyPr wrap="square" lIns="45720" tIns="45720" anchor="t" anchorCtr="0">
            <a:spAutoFit/>
          </a:bodyPr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740710" y="4788806"/>
            <a:ext cx="6925828" cy="384721"/>
          </a:xfrm>
        </p:spPr>
        <p:txBody>
          <a:bodyPr wrap="square" lIns="45720" tIns="45720">
            <a:spAutoFit/>
          </a:bodyPr>
          <a:lstStyle>
            <a:lvl1pPr marL="0" indent="0">
              <a:buNone/>
              <a:defRPr sz="19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4284320" y="2149232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dirty="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44751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493283" y="3602432"/>
            <a:ext cx="11238087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 bwMode="gray"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 bwMode="gray"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57200" y="3762419"/>
            <a:ext cx="3305951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600" indent="0">
              <a:buNone/>
              <a:defRPr/>
            </a:lvl2pPr>
          </a:lstStyle>
          <a:p>
            <a:pPr lvl="0"/>
            <a:r>
              <a:rPr lang="en-US" dirty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/>
          </p:nvPr>
        </p:nvSpPr>
        <p:spPr bwMode="gray">
          <a:xfrm>
            <a:off x="457200" y="4207099"/>
            <a:ext cx="3305951" cy="707886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4459461" y="3762419"/>
            <a:ext cx="3305726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600" indent="0">
              <a:buNone/>
              <a:defRPr/>
            </a:lvl2pPr>
          </a:lstStyle>
          <a:p>
            <a:pPr lvl="0"/>
            <a:r>
              <a:rPr lang="en-US" dirty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4459461" y="4207099"/>
            <a:ext cx="3305726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8965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 bwMode="gray">
          <a:xfrm>
            <a:off x="8442528" y="3762419"/>
            <a:ext cx="3293085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600" indent="0">
              <a:buNone/>
              <a:defRPr/>
            </a:lvl2pPr>
          </a:lstStyle>
          <a:p>
            <a:pPr lvl="0"/>
            <a:r>
              <a:rPr lang="en-US" dirty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/>
          </p:nvPr>
        </p:nvSpPr>
        <p:spPr bwMode="gray">
          <a:xfrm>
            <a:off x="8442528" y="4207099"/>
            <a:ext cx="3293088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8965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1058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600" indent="0">
              <a:buNone/>
              <a:defRPr/>
            </a:lvl2pPr>
          </a:lstStyle>
          <a:p>
            <a:pPr lvl="0"/>
            <a:r>
              <a:rPr lang="en-US" dirty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3301" y="1250358"/>
            <a:ext cx="11238314" cy="40011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subhead text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06332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600" indent="0">
              <a:buNone/>
              <a:defRPr/>
            </a:lvl2pPr>
          </a:lstStyle>
          <a:p>
            <a:pPr lvl="0"/>
            <a:r>
              <a:rPr lang="en-US" dirty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406331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05" indent="-255905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905" indent="-222250">
              <a:spcBef>
                <a:spcPts val="600"/>
              </a:spcBef>
              <a:buClr>
                <a:schemeClr val="accent4"/>
              </a:buClr>
              <a:buFont typeface="Arial" pitchFamily="34" charset="0"/>
              <a:buChar char="–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61058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05" indent="-255905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905" indent="-222250">
              <a:spcBef>
                <a:spcPts val="600"/>
              </a:spcBef>
              <a:buClr>
                <a:schemeClr val="accent4"/>
              </a:buClr>
              <a:buFont typeface="Arial" pitchFamily="34" charset="0"/>
              <a:buChar char="–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8228" y="1600200"/>
            <a:ext cx="7698310" cy="846386"/>
          </a:xfrm>
        </p:spPr>
        <p:txBody>
          <a:bodyPr wrap="square" lIns="45720" tIns="45720" rIns="45720">
            <a:spAutoFit/>
          </a:bodyPr>
          <a:lstStyle>
            <a:lvl1pPr marL="0" indent="0">
              <a:spcBef>
                <a:spcPts val="3000"/>
              </a:spcBef>
              <a:buNone/>
              <a:defRPr sz="2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Summary Title</a:t>
            </a:r>
          </a:p>
          <a:p>
            <a:pPr lvl="1"/>
            <a:r>
              <a:rPr lang="en-US" dirty="0"/>
              <a:t>Summary text</a:t>
            </a:r>
          </a:p>
        </p:txBody>
      </p:sp>
      <p:grpSp>
        <p:nvGrpSpPr>
          <p:cNvPr id="41" name="Group 40"/>
          <p:cNvGrpSpPr>
            <a:grpSpLocks noChangeAspect="1"/>
          </p:cNvGrpSpPr>
          <p:nvPr userDrawn="1"/>
        </p:nvGrpSpPr>
        <p:grpSpPr bwMode="gray">
          <a:xfrm>
            <a:off x="1" y="3"/>
            <a:ext cx="3405071" cy="6858000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gray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 bwMode="gray"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gray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gray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gray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3968496" y="347472"/>
            <a:ext cx="7699753" cy="646331"/>
          </a:xfrm>
        </p:spPr>
        <p:txBody>
          <a:bodyPr anchor="t" anchorCtr="0">
            <a:sp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dirty="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9872" y="347472"/>
            <a:ext cx="11238089" cy="618631"/>
          </a:xfrm>
          <a:prstGeom prst="rect">
            <a:avLst/>
          </a:prstGeom>
        </p:spPr>
        <p:txBody>
          <a:bodyPr vert="horz" lIns="45720" tIns="45720" rIns="4572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1"/>
            <a:ext cx="11238089" cy="1646591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469584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fld id="{8F13D071-DE7E-4975-AACA-280E37F00428}" type="datetime3">
              <a:rPr lang="en-US" sz="1000" smtClean="0">
                <a:solidFill>
                  <a:srgbClr val="898989"/>
                </a:solidFill>
              </a:rPr>
              <a:t>26 May 2016</a:t>
            </a:fld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4588389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>
                <a:solidFill>
                  <a:srgbClr val="898989"/>
                </a:solidFill>
              </a:rPr>
              <a:t> </a:t>
            </a:r>
            <a:r>
              <a:rPr lang="en-US" sz="1000" dirty="0" err="1">
                <a:solidFill>
                  <a:srgbClr val="898989"/>
                </a:solidFill>
              </a:rPr>
              <a:t>AllSeen</a:t>
            </a:r>
            <a:r>
              <a:rPr lang="en-US" sz="1000" dirty="0">
                <a:solidFill>
                  <a:srgbClr val="898989"/>
                </a:solidFill>
              </a:rPr>
              <a:t> Alliance</a:t>
            </a: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dirty="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475424" y="6355080"/>
            <a:ext cx="11237976" cy="0"/>
          </a:xfrm>
          <a:prstGeom prst="line">
            <a:avLst/>
          </a:prstGeom>
          <a:ln w="69850">
            <a:gradFill flip="none" rotWithShape="1"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/>
  </p:transition>
  <p:hf hdr="0" ftr="0" dt="0"/>
  <p:txStyles>
    <p:titleStyle>
      <a:lvl1pPr algn="l" defTabSz="608965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710" indent="-219710" algn="l" defTabSz="608965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4155" algn="l" defTabSz="608965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880" indent="-180975" algn="l" defTabSz="608965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7105" indent="-222250" algn="l" defTabSz="608965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8080" indent="-180975" algn="l" defTabSz="608965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165" indent="-304800" algn="l" defTabSz="6089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6089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6089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30" indent="-304800" algn="l" defTabSz="6089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mosquitto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816" y="3569309"/>
            <a:ext cx="5286899" cy="911019"/>
          </a:xfrm>
        </p:spPr>
        <p:txBody>
          <a:bodyPr/>
          <a:lstStyle/>
          <a:p>
            <a:r>
              <a:rPr lang="en-US" dirty="0" err="1" smtClean="0"/>
              <a:t>AllJoyn</a:t>
            </a:r>
            <a:r>
              <a:rPr lang="en-US" dirty="0"/>
              <a:t> </a:t>
            </a:r>
            <a:r>
              <a:rPr lang="en-US" dirty="0" smtClean="0"/>
              <a:t>MQTT Connector Project Proposal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30082" y="4974846"/>
            <a:ext cx="4209325" cy="338554"/>
          </a:xfrm>
        </p:spPr>
        <p:txBody>
          <a:bodyPr/>
          <a:lstStyle/>
          <a:p>
            <a:r>
              <a:rPr lang="en-US" dirty="0" smtClean="0"/>
              <a:t>Jun Zhang, Midea Group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30082" y="5221067"/>
            <a:ext cx="3696816" cy="338554"/>
          </a:xfrm>
        </p:spPr>
        <p:txBody>
          <a:bodyPr/>
          <a:lstStyle/>
          <a:p>
            <a:r>
              <a:rPr lang="en-US"/>
              <a:t>May, </a:t>
            </a:r>
            <a:r>
              <a:rPr lang="en-US" dirty="0"/>
              <a:t>2016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9872" y="347472"/>
            <a:ext cx="11238089" cy="618631"/>
          </a:xfrm>
        </p:spPr>
        <p:txBody>
          <a:bodyPr/>
          <a:lstStyle/>
          <a:p>
            <a:r>
              <a:rPr lang="en-US" dirty="0" err="1"/>
              <a:t>AllJoyn</a:t>
            </a:r>
            <a:r>
              <a:rPr lang="en-US" dirty="0"/>
              <a:t> </a:t>
            </a:r>
            <a:r>
              <a:rPr lang="en-US" dirty="0" smtClean="0"/>
              <a:t>MQTT Connector Project Proposal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4247317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Background:</a:t>
            </a:r>
          </a:p>
          <a:p>
            <a:pPr lvl="1">
              <a:buSzPct val="120000"/>
            </a:pPr>
            <a:r>
              <a:rPr lang="en-US" altLang="ko-KR" dirty="0">
                <a:latin typeface="Calibri" pitchFamily="34" charset="0"/>
                <a:cs typeface="Calibri" pitchFamily="34" charset="0"/>
              </a:rPr>
              <a:t>MQTT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has been used in many existing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IoT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infrastructures 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to connect various types of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IoT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devices and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services.</a:t>
            </a:r>
          </a:p>
          <a:p>
            <a:pPr lvl="1">
              <a:buSzPct val="120000"/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Local proximal communication is where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AllJoyn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started.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AllJoyn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is expanding remote networking through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AllJoyn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Gateway Agent and standard connector plug-in.</a:t>
            </a:r>
          </a:p>
          <a:p>
            <a:pPr lvl="1">
              <a:buSzPct val="120000"/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It is beneficial to extend the remote access to existing MQTT services from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AllJoyn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devices.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Objectives: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Provide an additional connector plug-in 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for </a:t>
            </a:r>
            <a:r>
              <a:rPr lang="en-US" altLang="zh-CN" dirty="0" err="1">
                <a:latin typeface="Calibri" pitchFamily="34" charset="0"/>
                <a:cs typeface="Calibri" pitchFamily="34" charset="0"/>
              </a:rPr>
              <a:t>AllJoyn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 Gateway Agent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to enable 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connections with </a:t>
            </a:r>
            <a:r>
              <a:rPr lang="en-US" altLang="zh-CN" dirty="0" err="1">
                <a:latin typeface="Calibri" pitchFamily="34" charset="0"/>
                <a:cs typeface="Calibri" pitchFamily="34" charset="0"/>
              </a:rPr>
              <a:t>AllJoyn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 devices and cloud 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service 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via 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MQTT.</a:t>
            </a:r>
          </a:p>
          <a:p>
            <a:pPr lvl="1"/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Support the </a:t>
            </a:r>
            <a:r>
              <a:rPr lang="en-US" altLang="zh-CN" dirty="0" err="1" smtClean="0">
                <a:latin typeface="Calibri" pitchFamily="34" charset="0"/>
                <a:cs typeface="Calibri" pitchFamily="34" charset="0"/>
              </a:rPr>
              <a:t>AllJoyn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 Gateway Agent APIs and its managed </a:t>
            </a:r>
            <a:r>
              <a:rPr lang="en-US" altLang="zh-CN" dirty="0" err="1" smtClean="0">
                <a:latin typeface="Calibri" pitchFamily="34" charset="0"/>
                <a:cs typeface="Calibri" pitchFamily="34" charset="0"/>
              </a:rPr>
              <a:t>AllJoyn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 service profiles</a:t>
            </a:r>
          </a:p>
          <a:p>
            <a:pPr lvl="1"/>
            <a:r>
              <a:rPr lang="en-US" altLang="zh-CN" dirty="0" err="1" smtClean="0">
                <a:latin typeface="Calibri" pitchFamily="34" charset="0"/>
                <a:cs typeface="Calibri" pitchFamily="34" charset="0"/>
              </a:rPr>
              <a:t>AllJoyn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 Gateway Agent provides MQTT connector plug-in management (install/update/remove).</a:t>
            </a:r>
            <a:endParaRPr lang="en-US" altLang="zh-CN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AllJoyn</a:t>
            </a:r>
            <a:r>
              <a:rPr lang="en-US" dirty="0"/>
              <a:t> </a:t>
            </a:r>
            <a:r>
              <a:rPr lang="en-US" dirty="0" smtClean="0"/>
              <a:t>MQTT Connector Interfaces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2246769"/>
          </a:xfrm>
        </p:spPr>
        <p:txBody>
          <a:bodyPr/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Standard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AllJoyn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Bus connection to Gateway Agent routing node via its managed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AllJoyn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interface.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Standard MQTT client interface to the external server</a:t>
            </a:r>
          </a:p>
          <a:p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Connector 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wraps 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local </a:t>
            </a:r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AllJoyn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 messages 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in MQTT 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relay via 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MQTT server to remote services.</a:t>
            </a:r>
            <a:endParaRPr lang="en-US" altLang="zh-CN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D:\Program Files (x86)\H工作备份\E盘-工作文档\海尔\标准工作\国际标准组织\AllJoyn\Marketing Committee\AllSeen Icons\allseenicons_3258_png_090514\AllseenIcons_3258_PNG\Allseen-Appliances-32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051" y="5342246"/>
            <a:ext cx="904515" cy="61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AllJoyn</a:t>
            </a:r>
            <a:r>
              <a:rPr lang="en-US" dirty="0" smtClean="0"/>
              <a:t> MQTT Connector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8624001" y="5460699"/>
            <a:ext cx="717259" cy="31380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AJ APP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838759" y="5315006"/>
            <a:ext cx="620952" cy="605188"/>
            <a:chOff x="1269317" y="3975100"/>
            <a:chExt cx="703665" cy="685800"/>
          </a:xfrm>
        </p:grpSpPr>
        <p:sp>
          <p:nvSpPr>
            <p:cNvPr id="39" name="椭圆 38"/>
            <p:cNvSpPr/>
            <p:nvPr/>
          </p:nvSpPr>
          <p:spPr>
            <a:xfrm>
              <a:off x="1269317" y="39751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284155" y="4085710"/>
              <a:ext cx="688827" cy="4882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dirty="0"/>
                <a:t>AJ</a:t>
              </a:r>
            </a:p>
            <a:p>
              <a:pPr algn="ctr"/>
              <a:r>
                <a:rPr lang="en-US" altLang="zh-CN" sz="1050" dirty="0"/>
                <a:t>Router</a:t>
              </a:r>
              <a:endParaRPr lang="zh-CN" altLang="en-US" sz="1050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8400736" y="3466010"/>
            <a:ext cx="1090079" cy="52681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GW Management</a:t>
            </a:r>
          </a:p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APP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836407" y="4055177"/>
            <a:ext cx="607859" cy="532373"/>
            <a:chOff x="1215461" y="3975100"/>
            <a:chExt cx="783041" cy="685800"/>
          </a:xfrm>
        </p:grpSpPr>
        <p:sp>
          <p:nvSpPr>
            <p:cNvPr id="37" name="椭圆 36"/>
            <p:cNvSpPr/>
            <p:nvPr/>
          </p:nvSpPr>
          <p:spPr>
            <a:xfrm>
              <a:off x="1269317" y="39751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215461" y="4047609"/>
              <a:ext cx="783041" cy="555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dirty="0" smtClean="0"/>
                <a:t>AJ</a:t>
              </a:r>
            </a:p>
            <a:p>
              <a:pPr algn="ctr"/>
              <a:r>
                <a:rPr lang="en-US" altLang="zh-CN" sz="1050" dirty="0" smtClean="0"/>
                <a:t>Router</a:t>
              </a:r>
              <a:endParaRPr lang="zh-CN" altLang="en-US" sz="1050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7316810" y="3616782"/>
            <a:ext cx="837995" cy="38617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MQTT Connector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31208" y="2150256"/>
            <a:ext cx="759617" cy="2988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APP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H="1" flipV="1">
            <a:off x="8155782" y="4652828"/>
            <a:ext cx="1" cy="595928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27557" y="5277330"/>
            <a:ext cx="1698699" cy="68096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2" name="矩形 21"/>
          <p:cNvSpPr/>
          <p:nvPr/>
        </p:nvSpPr>
        <p:spPr>
          <a:xfrm>
            <a:off x="7240609" y="3413665"/>
            <a:ext cx="2325291" cy="1210587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3" name="Cloud 19"/>
          <p:cNvSpPr/>
          <p:nvPr/>
        </p:nvSpPr>
        <p:spPr>
          <a:xfrm>
            <a:off x="3552856" y="1284252"/>
            <a:ext cx="1915681" cy="973425"/>
          </a:xfrm>
          <a:prstGeom prst="cloud">
            <a:avLst/>
          </a:prstGeom>
          <a:noFill/>
          <a:ln w="19050" cmpd="sng">
            <a:solidFill>
              <a:srgbClr val="00A29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/>
          <p:cNvSpPr/>
          <p:nvPr/>
        </p:nvSpPr>
        <p:spPr>
          <a:xfrm>
            <a:off x="3967714" y="1658381"/>
            <a:ext cx="1100447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 smtClean="0"/>
              <a:t>MQTT Server</a:t>
            </a:r>
            <a:endParaRPr lang="en-US" altLang="zh-CN" sz="1050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2569896" y="1743863"/>
            <a:ext cx="906760" cy="1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5120196" y="2122172"/>
            <a:ext cx="2101364" cy="1635822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37" idx="7"/>
            <a:endCxn id="13" idx="2"/>
          </p:cNvCxnSpPr>
          <p:nvPr/>
        </p:nvCxnSpPr>
        <p:spPr>
          <a:xfrm flipV="1">
            <a:off x="8332623" y="3992827"/>
            <a:ext cx="613153" cy="14031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37" idx="1"/>
          </p:cNvCxnSpPr>
          <p:nvPr/>
        </p:nvCxnSpPr>
        <p:spPr>
          <a:xfrm flipH="1" flipV="1">
            <a:off x="7782964" y="4012747"/>
            <a:ext cx="173214" cy="12039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884902" y="5958294"/>
            <a:ext cx="11833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50" dirty="0" err="1" smtClean="0"/>
              <a:t>AllJoyn</a:t>
            </a:r>
            <a:r>
              <a:rPr lang="en-US" altLang="zh-CN" sz="1050" dirty="0" smtClean="0"/>
              <a:t> Devices</a:t>
            </a:r>
            <a:endParaRPr lang="zh-CN" altLang="en-US" sz="1050" dirty="0"/>
          </a:p>
        </p:txBody>
      </p:sp>
      <p:sp>
        <p:nvSpPr>
          <p:cNvPr id="32" name="矩形 31"/>
          <p:cNvSpPr/>
          <p:nvPr/>
        </p:nvSpPr>
        <p:spPr>
          <a:xfrm>
            <a:off x="6488435" y="4652828"/>
            <a:ext cx="18356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 err="1" smtClean="0"/>
              <a:t>AllJoyn</a:t>
            </a:r>
            <a:r>
              <a:rPr lang="en-US" altLang="zh-CN" sz="1050" dirty="0" smtClean="0"/>
              <a:t> Gateway Agent</a:t>
            </a:r>
            <a:endParaRPr lang="zh-CN" altLang="en-US" sz="1050" dirty="0"/>
          </a:p>
        </p:txBody>
      </p:sp>
      <p:pic>
        <p:nvPicPr>
          <p:cNvPr id="34" name="Picture 4" descr="D:\Program Files (x86)\H工作备份\E盘-工作文档\海尔\标准工作\国际标准组织\AllJoyn\Marketing Committee\AllSeen Icons\allseenicons_3258_png_090514\AllseenIcons_3258_PNG\Allseen-WirelessRouter-32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404" y="4047533"/>
            <a:ext cx="890587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D:\Program Files (x86)\H工作备份\E盘-工作文档\海尔\标准工作\国际标准组织\AllJoyn\Marketing Committee\AllSeen Icons\allseenicons_3258_png_090514\AllseenIcons_3258_PNG\Allseen-SmartPhone-325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633" y="1470306"/>
            <a:ext cx="368966" cy="67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矩形 56"/>
          <p:cNvSpPr/>
          <p:nvPr/>
        </p:nvSpPr>
        <p:spPr>
          <a:xfrm>
            <a:off x="4243064" y="2263699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50" dirty="0" err="1"/>
              <a:t>IoT</a:t>
            </a:r>
            <a:r>
              <a:rPr lang="en-US" altLang="zh-CN" sz="1050" dirty="0"/>
              <a:t> Cloud</a:t>
            </a:r>
          </a:p>
        </p:txBody>
      </p:sp>
      <p:sp>
        <p:nvSpPr>
          <p:cNvPr id="4" name="矩形 3"/>
          <p:cNvSpPr/>
          <p:nvPr/>
        </p:nvSpPr>
        <p:spPr>
          <a:xfrm rot="3172723">
            <a:off x="7266317" y="2002545"/>
            <a:ext cx="45719" cy="25839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7502622" flipH="1">
            <a:off x="9388893" y="1960015"/>
            <a:ext cx="45719" cy="26027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648224" y="3790742"/>
            <a:ext cx="45719" cy="231435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176126" y="3828475"/>
            <a:ext cx="45719" cy="22766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>
            <a:stCxn id="39" idx="6"/>
            <a:endCxn id="10" idx="1"/>
          </p:cNvCxnSpPr>
          <p:nvPr/>
        </p:nvCxnSpPr>
        <p:spPr>
          <a:xfrm>
            <a:off x="8443946" y="5617600"/>
            <a:ext cx="18005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438404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Working Group: Gateway Working Group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Staff – from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Midea Group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Project Maintainer: Jun Zhang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Committers: Jun Zhang, Fuxin Liu, Jun Yang</a:t>
            </a:r>
            <a:endParaRPr lang="en-US" altLang="zh-CN" sz="2000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Dependencies: Gateway Agent 14.12 (and 15.09 when available),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AllJoyn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Core 14.12 and newer</a:t>
            </a:r>
          </a:p>
          <a:p>
            <a:pPr marL="219710" lvl="1" indent="-219710" algn="l">
              <a:buSzPct val="120000"/>
              <a:buFont typeface="Arial"/>
              <a:buChar char="•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Supported platforms: OpenWRT, Ubuntu Linux 14.04, Raspberry Pi 2</a:t>
            </a:r>
          </a:p>
          <a:p>
            <a:pPr marL="219710" lvl="1" indent="-219710">
              <a:buSzPct val="120000"/>
              <a:buFont typeface="Arial"/>
              <a:buChar char="•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GIT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repository name: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“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ajmqtt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”, Mail list: share Gateway Working Group mail list.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Development Plan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First commit will be two months after the approval of the project. First release is planed to be in August  2016.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We ask support from the TSC for approval of this project.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Library Dependencies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1813" y="1365610"/>
          <a:ext cx="11125201" cy="898619"/>
        </p:xfrm>
        <a:graphic>
          <a:graphicData uri="http://schemas.openxmlformats.org/drawingml/2006/table">
            <a:tbl>
              <a:tblPr/>
              <a:tblGrid>
                <a:gridCol w="2603012"/>
                <a:gridCol w="2454606"/>
                <a:gridCol w="2590957"/>
                <a:gridCol w="3476626"/>
              </a:tblGrid>
              <a:tr h="3554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Dependency</a:t>
                      </a:r>
                      <a:endParaRPr lang="en-US" sz="1600" dirty="0">
                        <a:effectLst/>
                      </a:endParaRPr>
                    </a:p>
                  </a:txBody>
                  <a:tcPr marL="27728" marR="27728" marT="27728" marB="277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lang="en-US" sz="1600">
                        <a:effectLst/>
                      </a:endParaRPr>
                    </a:p>
                  </a:txBody>
                  <a:tcPr marL="27728" marR="27728" marT="27728" marB="277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License</a:t>
                      </a:r>
                      <a:endParaRPr lang="en-US" sz="1600">
                        <a:effectLst/>
                      </a:endParaRPr>
                    </a:p>
                  </a:txBody>
                  <a:tcPr marL="27728" marR="27728" marT="27728" marB="277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URL</a:t>
                      </a:r>
                      <a:endParaRPr lang="en-US" sz="1600">
                        <a:effectLst/>
                      </a:endParaRPr>
                    </a:p>
                  </a:txBody>
                  <a:tcPr marL="27728" marR="27728" marT="27728" marB="277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984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Mosquitto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27728" marR="27728" marT="27728" marB="277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MQTT broker, Client Library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728" marR="27728" marT="27728" marB="277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EPL/EDL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License</a:t>
                      </a:r>
                      <a:endParaRPr lang="en-US" sz="1600" dirty="0">
                        <a:effectLst/>
                      </a:endParaRPr>
                    </a:p>
                  </a:txBody>
                  <a:tcPr marL="27728" marR="27728" marT="27728" marB="277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  <a:hlinkClick r:id="rId2"/>
                        </a:rPr>
                        <a:t>http://mosquitto.org/</a:t>
                      </a:r>
                      <a:endParaRPr lang="en-US" sz="1600" dirty="0">
                        <a:effectLst/>
                      </a:endParaRPr>
                    </a:p>
                  </a:txBody>
                  <a:tcPr marL="27728" marR="27728" marT="27728" marB="277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840288" y="1022894"/>
            <a:ext cx="282723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more information on </a:t>
            </a:r>
            <a:r>
              <a:rPr lang="en-US" dirty="0" err="1"/>
              <a:t>AllSeen</a:t>
            </a:r>
            <a:r>
              <a:rPr lang="en-US" dirty="0"/>
              <a:t> Alliance, visit us at: allseenalliance.org &amp; allseenalliance.org/news/blogs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llSeen Alliance 16x9">
  <a:themeElements>
    <a:clrScheme name="AllSeen Allianc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8576"/>
      </a:hlink>
      <a:folHlink>
        <a:srgbClr val="807F8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336</Words>
  <Application>Microsoft Macintosh PowerPoint</Application>
  <PresentationFormat>Custom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굴림</vt:lpstr>
      <vt:lpstr>黑体</vt:lpstr>
      <vt:lpstr>AllSeen Alliance 16x9</vt:lpstr>
      <vt:lpstr>AllJoyn MQTT Connector Project Proposal</vt:lpstr>
      <vt:lpstr>AllJoyn MQTT Connector Project Proposal</vt:lpstr>
      <vt:lpstr>AllJoyn MQTT Connector Interfaces</vt:lpstr>
      <vt:lpstr>Example of AllJoyn MQTT Connector</vt:lpstr>
      <vt:lpstr>Project Information</vt:lpstr>
      <vt:lpstr>External Library Dependencies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Brett Preston</cp:lastModifiedBy>
  <cp:revision>340</cp:revision>
  <dcterms:created xsi:type="dcterms:W3CDTF">2013-11-19T20:42:00Z</dcterms:created>
  <dcterms:modified xsi:type="dcterms:W3CDTF">2016-05-26T16:11:54Z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KSOProductBuildVer">
    <vt:lpwstr>2052-10.1.0.5603</vt:lpwstr>
  </property>
</Properties>
</file>