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72" r:id="rId3"/>
    <p:sldId id="283" r:id="rId4"/>
    <p:sldId id="291" r:id="rId5"/>
    <p:sldId id="286" r:id="rId6"/>
    <p:sldId id="281" r:id="rId7"/>
  </p:sldIdLst>
  <p:sldSz cx="12188825" cy="6858000"/>
  <p:notesSz cx="6858000" cy="9144000"/>
  <p:defaultTextStyle>
    <a:defPPr>
      <a:defRPr lang="en-US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4" pos="7349">
          <p15:clr>
            <a:srgbClr val="A4A3A4"/>
          </p15:clr>
        </p15:guide>
        <p15:guide id="5" orient="horz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98989"/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307" y="67"/>
      </p:cViewPr>
      <p:guideLst>
        <p:guide orient="horz" pos="2160"/>
        <p:guide pos="3839"/>
        <p:guide pos="7349"/>
        <p:guide orient="horz"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3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>
                <a:latin typeface="Arial" panose="020B0604020202020204" pitchFamily="34" charset="0"/>
              </a:rPr>
              <a:pPr/>
              <a:t>5/10/2016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1C60A67-9ABC-4641-AF9C-03065E87C293}" type="datetimeFigureOut">
              <a:rPr lang="en-US" smtClean="0"/>
              <a:pPr/>
              <a:t>5/10/2016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B673C98-AB22-224F-88A9-AE7142A5D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68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36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04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872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9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310324" y="3634624"/>
            <a:ext cx="3687990" cy="911019"/>
          </a:xfrm>
        </p:spPr>
        <p:txBody>
          <a:bodyPr lIns="45720" tIns="45720" rIns="45720" bIns="45720" anchor="ctr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310326" y="4921873"/>
            <a:ext cx="3687989" cy="338554"/>
          </a:xfrm>
        </p:spPr>
        <p:txBody>
          <a:bodyPr lIns="45720" tIns="45720" rIns="45720" bIns="45720">
            <a:sp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01499" y="5203703"/>
            <a:ext cx="3696816" cy="338554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Title or date, Company</a:t>
            </a:r>
          </a:p>
        </p:txBody>
      </p:sp>
      <p:grpSp>
        <p:nvGrpSpPr>
          <p:cNvPr id="63" name="Group 62"/>
          <p:cNvGrpSpPr/>
          <p:nvPr userDrawn="1"/>
        </p:nvGrpSpPr>
        <p:grpSpPr bwMode="gray">
          <a:xfrm>
            <a:off x="506969" y="1920569"/>
            <a:ext cx="3254574" cy="807360"/>
            <a:chOff x="380326" y="1440427"/>
            <a:chExt cx="2441566" cy="605520"/>
          </a:xfrm>
        </p:grpSpPr>
        <p:sp>
          <p:nvSpPr>
            <p:cNvPr id="34" name="Freeform 1"/>
            <p:cNvSpPr>
              <a:spLocks noChangeArrowheads="1"/>
            </p:cNvSpPr>
            <p:nvPr/>
          </p:nvSpPr>
          <p:spPr bwMode="gray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gray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gray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gray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gray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gray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gray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gray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gray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gray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gray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gray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13"/>
            <p:cNvSpPr>
              <a:spLocks noChangeArrowheads="1"/>
            </p:cNvSpPr>
            <p:nvPr/>
          </p:nvSpPr>
          <p:spPr bwMode="gray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4"/>
            <p:cNvSpPr>
              <a:spLocks noChangeArrowheads="1"/>
            </p:cNvSpPr>
            <p:nvPr/>
          </p:nvSpPr>
          <p:spPr bwMode="gray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5"/>
            <p:cNvSpPr>
              <a:spLocks noChangeArrowheads="1"/>
            </p:cNvSpPr>
            <p:nvPr/>
          </p:nvSpPr>
          <p:spPr bwMode="gray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6"/>
            <p:cNvSpPr>
              <a:spLocks noChangeArrowheads="1"/>
            </p:cNvSpPr>
            <p:nvPr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17"/>
            <p:cNvSpPr>
              <a:spLocks noChangeArrowheads="1"/>
            </p:cNvSpPr>
            <p:nvPr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18"/>
            <p:cNvSpPr>
              <a:spLocks noChangeArrowheads="1"/>
            </p:cNvSpPr>
            <p:nvPr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19"/>
            <p:cNvSpPr>
              <a:spLocks noChangeArrowheads="1"/>
            </p:cNvSpPr>
            <p:nvPr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0"/>
            <p:cNvSpPr>
              <a:spLocks noChangeArrowheads="1"/>
            </p:cNvSpPr>
            <p:nvPr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1"/>
            <p:cNvSpPr>
              <a:spLocks noChangeArrowheads="1"/>
            </p:cNvSpPr>
            <p:nvPr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2"/>
            <p:cNvSpPr>
              <a:spLocks noChangeArrowheads="1"/>
            </p:cNvSpPr>
            <p:nvPr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3"/>
            <p:cNvSpPr>
              <a:spLocks noChangeArrowheads="1"/>
            </p:cNvSpPr>
            <p:nvPr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4"/>
            <p:cNvSpPr>
              <a:spLocks noChangeArrowheads="1"/>
            </p:cNvSpPr>
            <p:nvPr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25"/>
            <p:cNvSpPr>
              <a:spLocks noChangeArrowheads="1"/>
            </p:cNvSpPr>
            <p:nvPr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26"/>
            <p:cNvSpPr>
              <a:spLocks noChangeArrowheads="1"/>
            </p:cNvSpPr>
            <p:nvPr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27"/>
            <p:cNvSpPr>
              <a:spLocks noChangeArrowheads="1"/>
            </p:cNvSpPr>
            <p:nvPr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9" name="Freeform 5"/>
          <p:cNvSpPr>
            <a:spLocks/>
          </p:cNvSpPr>
          <p:nvPr userDrawn="1"/>
        </p:nvSpPr>
        <p:spPr bwMode="gray">
          <a:xfrm>
            <a:off x="5881688" y="-3175"/>
            <a:ext cx="6067425" cy="5497513"/>
          </a:xfrm>
          <a:custGeom>
            <a:avLst/>
            <a:gdLst>
              <a:gd name="T0" fmla="*/ 1002 w 1922"/>
              <a:gd name="T1" fmla="*/ 0 h 1741"/>
              <a:gd name="T2" fmla="*/ 1002 w 1922"/>
              <a:gd name="T3" fmla="*/ 0 h 1741"/>
              <a:gd name="T4" fmla="*/ 0 w 1922"/>
              <a:gd name="T5" fmla="*/ 1741 h 1741"/>
              <a:gd name="T6" fmla="*/ 1636 w 1922"/>
              <a:gd name="T7" fmla="*/ 796 h 1741"/>
              <a:gd name="T8" fmla="*/ 1922 w 1922"/>
              <a:gd name="T9" fmla="*/ 485 h 1741"/>
              <a:gd name="T10" fmla="*/ 1077 w 1922"/>
              <a:gd name="T11" fmla="*/ 0 h 1741"/>
              <a:gd name="T12" fmla="*/ 1002 w 1922"/>
              <a:gd name="T13" fmla="*/ 0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2" h="1741">
                <a:moveTo>
                  <a:pt x="1002" y="0"/>
                </a:moveTo>
                <a:cubicBezTo>
                  <a:pt x="1002" y="0"/>
                  <a:pt x="1002" y="0"/>
                  <a:pt x="1002" y="0"/>
                </a:cubicBezTo>
                <a:cubicBezTo>
                  <a:pt x="0" y="1741"/>
                  <a:pt x="0" y="1741"/>
                  <a:pt x="0" y="1741"/>
                </a:cubicBezTo>
                <a:cubicBezTo>
                  <a:pt x="1636" y="796"/>
                  <a:pt x="1636" y="796"/>
                  <a:pt x="1636" y="796"/>
                </a:cubicBezTo>
                <a:cubicBezTo>
                  <a:pt x="1744" y="717"/>
                  <a:pt x="1839" y="610"/>
                  <a:pt x="1922" y="485"/>
                </a:cubicBezTo>
                <a:cubicBezTo>
                  <a:pt x="1077" y="0"/>
                  <a:pt x="1077" y="0"/>
                  <a:pt x="1077" y="0"/>
                </a:cubicBezTo>
                <a:cubicBezTo>
                  <a:pt x="1002" y="0"/>
                  <a:pt x="1002" y="0"/>
                  <a:pt x="1002" y="0"/>
                </a:cubicBezTo>
              </a:path>
            </a:pathLst>
          </a:custGeom>
          <a:solidFill>
            <a:srgbClr val="23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6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gray">
          <a:xfrm>
            <a:off x="6210300" y="2863850"/>
            <a:ext cx="5978525" cy="3179763"/>
          </a:xfrm>
          <a:custGeom>
            <a:avLst/>
            <a:gdLst>
              <a:gd name="T0" fmla="*/ 1554 w 1894"/>
              <a:gd name="T1" fmla="*/ 116 h 1007"/>
              <a:gd name="T2" fmla="*/ 0 w 1894"/>
              <a:gd name="T3" fmla="*/ 1007 h 1007"/>
              <a:gd name="T4" fmla="*/ 1894 w 1894"/>
              <a:gd name="T5" fmla="*/ 1007 h 1007"/>
              <a:gd name="T6" fmla="*/ 1894 w 1894"/>
              <a:gd name="T7" fmla="*/ 0 h 1007"/>
              <a:gd name="T8" fmla="*/ 1554 w 1894"/>
              <a:gd name="T9" fmla="*/ 116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4" h="1007">
                <a:moveTo>
                  <a:pt x="1554" y="116"/>
                </a:moveTo>
                <a:cubicBezTo>
                  <a:pt x="0" y="1007"/>
                  <a:pt x="0" y="1007"/>
                  <a:pt x="0" y="1007"/>
                </a:cubicBezTo>
                <a:cubicBezTo>
                  <a:pt x="1361" y="1007"/>
                  <a:pt x="1771" y="1007"/>
                  <a:pt x="1894" y="1007"/>
                </a:cubicBezTo>
                <a:cubicBezTo>
                  <a:pt x="1894" y="0"/>
                  <a:pt x="1894" y="0"/>
                  <a:pt x="1894" y="0"/>
                </a:cubicBezTo>
                <a:cubicBezTo>
                  <a:pt x="1766" y="23"/>
                  <a:pt x="1648" y="62"/>
                  <a:pt x="1554" y="116"/>
                </a:cubicBezTo>
                <a:close/>
              </a:path>
            </a:pathLst>
          </a:custGeom>
          <a:solidFill>
            <a:srgbClr val="0D87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9"/>
          <p:cNvSpPr>
            <a:spLocks/>
          </p:cNvSpPr>
          <p:nvPr userDrawn="1"/>
        </p:nvSpPr>
        <p:spPr bwMode="gray">
          <a:xfrm>
            <a:off x="10550525" y="-3175"/>
            <a:ext cx="1638300" cy="941388"/>
          </a:xfrm>
          <a:custGeom>
            <a:avLst/>
            <a:gdLst>
              <a:gd name="T0" fmla="*/ 0 w 519"/>
              <a:gd name="T1" fmla="*/ 0 h 298"/>
              <a:gd name="T2" fmla="*/ 519 w 519"/>
              <a:gd name="T3" fmla="*/ 298 h 298"/>
              <a:gd name="T4" fmla="*/ 519 w 519"/>
              <a:gd name="T5" fmla="*/ 0 h 298"/>
              <a:gd name="T6" fmla="*/ 0 w 519"/>
              <a:gd name="T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9" h="298">
                <a:moveTo>
                  <a:pt x="0" y="0"/>
                </a:moveTo>
                <a:cubicBezTo>
                  <a:pt x="353" y="203"/>
                  <a:pt x="476" y="273"/>
                  <a:pt x="519" y="298"/>
                </a:cubicBezTo>
                <a:cubicBezTo>
                  <a:pt x="519" y="0"/>
                  <a:pt x="519" y="0"/>
                  <a:pt x="51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8DCF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gray">
          <a:xfrm>
            <a:off x="6194425" y="6375400"/>
            <a:ext cx="5994400" cy="482600"/>
          </a:xfrm>
          <a:custGeom>
            <a:avLst/>
            <a:gdLst>
              <a:gd name="T0" fmla="*/ 0 w 3776"/>
              <a:gd name="T1" fmla="*/ 0 h 304"/>
              <a:gd name="T2" fmla="*/ 537 w 3776"/>
              <a:gd name="T3" fmla="*/ 304 h 304"/>
              <a:gd name="T4" fmla="*/ 3776 w 3776"/>
              <a:gd name="T5" fmla="*/ 304 h 304"/>
              <a:gd name="T6" fmla="*/ 3776 w 3776"/>
              <a:gd name="T7" fmla="*/ 0 h 304"/>
              <a:gd name="T8" fmla="*/ 0 w 3776"/>
              <a:gd name="T9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6" h="304">
                <a:moveTo>
                  <a:pt x="0" y="0"/>
                </a:moveTo>
                <a:lnTo>
                  <a:pt x="537" y="304"/>
                </a:lnTo>
                <a:lnTo>
                  <a:pt x="3776" y="304"/>
                </a:lnTo>
                <a:lnTo>
                  <a:pt x="37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91920" y="4236065"/>
            <a:ext cx="6574617" cy="707886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/>
              <a:t>This is where more information about how to contact </a:t>
            </a:r>
            <a:r>
              <a:rPr lang="en-US" dirty="0" err="1"/>
              <a:t>AllSeen</a:t>
            </a:r>
            <a:r>
              <a:rPr lang="en-US" dirty="0"/>
              <a:t> Alliance goes</a:t>
            </a:r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2" y="2"/>
            <a:ext cx="4314611" cy="5359100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gray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gray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gray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gray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 bwMode="gray">
          <a:xfrm>
            <a:off x="4818124" y="2151704"/>
            <a:ext cx="6913246" cy="1046414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6000" b="1" dirty="0"/>
              <a:t>Thank you</a:t>
            </a:r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4966042" y="3222484"/>
            <a:ext cx="6177091" cy="451405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2100" b="0" dirty="0"/>
              <a:t>Follow us on</a:t>
            </a:r>
          </a:p>
        </p:txBody>
      </p:sp>
      <p:sp>
        <p:nvSpPr>
          <p:cNvPr id="25" name="Freeform 5"/>
          <p:cNvSpPr>
            <a:spLocks noChangeArrowheads="1"/>
          </p:cNvSpPr>
          <p:nvPr userDrawn="1"/>
        </p:nvSpPr>
        <p:spPr bwMode="gray">
          <a:xfrm>
            <a:off x="7034428" y="3299840"/>
            <a:ext cx="325920" cy="266024"/>
          </a:xfrm>
          <a:custGeom>
            <a:avLst/>
            <a:gdLst>
              <a:gd name="T0" fmla="*/ 5727 w 5728"/>
              <a:gd name="T1" fmla="*/ 570 h 4673"/>
              <a:gd name="T2" fmla="*/ 5727 w 5728"/>
              <a:gd name="T3" fmla="*/ 570 h 4673"/>
              <a:gd name="T4" fmla="*/ 5043 w 5728"/>
              <a:gd name="T5" fmla="*/ 741 h 4673"/>
              <a:gd name="T6" fmla="*/ 5585 w 5728"/>
              <a:gd name="T7" fmla="*/ 86 h 4673"/>
              <a:gd name="T8" fmla="*/ 4815 w 5728"/>
              <a:gd name="T9" fmla="*/ 399 h 4673"/>
              <a:gd name="T10" fmla="*/ 3961 w 5728"/>
              <a:gd name="T11" fmla="*/ 0 h 4673"/>
              <a:gd name="T12" fmla="*/ 2793 w 5728"/>
              <a:gd name="T13" fmla="*/ 1196 h 4673"/>
              <a:gd name="T14" fmla="*/ 2821 w 5728"/>
              <a:gd name="T15" fmla="*/ 1454 h 4673"/>
              <a:gd name="T16" fmla="*/ 400 w 5728"/>
              <a:gd name="T17" fmla="*/ 228 h 4673"/>
              <a:gd name="T18" fmla="*/ 228 w 5728"/>
              <a:gd name="T19" fmla="*/ 826 h 4673"/>
              <a:gd name="T20" fmla="*/ 770 w 5728"/>
              <a:gd name="T21" fmla="*/ 1796 h 4673"/>
              <a:gd name="T22" fmla="*/ 228 w 5728"/>
              <a:gd name="T23" fmla="*/ 1652 h 4673"/>
              <a:gd name="T24" fmla="*/ 228 w 5728"/>
              <a:gd name="T25" fmla="*/ 1652 h 4673"/>
              <a:gd name="T26" fmla="*/ 1168 w 5728"/>
              <a:gd name="T27" fmla="*/ 2821 h 4673"/>
              <a:gd name="T28" fmla="*/ 884 w 5728"/>
              <a:gd name="T29" fmla="*/ 2850 h 4673"/>
              <a:gd name="T30" fmla="*/ 656 w 5728"/>
              <a:gd name="T31" fmla="*/ 2821 h 4673"/>
              <a:gd name="T32" fmla="*/ 1738 w 5728"/>
              <a:gd name="T33" fmla="*/ 3647 h 4673"/>
              <a:gd name="T34" fmla="*/ 286 w 5728"/>
              <a:gd name="T35" fmla="*/ 4160 h 4673"/>
              <a:gd name="T36" fmla="*/ 0 w 5728"/>
              <a:gd name="T37" fmla="*/ 4131 h 4673"/>
              <a:gd name="T38" fmla="*/ 1796 w 5728"/>
              <a:gd name="T39" fmla="*/ 4672 h 4673"/>
              <a:gd name="T40" fmla="*/ 5157 w 5728"/>
              <a:gd name="T41" fmla="*/ 1310 h 4673"/>
              <a:gd name="T42" fmla="*/ 5129 w 5728"/>
              <a:gd name="T43" fmla="*/ 1168 h 4673"/>
              <a:gd name="T44" fmla="*/ 5727 w 5728"/>
              <a:gd name="T45" fmla="*/ 570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28" h="4673">
                <a:moveTo>
                  <a:pt x="5727" y="570"/>
                </a:moveTo>
                <a:lnTo>
                  <a:pt x="5727" y="570"/>
                </a:lnTo>
                <a:cubicBezTo>
                  <a:pt x="5528" y="656"/>
                  <a:pt x="5300" y="712"/>
                  <a:pt x="5043" y="741"/>
                </a:cubicBezTo>
                <a:cubicBezTo>
                  <a:pt x="5300" y="598"/>
                  <a:pt x="5499" y="370"/>
                  <a:pt x="5585" y="86"/>
                </a:cubicBezTo>
                <a:cubicBezTo>
                  <a:pt x="5329" y="228"/>
                  <a:pt x="5101" y="342"/>
                  <a:pt x="4815" y="399"/>
                </a:cubicBezTo>
                <a:cubicBezTo>
                  <a:pt x="4617" y="142"/>
                  <a:pt x="4303" y="0"/>
                  <a:pt x="3961" y="0"/>
                </a:cubicBezTo>
                <a:cubicBezTo>
                  <a:pt x="3305" y="0"/>
                  <a:pt x="2793" y="542"/>
                  <a:pt x="2793" y="1196"/>
                </a:cubicBezTo>
                <a:cubicBezTo>
                  <a:pt x="2793" y="1282"/>
                  <a:pt x="2793" y="1368"/>
                  <a:pt x="2821" y="1454"/>
                </a:cubicBezTo>
                <a:cubicBezTo>
                  <a:pt x="1852" y="1396"/>
                  <a:pt x="998" y="940"/>
                  <a:pt x="400" y="228"/>
                </a:cubicBezTo>
                <a:cubicBezTo>
                  <a:pt x="314" y="399"/>
                  <a:pt x="228" y="598"/>
                  <a:pt x="228" y="826"/>
                </a:cubicBezTo>
                <a:cubicBezTo>
                  <a:pt x="228" y="1226"/>
                  <a:pt x="456" y="1596"/>
                  <a:pt x="770" y="1796"/>
                </a:cubicBezTo>
                <a:cubicBezTo>
                  <a:pt x="570" y="1796"/>
                  <a:pt x="400" y="1738"/>
                  <a:pt x="228" y="1652"/>
                </a:cubicBezTo>
                <a:lnTo>
                  <a:pt x="228" y="1652"/>
                </a:lnTo>
                <a:cubicBezTo>
                  <a:pt x="228" y="2222"/>
                  <a:pt x="628" y="2707"/>
                  <a:pt x="1168" y="2821"/>
                </a:cubicBezTo>
                <a:cubicBezTo>
                  <a:pt x="1083" y="2850"/>
                  <a:pt x="969" y="2850"/>
                  <a:pt x="884" y="2850"/>
                </a:cubicBezTo>
                <a:cubicBezTo>
                  <a:pt x="798" y="2850"/>
                  <a:pt x="712" y="2850"/>
                  <a:pt x="656" y="2821"/>
                </a:cubicBezTo>
                <a:cubicBezTo>
                  <a:pt x="798" y="3305"/>
                  <a:pt x="1226" y="3647"/>
                  <a:pt x="1738" y="3647"/>
                </a:cubicBezTo>
                <a:cubicBezTo>
                  <a:pt x="1340" y="3961"/>
                  <a:pt x="826" y="4160"/>
                  <a:pt x="286" y="4160"/>
                </a:cubicBezTo>
                <a:cubicBezTo>
                  <a:pt x="200" y="4160"/>
                  <a:pt x="86" y="4160"/>
                  <a:pt x="0" y="4131"/>
                </a:cubicBezTo>
                <a:cubicBezTo>
                  <a:pt x="514" y="4472"/>
                  <a:pt x="1140" y="4672"/>
                  <a:pt x="1796" y="4672"/>
                </a:cubicBezTo>
                <a:cubicBezTo>
                  <a:pt x="3961" y="4672"/>
                  <a:pt x="5157" y="2878"/>
                  <a:pt x="5157" y="1310"/>
                </a:cubicBezTo>
                <a:cubicBezTo>
                  <a:pt x="5157" y="1282"/>
                  <a:pt x="5129" y="1226"/>
                  <a:pt x="5129" y="1168"/>
                </a:cubicBezTo>
                <a:cubicBezTo>
                  <a:pt x="5357" y="998"/>
                  <a:pt x="5585" y="798"/>
                  <a:pt x="5727" y="5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6" name="Freeform 6"/>
          <p:cNvSpPr>
            <a:spLocks noChangeArrowheads="1"/>
          </p:cNvSpPr>
          <p:nvPr userDrawn="1"/>
        </p:nvSpPr>
        <p:spPr bwMode="gray">
          <a:xfrm>
            <a:off x="6712595" y="3299840"/>
            <a:ext cx="123192" cy="266024"/>
          </a:xfrm>
          <a:custGeom>
            <a:avLst/>
            <a:gdLst>
              <a:gd name="T0" fmla="*/ 1454 w 2167"/>
              <a:gd name="T1" fmla="*/ 4672 h 4673"/>
              <a:gd name="T2" fmla="*/ 1454 w 2167"/>
              <a:gd name="T3" fmla="*/ 4672 h 4673"/>
              <a:gd name="T4" fmla="*/ 485 w 2167"/>
              <a:gd name="T5" fmla="*/ 4672 h 4673"/>
              <a:gd name="T6" fmla="*/ 485 w 2167"/>
              <a:gd name="T7" fmla="*/ 2336 h 4673"/>
              <a:gd name="T8" fmla="*/ 0 w 2167"/>
              <a:gd name="T9" fmla="*/ 2336 h 4673"/>
              <a:gd name="T10" fmla="*/ 0 w 2167"/>
              <a:gd name="T11" fmla="*/ 1510 h 4673"/>
              <a:gd name="T12" fmla="*/ 485 w 2167"/>
              <a:gd name="T13" fmla="*/ 1510 h 4673"/>
              <a:gd name="T14" fmla="*/ 485 w 2167"/>
              <a:gd name="T15" fmla="*/ 1054 h 4673"/>
              <a:gd name="T16" fmla="*/ 1510 w 2167"/>
              <a:gd name="T17" fmla="*/ 0 h 4673"/>
              <a:gd name="T18" fmla="*/ 2138 w 2167"/>
              <a:gd name="T19" fmla="*/ 0 h 4673"/>
              <a:gd name="T20" fmla="*/ 2138 w 2167"/>
              <a:gd name="T21" fmla="*/ 826 h 4673"/>
              <a:gd name="T22" fmla="*/ 1767 w 2167"/>
              <a:gd name="T23" fmla="*/ 826 h 4673"/>
              <a:gd name="T24" fmla="*/ 1454 w 2167"/>
              <a:gd name="T25" fmla="*/ 1140 h 4673"/>
              <a:gd name="T26" fmla="*/ 1454 w 2167"/>
              <a:gd name="T27" fmla="*/ 1510 h 4673"/>
              <a:gd name="T28" fmla="*/ 2166 w 2167"/>
              <a:gd name="T29" fmla="*/ 1510 h 4673"/>
              <a:gd name="T30" fmla="*/ 2080 w 2167"/>
              <a:gd name="T31" fmla="*/ 2336 h 4673"/>
              <a:gd name="T32" fmla="*/ 1454 w 2167"/>
              <a:gd name="T33" fmla="*/ 2336 h 4673"/>
              <a:gd name="T34" fmla="*/ 1454 w 2167"/>
              <a:gd name="T35" fmla="*/ 4672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67" h="4673">
                <a:moveTo>
                  <a:pt x="1454" y="4672"/>
                </a:moveTo>
                <a:lnTo>
                  <a:pt x="1454" y="4672"/>
                </a:lnTo>
                <a:cubicBezTo>
                  <a:pt x="485" y="4672"/>
                  <a:pt x="485" y="4672"/>
                  <a:pt x="485" y="4672"/>
                </a:cubicBezTo>
                <a:cubicBezTo>
                  <a:pt x="485" y="2336"/>
                  <a:pt x="485" y="2336"/>
                  <a:pt x="485" y="2336"/>
                </a:cubicBezTo>
                <a:cubicBezTo>
                  <a:pt x="0" y="2336"/>
                  <a:pt x="0" y="2336"/>
                  <a:pt x="0" y="2336"/>
                </a:cubicBezTo>
                <a:cubicBezTo>
                  <a:pt x="0" y="1510"/>
                  <a:pt x="0" y="1510"/>
                  <a:pt x="0" y="1510"/>
                </a:cubicBezTo>
                <a:cubicBezTo>
                  <a:pt x="485" y="1510"/>
                  <a:pt x="485" y="1510"/>
                  <a:pt x="485" y="1510"/>
                </a:cubicBezTo>
                <a:cubicBezTo>
                  <a:pt x="485" y="1054"/>
                  <a:pt x="485" y="1054"/>
                  <a:pt x="485" y="1054"/>
                </a:cubicBezTo>
                <a:cubicBezTo>
                  <a:pt x="485" y="370"/>
                  <a:pt x="742" y="0"/>
                  <a:pt x="1510" y="0"/>
                </a:cubicBezTo>
                <a:cubicBezTo>
                  <a:pt x="2138" y="0"/>
                  <a:pt x="2138" y="0"/>
                  <a:pt x="2138" y="0"/>
                </a:cubicBezTo>
                <a:cubicBezTo>
                  <a:pt x="2138" y="826"/>
                  <a:pt x="2138" y="826"/>
                  <a:pt x="2138" y="826"/>
                </a:cubicBezTo>
                <a:cubicBezTo>
                  <a:pt x="1767" y="826"/>
                  <a:pt x="1767" y="826"/>
                  <a:pt x="1767" y="826"/>
                </a:cubicBezTo>
                <a:cubicBezTo>
                  <a:pt x="1454" y="826"/>
                  <a:pt x="1454" y="912"/>
                  <a:pt x="1454" y="1140"/>
                </a:cubicBezTo>
                <a:cubicBezTo>
                  <a:pt x="1454" y="1510"/>
                  <a:pt x="1454" y="1510"/>
                  <a:pt x="1454" y="1510"/>
                </a:cubicBezTo>
                <a:cubicBezTo>
                  <a:pt x="2166" y="1510"/>
                  <a:pt x="2166" y="1510"/>
                  <a:pt x="2166" y="1510"/>
                </a:cubicBezTo>
                <a:cubicBezTo>
                  <a:pt x="2080" y="2336"/>
                  <a:pt x="2080" y="2336"/>
                  <a:pt x="2080" y="2336"/>
                </a:cubicBezTo>
                <a:cubicBezTo>
                  <a:pt x="1454" y="2336"/>
                  <a:pt x="1454" y="2336"/>
                  <a:pt x="1454" y="2336"/>
                </a:cubicBezTo>
                <a:lnTo>
                  <a:pt x="1454" y="467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91920" y="5223899"/>
            <a:ext cx="6574617" cy="307777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/>
              <a:t>This is where your legal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2319292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 bwMode="gray">
          <a:xfrm>
            <a:off x="7093088" y="341"/>
            <a:ext cx="5095737" cy="6858000"/>
            <a:chOff x="4052888" y="-39688"/>
            <a:chExt cx="5619750" cy="7561263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gray">
            <a:xfrm>
              <a:off x="6924675" y="-39688"/>
              <a:ext cx="2746375" cy="4203701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gray">
            <a:xfrm>
              <a:off x="4776788" y="4700588"/>
              <a:ext cx="4895850" cy="2820987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gray">
            <a:xfrm>
              <a:off x="4052888" y="2844800"/>
              <a:ext cx="5473700" cy="4676775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 bwMode="gray">
          <a:xfrm>
            <a:off x="-2" y="1524002"/>
            <a:ext cx="6658712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1382945" y="1860731"/>
            <a:ext cx="4680614" cy="1089529"/>
          </a:xfrm>
        </p:spPr>
        <p:txBody>
          <a:bodyPr lIns="45720" tIns="45720" rIns="45720" bIns="45720" anchor="t" anchorCtr="0">
            <a:spAutoFit/>
          </a:bodyPr>
          <a:lstStyle>
            <a:lvl1pPr>
              <a:lnSpc>
                <a:spcPct val="9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Break Title Goes Here</a:t>
            </a:r>
          </a:p>
        </p:txBody>
      </p:sp>
      <p:grpSp>
        <p:nvGrpSpPr>
          <p:cNvPr id="30" name="Group 29"/>
          <p:cNvGrpSpPr/>
          <p:nvPr userDrawn="1"/>
        </p:nvGrpSpPr>
        <p:grpSpPr bwMode="gray">
          <a:xfrm>
            <a:off x="506969" y="1920569"/>
            <a:ext cx="720711" cy="807360"/>
            <a:chOff x="380326" y="1440427"/>
            <a:chExt cx="540674" cy="605520"/>
          </a:xfrm>
        </p:grpSpPr>
        <p:sp>
          <p:nvSpPr>
            <p:cNvPr id="18" name="Freeform 16"/>
            <p:cNvSpPr>
              <a:spLocks noChangeArrowheads="1"/>
            </p:cNvSpPr>
            <p:nvPr userDrawn="1"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 noChangeArrowheads="1"/>
            </p:cNvSpPr>
            <p:nvPr userDrawn="1"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ChangeArrowheads="1"/>
            </p:cNvSpPr>
            <p:nvPr userDrawn="1"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 noChangeArrowheads="1"/>
            </p:cNvSpPr>
            <p:nvPr userDrawn="1"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 noChangeArrowheads="1"/>
            </p:cNvSpPr>
            <p:nvPr userDrawn="1"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ChangeArrowheads="1"/>
            </p:cNvSpPr>
            <p:nvPr userDrawn="1"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 noChangeArrowheads="1"/>
            </p:cNvSpPr>
            <p:nvPr userDrawn="1"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 noChangeArrowheads="1"/>
            </p:cNvSpPr>
            <p:nvPr userDrawn="1"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24"/>
            <p:cNvSpPr>
              <a:spLocks noChangeArrowheads="1"/>
            </p:cNvSpPr>
            <p:nvPr userDrawn="1"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25"/>
            <p:cNvSpPr>
              <a:spLocks noChangeArrowheads="1"/>
            </p:cNvSpPr>
            <p:nvPr userDrawn="1"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 noChangeArrowheads="1"/>
            </p:cNvSpPr>
            <p:nvPr userDrawn="1"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27"/>
            <p:cNvSpPr>
              <a:spLocks noChangeArrowheads="1"/>
            </p:cNvSpPr>
            <p:nvPr userDrawn="1"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1382713" y="2916299"/>
            <a:ext cx="4680847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/>
              <a:t>Additional Text Goes Here</a:t>
            </a:r>
          </a:p>
        </p:txBody>
      </p:sp>
      <p:sp>
        <p:nvSpPr>
          <p:cNvPr id="33" name="TextBox 3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pPr algn="r"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864852" y="3199097"/>
            <a:ext cx="7866519" cy="461665"/>
          </a:xfrm>
        </p:spPr>
        <p:txBody>
          <a:bodyPr lIns="45720" tIns="45720" rIns="45720" bIns="45720">
            <a:spAutoFit/>
          </a:bodyPr>
          <a:lstStyle>
            <a:lvl1pPr marL="344488" indent="-344488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3864852" y="1769917"/>
            <a:ext cx="7866518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/>
              <a:t>Agenda</a:t>
            </a:r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" y="1"/>
            <a:ext cx="3302053" cy="4566299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gray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gray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gray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gray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TextBox 16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pPr algn="r"/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690240" y="2286000"/>
            <a:ext cx="2156532" cy="1912938"/>
            <a:chOff x="1613369" y="2195513"/>
            <a:chExt cx="2258544" cy="2003425"/>
          </a:xfrm>
          <a:solidFill>
            <a:schemeClr val="tx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gray">
            <a:xfrm>
              <a:off x="1613369" y="2195513"/>
              <a:ext cx="1001713" cy="2003425"/>
            </a:xfrm>
            <a:custGeom>
              <a:avLst/>
              <a:gdLst>
                <a:gd name="T0" fmla="*/ 275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5 w 297"/>
                <a:gd name="T19" fmla="*/ 319 h 594"/>
                <a:gd name="T20" fmla="*/ 275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5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8"/>
                    <a:pt x="7" y="255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6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6" y="222"/>
                    <a:pt x="143" y="265"/>
                    <a:pt x="142" y="319"/>
                  </a:cubicBezTo>
                  <a:cubicBezTo>
                    <a:pt x="275" y="319"/>
                    <a:pt x="275" y="319"/>
                    <a:pt x="275" y="319"/>
                  </a:cubicBezTo>
                  <a:lnTo>
                    <a:pt x="275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gray">
            <a:xfrm>
              <a:off x="2870200" y="2195513"/>
              <a:ext cx="1001713" cy="2003425"/>
            </a:xfrm>
            <a:custGeom>
              <a:avLst/>
              <a:gdLst>
                <a:gd name="T0" fmla="*/ 274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4 w 297"/>
                <a:gd name="T19" fmla="*/ 319 h 594"/>
                <a:gd name="T20" fmla="*/ 274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4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7"/>
                    <a:pt x="7" y="254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7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5" y="222"/>
                    <a:pt x="143" y="265"/>
                    <a:pt x="142" y="319"/>
                  </a:cubicBezTo>
                  <a:cubicBezTo>
                    <a:pt x="274" y="319"/>
                    <a:pt x="274" y="319"/>
                    <a:pt x="274" y="319"/>
                  </a:cubicBezTo>
                  <a:lnTo>
                    <a:pt x="274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4740711" y="2196273"/>
            <a:ext cx="6925828" cy="498598"/>
          </a:xfrm>
        </p:spPr>
        <p:txBody>
          <a:bodyPr wrap="square" lIns="45720" tIns="45720" anchor="t" anchorCtr="0">
            <a:spAutoFit/>
          </a:bodyPr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740710" y="4788806"/>
            <a:ext cx="6925828" cy="384721"/>
          </a:xfrm>
        </p:spPr>
        <p:txBody>
          <a:bodyPr wrap="square" lIns="45720" tIns="45720">
            <a:spAutoFit/>
          </a:bodyPr>
          <a:lstStyle>
            <a:lvl1pPr marL="0" indent="0">
              <a:buNone/>
              <a:defRPr sz="19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4284320" y="2149232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pPr algn="r"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019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084927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44751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46271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493283" y="3602432"/>
            <a:ext cx="11238087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 bwMode="gray"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 bwMode="gray"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57200" y="3762419"/>
            <a:ext cx="3305951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/>
          </p:nvPr>
        </p:nvSpPr>
        <p:spPr bwMode="gray">
          <a:xfrm>
            <a:off x="457200" y="4207099"/>
            <a:ext cx="3305951" cy="707886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4459461" y="3762419"/>
            <a:ext cx="3305726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4459461" y="4207099"/>
            <a:ext cx="3305726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 bwMode="gray">
          <a:xfrm>
            <a:off x="8442528" y="3762419"/>
            <a:ext cx="3293085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/>
          </p:nvPr>
        </p:nvSpPr>
        <p:spPr bwMode="gray">
          <a:xfrm>
            <a:off x="8442528" y="4207099"/>
            <a:ext cx="3293088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1058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3301" y="1250358"/>
            <a:ext cx="11238314" cy="40011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subhead text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06332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406331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61058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0211336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8228" y="1600200"/>
            <a:ext cx="7698310" cy="846386"/>
          </a:xfrm>
        </p:spPr>
        <p:txBody>
          <a:bodyPr wrap="square" lIns="45720" tIns="45720" rIns="45720">
            <a:spAutoFit/>
          </a:bodyPr>
          <a:lstStyle>
            <a:lvl1pPr marL="0" indent="0">
              <a:spcBef>
                <a:spcPts val="3000"/>
              </a:spcBef>
              <a:buNone/>
              <a:defRPr sz="2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Summary Title</a:t>
            </a:r>
          </a:p>
          <a:p>
            <a:pPr lvl="1"/>
            <a:r>
              <a:rPr lang="en-US" dirty="0"/>
              <a:t>Summary text</a:t>
            </a:r>
          </a:p>
        </p:txBody>
      </p:sp>
      <p:grpSp>
        <p:nvGrpSpPr>
          <p:cNvPr id="41" name="Group 40"/>
          <p:cNvGrpSpPr>
            <a:grpSpLocks noChangeAspect="1"/>
          </p:cNvGrpSpPr>
          <p:nvPr userDrawn="1"/>
        </p:nvGrpSpPr>
        <p:grpSpPr bwMode="gray">
          <a:xfrm>
            <a:off x="1" y="3"/>
            <a:ext cx="3405071" cy="6858000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gray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 bwMode="gray"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gray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gray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gray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3968496" y="347472"/>
            <a:ext cx="7699753" cy="646331"/>
          </a:xfrm>
        </p:spPr>
        <p:txBody>
          <a:bodyPr anchor="t" anchorCtr="0">
            <a:sp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pPr algn="r"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444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9872" y="347472"/>
            <a:ext cx="11238089" cy="618631"/>
          </a:xfrm>
          <a:prstGeom prst="rect">
            <a:avLst/>
          </a:prstGeom>
        </p:spPr>
        <p:txBody>
          <a:bodyPr vert="horz" lIns="45720" tIns="45720" rIns="4572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1"/>
            <a:ext cx="11238089" cy="1646591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469584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fld id="{8F13D071-DE7E-4975-AACA-280E37F00428}" type="datetime3">
              <a:rPr lang="en-US" sz="1000" smtClean="0">
                <a:solidFill>
                  <a:srgbClr val="898989"/>
                </a:solidFill>
              </a:rPr>
              <a:pPr/>
              <a:t>10 May 2016</a:t>
            </a:fld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4588389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>
                <a:solidFill>
                  <a:srgbClr val="898989"/>
                </a:solidFill>
              </a:rPr>
              <a:t> </a:t>
            </a:r>
            <a:r>
              <a:rPr lang="en-US" sz="1000" dirty="0" err="1">
                <a:solidFill>
                  <a:srgbClr val="898989"/>
                </a:solidFill>
              </a:rPr>
              <a:t>AllSeen</a:t>
            </a:r>
            <a:r>
              <a:rPr lang="en-US" sz="1000" dirty="0">
                <a:solidFill>
                  <a:srgbClr val="898989"/>
                </a:solidFill>
              </a:rPr>
              <a:t> Alliance</a:t>
            </a: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pPr algn="r"/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475424" y="6355080"/>
            <a:ext cx="11237976" cy="0"/>
          </a:xfrm>
          <a:prstGeom prst="line">
            <a:avLst/>
          </a:prstGeom>
          <a:ln w="69850">
            <a:gradFill flip="none" rotWithShape="1"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0" r:id="rId5"/>
    <p:sldLayoutId id="2147483666" r:id="rId6"/>
    <p:sldLayoutId id="2147483654" r:id="rId7"/>
    <p:sldLayoutId id="2147483663" r:id="rId8"/>
    <p:sldLayoutId id="2147483667" r:id="rId9"/>
    <p:sldLayoutId id="2147483665" r:id="rId10"/>
  </p:sldLayoutIdLst>
  <p:transition>
    <p:fade/>
  </p:transition>
  <p:hf hdr="0" ftr="0" dt="0"/>
  <p:txStyles>
    <p:titleStyle>
      <a:lvl1pPr algn="l" defTabSz="609468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408" indent="-219408" algn="l" defTabSz="609468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3838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5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6788" indent="-222250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77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4" pos="335" userDrawn="1">
          <p15:clr>
            <a:srgbClr val="F26B43"/>
          </p15:clr>
        </p15:guide>
        <p15:guide id="5" pos="73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hlee@innopiatech.com" TargetMode="External"/><Relationship Id="rId2" Type="http://schemas.openxmlformats.org/officeDocument/2006/relationships/hyperlink" Target="mailto:dsshin@innopiatech.com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kimcheolhwi@innopiatech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816" y="3569309"/>
            <a:ext cx="5286899" cy="911019"/>
          </a:xfrm>
        </p:spPr>
        <p:txBody>
          <a:bodyPr/>
          <a:lstStyle/>
          <a:p>
            <a:r>
              <a:rPr lang="en-US" dirty="0"/>
              <a:t>AllJoyn </a:t>
            </a:r>
            <a:r>
              <a:rPr lang="en-US" altLang="ko-KR" dirty="0"/>
              <a:t>Home Device Bridge</a:t>
            </a:r>
            <a:r>
              <a:rPr lang="en-US" dirty="0"/>
              <a:t> Project Proposal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30082" y="4974846"/>
            <a:ext cx="4209325" cy="584775"/>
          </a:xfrm>
        </p:spPr>
        <p:txBody>
          <a:bodyPr/>
          <a:lstStyle/>
          <a:p>
            <a:r>
              <a:rPr lang="en-US" dirty="0"/>
              <a:t>Cheol Hwi Kim, </a:t>
            </a:r>
            <a:r>
              <a:rPr lang="en-US" dirty="0" err="1"/>
              <a:t>Innopia</a:t>
            </a:r>
            <a:r>
              <a:rPr lang="en-US" dirty="0"/>
              <a:t> Technologies, Inc.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30082" y="5221067"/>
            <a:ext cx="3696816" cy="338554"/>
          </a:xfrm>
        </p:spPr>
        <p:txBody>
          <a:bodyPr/>
          <a:lstStyle/>
          <a:p>
            <a:r>
              <a:rPr lang="en-US"/>
              <a:t>May, </a:t>
            </a:r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0039736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9872" y="347472"/>
            <a:ext cx="11238089" cy="618631"/>
          </a:xfrm>
        </p:spPr>
        <p:txBody>
          <a:bodyPr/>
          <a:lstStyle/>
          <a:p>
            <a:r>
              <a:rPr lang="en-US" dirty="0"/>
              <a:t>AllJoyn Home Device Bridge Project Proposal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5155257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Background:</a:t>
            </a:r>
          </a:p>
          <a:p>
            <a:pPr lvl="1">
              <a:buSzPct val="120000"/>
            </a:pPr>
            <a:r>
              <a:rPr lang="en-US" altLang="ko-KR" dirty="0">
                <a:latin typeface="Calibri" pitchFamily="34" charset="0"/>
                <a:cs typeface="Calibri" pitchFamily="34" charset="0"/>
              </a:rPr>
              <a:t>The current AllJoyn Device System Bridge is only supported for Windows OS thus there has been limitation for expanding ecosystem in other platforms. </a:t>
            </a:r>
          </a:p>
          <a:p>
            <a:pPr lvl="1">
              <a:buSzPct val="120000"/>
            </a:pPr>
            <a:r>
              <a:rPr lang="en-US" altLang="ko-KR" dirty="0">
                <a:latin typeface="Calibri" pitchFamily="34" charset="0"/>
                <a:cs typeface="Calibri" pitchFamily="34" charset="0"/>
              </a:rPr>
              <a:t>AllJoyn Home Device Bridge Provides a standard Bridge connection to non-AllJoyn devices such as ZigBee, Z-Wave and Bluetooth to AllJoyn in Linux based platform such as Android and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OpenWRT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.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Objectives: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Provide Home Device Bridge which can initially connect ZigBee and Z-Wave device to AllJoyn in Linux OS and Open WRT OS. The future update will support Bluetooth and Thread. Also Android OS support will be added.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AllJoyn Home Device Bridge creates virtual representation of devices on the AllJoyn bus for each external device.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Virtual representation supports the following AllJoyn services: About, Configuration and Events &amp; Actions.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For Home Device Bridge, notification service is also supported.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From the user’s perspective, any standard ZigBee, Z-Wave and Bluetooth device will be recognized as AllJoyn device.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837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AllJoyn Home Device Bridge Interfaces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3816429"/>
          </a:xfrm>
        </p:spPr>
        <p:txBody>
          <a:bodyPr/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Bridge:</a:t>
            </a:r>
          </a:p>
          <a:p>
            <a:pPr lvl="1">
              <a:buSzPct val="120000"/>
            </a:pPr>
            <a:r>
              <a:rPr lang="en-US" dirty="0">
                <a:latin typeface="Calibri" pitchFamily="34" charset="0"/>
                <a:cs typeface="Calibri" pitchFamily="34" charset="0"/>
              </a:rPr>
              <a:t>Represents each external devices as AllJoyn device dynamically.</a:t>
            </a:r>
          </a:p>
          <a:p>
            <a:pPr lvl="1">
              <a:buSzPct val="120000"/>
            </a:pPr>
            <a:r>
              <a:rPr lang="en-US" dirty="0">
                <a:latin typeface="Calibri" pitchFamily="34" charset="0"/>
                <a:cs typeface="Calibri" pitchFamily="34" charset="0"/>
              </a:rPr>
              <a:t>Have specific configuration file for each external device.</a:t>
            </a:r>
          </a:p>
          <a:p>
            <a:pPr lvl="1">
              <a:buSzPct val="120000"/>
            </a:pPr>
            <a:r>
              <a:rPr lang="en-US" dirty="0">
                <a:latin typeface="Calibri" pitchFamily="34" charset="0"/>
                <a:cs typeface="Calibri" pitchFamily="34" charset="0"/>
              </a:rPr>
              <a:t>Have specific Events &amp; Actions Database for each external device.</a:t>
            </a:r>
          </a:p>
          <a:p>
            <a:pPr lvl="1">
              <a:buSzPct val="120000"/>
            </a:pPr>
            <a:r>
              <a:rPr lang="en-US" dirty="0">
                <a:latin typeface="Calibri" pitchFamily="34" charset="0"/>
                <a:cs typeface="Calibri" pitchFamily="34" charset="0"/>
              </a:rPr>
              <a:t>Virtual representation supports on-boarding and notification services</a:t>
            </a:r>
          </a:p>
          <a:p>
            <a:pPr lvl="1">
              <a:buSzPct val="120000"/>
            </a:pPr>
            <a:r>
              <a:rPr lang="en-US" dirty="0">
                <a:latin typeface="Calibri" pitchFamily="34" charset="0"/>
                <a:cs typeface="Calibri" pitchFamily="34" charset="0"/>
              </a:rPr>
              <a:t>Virtual representation has Actions for entering Add/Remove mode for ZigBee/Z-wave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Plugin:</a:t>
            </a:r>
          </a:p>
          <a:p>
            <a:pPr lvl="1">
              <a:buSzPct val="120000"/>
            </a:pPr>
            <a:r>
              <a:rPr lang="en-US" dirty="0">
                <a:latin typeface="Calibri" pitchFamily="34" charset="0"/>
                <a:cs typeface="Calibri" pitchFamily="34" charset="0"/>
              </a:rPr>
              <a:t>Each plugin needs implementation of network stack for device.</a:t>
            </a:r>
          </a:p>
          <a:p>
            <a:pPr lvl="1">
              <a:buSzPct val="120000"/>
            </a:pPr>
            <a:r>
              <a:rPr lang="en-US" dirty="0">
                <a:latin typeface="Calibri" pitchFamily="34" charset="0"/>
                <a:cs typeface="Calibri" pitchFamily="34" charset="0"/>
              </a:rPr>
              <a:t>ZigBee Plugin Socket</a:t>
            </a:r>
          </a:p>
          <a:p>
            <a:pPr lvl="1">
              <a:buSzPct val="120000"/>
            </a:pPr>
            <a:r>
              <a:rPr lang="en-US" dirty="0">
                <a:latin typeface="Calibri" pitchFamily="34" charset="0"/>
                <a:cs typeface="Calibri" pitchFamily="34" charset="0"/>
              </a:rPr>
              <a:t>Z-Wave Plugin Socket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Application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901337" y="4912009"/>
            <a:ext cx="1802674" cy="86177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7" name="그림 1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3436" y="1423987"/>
            <a:ext cx="57245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4"/>
          <p:cNvGrpSpPr/>
          <p:nvPr/>
        </p:nvGrpSpPr>
        <p:grpSpPr>
          <a:xfrm>
            <a:off x="669578" y="1047577"/>
            <a:ext cx="4714875" cy="4895850"/>
            <a:chOff x="669578" y="1047577"/>
            <a:chExt cx="4714875" cy="4895850"/>
          </a:xfrm>
        </p:grpSpPr>
        <p:pic>
          <p:nvPicPr>
            <p:cNvPr id="15" name="그림 14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9578" y="1047577"/>
              <a:ext cx="4714875" cy="4895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3283527" y="4023360"/>
              <a:ext cx="1238597" cy="16625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446276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Working Group: Gateway Working Group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Staff – from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Innopia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Technologies, Inc.</a:t>
            </a:r>
          </a:p>
          <a:p>
            <a:pPr lvl="1"/>
            <a:r>
              <a:rPr lang="en-US" sz="2000" dirty="0">
                <a:latin typeface="Calibri" pitchFamily="34" charset="0"/>
                <a:cs typeface="Calibri" pitchFamily="34" charset="0"/>
              </a:rPr>
              <a:t>Project Maintainer - Dong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Seok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Shin (</a:t>
            </a:r>
            <a:r>
              <a:rPr lang="en-US" sz="2000" dirty="0">
                <a:latin typeface="Calibri" pitchFamily="34" charset="0"/>
                <a:cs typeface="Calibri" pitchFamily="34" charset="0"/>
                <a:hlinkClick r:id="rId2"/>
              </a:rPr>
              <a:t>dsshin@innopiatech.com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itchFamily="34" charset="0"/>
                <a:cs typeface="Calibri" pitchFamily="34" charset="0"/>
              </a:rPr>
              <a:t>Sang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Heon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Lee (</a:t>
            </a:r>
            <a:r>
              <a:rPr lang="en-US" sz="2000" dirty="0">
                <a:latin typeface="Calibri" pitchFamily="34" charset="0"/>
                <a:cs typeface="Calibri" pitchFamily="34" charset="0"/>
                <a:hlinkClick r:id="rId3"/>
              </a:rPr>
              <a:t>shlee@innopiatech.com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itchFamily="34" charset="0"/>
                <a:cs typeface="Calibri" pitchFamily="34" charset="0"/>
              </a:rPr>
              <a:t>Cheol Hwi Kim (</a:t>
            </a:r>
            <a:r>
              <a:rPr lang="en-US" sz="2000" dirty="0">
                <a:latin typeface="Calibri" pitchFamily="34" charset="0"/>
                <a:cs typeface="Calibri" pitchFamily="34" charset="0"/>
                <a:hlinkClick r:id="rId4"/>
              </a:rPr>
              <a:t>kimcheolhwi@innopiatech.com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Supported platforms: Linux kernel platforms, e.g. Android,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OpenWRT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GIT repository name: Home Device Bridge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Supported AllJoyn Version: Starting from v15.09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Status and schedule</a:t>
            </a:r>
          </a:p>
          <a:p>
            <a:pPr lvl="1"/>
            <a:r>
              <a:rPr lang="en-US" sz="2000" dirty="0">
                <a:latin typeface="Calibri" pitchFamily="34" charset="0"/>
                <a:cs typeface="Calibri" pitchFamily="34" charset="0"/>
              </a:rPr>
              <a:t>First release is planed to be 2 months after the approval of the project.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We ask support from the TSC for approval of this project.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more information on </a:t>
            </a:r>
            <a:r>
              <a:rPr lang="en-US" dirty="0" err="1"/>
              <a:t>AllSeen</a:t>
            </a:r>
            <a:r>
              <a:rPr lang="en-US" dirty="0"/>
              <a:t> Alliance, visit us at: allseenalliance.org &amp; allseenalliance.org/news/blogs</a:t>
            </a:r>
          </a:p>
        </p:txBody>
      </p:sp>
    </p:spTree>
    <p:extLst>
      <p:ext uri="{BB962C8B-B14F-4D97-AF65-F5344CB8AC3E}">
        <p14:creationId xmlns:p14="http://schemas.microsoft.com/office/powerpoint/2010/main" val="16011631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llSeen Alliance 16x9">
  <a:themeElements>
    <a:clrScheme name="AllSeen Allianc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8576"/>
      </a:hlink>
      <a:folHlink>
        <a:srgbClr val="807F8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2738</TotalTime>
  <Words>369</Words>
  <Application>Microsoft Office PowerPoint</Application>
  <PresentationFormat>사용자 지정</PresentationFormat>
  <Paragraphs>39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굴림</vt:lpstr>
      <vt:lpstr>Arial</vt:lpstr>
      <vt:lpstr>Calibri</vt:lpstr>
      <vt:lpstr>AllSeen Alliance 16x9</vt:lpstr>
      <vt:lpstr>AllJoyn Home Device Bridge Project Proposal</vt:lpstr>
      <vt:lpstr>AllJoyn Home Device Bridge Project Proposal</vt:lpstr>
      <vt:lpstr>AllJoyn Home Device Bridge Interfaces</vt:lpstr>
      <vt:lpstr>An Application Example</vt:lpstr>
      <vt:lpstr>Project Information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김철휘</cp:lastModifiedBy>
  <cp:revision>298</cp:revision>
  <dcterms:created xsi:type="dcterms:W3CDTF">2013-11-19T20:42:06Z</dcterms:created>
  <dcterms:modified xsi:type="dcterms:W3CDTF">2016-05-10T09:34:49Z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