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0" r:id="rId2"/>
    <p:sldId id="282" r:id="rId3"/>
    <p:sldId id="283" r:id="rId4"/>
    <p:sldId id="292" r:id="rId5"/>
    <p:sldId id="290" r:id="rId6"/>
    <p:sldId id="284" r:id="rId7"/>
    <p:sldId id="289" r:id="rId8"/>
    <p:sldId id="288" r:id="rId9"/>
    <p:sldId id="285" r:id="rId10"/>
    <p:sldId id="291" r:id="rId11"/>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guide id="4" pos="7349">
          <p15:clr>
            <a:srgbClr val="A4A3A4"/>
          </p15:clr>
        </p15:guide>
        <p15:guide id="5" orient="horz" pos="288"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88536"/>
  </p:normalViewPr>
  <p:slideViewPr>
    <p:cSldViewPr snapToGrid="0" snapToObjects="1">
      <p:cViewPr varScale="1">
        <p:scale>
          <a:sx n="102" d="100"/>
          <a:sy n="102" d="100"/>
        </p:scale>
        <p:origin x="-104" y="-328"/>
      </p:cViewPr>
      <p:guideLst>
        <p:guide orient="horz" pos="2160"/>
        <p:guide orient="horz" pos="288"/>
        <p:guide pos="3839"/>
        <p:guide pos="734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10/14/15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10/14/15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smtClean="0"/>
              <a:t>Why do we need a Connector?</a:t>
            </a:r>
          </a:p>
          <a:p>
            <a:pPr marL="0" marR="0" indent="0" algn="l" defTabSz="609468"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Arial" panose="020B0604020202020204" pitchFamily="34" charset="0"/>
                <a:ea typeface="+mn-ea"/>
                <a:cs typeface="+mn-cs"/>
              </a:rPr>
              <a:t>AllJoyn Gateway Agent framework extends AllJoyn as a proximal protocol to be able to connect to any cloud-based service. It therefore enables cloud service providers to provide distinct services to local devices and applications located behind LAN. A</a:t>
            </a:r>
            <a:r>
              <a:rPr lang="en-US" sz="1600" kern="1200" baseline="0" dirty="0" smtClean="0">
                <a:solidFill>
                  <a:schemeClr val="tx1"/>
                </a:solidFill>
                <a:effectLst/>
                <a:latin typeface="Arial" panose="020B0604020202020204" pitchFamily="34" charset="0"/>
                <a:ea typeface="+mn-ea"/>
                <a:cs typeface="+mn-cs"/>
              </a:rPr>
              <a:t> gateway agent consists of a single gateway management app and one or more connector apps. The framework provides an implementation of the gateway management app and allows different connector implementations as long as they conform to the defined interfaces.</a:t>
            </a:r>
          </a:p>
          <a:p>
            <a:pPr marL="0" marR="0" indent="0" algn="l" defTabSz="609468" rtl="0" eaLnBrk="1" fontAlgn="auto" latinLnBrk="0" hangingPunct="1">
              <a:lnSpc>
                <a:spcPct val="100000"/>
              </a:lnSpc>
              <a:spcBef>
                <a:spcPts val="0"/>
              </a:spcBef>
              <a:spcAft>
                <a:spcPts val="0"/>
              </a:spcAft>
              <a:buClrTx/>
              <a:buSzTx/>
              <a:buFontTx/>
              <a:buNone/>
              <a:tabLst/>
              <a:defRPr/>
            </a:pPr>
            <a:endParaRPr lang="en-US" sz="1600" kern="1200" baseline="0" dirty="0" smtClean="0">
              <a:solidFill>
                <a:schemeClr val="tx1"/>
              </a:solidFill>
              <a:effectLst/>
              <a:latin typeface="Arial" panose="020B0604020202020204" pitchFamily="34" charset="0"/>
              <a:ea typeface="+mn-ea"/>
              <a:cs typeface="+mn-cs"/>
            </a:endParaRPr>
          </a:p>
          <a:p>
            <a:pPr marL="0" marR="0" indent="0" algn="l" defTabSz="609468"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effectLst/>
                <a:latin typeface="Arial" panose="020B0604020202020204" pitchFamily="34" charset="0"/>
                <a:ea typeface="+mn-ea"/>
                <a:cs typeface="+mn-cs"/>
              </a:rPr>
              <a:t>2. Why the SIP End2End Connector?</a:t>
            </a:r>
          </a:p>
          <a:p>
            <a:pPr marL="342900" marR="0" indent="-342900" algn="l" defTabSz="609468" rtl="0" eaLnBrk="1" fontAlgn="auto" latinLnBrk="0" hangingPunct="1">
              <a:lnSpc>
                <a:spcPct val="100000"/>
              </a:lnSpc>
              <a:spcBef>
                <a:spcPts val="0"/>
              </a:spcBef>
              <a:spcAft>
                <a:spcPts val="0"/>
              </a:spcAft>
              <a:buClrTx/>
              <a:buSzTx/>
              <a:buFontTx/>
              <a:buAutoNum type="arabicParenBoth"/>
              <a:tabLst/>
              <a:defRPr/>
            </a:pPr>
            <a:r>
              <a:rPr lang="en-US" sz="1600" kern="1200" baseline="0" dirty="0" smtClean="0">
                <a:solidFill>
                  <a:schemeClr val="tx1"/>
                </a:solidFill>
                <a:effectLst/>
                <a:latin typeface="Arial" panose="020B0604020202020204" pitchFamily="34" charset="0"/>
                <a:ea typeface="+mn-ea"/>
                <a:cs typeface="+mn-cs"/>
              </a:rPr>
              <a:t>Objectives</a:t>
            </a:r>
          </a:p>
          <a:p>
            <a:pPr marL="342900" marR="0" indent="-342900" algn="l" defTabSz="609468" rtl="0" eaLnBrk="1" fontAlgn="auto" latinLnBrk="0" hangingPunct="1">
              <a:lnSpc>
                <a:spcPct val="100000"/>
              </a:lnSpc>
              <a:spcBef>
                <a:spcPts val="0"/>
              </a:spcBef>
              <a:spcAft>
                <a:spcPts val="0"/>
              </a:spcAft>
              <a:buClrTx/>
              <a:buSzTx/>
              <a:buFontTx/>
              <a:buAutoNum type="arabicParenBoth"/>
              <a:tabLst/>
              <a:defRPr/>
            </a:pPr>
            <a:r>
              <a:rPr lang="en-US" sz="1600" kern="1200" baseline="0" dirty="0" smtClean="0">
                <a:solidFill>
                  <a:schemeClr val="tx1"/>
                </a:solidFill>
                <a:effectLst/>
                <a:latin typeface="Arial" panose="020B0604020202020204" pitchFamily="34" charset="0"/>
                <a:ea typeface="+mn-ea"/>
                <a:cs typeface="+mn-cs"/>
              </a:rPr>
              <a:t>Differences from XMPP Connector?</a:t>
            </a:r>
          </a:p>
          <a:p>
            <a:pPr marL="0" marR="0" indent="0" algn="l" defTabSz="609468" rtl="0" eaLnBrk="1" fontAlgn="auto" latinLnBrk="0" hangingPunct="1">
              <a:lnSpc>
                <a:spcPct val="100000"/>
              </a:lnSpc>
              <a:spcBef>
                <a:spcPts val="0"/>
              </a:spcBef>
              <a:spcAft>
                <a:spcPts val="0"/>
              </a:spcAft>
              <a:buClrTx/>
              <a:buSzTx/>
              <a:buFontTx/>
              <a:buNone/>
              <a:tabLst/>
              <a:defRPr/>
            </a:pPr>
            <a:endParaRPr lang="en-US" sz="1600" kern="1200" baseline="0" dirty="0" smtClean="0">
              <a:solidFill>
                <a:schemeClr val="tx1"/>
              </a:solidFill>
              <a:effectLst/>
              <a:latin typeface="Arial" panose="020B0604020202020204" pitchFamily="34" charset="0"/>
              <a:ea typeface="+mn-ea"/>
              <a:cs typeface="+mn-cs"/>
            </a:endParaRPr>
          </a:p>
          <a:p>
            <a:pPr marL="0" marR="0" indent="0" algn="l" defTabSz="609468"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effectLst/>
                <a:latin typeface="Arial" panose="020B0604020202020204" pitchFamily="34" charset="0"/>
                <a:ea typeface="+mn-ea"/>
                <a:cs typeface="+mn-cs"/>
              </a:rPr>
              <a:t>3. Our contributions to AllJoyn:</a:t>
            </a:r>
          </a:p>
          <a:p>
            <a:pPr marL="342900" marR="0" indent="-342900" algn="l" defTabSz="609468" rtl="0" eaLnBrk="1" fontAlgn="auto" latinLnBrk="0" hangingPunct="1">
              <a:lnSpc>
                <a:spcPct val="100000"/>
              </a:lnSpc>
              <a:spcBef>
                <a:spcPts val="0"/>
              </a:spcBef>
              <a:spcAft>
                <a:spcPts val="0"/>
              </a:spcAft>
              <a:buClrTx/>
              <a:buSzTx/>
              <a:buFontTx/>
              <a:buAutoNum type="arabicParenBoth"/>
              <a:tabLst/>
              <a:defRPr/>
            </a:pPr>
            <a:r>
              <a:rPr lang="en-US" dirty="0" smtClean="0"/>
              <a:t>SIP Communication Layer</a:t>
            </a:r>
          </a:p>
          <a:p>
            <a:pPr marL="342900" marR="0" indent="-342900" algn="l" defTabSz="609468" rtl="0" eaLnBrk="1" fontAlgn="auto" latinLnBrk="0" hangingPunct="1">
              <a:lnSpc>
                <a:spcPct val="100000"/>
              </a:lnSpc>
              <a:spcBef>
                <a:spcPts val="0"/>
              </a:spcBef>
              <a:spcAft>
                <a:spcPts val="0"/>
              </a:spcAft>
              <a:buClrTx/>
              <a:buSzTx/>
              <a:buFontTx/>
              <a:buAutoNum type="arabicParenBoth"/>
              <a:tabLst/>
              <a:defRPr/>
            </a:pPr>
            <a:r>
              <a:rPr lang="en-US" sz="1600" kern="1200" baseline="0" dirty="0" smtClean="0">
                <a:solidFill>
                  <a:schemeClr val="tx1"/>
                </a:solidFill>
                <a:effectLst/>
                <a:latin typeface="Arial" panose="020B0604020202020204" pitchFamily="34" charset="0"/>
                <a:ea typeface="+mn-ea"/>
                <a:cs typeface="+mn-cs"/>
              </a:rPr>
              <a:t>SIP End2End Connector (Open source to </a:t>
            </a:r>
            <a:r>
              <a:rPr lang="en-US" sz="1600" kern="1200" baseline="0" dirty="0" err="1" smtClean="0">
                <a:solidFill>
                  <a:schemeClr val="tx1"/>
                </a:solidFill>
                <a:effectLst/>
                <a:latin typeface="Arial" panose="020B0604020202020204" pitchFamily="34" charset="0"/>
                <a:ea typeface="+mn-ea"/>
                <a:cs typeface="+mn-cs"/>
              </a:rPr>
              <a:t>AllSeen</a:t>
            </a:r>
            <a:r>
              <a:rPr lang="en-US" sz="1600" kern="1200" baseline="0" dirty="0" smtClean="0">
                <a:solidFill>
                  <a:schemeClr val="tx1"/>
                </a:solidFill>
                <a:effectLst/>
                <a:latin typeface="Arial" panose="020B0604020202020204" pitchFamily="34" charset="0"/>
                <a:ea typeface="+mn-ea"/>
                <a:cs typeface="+mn-cs"/>
              </a:rPr>
              <a:t>)</a:t>
            </a:r>
          </a:p>
          <a:p>
            <a:pPr marL="342900" marR="0" indent="-342900" algn="l" defTabSz="609468" rtl="0" eaLnBrk="1" fontAlgn="auto" latinLnBrk="0" hangingPunct="1">
              <a:lnSpc>
                <a:spcPct val="100000"/>
              </a:lnSpc>
              <a:spcBef>
                <a:spcPts val="0"/>
              </a:spcBef>
              <a:spcAft>
                <a:spcPts val="0"/>
              </a:spcAft>
              <a:buClrTx/>
              <a:buSzTx/>
              <a:buFontTx/>
              <a:buAutoNum type="arabicParenBoth"/>
              <a:tabLst/>
              <a:defRPr/>
            </a:pPr>
            <a:r>
              <a:rPr lang="en-US" dirty="0" smtClean="0"/>
              <a:t>Mobile app (client</a:t>
            </a:r>
            <a:r>
              <a:rPr lang="en-US" baseline="0" dirty="0" smtClean="0"/>
              <a:t> and/or controller</a:t>
            </a:r>
            <a:r>
              <a:rPr lang="en-US" dirty="0" smtClean="0"/>
              <a:t>)</a:t>
            </a:r>
          </a:p>
          <a:p>
            <a:pPr marL="342900" marR="0" indent="-342900" algn="l" defTabSz="609468" rtl="0" eaLnBrk="1" fontAlgn="auto" latinLnBrk="0" hangingPunct="1">
              <a:lnSpc>
                <a:spcPct val="100000"/>
              </a:lnSpc>
              <a:spcBef>
                <a:spcPts val="0"/>
              </a:spcBef>
              <a:spcAft>
                <a:spcPts val="0"/>
              </a:spcAft>
              <a:buClrTx/>
              <a:buSzTx/>
              <a:buFontTx/>
              <a:buAutoNum type="arabicParenBoth"/>
              <a:tabLst/>
              <a:defRPr/>
            </a:pPr>
            <a:r>
              <a:rPr lang="en-US" dirty="0" smtClean="0"/>
              <a:t>Open platform in the cloud</a:t>
            </a:r>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2</a:t>
            </a:fld>
            <a:endParaRPr lang="en-US" dirty="0"/>
          </a:p>
        </p:txBody>
      </p:sp>
    </p:spTree>
    <p:extLst>
      <p:ext uri="{BB962C8B-B14F-4D97-AF65-F5344CB8AC3E}">
        <p14:creationId xmlns:p14="http://schemas.microsoft.com/office/powerpoint/2010/main" val="3255653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smtClean="0"/>
              <a:t>A</a:t>
            </a:r>
            <a:r>
              <a:rPr lang="en-US" baseline="0" dirty="0" smtClean="0"/>
              <a:t> SIP connector app is installed in a gateway agent within a AllJoyn local network. The connector is registered in one of the IMS domains at the SIP Communication Network Layer. </a:t>
            </a:r>
          </a:p>
          <a:p>
            <a:pPr marL="342900" indent="-342900">
              <a:buAutoNum type="arabicPeriod"/>
            </a:pPr>
            <a:r>
              <a:rPr lang="en-US" baseline="0" dirty="0" smtClean="0"/>
              <a:t>With the presence of the SIP Communication Network Layer, connectors within different AllJoyn local networks can communicate with each other. Also connectors can interact with cloud-based services.</a:t>
            </a:r>
          </a:p>
          <a:p>
            <a:pPr marL="342900" indent="-342900">
              <a:buAutoNum type="arabicPeriod"/>
            </a:pPr>
            <a:r>
              <a:rPr lang="en-US" baseline="0" dirty="0" smtClean="0"/>
              <a:t>By using the connector app, any device/app can access the services exposed by remote devices/apps or the cloud and it can expose its services to remote devices/apps. </a:t>
            </a:r>
          </a:p>
          <a:p>
            <a:pPr marL="342900" indent="-342900">
              <a:buAutoNum type="arabicPeriod"/>
            </a:pPr>
            <a:r>
              <a:rPr lang="en-US" baseline="0" dirty="0" smtClean="0"/>
              <a:t>When the mobile app is registered in one IMS domain, it can access the services exposed by remote devices/apps as if they are within the same proximal network.</a:t>
            </a:r>
          </a:p>
          <a:p>
            <a:pPr marL="342900" marR="0" indent="-342900" algn="l" defTabSz="609468" rtl="0" eaLnBrk="1" fontAlgn="auto" latinLnBrk="0" hangingPunct="1">
              <a:lnSpc>
                <a:spcPct val="100000"/>
              </a:lnSpc>
              <a:spcBef>
                <a:spcPts val="0"/>
              </a:spcBef>
              <a:spcAft>
                <a:spcPts val="0"/>
              </a:spcAft>
              <a:buClrTx/>
              <a:buSzTx/>
              <a:buFontTx/>
              <a:buAutoNum type="arabicPeriod"/>
              <a:tabLst/>
              <a:defRPr/>
            </a:pPr>
            <a:r>
              <a:rPr lang="en-US" baseline="0" dirty="0" smtClean="0"/>
              <a:t>The authorization and authentication are handled by the SIP Communication Network Layer.</a:t>
            </a:r>
          </a:p>
          <a:p>
            <a:pPr marL="342900" marR="0" indent="-342900" algn="l" defTabSz="609468" rtl="0" eaLnBrk="1" fontAlgn="auto" latinLnBrk="0" hangingPunct="1">
              <a:lnSpc>
                <a:spcPct val="100000"/>
              </a:lnSpc>
              <a:spcBef>
                <a:spcPts val="0"/>
              </a:spcBef>
              <a:spcAft>
                <a:spcPts val="0"/>
              </a:spcAft>
              <a:buClrTx/>
              <a:buSzTx/>
              <a:buFontTx/>
              <a:buAutoNum type="arabicPeriod"/>
              <a:tabLst/>
              <a:defRPr/>
            </a:pPr>
            <a:r>
              <a:rPr lang="en-US" baseline="0" dirty="0" smtClean="0"/>
              <a:t>The open platform significantly simplifies and accelerates the deployment of the apps in the cloud by device manufactures and developers.</a:t>
            </a:r>
          </a:p>
          <a:p>
            <a:pPr marL="342900" indent="-342900">
              <a:buAutoNum type="arabicPeriod"/>
            </a:pPr>
            <a:endParaRPr lang="en-US" baseline="0" dirty="0" smtClean="0"/>
          </a:p>
          <a:p>
            <a:pPr marL="342900" indent="-342900">
              <a:buAutoNum type="arabicPeriod"/>
            </a:pPr>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3</a:t>
            </a:fld>
            <a:endParaRPr lang="en-US" dirty="0"/>
          </a:p>
        </p:txBody>
      </p:sp>
    </p:spTree>
    <p:extLst>
      <p:ext uri="{BB962C8B-B14F-4D97-AF65-F5344CB8AC3E}">
        <p14:creationId xmlns:p14="http://schemas.microsoft.com/office/powerpoint/2010/main" val="1597967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baseline="0" dirty="0" smtClean="0"/>
              <a:t>The remote mobile app/thin client turns on IP camera and monitors the surroundings of the IP camera.</a:t>
            </a:r>
          </a:p>
          <a:p>
            <a:pPr marL="342900" indent="-342900">
              <a:buAutoNum type="arabicPeriod"/>
            </a:pPr>
            <a:r>
              <a:rPr lang="en-US" baseline="0" dirty="0" smtClean="0"/>
              <a:t>The remote mobile app/thin client retrieves the current room temperature via the air conditioner and configures the air conditioner settings before the app/client owner arrives home.</a:t>
            </a:r>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6</a:t>
            </a:fld>
            <a:endParaRPr lang="en-US" dirty="0"/>
          </a:p>
        </p:txBody>
      </p:sp>
    </p:spTree>
    <p:extLst>
      <p:ext uri="{BB962C8B-B14F-4D97-AF65-F5344CB8AC3E}">
        <p14:creationId xmlns:p14="http://schemas.microsoft.com/office/powerpoint/2010/main" val="392826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user can open a browser and then remotely access the IP camera via an HTML5 </a:t>
            </a:r>
            <a:r>
              <a:rPr lang="en-US" baseline="0" smtClean="0"/>
              <a:t>app deployed in the cloud.</a:t>
            </a:r>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7</a:t>
            </a:fld>
            <a:endParaRPr lang="en-US" dirty="0"/>
          </a:p>
        </p:txBody>
      </p:sp>
    </p:spTree>
    <p:extLst>
      <p:ext uri="{BB962C8B-B14F-4D97-AF65-F5344CB8AC3E}">
        <p14:creationId xmlns:p14="http://schemas.microsoft.com/office/powerpoint/2010/main" val="280727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B673C98-AB22-224F-88A9-AE7142A5D36E}" type="slidenum">
              <a:rPr lang="en-US" smtClean="0"/>
              <a:pPr/>
              <a:t>10</a:t>
            </a:fld>
            <a:endParaRPr lang="en-US" dirty="0"/>
          </a:p>
        </p:txBody>
      </p:sp>
    </p:spTree>
    <p:extLst>
      <p:ext uri="{BB962C8B-B14F-4D97-AF65-F5344CB8AC3E}">
        <p14:creationId xmlns:p14="http://schemas.microsoft.com/office/powerpoint/2010/main" val="105356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3634624"/>
            <a:ext cx="3687990" cy="911019"/>
          </a:xfrm>
        </p:spPr>
        <p:txBody>
          <a:bodyPr lIns="45720" tIns="45720" rIns="45720" bIns="45720" anchor="ctr" anchorCtr="0">
            <a:spAutoFit/>
          </a:bodyPr>
          <a:lstStyle>
            <a:lvl1pPr>
              <a:defRPr sz="28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921873"/>
            <a:ext cx="3687989" cy="338554"/>
          </a:xfrm>
        </p:spPr>
        <p:txBody>
          <a:bodyPr lIns="45720" tIns="45720" rIns="45720" bIns="45720">
            <a:spAutoFit/>
          </a:bodyPr>
          <a:lstStyle>
            <a:lvl1pPr marL="0" indent="0" algn="l">
              <a:buNone/>
              <a:defRPr sz="16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5203703"/>
            <a:ext cx="3696816" cy="338554"/>
          </a:xfrm>
        </p:spPr>
        <p:txBody>
          <a:bodyPr lIns="45720" tIns="45720" rIns="45720" bIns="45720">
            <a:spAutoFit/>
          </a:bodyPr>
          <a:lstStyle>
            <a:lvl1pPr marL="0" indent="0">
              <a:buNone/>
              <a:defRPr sz="1600" baseline="0"/>
            </a:lvl1pPr>
          </a:lstStyle>
          <a:p>
            <a:pPr lvl="0"/>
            <a:r>
              <a:rPr lang="en-US" dirty="0" smtClean="0"/>
              <a:t>Title or date, Company</a:t>
            </a:r>
            <a:endParaRPr lang="en-US" dirty="0"/>
          </a:p>
        </p:txBody>
      </p:sp>
      <p:grpSp>
        <p:nvGrpSpPr>
          <p:cNvPr id="63" name="Group 62"/>
          <p:cNvGrpSpPr/>
          <p:nvPr userDrawn="1"/>
        </p:nvGrpSpPr>
        <p:grpSpPr bwMode="gray">
          <a:xfrm>
            <a:off x="506969" y="1920569"/>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300651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347472"/>
            <a:ext cx="7699753" cy="646331"/>
          </a:xfrm>
        </p:spPr>
        <p:txBody>
          <a:bodyPr anchor="t" anchorCtr="0">
            <a:sp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347472"/>
            <a:ext cx="11238089" cy="618631"/>
          </a:xfrm>
          <a:prstGeom prst="rect">
            <a:avLst/>
          </a:prstGeom>
        </p:spPr>
        <p:txBody>
          <a:bodyPr vert="horz" lIns="45720" tIns="45720" rIns="4572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bwMode="gray">
          <a:xfrm>
            <a:off x="469584" y="6384477"/>
            <a:ext cx="3012046" cy="246221"/>
          </a:xfrm>
          <a:prstGeom prst="rect">
            <a:avLst/>
          </a:prstGeom>
          <a:noFill/>
        </p:spPr>
        <p:txBody>
          <a:bodyPr wrap="square" lIns="45720" tIns="45720" rIns="45720" bIns="45720" rtlCol="0">
            <a:spAutoFit/>
          </a:bodyPr>
          <a:lstStyle/>
          <a:p>
            <a:fld id="{8F13D071-DE7E-4975-AACA-280E37F00428}" type="datetime3">
              <a:rPr lang="en-US" sz="1000" smtClean="0">
                <a:solidFill>
                  <a:srgbClr val="898989"/>
                </a:solidFill>
              </a:rPr>
              <a:t>14 October 2015</a:t>
            </a:fld>
            <a:endParaRPr lang="en-US" sz="1000" dirty="0">
              <a:solidFill>
                <a:srgbClr val="898989"/>
              </a:solidFill>
            </a:endParaRPr>
          </a:p>
        </p:txBody>
      </p:sp>
      <p:sp>
        <p:nvSpPr>
          <p:cNvPr id="7" name="TextBox 6"/>
          <p:cNvSpPr txBox="1"/>
          <p:nvPr userDrawn="1"/>
        </p:nvSpPr>
        <p:spPr bwMode="gray">
          <a:xfrm>
            <a:off x="4588389" y="6384477"/>
            <a:ext cx="3012046" cy="246221"/>
          </a:xfrm>
          <a:prstGeom prst="rect">
            <a:avLst/>
          </a:prstGeom>
          <a:noFill/>
        </p:spPr>
        <p:txBody>
          <a:bodyPr wrap="square" lIns="45720" tIns="45720" rIns="45720" bIns="45720" rtlCol="0">
            <a:spAutoFit/>
          </a:bodyPr>
          <a:lstStyle/>
          <a:p>
            <a:pPr algn="ctr"/>
            <a:r>
              <a:rPr lang="en-US" sz="1000" dirty="0" smtClean="0">
                <a:solidFill>
                  <a:srgbClr val="898989"/>
                </a:solidFill>
              </a:rPr>
              <a:t> </a:t>
            </a:r>
            <a:r>
              <a:rPr lang="en-US" sz="1000" dirty="0" err="1" smtClean="0">
                <a:solidFill>
                  <a:srgbClr val="898989"/>
                </a:solidFill>
              </a:rPr>
              <a:t>AllSeen</a:t>
            </a:r>
            <a:r>
              <a:rPr lang="en-US" sz="1000" dirty="0" smtClean="0">
                <a:solidFill>
                  <a:srgbClr val="898989"/>
                </a:solidFill>
              </a:rPr>
              <a:t> Alliance</a:t>
            </a:r>
            <a:endParaRPr lang="en-US" sz="1000" dirty="0">
              <a:solidFill>
                <a:srgbClr val="898989"/>
              </a:solidFill>
            </a:endParaRPr>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guide id="3" orient="horz" pos="288" userDrawn="1">
          <p15:clr>
            <a:srgbClr val="F26B43"/>
          </p15:clr>
        </p15:guide>
        <p15:guide id="4" pos="335" userDrawn="1">
          <p15:clr>
            <a:srgbClr val="F26B43"/>
          </p15:clr>
        </p15:guide>
        <p15:guide id="5" pos="73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mailto:luoyongheng@nane.cn" TargetMode="External"/><Relationship Id="rId4" Type="http://schemas.openxmlformats.org/officeDocument/2006/relationships/hyperlink" Target="mailto:renwei@nane.cn" TargetMode="External"/><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sip:lyh@nane.cn" TargetMode="External"/><Relationship Id="rId3" Type="http://schemas.openxmlformats.org/officeDocument/2006/relationships/hyperlink" Target="tel:+86139113312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82945" y="1860731"/>
            <a:ext cx="4791612" cy="757130"/>
          </a:xfrm>
        </p:spPr>
        <p:txBody>
          <a:bodyPr/>
          <a:lstStyle/>
          <a:p>
            <a:r>
              <a:rPr lang="en-US" sz="2400" dirty="0" smtClean="0"/>
              <a:t>AllJoyn SIP End2End Connector Project Proposal</a:t>
            </a:r>
            <a:endParaRPr lang="en-US" sz="2400" dirty="0"/>
          </a:p>
        </p:txBody>
      </p:sp>
      <p:sp>
        <p:nvSpPr>
          <p:cNvPr id="6" name="Text Placeholder 5"/>
          <p:cNvSpPr>
            <a:spLocks noGrp="1"/>
          </p:cNvSpPr>
          <p:nvPr>
            <p:ph type="body" sz="quarter" idx="13"/>
          </p:nvPr>
        </p:nvSpPr>
        <p:spPr>
          <a:xfrm>
            <a:off x="1382712" y="2657614"/>
            <a:ext cx="4680847" cy="923330"/>
          </a:xfrm>
        </p:spPr>
        <p:txBody>
          <a:bodyPr/>
          <a:lstStyle/>
          <a:p>
            <a:r>
              <a:rPr lang="en-US" sz="1800" dirty="0" smtClean="0"/>
              <a:t>Yongheng Luo</a:t>
            </a:r>
            <a:r>
              <a:rPr lang="en-US" sz="1800" dirty="0"/>
              <a:t> </a:t>
            </a:r>
            <a:r>
              <a:rPr lang="en-US" sz="1800" dirty="0" smtClean="0"/>
              <a:t>(CEO), Wei Ren (CTO)</a:t>
            </a:r>
            <a:br>
              <a:rPr lang="en-US" sz="1800" dirty="0" smtClean="0"/>
            </a:br>
            <a:r>
              <a:rPr lang="en-US" sz="1800" dirty="0" err="1" smtClean="0"/>
              <a:t>SmartConn</a:t>
            </a:r>
            <a:r>
              <a:rPr lang="en-US" sz="1800" dirty="0" smtClean="0"/>
              <a:t> - </a:t>
            </a:r>
            <a:r>
              <a:rPr lang="en-US" sz="1200" dirty="0" smtClean="0"/>
              <a:t>Beijing </a:t>
            </a:r>
            <a:r>
              <a:rPr lang="en-US" sz="1200" dirty="0" err="1" smtClean="0"/>
              <a:t>HengShengDongYang</a:t>
            </a:r>
            <a:r>
              <a:rPr lang="en-US" sz="1200" dirty="0" smtClean="0"/>
              <a:t> Tech. Co.</a:t>
            </a:r>
            <a:r>
              <a:rPr lang="en-US" sz="1800" dirty="0" smtClean="0"/>
              <a:t/>
            </a:r>
            <a:br>
              <a:rPr lang="en-US" sz="1800" dirty="0" smtClean="0"/>
            </a:br>
            <a:r>
              <a:rPr lang="en-US" sz="1800" dirty="0" smtClean="0"/>
              <a:t>October 8, 2015</a:t>
            </a:r>
            <a:endParaRPr lang="en-US" sz="1800" dirty="0"/>
          </a:p>
        </p:txBody>
      </p:sp>
    </p:spTree>
    <p:extLst>
      <p:ext uri="{BB962C8B-B14F-4D97-AF65-F5344CB8AC3E}">
        <p14:creationId xmlns:p14="http://schemas.microsoft.com/office/powerpoint/2010/main" val="10412339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91920" y="4236065"/>
            <a:ext cx="6574617" cy="1323439"/>
          </a:xfrm>
        </p:spPr>
        <p:txBody>
          <a:bodyPr/>
          <a:lstStyle/>
          <a:p>
            <a:r>
              <a:rPr lang="en-US" dirty="0" smtClean="0"/>
              <a:t>Yongheng Luo, </a:t>
            </a:r>
            <a:r>
              <a:rPr lang="en-US" dirty="0" smtClean="0">
                <a:hlinkClick r:id="rId3"/>
              </a:rPr>
              <a:t>luoyongheng@nane.cn</a:t>
            </a:r>
            <a:endParaRPr lang="en-US" dirty="0" smtClean="0"/>
          </a:p>
          <a:p>
            <a:r>
              <a:rPr lang="en-US" dirty="0" smtClean="0"/>
              <a:t>Wei Ren, </a:t>
            </a:r>
            <a:r>
              <a:rPr lang="en-US" dirty="0" smtClean="0">
                <a:hlinkClick r:id="rId4"/>
              </a:rPr>
              <a:t>renwei@nane.cn</a:t>
            </a:r>
            <a:endParaRPr lang="en-US" dirty="0"/>
          </a:p>
          <a:p>
            <a:endParaRPr lang="en-US" dirty="0" smtClean="0"/>
          </a:p>
        </p:txBody>
      </p:sp>
    </p:spTree>
    <p:extLst>
      <p:ext uri="{BB962C8B-B14F-4D97-AF65-F5344CB8AC3E}">
        <p14:creationId xmlns:p14="http://schemas.microsoft.com/office/powerpoint/2010/main" val="4079750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347472"/>
            <a:ext cx="11305353" cy="618631"/>
          </a:xfrm>
        </p:spPr>
        <p:txBody>
          <a:bodyPr/>
          <a:lstStyle/>
          <a:p>
            <a:pPr algn="ctr"/>
            <a:r>
              <a:rPr lang="en-US" dirty="0" smtClean="0"/>
              <a:t>AllJoyn SIP End2End Connector Project Proposal</a:t>
            </a:r>
            <a:endParaRPr lang="en-US" dirty="0"/>
          </a:p>
        </p:txBody>
      </p:sp>
      <p:sp>
        <p:nvSpPr>
          <p:cNvPr id="3" name="Text Placeholder 2"/>
          <p:cNvSpPr>
            <a:spLocks noGrp="1"/>
          </p:cNvSpPr>
          <p:nvPr>
            <p:ph type="body" sz="quarter" idx="11"/>
          </p:nvPr>
        </p:nvSpPr>
        <p:spPr>
          <a:xfrm>
            <a:off x="449872" y="1204274"/>
            <a:ext cx="11218482" cy="5386090"/>
          </a:xfrm>
        </p:spPr>
        <p:txBody>
          <a:bodyPr/>
          <a:lstStyle/>
          <a:p>
            <a:r>
              <a:rPr lang="en-US" dirty="0" smtClean="0"/>
              <a:t>Objectives:</a:t>
            </a:r>
          </a:p>
          <a:p>
            <a:pPr lvl="1"/>
            <a:r>
              <a:rPr lang="en-US" dirty="0" smtClean="0"/>
              <a:t>Establish a standard End2End mechanism for secure interoperability and interconnections among devices, applications, and cloud services.</a:t>
            </a:r>
          </a:p>
          <a:p>
            <a:pPr lvl="1"/>
            <a:r>
              <a:rPr lang="en-US" dirty="0" smtClean="0"/>
              <a:t>Provide a fine-tuned session control layer which benefits service providers in terms of operation and maintenance.</a:t>
            </a:r>
          </a:p>
          <a:p>
            <a:pPr lvl="1"/>
            <a:r>
              <a:rPr lang="en-US" dirty="0" smtClean="0"/>
              <a:t>Provide a standard way to scale both horizontally (unlimited access capabilities) and vertically (open platform for 3</a:t>
            </a:r>
            <a:r>
              <a:rPr lang="en-US" baseline="30000" dirty="0" smtClean="0"/>
              <a:t>rd</a:t>
            </a:r>
            <a:r>
              <a:rPr lang="en-US" dirty="0" smtClean="0"/>
              <a:t> party cloud applications).</a:t>
            </a:r>
          </a:p>
          <a:p>
            <a:pPr lvl="1"/>
            <a:r>
              <a:rPr lang="en-US" dirty="0" smtClean="0"/>
              <a:t>Enable AllJoyn devices/applications to connect to existing telecom networks like 3G/4G and even future 5G core networks and to interoperate with devices/applications in telecom networks.</a:t>
            </a:r>
          </a:p>
          <a:p>
            <a:r>
              <a:rPr lang="en-US" dirty="0" smtClean="0"/>
              <a:t>Based on the standard telecom protocol SIP (Session Initiation Protocol), we introduce a standard carrier-grade network layer called “SIP Communication Network Layer”.</a:t>
            </a:r>
          </a:p>
          <a:p>
            <a:r>
              <a:rPr lang="en-US" dirty="0" smtClean="0"/>
              <a:t>The SIP Communication Network Layer is composed of different IMS domains. The SIP End2End Connector is registered in one domain and can be accessible from other Connectors.</a:t>
            </a:r>
          </a:p>
          <a:p>
            <a:endParaRPr lang="en-US" dirty="0" smtClean="0"/>
          </a:p>
          <a:p>
            <a:endParaRPr lang="en-US" dirty="0"/>
          </a:p>
        </p:txBody>
      </p:sp>
    </p:spTree>
    <p:extLst>
      <p:ext uri="{BB962C8B-B14F-4D97-AF65-F5344CB8AC3E}">
        <p14:creationId xmlns:p14="http://schemas.microsoft.com/office/powerpoint/2010/main" val="2007477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Architecture</a:t>
            </a:r>
            <a:endParaRPr lang="en-US" dirty="0"/>
          </a:p>
        </p:txBody>
      </p:sp>
      <p:pic>
        <p:nvPicPr>
          <p:cNvPr id="7" name="Picture 6"/>
          <p:cNvPicPr>
            <a:picLocks noChangeAspect="1"/>
          </p:cNvPicPr>
          <p:nvPr/>
        </p:nvPicPr>
        <p:blipFill>
          <a:blip r:embed="rId3"/>
          <a:stretch>
            <a:fillRect/>
          </a:stretch>
        </p:blipFill>
        <p:spPr>
          <a:xfrm>
            <a:off x="930639" y="1036659"/>
            <a:ext cx="10090347" cy="5262810"/>
          </a:xfrm>
          <a:prstGeom prst="rect">
            <a:avLst/>
          </a:prstGeom>
        </p:spPr>
      </p:pic>
      <p:sp>
        <p:nvSpPr>
          <p:cNvPr id="3" name="椭圆 2"/>
          <p:cNvSpPr/>
          <p:nvPr/>
        </p:nvSpPr>
        <p:spPr>
          <a:xfrm>
            <a:off x="2625214" y="1036659"/>
            <a:ext cx="1347018" cy="4921689"/>
          </a:xfrm>
          <a:prstGeom prst="ellipse">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椭圆 4"/>
          <p:cNvSpPr/>
          <p:nvPr/>
        </p:nvSpPr>
        <p:spPr>
          <a:xfrm>
            <a:off x="4279489" y="1406013"/>
            <a:ext cx="754628" cy="1366684"/>
          </a:xfrm>
          <a:prstGeom prst="ellipse">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文本框 3"/>
          <p:cNvSpPr txBox="1"/>
          <p:nvPr/>
        </p:nvSpPr>
        <p:spPr>
          <a:xfrm>
            <a:off x="3397068" y="809683"/>
            <a:ext cx="1457585" cy="646331"/>
          </a:xfrm>
          <a:prstGeom prst="rect">
            <a:avLst/>
          </a:prstGeom>
          <a:noFill/>
        </p:spPr>
        <p:txBody>
          <a:bodyPr wrap="square" rtlCol="0">
            <a:spAutoFit/>
          </a:bodyPr>
          <a:lstStyle/>
          <a:p>
            <a:pPr algn="ctr"/>
            <a:r>
              <a:rPr lang="en-US" altLang="zh-CN" sz="1800" dirty="0" smtClean="0">
                <a:solidFill>
                  <a:srgbClr val="FF0000"/>
                </a:solidFill>
                <a:latin typeface="Calibri" panose="020F0502020204030204" pitchFamily="34" charset="0"/>
              </a:rPr>
              <a:t>Open Source to </a:t>
            </a:r>
            <a:r>
              <a:rPr lang="en-US" altLang="zh-CN" sz="1800" dirty="0" err="1" smtClean="0">
                <a:solidFill>
                  <a:srgbClr val="FF0000"/>
                </a:solidFill>
                <a:latin typeface="Calibri" panose="020F0502020204030204" pitchFamily="34" charset="0"/>
              </a:rPr>
              <a:t>AllSeen</a:t>
            </a:r>
            <a:endParaRPr lang="en-US" sz="18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7101331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347472"/>
            <a:ext cx="11305353" cy="618631"/>
          </a:xfrm>
        </p:spPr>
        <p:txBody>
          <a:bodyPr/>
          <a:lstStyle/>
          <a:p>
            <a:pPr algn="ctr"/>
            <a:r>
              <a:rPr lang="en-US" altLang="zh-CN" dirty="0" smtClean="0"/>
              <a:t>SIP Connector – How to Work</a:t>
            </a:r>
            <a:endParaRPr lang="en-US" dirty="0"/>
          </a:p>
        </p:txBody>
      </p:sp>
      <p:sp>
        <p:nvSpPr>
          <p:cNvPr id="3" name="Text Placeholder 2"/>
          <p:cNvSpPr>
            <a:spLocks noGrp="1"/>
          </p:cNvSpPr>
          <p:nvPr>
            <p:ph type="body" sz="quarter" idx="11"/>
          </p:nvPr>
        </p:nvSpPr>
        <p:spPr>
          <a:xfrm>
            <a:off x="449872" y="1204274"/>
            <a:ext cx="11218482" cy="4031873"/>
          </a:xfrm>
        </p:spPr>
        <p:txBody>
          <a:bodyPr/>
          <a:lstStyle/>
          <a:p>
            <a:r>
              <a:rPr lang="en-US" dirty="0" smtClean="0"/>
              <a:t>AllJoyn to SIP</a:t>
            </a:r>
          </a:p>
          <a:p>
            <a:pPr lvl="1"/>
            <a:r>
              <a:rPr lang="en-US" dirty="0" smtClean="0"/>
              <a:t>Encapsulate all AllJoyn messages in SIP</a:t>
            </a:r>
            <a:r>
              <a:rPr lang="zh-CN" altLang="en-US" dirty="0"/>
              <a:t> </a:t>
            </a:r>
            <a:r>
              <a:rPr lang="en-US" altLang="zh-CN" dirty="0" smtClean="0"/>
              <a:t>MESSAGE messages, and no media sessions required</a:t>
            </a:r>
          </a:p>
          <a:p>
            <a:pPr lvl="1"/>
            <a:r>
              <a:rPr lang="en-US" altLang="zh-CN" dirty="0" smtClean="0"/>
              <a:t>NAT traversal without STUN or ICE</a:t>
            </a:r>
            <a:endParaRPr lang="en-US" dirty="0" smtClean="0"/>
          </a:p>
          <a:p>
            <a:r>
              <a:rPr lang="en-US" altLang="zh-CN" dirty="0"/>
              <a:t>Long connection</a:t>
            </a:r>
          </a:p>
          <a:p>
            <a:pPr lvl="1"/>
            <a:r>
              <a:rPr lang="en-US" dirty="0"/>
              <a:t>Every SIP Connector has one single SIP account (with address like </a:t>
            </a:r>
            <a:r>
              <a:rPr lang="en-US" dirty="0" err="1">
                <a:hlinkClick r:id="rId2"/>
              </a:rPr>
              <a:t>sip:lyh@nane.cn</a:t>
            </a:r>
            <a:r>
              <a:rPr lang="en-US" dirty="0"/>
              <a:t>, or </a:t>
            </a:r>
            <a:r>
              <a:rPr lang="en-US" dirty="0" err="1">
                <a:hlinkClick r:id="rId3"/>
              </a:rPr>
              <a:t>tel</a:t>
            </a:r>
            <a:r>
              <a:rPr lang="en-US" dirty="0">
                <a:hlinkClick r:id="rId3"/>
              </a:rPr>
              <a:t>:+8613911331297</a:t>
            </a:r>
            <a:r>
              <a:rPr lang="en-US" dirty="0"/>
              <a:t>). Upon startup, the account will be registered with its home domain and keep in touch with cloud based upon SIP register mechanism (RFC3261)</a:t>
            </a:r>
          </a:p>
          <a:p>
            <a:r>
              <a:rPr lang="en-US" dirty="0" smtClean="0"/>
              <a:t>Extend </a:t>
            </a:r>
            <a:r>
              <a:rPr lang="en-US" dirty="0"/>
              <a:t>About Service to cloud</a:t>
            </a:r>
            <a:endParaRPr lang="en-US" dirty="0">
              <a:solidFill>
                <a:prstClr val="black"/>
              </a:solidFill>
            </a:endParaRPr>
          </a:p>
          <a:p>
            <a:pPr lvl="1"/>
            <a:r>
              <a:rPr lang="en-US" dirty="0" smtClean="0"/>
              <a:t>PUBLISH advertised interfaces within About Service to IMS</a:t>
            </a:r>
            <a:r>
              <a:rPr lang="zh-CN" altLang="en-US" dirty="0" smtClean="0"/>
              <a:t> </a:t>
            </a:r>
            <a:r>
              <a:rPr lang="en-US" altLang="zh-CN" dirty="0" smtClean="0"/>
              <a:t>Presence Server, which in turn NOTIFY all subscribers of latest information of published interfaces</a:t>
            </a:r>
          </a:p>
          <a:p>
            <a:endParaRPr lang="en-US" dirty="0"/>
          </a:p>
        </p:txBody>
      </p:sp>
    </p:spTree>
    <p:extLst>
      <p:ext uri="{BB962C8B-B14F-4D97-AF65-F5344CB8AC3E}">
        <p14:creationId xmlns:p14="http://schemas.microsoft.com/office/powerpoint/2010/main" val="22527056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347472"/>
            <a:ext cx="11305353" cy="618631"/>
          </a:xfrm>
        </p:spPr>
        <p:txBody>
          <a:bodyPr/>
          <a:lstStyle/>
          <a:p>
            <a:pPr algn="ctr"/>
            <a:r>
              <a:rPr lang="en-US" dirty="0" smtClean="0"/>
              <a:t>End to End Interoperations Transparently</a:t>
            </a:r>
            <a:endParaRPr lang="en-US" dirty="0"/>
          </a:p>
        </p:txBody>
      </p:sp>
      <p:sp>
        <p:nvSpPr>
          <p:cNvPr id="3" name="Text Placeholder 2"/>
          <p:cNvSpPr>
            <a:spLocks noGrp="1"/>
          </p:cNvSpPr>
          <p:nvPr>
            <p:ph type="body" sz="quarter" idx="11"/>
          </p:nvPr>
        </p:nvSpPr>
        <p:spPr>
          <a:xfrm>
            <a:off x="449872" y="1204274"/>
            <a:ext cx="11218482" cy="5093702"/>
          </a:xfrm>
        </p:spPr>
        <p:txBody>
          <a:bodyPr/>
          <a:lstStyle/>
          <a:p>
            <a:r>
              <a:rPr lang="en-US" dirty="0" smtClean="0"/>
              <a:t>Devices to Devices </a:t>
            </a:r>
            <a:r>
              <a:rPr lang="en-US" dirty="0"/>
              <a:t>A</a:t>
            </a:r>
            <a:r>
              <a:rPr lang="en-US" dirty="0" smtClean="0"/>
              <a:t>cross WAN</a:t>
            </a:r>
            <a:r>
              <a:rPr lang="en-US" altLang="zh-CN" dirty="0" smtClean="0"/>
              <a:t>s</a:t>
            </a:r>
            <a:endParaRPr lang="en-US" dirty="0" smtClean="0"/>
          </a:p>
          <a:p>
            <a:pPr lvl="1"/>
            <a:r>
              <a:rPr lang="en-US" dirty="0" smtClean="0"/>
              <a:t>Map of one device’s services/interfaces to far-end network</a:t>
            </a:r>
          </a:p>
          <a:p>
            <a:pPr lvl="1"/>
            <a:r>
              <a:rPr lang="en-US" dirty="0" smtClean="0"/>
              <a:t>Based on presence mechanisms of IMS network, services/interfaces/status can be published to cloud, and any Gateway Agent that subscribes to it can be notified of latest information of services/interfaces/status</a:t>
            </a:r>
          </a:p>
          <a:p>
            <a:pPr lvl="1"/>
            <a:r>
              <a:rPr lang="en-US" dirty="0" smtClean="0"/>
              <a:t>For device apps developers, accessing far-end devices’ interfaces is the same as accessing local proximal devices’ interfaces, which we call ‘</a:t>
            </a:r>
            <a:r>
              <a:rPr lang="en-US" b="1" u="sng" dirty="0"/>
              <a:t>T</a:t>
            </a:r>
            <a:r>
              <a:rPr lang="en-US" b="1" u="sng" dirty="0" smtClean="0"/>
              <a:t>ransparent </a:t>
            </a:r>
            <a:r>
              <a:rPr lang="en-US" b="1" u="sng" dirty="0"/>
              <a:t>I</a:t>
            </a:r>
            <a:r>
              <a:rPr lang="en-US" b="1" u="sng" dirty="0" smtClean="0"/>
              <a:t>nteroperations </a:t>
            </a:r>
            <a:r>
              <a:rPr lang="en-US" b="1" u="sng" dirty="0"/>
              <a:t>A</a:t>
            </a:r>
            <a:r>
              <a:rPr lang="en-US" b="1" u="sng" dirty="0" smtClean="0"/>
              <a:t>cross WANs</a:t>
            </a:r>
            <a:r>
              <a:rPr lang="en-US" dirty="0" smtClean="0"/>
              <a:t>’</a:t>
            </a:r>
          </a:p>
          <a:p>
            <a:pPr lvl="1"/>
            <a:r>
              <a:rPr lang="en-US" dirty="0" smtClean="0"/>
              <a:t>Carrier grade security guarantee</a:t>
            </a:r>
          </a:p>
          <a:p>
            <a:r>
              <a:rPr lang="en-US" dirty="0" smtClean="0"/>
              <a:t>Devices to </a:t>
            </a:r>
            <a:r>
              <a:rPr lang="en-US" altLang="zh-CN" dirty="0" smtClean="0"/>
              <a:t>C</a:t>
            </a:r>
            <a:r>
              <a:rPr lang="en-US" dirty="0" smtClean="0"/>
              <a:t>loud </a:t>
            </a:r>
            <a:r>
              <a:rPr lang="en-US" dirty="0"/>
              <a:t>A</a:t>
            </a:r>
            <a:r>
              <a:rPr lang="en-US" dirty="0" smtClean="0"/>
              <a:t>pps</a:t>
            </a:r>
          </a:p>
          <a:p>
            <a:pPr lvl="1">
              <a:buClr>
                <a:srgbClr val="00C0C2"/>
              </a:buClr>
            </a:pPr>
            <a:r>
              <a:rPr lang="en-US" dirty="0" smtClean="0">
                <a:solidFill>
                  <a:prstClr val="black"/>
                </a:solidFill>
              </a:rPr>
              <a:t>Map of devices’ services/interfaces to cloud, and vice versa</a:t>
            </a:r>
          </a:p>
          <a:p>
            <a:pPr lvl="1">
              <a:buClr>
                <a:srgbClr val="00C0C2"/>
              </a:buClr>
            </a:pPr>
            <a:r>
              <a:rPr lang="en-US" dirty="0" smtClean="0">
                <a:solidFill>
                  <a:prstClr val="black"/>
                </a:solidFill>
              </a:rPr>
              <a:t>Mashup of internet services with AllJoyn enabled services/interfaces</a:t>
            </a:r>
          </a:p>
          <a:p>
            <a:pPr lvl="1">
              <a:buClr>
                <a:srgbClr val="00C0C2"/>
              </a:buClr>
            </a:pPr>
            <a:endParaRPr lang="en-US" dirty="0">
              <a:solidFill>
                <a:prstClr val="black"/>
              </a:solidFill>
            </a:endParaRPr>
          </a:p>
          <a:p>
            <a:endParaRPr lang="en-US" dirty="0" smtClean="0"/>
          </a:p>
          <a:p>
            <a:endParaRPr lang="en-US" dirty="0"/>
          </a:p>
        </p:txBody>
      </p:sp>
    </p:spTree>
    <p:extLst>
      <p:ext uri="{BB962C8B-B14F-4D97-AF65-F5344CB8AC3E}">
        <p14:creationId xmlns:p14="http://schemas.microsoft.com/office/powerpoint/2010/main" val="39826239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347472"/>
            <a:ext cx="11238089" cy="618631"/>
          </a:xfrm>
        </p:spPr>
        <p:txBody>
          <a:bodyPr/>
          <a:lstStyle/>
          <a:p>
            <a:pPr algn="ctr"/>
            <a:r>
              <a:rPr lang="en-US" dirty="0" smtClean="0"/>
              <a:t>Application Example 1 </a:t>
            </a:r>
            <a:r>
              <a:rPr lang="en-US" altLang="zh-CN" dirty="0" smtClean="0"/>
              <a:t>– </a:t>
            </a:r>
            <a:r>
              <a:rPr lang="en-US" altLang="zh-CN" sz="2800" dirty="0" smtClean="0"/>
              <a:t>devices to devices across WANs</a:t>
            </a:r>
            <a:endParaRPr lang="en-US" sz="2800" dirty="0"/>
          </a:p>
        </p:txBody>
      </p:sp>
      <p:pic>
        <p:nvPicPr>
          <p:cNvPr id="7" name="Picture 6"/>
          <p:cNvPicPr>
            <a:picLocks noChangeAspect="1"/>
          </p:cNvPicPr>
          <p:nvPr/>
        </p:nvPicPr>
        <p:blipFill>
          <a:blip r:embed="rId3"/>
          <a:stretch>
            <a:fillRect/>
          </a:stretch>
        </p:blipFill>
        <p:spPr>
          <a:xfrm>
            <a:off x="2959290" y="1163660"/>
            <a:ext cx="6270244" cy="4738067"/>
          </a:xfrm>
          <a:prstGeom prst="rect">
            <a:avLst/>
          </a:prstGeom>
        </p:spPr>
      </p:pic>
    </p:spTree>
    <p:extLst>
      <p:ext uri="{BB962C8B-B14F-4D97-AF65-F5344CB8AC3E}">
        <p14:creationId xmlns:p14="http://schemas.microsoft.com/office/powerpoint/2010/main" val="23682980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347472"/>
            <a:ext cx="11238089" cy="618631"/>
          </a:xfrm>
        </p:spPr>
        <p:txBody>
          <a:bodyPr/>
          <a:lstStyle/>
          <a:p>
            <a:pPr algn="ctr"/>
            <a:r>
              <a:rPr lang="en-US" dirty="0" smtClean="0"/>
              <a:t>Application Example 2 </a:t>
            </a:r>
            <a:r>
              <a:rPr lang="en-US" altLang="zh-CN" dirty="0" smtClean="0"/>
              <a:t>– </a:t>
            </a:r>
            <a:r>
              <a:rPr lang="en-US" altLang="zh-CN" sz="3200" dirty="0" smtClean="0"/>
              <a:t>devices to cloud app</a:t>
            </a:r>
            <a:endParaRPr lang="en-US" sz="3200" dirty="0"/>
          </a:p>
        </p:txBody>
      </p:sp>
      <p:pic>
        <p:nvPicPr>
          <p:cNvPr id="3" name="图片 2"/>
          <p:cNvPicPr>
            <a:picLocks noChangeAspect="1"/>
          </p:cNvPicPr>
          <p:nvPr/>
        </p:nvPicPr>
        <p:blipFill>
          <a:blip r:embed="rId3"/>
          <a:stretch>
            <a:fillRect/>
          </a:stretch>
        </p:blipFill>
        <p:spPr>
          <a:xfrm>
            <a:off x="2104320" y="1163742"/>
            <a:ext cx="6674111" cy="4736592"/>
          </a:xfrm>
          <a:prstGeom prst="rect">
            <a:avLst/>
          </a:prstGeom>
        </p:spPr>
      </p:pic>
    </p:spTree>
    <p:extLst>
      <p:ext uri="{BB962C8B-B14F-4D97-AF65-F5344CB8AC3E}">
        <p14:creationId xmlns:p14="http://schemas.microsoft.com/office/powerpoint/2010/main" val="33586546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 and Benefits</a:t>
            </a:r>
            <a:endParaRPr lang="en-US" dirty="0"/>
          </a:p>
        </p:txBody>
      </p:sp>
      <p:sp>
        <p:nvSpPr>
          <p:cNvPr id="3" name="Text Placeholder 2"/>
          <p:cNvSpPr>
            <a:spLocks noGrp="1"/>
          </p:cNvSpPr>
          <p:nvPr>
            <p:ph type="body" sz="quarter" idx="11"/>
          </p:nvPr>
        </p:nvSpPr>
        <p:spPr>
          <a:xfrm>
            <a:off x="469479" y="1390166"/>
            <a:ext cx="11218482" cy="3262432"/>
          </a:xfrm>
        </p:spPr>
        <p:txBody>
          <a:bodyPr/>
          <a:lstStyle/>
          <a:p>
            <a:r>
              <a:rPr lang="en-US" dirty="0" smtClean="0"/>
              <a:t>Features</a:t>
            </a:r>
            <a:endParaRPr lang="en-US" dirty="0"/>
          </a:p>
          <a:p>
            <a:pPr lvl="1"/>
            <a:r>
              <a:rPr lang="en-US" dirty="0" smtClean="0"/>
              <a:t>End2End interoperations in a standard way.</a:t>
            </a:r>
            <a:endParaRPr lang="en-US" dirty="0"/>
          </a:p>
          <a:p>
            <a:pPr lvl="1"/>
            <a:r>
              <a:rPr lang="en-US" dirty="0" smtClean="0"/>
              <a:t>3</a:t>
            </a:r>
            <a:r>
              <a:rPr lang="en-US" baseline="30000" dirty="0" smtClean="0"/>
              <a:t>rd</a:t>
            </a:r>
            <a:r>
              <a:rPr lang="en-US" dirty="0" smtClean="0"/>
              <a:t> party applications/extensions.</a:t>
            </a:r>
          </a:p>
          <a:p>
            <a:pPr lvl="1"/>
            <a:r>
              <a:rPr lang="en-US" dirty="0" smtClean="0"/>
              <a:t>Presence/Notification/Messages/</a:t>
            </a:r>
            <a:r>
              <a:rPr lang="en-US" dirty="0" err="1" smtClean="0"/>
              <a:t>QoS</a:t>
            </a:r>
            <a:r>
              <a:rPr lang="en-US" dirty="0" smtClean="0"/>
              <a:t> support out of box.</a:t>
            </a:r>
          </a:p>
          <a:p>
            <a:r>
              <a:rPr lang="en-US" dirty="0" smtClean="0"/>
              <a:t>Benefits</a:t>
            </a:r>
          </a:p>
          <a:p>
            <a:pPr lvl="1"/>
            <a:r>
              <a:rPr lang="en-US" dirty="0"/>
              <a:t>Help manufacturers to extend their services to cloud very easily and quickly.</a:t>
            </a:r>
          </a:p>
          <a:p>
            <a:pPr lvl="1"/>
            <a:r>
              <a:rPr lang="en-US" dirty="0"/>
              <a:t>Help developers to deploy and test their services very easily and quickly.</a:t>
            </a:r>
          </a:p>
          <a:p>
            <a:pPr lvl="1"/>
            <a:r>
              <a:rPr lang="en-US" dirty="0"/>
              <a:t>Enable integrators only to focus on ideas of how to mush up different smart devices and applications, and to focus on marketing strategies, without worrying about implementation details.</a:t>
            </a:r>
          </a:p>
        </p:txBody>
      </p:sp>
    </p:spTree>
    <p:extLst>
      <p:ext uri="{BB962C8B-B14F-4D97-AF65-F5344CB8AC3E}">
        <p14:creationId xmlns:p14="http://schemas.microsoft.com/office/powerpoint/2010/main" val="8270471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Proposal Information</a:t>
            </a:r>
            <a:endParaRPr lang="en-US" dirty="0"/>
          </a:p>
        </p:txBody>
      </p:sp>
      <p:sp>
        <p:nvSpPr>
          <p:cNvPr id="3" name="Text Placeholder 2"/>
          <p:cNvSpPr>
            <a:spLocks noGrp="1"/>
          </p:cNvSpPr>
          <p:nvPr>
            <p:ph type="body" sz="quarter" idx="11"/>
          </p:nvPr>
        </p:nvSpPr>
        <p:spPr>
          <a:xfrm>
            <a:off x="457200" y="1016000"/>
            <a:ext cx="11218482" cy="5201424"/>
          </a:xfrm>
        </p:spPr>
        <p:txBody>
          <a:bodyPr/>
          <a:lstStyle/>
          <a:p>
            <a:r>
              <a:rPr lang="en-US" sz="1800" dirty="0" smtClean="0"/>
              <a:t>Working Group: Gateway Working Group</a:t>
            </a:r>
          </a:p>
          <a:p>
            <a:r>
              <a:rPr lang="en-US" sz="1800" dirty="0" smtClean="0"/>
              <a:t>Staff - from Beijing </a:t>
            </a:r>
            <a:r>
              <a:rPr lang="en-US" sz="1800" dirty="0" err="1" smtClean="0"/>
              <a:t>HengShengDongYang</a:t>
            </a:r>
            <a:r>
              <a:rPr lang="en-US" sz="1800" dirty="0" smtClean="0"/>
              <a:t> Tech. Co.</a:t>
            </a:r>
          </a:p>
          <a:p>
            <a:pPr lvl="1"/>
            <a:r>
              <a:rPr lang="en-US" sz="1600" dirty="0" smtClean="0"/>
              <a:t>Maintainer: Wei Ren</a:t>
            </a:r>
          </a:p>
          <a:p>
            <a:pPr lvl="1"/>
            <a:r>
              <a:rPr lang="en-US" sz="1600" dirty="0" smtClean="0"/>
              <a:t>Committers: Wei </a:t>
            </a:r>
            <a:r>
              <a:rPr lang="en-US" sz="1600" smtClean="0"/>
              <a:t>Ren, Yongheng </a:t>
            </a:r>
            <a:r>
              <a:rPr lang="en-US" sz="1600" dirty="0" smtClean="0"/>
              <a:t>Luo, Nan Wang</a:t>
            </a:r>
          </a:p>
          <a:p>
            <a:r>
              <a:rPr lang="en-US" sz="1800" dirty="0" smtClean="0"/>
              <a:t>Dependencies:</a:t>
            </a:r>
          </a:p>
          <a:p>
            <a:pPr lvl="1"/>
            <a:r>
              <a:rPr lang="en-US" sz="1600" dirty="0" smtClean="0"/>
              <a:t>Gateway Agent 14.12 (and 15.09 when available),  AllJoyn Core 14.12 and newer</a:t>
            </a:r>
          </a:p>
          <a:p>
            <a:r>
              <a:rPr lang="en-US" sz="1800" dirty="0" smtClean="0"/>
              <a:t>Supported platforms: </a:t>
            </a:r>
          </a:p>
          <a:p>
            <a:pPr lvl="1">
              <a:buClr>
                <a:srgbClr val="00C0C2"/>
              </a:buClr>
            </a:pPr>
            <a:r>
              <a:rPr lang="en-US" sz="1600" dirty="0" smtClean="0">
                <a:solidFill>
                  <a:prstClr val="black"/>
                </a:solidFill>
              </a:rPr>
              <a:t>Raspberry </a:t>
            </a:r>
            <a:r>
              <a:rPr lang="en-US" sz="1600" dirty="0">
                <a:solidFill>
                  <a:prstClr val="black"/>
                </a:solidFill>
              </a:rPr>
              <a:t>Pi 2, Windows 10, </a:t>
            </a:r>
            <a:r>
              <a:rPr lang="en-US" sz="1600" dirty="0" err="1">
                <a:solidFill>
                  <a:prstClr val="black"/>
                </a:solidFill>
              </a:rPr>
              <a:t>OpenWRT</a:t>
            </a:r>
            <a:r>
              <a:rPr lang="en-US" sz="1600" dirty="0">
                <a:solidFill>
                  <a:prstClr val="black"/>
                </a:solidFill>
              </a:rPr>
              <a:t>, Ubuntu 14.04, Android, iOS</a:t>
            </a:r>
          </a:p>
          <a:p>
            <a:r>
              <a:rPr lang="en-US" sz="1800" dirty="0" smtClean="0"/>
              <a:t>GIT repository “ajsipe2e”,  Mail list: </a:t>
            </a:r>
            <a:r>
              <a:rPr lang="en-US" sz="1800" dirty="0"/>
              <a:t>share Gateway Working Group mail list.</a:t>
            </a:r>
            <a:endParaRPr lang="en-US" sz="1800" dirty="0" smtClean="0"/>
          </a:p>
          <a:p>
            <a:r>
              <a:rPr lang="en-US" sz="1800" dirty="0" smtClean="0"/>
              <a:t>Development Plan</a:t>
            </a:r>
          </a:p>
          <a:p>
            <a:pPr lvl="1">
              <a:buClr>
                <a:srgbClr val="00C0C2"/>
              </a:buClr>
            </a:pPr>
            <a:r>
              <a:rPr lang="en-US" sz="1600" dirty="0" smtClean="0">
                <a:solidFill>
                  <a:prstClr val="black"/>
                </a:solidFill>
              </a:rPr>
              <a:t>First</a:t>
            </a:r>
            <a:r>
              <a:rPr lang="en-US" sz="1800" dirty="0" smtClean="0"/>
              <a:t> commit will be one month after the approval of the project. First release is planned to be in March 2016.</a:t>
            </a:r>
          </a:p>
          <a:p>
            <a:r>
              <a:rPr lang="en-US" sz="1800" dirty="0" smtClean="0"/>
              <a:t>We ask support from the TSC for approval of this project.</a:t>
            </a:r>
          </a:p>
          <a:p>
            <a:pPr marL="233362" lvl="1" indent="0">
              <a:buNone/>
            </a:pPr>
            <a:endParaRPr lang="en-US" sz="1600" dirty="0" smtClean="0"/>
          </a:p>
        </p:txBody>
      </p:sp>
    </p:spTree>
    <p:extLst>
      <p:ext uri="{BB962C8B-B14F-4D97-AF65-F5344CB8AC3E}">
        <p14:creationId xmlns:p14="http://schemas.microsoft.com/office/powerpoint/2010/main" val="2395265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AllSeen Alliance 16x9">
  <a:themeElements>
    <a:clrScheme name="AllSeen Allianc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807F8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4892</TotalTime>
  <Words>1033</Words>
  <Application>Microsoft Macintosh PowerPoint</Application>
  <PresentationFormat>Custom</PresentationFormat>
  <Paragraphs>82</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AllSeen Alliance 16x9</vt:lpstr>
      <vt:lpstr>AllJoyn SIP End2End Connector Project Proposal</vt:lpstr>
      <vt:lpstr>AllJoyn SIP End2End Connector Project Proposal</vt:lpstr>
      <vt:lpstr>Project Architecture</vt:lpstr>
      <vt:lpstr>SIP Connector – How to Work</vt:lpstr>
      <vt:lpstr>End to End Interoperations Transparently</vt:lpstr>
      <vt:lpstr>Application Example 1 – devices to devices across WANs</vt:lpstr>
      <vt:lpstr>Application Example 2 – devices to cloud app</vt:lpstr>
      <vt:lpstr>Features and Benefits</vt:lpstr>
      <vt:lpstr>Proposal Information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Brett Preston</cp:lastModifiedBy>
  <cp:revision>350</cp:revision>
  <dcterms:created xsi:type="dcterms:W3CDTF">2013-11-19T20:42:06Z</dcterms:created>
  <dcterms:modified xsi:type="dcterms:W3CDTF">2015-10-15T04:30:59Z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