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81" r:id="rId3"/>
    <p:sldId id="259" r:id="rId4"/>
    <p:sldId id="260" r:id="rId5"/>
    <p:sldId id="282" r:id="rId6"/>
    <p:sldId id="283" r:id="rId7"/>
    <p:sldId id="268" r:id="rId8"/>
    <p:sldId id="275" r:id="rId9"/>
    <p:sldId id="271" r:id="rId10"/>
    <p:sldId id="285" r:id="rId11"/>
    <p:sldId id="286" r:id="rId12"/>
    <p:sldId id="272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00000"/>
    <a:srgbClr val="D9F2D0"/>
    <a:srgbClr val="000000"/>
    <a:srgbClr val="AA7F0C"/>
    <a:srgbClr val="BE8E0B"/>
    <a:srgbClr val="D9D9D9"/>
    <a:srgbClr val="147AA8"/>
    <a:srgbClr val="166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79524"/>
  </p:normalViewPr>
  <p:slideViewPr>
    <p:cSldViewPr snapToGrid="0">
      <p:cViewPr varScale="1">
        <p:scale>
          <a:sx n="100" d="100"/>
          <a:sy n="100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94DFF-E303-944A-8619-982232D9DC8E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80449-9D14-9548-8EAE-B0F9D6489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0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6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5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6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98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9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8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5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1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1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80449-9D14-9548-8EAE-B0F9D6489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BB68-0111-6A06-9BA6-633FA7D9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A5A7B-BE26-2AE5-F716-B47CFCFF8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F5F48-89F5-D0D4-2DB7-30D373DC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9FCB-A7EC-A0D0-E86C-6A69C812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1FC0-D3F8-BA1D-0340-7D5735AA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7E5A-30E9-2777-193F-69983843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7EB58-7978-4357-12AC-9AD2AD082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8CB3-6EB8-D478-0279-12A1B02A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D0FC-CF64-5D6A-DE6B-FF9AA317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A56B-C50F-66BA-95AB-6308019C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F5B1D-523E-983F-791C-54CF636E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5647-8265-66C6-9A4E-0B6405E31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E7E7-3DC8-3D07-FA01-8DF37AAC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0D341-7A41-91D9-AAB0-7B5283AE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8CB0-FB65-1E26-4E78-406CE92F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8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126F-CFAA-D9B7-A9AA-54122155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C7F2-D563-BEBA-F44B-83ADEB51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D3BE-272B-63CD-4B63-6C8EB452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3A7B-5004-110A-259F-CD4DD533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7987D-3AF6-A251-E6FE-0C6F744E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2086-BEDC-6755-46D0-A6878887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355BF-BDB2-4E85-D301-9A64C589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3EEB-4862-6FD7-2DE8-03134FED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F9A2-AF9C-DB09-3C9A-E9664E42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0313F-3EBC-F32B-BF39-F0763BFA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5464-CFBE-1538-198C-E4D9666C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ED24-A5D5-36DF-E1BD-D3173FE1D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1291D-0BBB-B545-C2CF-FF288EFA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73C8A-6F40-5A2A-DBB3-CBAB558B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4045-4DDB-0B66-C295-6258DEB9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4553-2529-B48F-CC69-781922B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1D1F-FE14-F25F-61BC-BFB4B247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E3EB2-52E0-5DDC-9EDC-9EE014DA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2B25-BFD4-245B-B40A-137F02CC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E502-4C00-0860-BAD1-AF9531103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13AF9-C2FD-5FAD-4881-9DB57B604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C22E6-3393-C025-E6CD-6C8C33D5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78F2B-954D-2B1D-EB35-1A3724E6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62861-1D91-E095-EFFD-3ED63F59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FC21-D613-1EB0-25B9-D4518222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AE009-FE14-8233-2891-96543B71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3AA1E-016E-B9A0-67B6-CEB81884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C8BDD-1F03-1845-EE13-1DB96DBB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99872-BAC0-6703-7C63-CA0368A7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CEF45-5534-E782-D6E7-C7F04243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FE9E7-29C5-3883-40EA-862AFE23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7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A83B-88B8-8CDE-059C-47F11E3E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0CB9-D17F-65CE-3F3E-4694C8119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402BA-E24F-A766-EF7B-D81EFEDE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B889-2A6C-1291-FAF4-3413FD16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78ECF-0B4B-E84C-7A38-77EBC9D0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12E7B-7B18-EE03-6089-052F18DA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7BED-07D3-06DC-78D5-5FCEC817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AC73C-3CA2-B358-E253-1F8B9706B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93A2-1C90-6493-C907-47F2D185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0438F-6246-28CE-6F49-2502C400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24C73-4BD8-B169-D4F4-6BFF2E5E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AE9E8-1A29-C21A-C616-0D3894E8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6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CC7F7-DF00-7CCF-88FD-ED195027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0A14-E26B-943C-0969-61D071B9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F32B-EF68-2D84-E0DD-51D0B3CBE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E9099-4737-0B40-80A3-5B0A1C7DDAF2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C4D9-4FE7-2B3E-D384-1F0BE2003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FCFA-F3A1-F841-DE99-47260FC72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6FF47-3890-B142-94CC-BB613B0F1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ruoyang@stevens.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emf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0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1.sv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ndex of /news/newspoints/brand-logos">
            <a:extLst>
              <a:ext uri="{FF2B5EF4-FFF2-40B4-BE49-F238E27FC236}">
                <a16:creationId xmlns:a16="http://schemas.microsoft.com/office/drawing/2014/main" id="{BA98F0F9-040F-B7EB-27BB-7F4933D9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0018" y="74554"/>
            <a:ext cx="2379461" cy="113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90A2A-697F-17F6-355F-AA41943F05BA}"/>
              </a:ext>
            </a:extLst>
          </p:cNvPr>
          <p:cNvSpPr txBox="1"/>
          <p:nvPr/>
        </p:nvSpPr>
        <p:spPr>
          <a:xfrm>
            <a:off x="9658351" y="344965"/>
            <a:ext cx="193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AkayaTelivigala" pitchFamily="2" charset="77"/>
                <a:ea typeface="Ayuthaya" pitchFamily="2" charset="-34"/>
                <a:cs typeface="AkayaTelivigala" pitchFamily="2" charset="77"/>
              </a:rPr>
              <a:t>AISecLab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AkayaTelivigala" pitchFamily="2" charset="77"/>
              <a:ea typeface="Ayuthaya" pitchFamily="2" charset="-34"/>
              <a:cs typeface="AkayaTelivigala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14970-AC19-E69F-4A36-5A3381771AAA}"/>
              </a:ext>
            </a:extLst>
          </p:cNvPr>
          <p:cNvSpPr/>
          <p:nvPr/>
        </p:nvSpPr>
        <p:spPr>
          <a:xfrm>
            <a:off x="0" y="-11453"/>
            <a:ext cx="6243638" cy="12976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25AA712-5F4F-70D8-C08C-AC59CBF65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5" y="161876"/>
            <a:ext cx="2890838" cy="95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916FA59-A82F-0888-3DC3-99E752D6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00" y="1829483"/>
            <a:ext cx="10942272" cy="1764934"/>
          </a:xfrm>
        </p:spPr>
        <p:txBody>
          <a:bodyPr anchor="b">
            <a:normAutofit/>
          </a:bodyPr>
          <a:lstStyle/>
          <a:p>
            <a:r>
              <a:rPr lang="en-US" sz="4000" dirty="0">
                <a:effectLst/>
                <a:latin typeface="+mn-lt"/>
                <a:cs typeface="Al Tarikh" pitchFamily="2" charset="-78"/>
              </a:rPr>
              <a:t> </a:t>
            </a:r>
            <a:br>
              <a:rPr lang="en-US" sz="4000" dirty="0">
                <a:effectLst/>
                <a:latin typeface="+mn-lt"/>
                <a:cs typeface="Al Tarikh" pitchFamily="2" charset="-78"/>
              </a:rPr>
            </a:br>
            <a:r>
              <a:rPr lang="en-US" sz="40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GridSE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4000" dirty="0">
                <a:effectLst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Towards Practical Secure Geographic Search via Prefix Symmetric</a:t>
            </a:r>
            <a:r>
              <a:rPr lang="en-US" sz="40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Searchable Encryption</a:t>
            </a:r>
            <a:endParaRPr lang="en-US" sz="4000" dirty="0"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725D05-3A0B-D100-A346-0F0D3AE0C415}"/>
              </a:ext>
            </a:extLst>
          </p:cNvPr>
          <p:cNvSpPr txBox="1">
            <a:spLocks/>
          </p:cNvSpPr>
          <p:nvPr/>
        </p:nvSpPr>
        <p:spPr>
          <a:xfrm>
            <a:off x="1957388" y="4779457"/>
            <a:ext cx="8043862" cy="6649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Ruoyang Guo</a:t>
            </a:r>
            <a:r>
              <a:rPr lang="en-US" sz="320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,  Jiarui Li,  Shucheng Yu</a:t>
            </a:r>
          </a:p>
          <a:p>
            <a:endParaRPr lang="en-US" sz="3200" dirty="0">
              <a:solidFill>
                <a:srgbClr val="FFFFFF"/>
              </a:solidFill>
              <a:latin typeface="Arial Hebrew" pitchFamily="2" charset="-79"/>
              <a:ea typeface="Ayuthaya" pitchFamily="2" charset="-34"/>
              <a:cs typeface="Arial Hebrew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8EC57-CAD7-997E-553C-D69943717972}"/>
              </a:ext>
            </a:extLst>
          </p:cNvPr>
          <p:cNvSpPr txBox="1"/>
          <p:nvPr/>
        </p:nvSpPr>
        <p:spPr>
          <a:xfrm>
            <a:off x="4672013" y="6011023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 16, 2024</a:t>
            </a:r>
          </a:p>
        </p:txBody>
      </p:sp>
    </p:spTree>
    <p:extLst>
      <p:ext uri="{BB962C8B-B14F-4D97-AF65-F5344CB8AC3E}">
        <p14:creationId xmlns:p14="http://schemas.microsoft.com/office/powerpoint/2010/main" val="166329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8EDAA5-80C4-8EBD-378A-3B0823888EE9}"/>
              </a:ext>
            </a:extLst>
          </p:cNvPr>
          <p:cNvSpPr txBox="1">
            <a:spLocks/>
          </p:cNvSpPr>
          <p:nvPr/>
        </p:nvSpPr>
        <p:spPr>
          <a:xfrm>
            <a:off x="170390" y="14117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6600" dirty="0">
              <a:solidFill>
                <a:srgbClr val="0432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56B8C-ECA0-8837-9FA9-3AD7E430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37" y="2404527"/>
            <a:ext cx="4918889" cy="3821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95768-FAE6-7E96-6A99-4872933D4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476" y="2512195"/>
            <a:ext cx="4520587" cy="3220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30DDC-C416-14FB-704F-34C9243B6599}"/>
              </a:ext>
            </a:extLst>
          </p:cNvPr>
          <p:cNvSpPr txBox="1"/>
          <p:nvPr/>
        </p:nvSpPr>
        <p:spPr>
          <a:xfrm>
            <a:off x="568039" y="1186632"/>
            <a:ext cx="81304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Search time </a:t>
            </a:r>
          </a:p>
          <a:p>
            <a:pPr lvl="1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with/without deletions </a:t>
            </a:r>
            <a:endParaRPr lang="en-US" sz="3200" i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20A268-25FE-5079-E62D-974B66AF5F95}"/>
                  </a:ext>
                </a:extLst>
              </p:cNvPr>
              <p:cNvSpPr txBox="1"/>
              <p:nvPr/>
            </p:nvSpPr>
            <p:spPr>
              <a:xfrm>
                <a:off x="7692514" y="6041147"/>
                <a:ext cx="38766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effectLst/>
                    <a:cs typeface="Calibri" panose="020F0502020204030204" pitchFamily="34" charset="0"/>
                  </a:rPr>
                  <a:t>Fixed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𝐷𝐵</m:t>
                        </m:r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10^6, |Q| = 10^4  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20A268-25FE-5079-E62D-974B66AF5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14" y="6041147"/>
                <a:ext cx="3876634" cy="369332"/>
              </a:xfrm>
              <a:prstGeom prst="rect">
                <a:avLst/>
              </a:prstGeom>
              <a:blipFill>
                <a:blip r:embed="rId5"/>
                <a:stretch>
                  <a:fillRect l="-130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8EDAA5-80C4-8EBD-378A-3B0823888EE9}"/>
              </a:ext>
            </a:extLst>
          </p:cNvPr>
          <p:cNvSpPr txBox="1">
            <a:spLocks/>
          </p:cNvSpPr>
          <p:nvPr/>
        </p:nvSpPr>
        <p:spPr>
          <a:xfrm>
            <a:off x="170390" y="14117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6600" dirty="0">
              <a:solidFill>
                <a:srgbClr val="0432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30DDC-C416-14FB-704F-34C9243B6599}"/>
              </a:ext>
            </a:extLst>
          </p:cNvPr>
          <p:cNvSpPr txBox="1"/>
          <p:nvPr/>
        </p:nvSpPr>
        <p:spPr>
          <a:xfrm>
            <a:off x="568039" y="1186632"/>
            <a:ext cx="8130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E3CB4-E328-BC90-1668-7E457164D8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54"/>
          <a:stretch/>
        </p:blipFill>
        <p:spPr>
          <a:xfrm>
            <a:off x="228601" y="1917317"/>
            <a:ext cx="8146956" cy="32877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A4F78-9319-AFDC-4A38-9ADD78058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557" y="2999277"/>
            <a:ext cx="3701788" cy="3111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CA992-5CA3-28FE-492E-3821D689B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102" y="376091"/>
            <a:ext cx="3701788" cy="2832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F4B12-7FBD-F518-B893-73157666C46F}"/>
              </a:ext>
            </a:extLst>
          </p:cNvPr>
          <p:cNvSpPr txBox="1"/>
          <p:nvPr/>
        </p:nvSpPr>
        <p:spPr>
          <a:xfrm>
            <a:off x="568038" y="5525972"/>
            <a:ext cx="8130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817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AAD2-88CE-3071-21F7-1B814BB14836}"/>
              </a:ext>
            </a:extLst>
          </p:cNvPr>
          <p:cNvSpPr txBox="1">
            <a:spLocks/>
          </p:cNvSpPr>
          <p:nvPr/>
        </p:nvSpPr>
        <p:spPr>
          <a:xfrm>
            <a:off x="194631" y="1325563"/>
            <a:ext cx="11223646" cy="506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GridSE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dynamic prefix SSE scheme </a:t>
            </a:r>
          </a:p>
          <a:p>
            <a:pPr marL="457200" lvl="1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 Fast SGS with updates</a:t>
            </a:r>
          </a:p>
          <a:p>
            <a:pPr marL="457200" lvl="1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- Backward and forward privacy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SP^2E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A new crypto primitive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Performance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150X -5000X speedup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 search time, </a:t>
            </a:r>
            <a:r>
              <a:rPr lang="en-US" altLang="zh-CN" sz="28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99% saving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 communication cost than </a:t>
            </a:r>
            <a:r>
              <a:rPr lang="en-US" altLang="zh-CN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SOTA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1.4X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more computation cost and </a:t>
            </a:r>
            <a:r>
              <a:rPr lang="en-US" sz="28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more communication overhead than 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plaintext search 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39241A-E103-FD44-F691-E451D01E55FB}"/>
              </a:ext>
            </a:extLst>
          </p:cNvPr>
          <p:cNvSpPr txBox="1">
            <a:spLocks/>
          </p:cNvSpPr>
          <p:nvPr/>
        </p:nvSpPr>
        <p:spPr>
          <a:xfrm>
            <a:off x="204360" y="0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480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AAD2-88CE-3071-21F7-1B814BB14836}"/>
              </a:ext>
            </a:extLst>
          </p:cNvPr>
          <p:cNvSpPr txBox="1">
            <a:spLocks/>
          </p:cNvSpPr>
          <p:nvPr/>
        </p:nvSpPr>
        <p:spPr>
          <a:xfrm>
            <a:off x="194631" y="1325563"/>
            <a:ext cx="11223646" cy="5368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Ruoyang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u="sng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gruoyang@stevens.edu</a:t>
            </a:r>
            <a:endParaRPr lang="en-US" u="sng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u="sng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39241A-E103-FD44-F691-E451D01E55FB}"/>
              </a:ext>
            </a:extLst>
          </p:cNvPr>
          <p:cNvSpPr txBox="1">
            <a:spLocks/>
          </p:cNvSpPr>
          <p:nvPr/>
        </p:nvSpPr>
        <p:spPr>
          <a:xfrm>
            <a:off x="204360" y="0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177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20FC-3951-1677-EEED-67C3D038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61" y="15387"/>
            <a:ext cx="12011569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Geographic Search (GS) on sensitive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C1FD-ED40-28FF-5605-CB74D88D6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78" y="1387903"/>
            <a:ext cx="12472776" cy="70154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GS a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pps need to collect personal information 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users’ real-time locations</a:t>
            </a: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1AEDA-8148-E3C8-9B48-56086E1D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950" y="3878565"/>
            <a:ext cx="1556577" cy="881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173C0C-98F7-2F02-E742-EA968BE64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980" y="3706749"/>
            <a:ext cx="2215554" cy="873504"/>
          </a:xfrm>
          <a:prstGeom prst="rect">
            <a:avLst/>
          </a:prstGeom>
        </p:spPr>
      </p:pic>
      <p:sp>
        <p:nvSpPr>
          <p:cNvPr id="6" name="文本框 9">
            <a:extLst>
              <a:ext uri="{FF2B5EF4-FFF2-40B4-BE49-F238E27FC236}">
                <a16:creationId xmlns:a16="http://schemas.microsoft.com/office/drawing/2014/main" id="{2722EB9A-3DF1-C9C2-2A0D-4C58B8DD1543}"/>
              </a:ext>
            </a:extLst>
          </p:cNvPr>
          <p:cNvSpPr txBox="1"/>
          <p:nvPr/>
        </p:nvSpPr>
        <p:spPr>
          <a:xfrm>
            <a:off x="3631716" y="2830634"/>
            <a:ext cx="3370560" cy="2846933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zh-CN" sz="1100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id="{D073E252-D327-7D4E-F7A6-D53C9A35A52B}"/>
              </a:ext>
            </a:extLst>
          </p:cNvPr>
          <p:cNvSpPr txBox="1"/>
          <p:nvPr/>
        </p:nvSpPr>
        <p:spPr>
          <a:xfrm>
            <a:off x="7252720" y="3774788"/>
            <a:ext cx="1119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Calibri" panose="020F0502020204030204" pitchFamily="34" charset="0"/>
              </a:rPr>
              <a:t>outsourced </a:t>
            </a:r>
          </a:p>
        </p:txBody>
      </p:sp>
      <p:sp>
        <p:nvSpPr>
          <p:cNvPr id="9" name="文本框 36">
            <a:extLst>
              <a:ext uri="{FF2B5EF4-FFF2-40B4-BE49-F238E27FC236}">
                <a16:creationId xmlns:a16="http://schemas.microsoft.com/office/drawing/2014/main" id="{AEF2AC50-1AB1-1A07-BF1C-75872267D708}"/>
              </a:ext>
            </a:extLst>
          </p:cNvPr>
          <p:cNvSpPr txBox="1"/>
          <p:nvPr/>
        </p:nvSpPr>
        <p:spPr>
          <a:xfrm>
            <a:off x="7200350" y="4395805"/>
            <a:ext cx="1302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 dirty="0">
                <a:latin typeface="Calibri" panose="020F0502020204030204" pitchFamily="34" charset="0"/>
              </a:rPr>
              <a:t> </a:t>
            </a:r>
            <a:r>
              <a:rPr lang="en-US" altLang="zh-CN" sz="1600" i="1" dirty="0">
                <a:latin typeface="Calibri" panose="020F0502020204030204" pitchFamily="34" charset="0"/>
              </a:rPr>
              <a:t>search token</a:t>
            </a:r>
            <a:endParaRPr lang="zh-CN" altLang="en-US" sz="1600" i="1" dirty="0">
              <a:latin typeface="Calibri" panose="020F0502020204030204" pitchFamily="34" charset="0"/>
            </a:endParaRPr>
          </a:p>
        </p:txBody>
      </p:sp>
      <p:sp>
        <p:nvSpPr>
          <p:cNvPr id="10" name="文本框 37">
            <a:extLst>
              <a:ext uri="{FF2B5EF4-FFF2-40B4-BE49-F238E27FC236}">
                <a16:creationId xmlns:a16="http://schemas.microsoft.com/office/drawing/2014/main" id="{3B991F59-BF10-EF35-415A-86CAEED0CD8B}"/>
              </a:ext>
            </a:extLst>
          </p:cNvPr>
          <p:cNvSpPr txBox="1"/>
          <p:nvPr/>
        </p:nvSpPr>
        <p:spPr>
          <a:xfrm>
            <a:off x="7458285" y="4717324"/>
            <a:ext cx="80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Calibri" panose="020F0502020204030204" pitchFamily="34" charset="0"/>
              </a:rPr>
              <a:t>results</a:t>
            </a:r>
            <a:endParaRPr lang="zh-CN" altLang="en-US" sz="1600" i="1" dirty="0">
              <a:latin typeface="Calibri" panose="020F0502020204030204" pitchFamily="34" charset="0"/>
            </a:endParaRPr>
          </a:p>
        </p:txBody>
      </p:sp>
      <p:sp>
        <p:nvSpPr>
          <p:cNvPr id="11" name="文本框 54">
            <a:extLst>
              <a:ext uri="{FF2B5EF4-FFF2-40B4-BE49-F238E27FC236}">
                <a16:creationId xmlns:a16="http://schemas.microsoft.com/office/drawing/2014/main" id="{719EE592-1CDB-4590-C6C4-097592005FC0}"/>
              </a:ext>
            </a:extLst>
          </p:cNvPr>
          <p:cNvSpPr txBox="1"/>
          <p:nvPr/>
        </p:nvSpPr>
        <p:spPr>
          <a:xfrm>
            <a:off x="9176403" y="2624034"/>
            <a:ext cx="1207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</a:rPr>
              <a:t>Server-</a:t>
            </a:r>
            <a:endParaRPr lang="en-US" altLang="zh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E40076-8C53-40D1-E1BE-167B09A3EC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8" y="3330188"/>
            <a:ext cx="2404911" cy="2117242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24DD2368-74E8-9108-8048-1D8B4E0C14E5}"/>
              </a:ext>
            </a:extLst>
          </p:cNvPr>
          <p:cNvSpPr/>
          <p:nvPr/>
        </p:nvSpPr>
        <p:spPr>
          <a:xfrm>
            <a:off x="8608415" y="3171186"/>
            <a:ext cx="3178785" cy="2410399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erver with solid fill">
            <a:extLst>
              <a:ext uri="{FF2B5EF4-FFF2-40B4-BE49-F238E27FC236}">
                <a16:creationId xmlns:a16="http://schemas.microsoft.com/office/drawing/2014/main" id="{4484B7B8-EEE7-ADDC-2EBC-7B91A0F7B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5960" y="4139433"/>
            <a:ext cx="688339" cy="770134"/>
          </a:xfrm>
          <a:prstGeom prst="rect">
            <a:avLst/>
          </a:prstGeom>
        </p:spPr>
      </p:pic>
      <p:pic>
        <p:nvPicPr>
          <p:cNvPr id="15" name="Graphic 14" descr="Server outline">
            <a:extLst>
              <a:ext uri="{FF2B5EF4-FFF2-40B4-BE49-F238E27FC236}">
                <a16:creationId xmlns:a16="http://schemas.microsoft.com/office/drawing/2014/main" id="{DA18F48E-6183-BF4C-C309-3B980F4A27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74259" y="3919106"/>
            <a:ext cx="688339" cy="770134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D31F6C24-A5AE-A723-D7EB-71CEA87B3E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9331" y="3946299"/>
            <a:ext cx="688339" cy="770134"/>
          </a:xfrm>
          <a:prstGeom prst="rect">
            <a:avLst/>
          </a:prstGeom>
        </p:spPr>
      </p:pic>
      <p:pic>
        <p:nvPicPr>
          <p:cNvPr id="17" name="Graphic 16" descr="Lock with solid fill">
            <a:extLst>
              <a:ext uri="{FF2B5EF4-FFF2-40B4-BE49-F238E27FC236}">
                <a16:creationId xmlns:a16="http://schemas.microsoft.com/office/drawing/2014/main" id="{184FA43A-75B6-9C4F-2164-9B3CECD376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1391" y="3580484"/>
            <a:ext cx="739053" cy="7390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67722A-52F3-66A3-FEA1-487B9E6588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4658" y="3043428"/>
            <a:ext cx="1875143" cy="7422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CBFB71-79F7-1D41-5377-B945A8E9C20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555" r="4514"/>
          <a:stretch/>
        </p:blipFill>
        <p:spPr>
          <a:xfrm>
            <a:off x="3674781" y="4441309"/>
            <a:ext cx="2096655" cy="5974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DE7BA1-2086-EA79-A01B-2DD370D4950A}"/>
              </a:ext>
            </a:extLst>
          </p:cNvPr>
          <p:cNvSpPr txBox="1"/>
          <p:nvPr/>
        </p:nvSpPr>
        <p:spPr>
          <a:xfrm rot="5400000">
            <a:off x="4465513" y="5037837"/>
            <a:ext cx="44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</a:rPr>
              <a:t>…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971FCD2C-937C-BA81-D05A-60F94EB01C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42614" y="3484963"/>
            <a:ext cx="914400" cy="914400"/>
          </a:xfrm>
          <a:prstGeom prst="rect">
            <a:avLst/>
          </a:prstGeom>
        </p:spPr>
      </p:pic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F44C4BAB-FE6B-4B16-1006-6B82846C6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93593" y="3590495"/>
            <a:ext cx="914400" cy="914400"/>
          </a:xfrm>
          <a:prstGeom prst="rect">
            <a:avLst/>
          </a:prstGeom>
        </p:spPr>
      </p:pic>
      <p:pic>
        <p:nvPicPr>
          <p:cNvPr id="33" name="Graphic 32" descr="Database outline">
            <a:extLst>
              <a:ext uri="{FF2B5EF4-FFF2-40B4-BE49-F238E27FC236}">
                <a16:creationId xmlns:a16="http://schemas.microsoft.com/office/drawing/2014/main" id="{F3851F73-A342-98B4-EF18-247C9E51F6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84711" y="4036636"/>
            <a:ext cx="914400" cy="914400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992BBD87-1188-24E9-6E5F-26C4E13079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69242" y="4152798"/>
            <a:ext cx="914400" cy="9144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D5F6CE-DE9F-A370-BEC2-AA8E1A5951CE}"/>
              </a:ext>
            </a:extLst>
          </p:cNvPr>
          <p:cNvCxnSpPr>
            <a:cxnSpLocks/>
          </p:cNvCxnSpPr>
          <p:nvPr/>
        </p:nvCxnSpPr>
        <p:spPr>
          <a:xfrm>
            <a:off x="2228706" y="3963836"/>
            <a:ext cx="1403010" cy="14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575200-E9F8-8350-7683-D57606BF2CFC}"/>
              </a:ext>
            </a:extLst>
          </p:cNvPr>
          <p:cNvCxnSpPr>
            <a:cxnSpLocks/>
          </p:cNvCxnSpPr>
          <p:nvPr/>
        </p:nvCxnSpPr>
        <p:spPr>
          <a:xfrm flipV="1">
            <a:off x="2029188" y="4082322"/>
            <a:ext cx="1602528" cy="961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D11F96-3E44-2A98-E33A-7E4A75ACC397}"/>
              </a:ext>
            </a:extLst>
          </p:cNvPr>
          <p:cNvCxnSpPr>
            <a:cxnSpLocks/>
          </p:cNvCxnSpPr>
          <p:nvPr/>
        </p:nvCxnSpPr>
        <p:spPr>
          <a:xfrm flipV="1">
            <a:off x="2170435" y="4208523"/>
            <a:ext cx="1461281" cy="1383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3B7DF8-67A6-5F8A-0BB1-40CAFB0E8EFB}"/>
              </a:ext>
            </a:extLst>
          </p:cNvPr>
          <p:cNvCxnSpPr>
            <a:cxnSpLocks/>
          </p:cNvCxnSpPr>
          <p:nvPr/>
        </p:nvCxnSpPr>
        <p:spPr>
          <a:xfrm flipH="1">
            <a:off x="2334268" y="4565947"/>
            <a:ext cx="1278814" cy="36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5B2FF6-85DE-6A62-EBE3-70AB6B319969}"/>
              </a:ext>
            </a:extLst>
          </p:cNvPr>
          <p:cNvCxnSpPr>
            <a:cxnSpLocks/>
          </p:cNvCxnSpPr>
          <p:nvPr/>
        </p:nvCxnSpPr>
        <p:spPr>
          <a:xfrm flipH="1">
            <a:off x="2050337" y="4698719"/>
            <a:ext cx="155835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57AC18-8028-3FB3-65D9-B3BBCE4235E5}"/>
              </a:ext>
            </a:extLst>
          </p:cNvPr>
          <p:cNvCxnSpPr>
            <a:cxnSpLocks/>
          </p:cNvCxnSpPr>
          <p:nvPr/>
        </p:nvCxnSpPr>
        <p:spPr>
          <a:xfrm flipH="1">
            <a:off x="2334268" y="4809138"/>
            <a:ext cx="1278814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0ABB8D-D43A-41AA-1CD5-C1AD872D3F9F}"/>
              </a:ext>
            </a:extLst>
          </p:cNvPr>
          <p:cNvSpPr txBox="1"/>
          <p:nvPr/>
        </p:nvSpPr>
        <p:spPr>
          <a:xfrm rot="5400000">
            <a:off x="2958256" y="4238312"/>
            <a:ext cx="44116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…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3828A0-0DC2-1F56-B8C0-91364A32B868}"/>
              </a:ext>
            </a:extLst>
          </p:cNvPr>
          <p:cNvSpPr txBox="1"/>
          <p:nvPr/>
        </p:nvSpPr>
        <p:spPr>
          <a:xfrm>
            <a:off x="537174" y="2930078"/>
            <a:ext cx="194131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Map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of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Users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3" name="Graphic 42" descr="Smart Phone with solid fill">
            <a:extLst>
              <a:ext uri="{FF2B5EF4-FFF2-40B4-BE49-F238E27FC236}">
                <a16:creationId xmlns:a16="http://schemas.microsoft.com/office/drawing/2014/main" id="{A4A050A6-700D-B879-0D70-C69F5A256D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89428" y="3685291"/>
            <a:ext cx="416207" cy="416207"/>
          </a:xfrm>
          <a:prstGeom prst="rect">
            <a:avLst/>
          </a:prstGeom>
        </p:spPr>
      </p:pic>
      <p:pic>
        <p:nvPicPr>
          <p:cNvPr id="44" name="Graphic 43" descr="Smart Phone with solid fill">
            <a:extLst>
              <a:ext uri="{FF2B5EF4-FFF2-40B4-BE49-F238E27FC236}">
                <a16:creationId xmlns:a16="http://schemas.microsoft.com/office/drawing/2014/main" id="{C20FA2F0-0436-A298-D278-20D8528BD8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80509" y="3883837"/>
            <a:ext cx="416207" cy="416207"/>
          </a:xfrm>
          <a:prstGeom prst="rect">
            <a:avLst/>
          </a:prstGeom>
        </p:spPr>
      </p:pic>
      <p:pic>
        <p:nvPicPr>
          <p:cNvPr id="45" name="Graphic 44" descr="Smart Phone with solid fill">
            <a:extLst>
              <a:ext uri="{FF2B5EF4-FFF2-40B4-BE49-F238E27FC236}">
                <a16:creationId xmlns:a16="http://schemas.microsoft.com/office/drawing/2014/main" id="{A2149823-B451-B486-2820-8F0ECEA924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3120" y="4117175"/>
            <a:ext cx="416207" cy="416207"/>
          </a:xfrm>
          <a:prstGeom prst="rect">
            <a:avLst/>
          </a:prstGeom>
        </p:spPr>
      </p:pic>
      <p:pic>
        <p:nvPicPr>
          <p:cNvPr id="46" name="Graphic 45" descr="Smart Phone with solid fill">
            <a:extLst>
              <a:ext uri="{FF2B5EF4-FFF2-40B4-BE49-F238E27FC236}">
                <a16:creationId xmlns:a16="http://schemas.microsoft.com/office/drawing/2014/main" id="{200D1905-FC13-7417-6E54-D80C82D082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50538" y="4417071"/>
            <a:ext cx="416207" cy="416207"/>
          </a:xfrm>
          <a:prstGeom prst="rect">
            <a:avLst/>
          </a:prstGeom>
        </p:spPr>
      </p:pic>
      <p:pic>
        <p:nvPicPr>
          <p:cNvPr id="47" name="Graphic 46" descr="Smart Phone with solid fill">
            <a:extLst>
              <a:ext uri="{FF2B5EF4-FFF2-40B4-BE49-F238E27FC236}">
                <a16:creationId xmlns:a16="http://schemas.microsoft.com/office/drawing/2014/main" id="{54DE4231-2309-6EA9-8212-124FE8101B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53461" y="4552787"/>
            <a:ext cx="416207" cy="416207"/>
          </a:xfrm>
          <a:prstGeom prst="rect">
            <a:avLst/>
          </a:prstGeom>
        </p:spPr>
      </p:pic>
      <p:pic>
        <p:nvPicPr>
          <p:cNvPr id="48" name="Graphic 47" descr="Smart Phone with solid fill">
            <a:extLst>
              <a:ext uri="{FF2B5EF4-FFF2-40B4-BE49-F238E27FC236}">
                <a16:creationId xmlns:a16="http://schemas.microsoft.com/office/drawing/2014/main" id="{7D6438D8-1439-BF56-B3C5-0B81B7E692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57682" y="4516043"/>
            <a:ext cx="416207" cy="416207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E37C79-7548-8755-F400-751FC5377175}"/>
              </a:ext>
            </a:extLst>
          </p:cNvPr>
          <p:cNvCxnSpPr>
            <a:cxnSpLocks/>
          </p:cNvCxnSpPr>
          <p:nvPr/>
        </p:nvCxnSpPr>
        <p:spPr>
          <a:xfrm>
            <a:off x="7026840" y="4686895"/>
            <a:ext cx="1673909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6C8486-1082-E994-FC6D-6BEA8288CE70}"/>
              </a:ext>
            </a:extLst>
          </p:cNvPr>
          <p:cNvCxnSpPr>
            <a:cxnSpLocks/>
          </p:cNvCxnSpPr>
          <p:nvPr/>
        </p:nvCxnSpPr>
        <p:spPr>
          <a:xfrm flipH="1">
            <a:off x="6999599" y="4994537"/>
            <a:ext cx="1774653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>
            <a:extLst>
              <a:ext uri="{FF2B5EF4-FFF2-40B4-BE49-F238E27FC236}">
                <a16:creationId xmlns:a16="http://schemas.microsoft.com/office/drawing/2014/main" id="{19E319E5-DC99-2CEB-077F-56C28612A871}"/>
              </a:ext>
            </a:extLst>
          </p:cNvPr>
          <p:cNvSpPr/>
          <p:nvPr/>
        </p:nvSpPr>
        <p:spPr>
          <a:xfrm>
            <a:off x="7016384" y="4008584"/>
            <a:ext cx="1602196" cy="1509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8392A627-DF82-258F-654C-B69A3359B3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8788" y="4423389"/>
            <a:ext cx="521342" cy="52134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DED64AB-3F25-D5F2-CC4C-9643A7C152E8}"/>
              </a:ext>
            </a:extLst>
          </p:cNvPr>
          <p:cNvSpPr txBox="1"/>
          <p:nvPr/>
        </p:nvSpPr>
        <p:spPr>
          <a:xfrm>
            <a:off x="5071837" y="2420308"/>
            <a:ext cx="941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(GS app)</a:t>
            </a:r>
            <a:endParaRPr lang="en-US" altLang="zh-CN" dirty="0">
              <a:ln>
                <a:solidFill>
                  <a:sysClr val="windowText" lastClr="000000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F5E0E3-4F6E-5C4C-5CC9-0B169ED74A98}"/>
              </a:ext>
            </a:extLst>
          </p:cNvPr>
          <p:cNvSpPr txBox="1"/>
          <p:nvPr/>
        </p:nvSpPr>
        <p:spPr>
          <a:xfrm>
            <a:off x="10232871" y="2640609"/>
            <a:ext cx="96571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(cloud)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C524D5-5CBF-A5CA-9FE0-8E4B70947BE9}"/>
              </a:ext>
            </a:extLst>
          </p:cNvPr>
          <p:cNvSpPr txBox="1"/>
          <p:nvPr/>
        </p:nvSpPr>
        <p:spPr>
          <a:xfrm>
            <a:off x="4352838" y="2440329"/>
            <a:ext cx="118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n>
                  <a:solidFill>
                    <a:sysClr val="windowText" lastClr="000000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Client -</a:t>
            </a:r>
            <a:endParaRPr lang="en-US" dirty="0"/>
          </a:p>
        </p:txBody>
      </p:sp>
      <p:pic>
        <p:nvPicPr>
          <p:cNvPr id="75" name="Graphic 74" descr="Devil face with solid fill with solid fill">
            <a:extLst>
              <a:ext uri="{FF2B5EF4-FFF2-40B4-BE49-F238E27FC236}">
                <a16:creationId xmlns:a16="http://schemas.microsoft.com/office/drawing/2014/main" id="{8C77B98F-D597-BA3D-A3FC-65CBC8BCA9B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55218" y="3023487"/>
            <a:ext cx="604136" cy="60413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7" name="Graphic 76" descr="Key with solid fill">
            <a:extLst>
              <a:ext uri="{FF2B5EF4-FFF2-40B4-BE49-F238E27FC236}">
                <a16:creationId xmlns:a16="http://schemas.microsoft.com/office/drawing/2014/main" id="{D5320F69-8516-CDD5-359E-F06B8FB96A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6754369">
            <a:off x="9058644" y="3621057"/>
            <a:ext cx="557896" cy="6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 animBg="1"/>
      <p:bldP spid="51" grpId="0" animBg="1"/>
      <p:bldP spid="70" grpId="0"/>
      <p:bldP spid="72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89A-8F3B-57D5-82E7-334B4F96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90" y="14117"/>
            <a:ext cx="12502255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Compatibility with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iscrete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lobal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rid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ystems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CC018B-DB38-BA2B-858D-B72D33CE83A7}"/>
              </a:ext>
            </a:extLst>
          </p:cNvPr>
          <p:cNvSpPr txBox="1">
            <a:spLocks/>
          </p:cNvSpPr>
          <p:nvPr/>
        </p:nvSpPr>
        <p:spPr>
          <a:xfrm>
            <a:off x="653142" y="5933611"/>
            <a:ext cx="11451772" cy="71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A Secure</a:t>
            </a:r>
            <a:r>
              <a:rPr lang="zh-CN" alt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Geographic Search (SGS) app needs a Secure</a:t>
            </a:r>
            <a:r>
              <a:rPr lang="zh-CN" alt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b="1" dirty="0">
                <a:latin typeface="Calibri" panose="020F0502020204030204" pitchFamily="34" charset="0"/>
                <a:cs typeface="Calibri" panose="020F0502020204030204" pitchFamily="34" charset="0"/>
              </a:rPr>
              <a:t>Prefix Search!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Aptos Narrow" panose="020B000402020202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ABA69A26-BB24-03FB-5C29-F825BE2BA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2" r="890" b="16173"/>
          <a:stretch/>
        </p:blipFill>
        <p:spPr>
          <a:xfrm>
            <a:off x="7086595" y="2335286"/>
            <a:ext cx="4706411" cy="3473895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A92CED-D410-09E0-D79F-941762EF1555}"/>
              </a:ext>
            </a:extLst>
          </p:cNvPr>
          <p:cNvSpPr/>
          <p:nvPr/>
        </p:nvSpPr>
        <p:spPr>
          <a:xfrm>
            <a:off x="7522023" y="2884177"/>
            <a:ext cx="4093021" cy="2623853"/>
          </a:xfrm>
          <a:prstGeom prst="rect">
            <a:avLst/>
          </a:prstGeom>
          <a:solidFill>
            <a:srgbClr val="0432FF">
              <a:alpha val="16078"/>
            </a:srgb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E91A6-B069-43EC-F14A-B3125BC8C5E4}"/>
              </a:ext>
            </a:extLst>
          </p:cNvPr>
          <p:cNvSpPr txBox="1"/>
          <p:nvPr/>
        </p:nvSpPr>
        <p:spPr>
          <a:xfrm>
            <a:off x="7228858" y="2992072"/>
            <a:ext cx="4320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altLang="zh-CN" sz="48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“</a:t>
            </a:r>
            <a:r>
              <a:rPr lang="en-US" altLang="zh-CN" sz="80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d</a:t>
            </a:r>
            <a:r>
              <a:rPr lang="zh-CN" altLang="en-US" sz="28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 </a:t>
            </a:r>
            <a:r>
              <a:rPr lang="en-US" altLang="zh-CN" sz="80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r</a:t>
            </a:r>
            <a:r>
              <a:rPr lang="zh-CN" altLang="en-US" sz="28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 </a:t>
            </a:r>
            <a:r>
              <a:rPr lang="en-US" altLang="zh-CN" sz="80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5</a:t>
            </a:r>
            <a:r>
              <a:rPr lang="zh-CN" altLang="en-US" sz="28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 </a:t>
            </a:r>
            <a:r>
              <a:rPr lang="en-US" altLang="zh-CN" sz="80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r</a:t>
            </a:r>
            <a:r>
              <a:rPr lang="en-US" altLang="zh-CN" sz="4800" b="1" kern="1200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”</a:t>
            </a:r>
            <a:endParaRPr lang="en-US" sz="7200" b="1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6E8-5154-E5E7-7997-BBDAF2EBDD34}"/>
              </a:ext>
            </a:extLst>
          </p:cNvPr>
          <p:cNvSpPr/>
          <p:nvPr/>
        </p:nvSpPr>
        <p:spPr>
          <a:xfrm>
            <a:off x="7522023" y="4376058"/>
            <a:ext cx="2118955" cy="1131972"/>
          </a:xfrm>
          <a:prstGeom prst="rect">
            <a:avLst/>
          </a:prstGeom>
          <a:solidFill>
            <a:srgbClr val="E5845B">
              <a:alpha val="23137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8DB35-AC8C-E76F-202B-53C6669BEE3C}"/>
              </a:ext>
            </a:extLst>
          </p:cNvPr>
          <p:cNvSpPr txBox="1"/>
          <p:nvPr/>
        </p:nvSpPr>
        <p:spPr>
          <a:xfrm>
            <a:off x="7488997" y="4450105"/>
            <a:ext cx="380060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altLang="zh-CN" sz="3600" b="1" kern="1200" dirty="0">
                <a:solidFill>
                  <a:schemeClr val="accent5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“</a:t>
            </a:r>
            <a:r>
              <a:rPr lang="en-US" altLang="zh-CN" sz="5400" b="1" kern="1200" dirty="0">
                <a:solidFill>
                  <a:schemeClr val="accent5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dr5r7</a:t>
            </a:r>
            <a:r>
              <a:rPr lang="en-US" altLang="zh-CN" sz="3600" b="1" kern="1200" dirty="0">
                <a:solidFill>
                  <a:srgbClr val="7030A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”</a:t>
            </a:r>
            <a:endParaRPr lang="en-US" sz="5400" b="1" dirty="0">
              <a:solidFill>
                <a:srgbClr val="7030A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3BAC39-7B1A-0297-DCE1-9E2B519CDAEE}"/>
              </a:ext>
            </a:extLst>
          </p:cNvPr>
          <p:cNvSpPr txBox="1">
            <a:spLocks/>
          </p:cNvSpPr>
          <p:nvPr/>
        </p:nvSpPr>
        <p:spPr>
          <a:xfrm>
            <a:off x="297245" y="1283889"/>
            <a:ext cx="11252498" cy="105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Existing GS Apps have been deeply rooted in DGGS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Geohash, Google S2, Uber H3, etc.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A3EB1-3ABA-9B42-B3FA-B46C7703206D}"/>
              </a:ext>
            </a:extLst>
          </p:cNvPr>
          <p:cNvSpPr txBox="1"/>
          <p:nvPr/>
        </p:nvSpPr>
        <p:spPr>
          <a:xfrm>
            <a:off x="398994" y="2970729"/>
            <a:ext cx="643400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Hebrew" pitchFamily="2" charset="-79"/>
                <a:cs typeface="Arial Hebrew" pitchFamily="2" charset="-79"/>
              </a:rPr>
              <a:t>A tourist</a:t>
            </a:r>
            <a:r>
              <a:rPr lang="en-US" sz="2400" i="1" dirty="0">
                <a:latin typeface="Arial Hebrew" pitchFamily="2" charset="-79"/>
                <a:cs typeface="Arial Hebrew" pitchFamily="2" charset="-79"/>
              </a:rPr>
              <a:t>: “ Best place to visit</a:t>
            </a:r>
            <a:r>
              <a:rPr lang="en-US" sz="2400" dirty="0"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sz="2400" i="1" dirty="0">
                <a:latin typeface="Arial Hebrew" pitchFamily="2" charset="-79"/>
                <a:cs typeface="Arial Hebrew" pitchFamily="2" charset="-79"/>
              </a:rPr>
              <a:t>in New Jersey? ” </a:t>
            </a:r>
            <a:r>
              <a:rPr lang="en-US" sz="2400" i="1" dirty="0">
                <a:solidFill>
                  <a:srgbClr val="0432FF"/>
                </a:solidFill>
                <a:latin typeface="Arial Hebrew" pitchFamily="2" charset="-79"/>
                <a:cs typeface="Arial Hebrew" pitchFamily="2" charset="-79"/>
              </a:rPr>
              <a:t>                                                           </a:t>
            </a:r>
          </a:p>
          <a:p>
            <a:endParaRPr lang="en-US" sz="2400" i="1" dirty="0">
              <a:latin typeface="Arial Hebrew" pitchFamily="2" charset="-79"/>
              <a:cs typeface="Arial Hebrew" pitchFamily="2" charset="-79"/>
            </a:endParaRPr>
          </a:p>
          <a:p>
            <a:r>
              <a:rPr lang="en-US" sz="2400" b="1" i="1" dirty="0">
                <a:latin typeface="Arial Hebrew" pitchFamily="2" charset="-79"/>
                <a:cs typeface="Arial Hebrew" pitchFamily="2" charset="-79"/>
              </a:rPr>
              <a:t>Search Result</a:t>
            </a:r>
            <a:r>
              <a:rPr lang="en-US" sz="2400" i="1" dirty="0">
                <a:latin typeface="Arial Hebrew" pitchFamily="2" charset="-79"/>
                <a:cs typeface="Arial Hebrew" pitchFamily="2" charset="-79"/>
              </a:rPr>
              <a:t>: “ Statue of Liberty”</a:t>
            </a:r>
            <a:endParaRPr lang="en-US" sz="2400" dirty="0">
              <a:solidFill>
                <a:schemeClr val="accent5"/>
              </a:solidFill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4243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5" grpId="0" animBg="1"/>
      <p:bldP spid="7" grpId="0"/>
      <p:bldP spid="8" grpId="0" animBg="1"/>
      <p:bldP spid="10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5E2CC1-8BAA-C2B2-CDBB-F2FEE65B9455}"/>
              </a:ext>
            </a:extLst>
          </p:cNvPr>
          <p:cNvSpPr txBox="1">
            <a:spLocks/>
          </p:cNvSpPr>
          <p:nvPr/>
        </p:nvSpPr>
        <p:spPr>
          <a:xfrm>
            <a:off x="170390" y="14117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SGS Design Objectives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27C2B3-FBF1-EF79-2D8D-3369EB6E4D82}"/>
              </a:ext>
            </a:extLst>
          </p:cNvPr>
          <p:cNvSpPr txBox="1">
            <a:spLocks/>
          </p:cNvSpPr>
          <p:nvPr/>
        </p:nvSpPr>
        <p:spPr>
          <a:xfrm>
            <a:off x="228601" y="1226119"/>
            <a:ext cx="11252498" cy="280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Near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latency-free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instant response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Compatibility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with DGGS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Searchable Encryption for prefix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pSSE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Dynamic Search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0393C-FB0E-1B16-C03C-B7A3723B03D7}"/>
              </a:ext>
            </a:extLst>
          </p:cNvPr>
          <p:cNvSpPr txBox="1"/>
          <p:nvPr/>
        </p:nvSpPr>
        <p:spPr>
          <a:xfrm>
            <a:off x="723450" y="4094433"/>
            <a:ext cx="1123994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cs typeface="Times New Roman" panose="02020603050405020304" pitchFamily="18" charset="0"/>
              </a:rPr>
              <a:t>GS database</a:t>
            </a:r>
            <a:r>
              <a:rPr lang="en-US" sz="2800" dirty="0">
                <a:solidFill>
                  <a:srgbClr val="C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effectLst/>
                <a:cs typeface="Times New Roman" panose="02020603050405020304" pitchFamily="18" charset="0"/>
              </a:rPr>
              <a:t>updates</a:t>
            </a:r>
            <a:r>
              <a:rPr lang="en-US" sz="2800" dirty="0">
                <a:solidFill>
                  <a:srgbClr val="C00000"/>
                </a:solidFill>
                <a:effectLst/>
                <a:cs typeface="Times New Roman" panose="02020603050405020304" pitchFamily="18" charset="0"/>
              </a:rPr>
              <a:t>: </a:t>
            </a:r>
            <a:r>
              <a:rPr lang="en-US" sz="2800" u="sng" dirty="0">
                <a:effectLst/>
                <a:cs typeface="Times New Roman" panose="02020603050405020304" pitchFamily="18" charset="0"/>
              </a:rPr>
              <a:t>add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 or </a:t>
            </a:r>
            <a:r>
              <a:rPr lang="en-US" sz="2800" u="sng" dirty="0">
                <a:effectLst/>
                <a:cs typeface="Times New Roman" panose="02020603050405020304" pitchFamily="18" charset="0"/>
              </a:rPr>
              <a:t>delete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entries</a:t>
            </a:r>
            <a:endParaRPr lang="en-US" sz="2800" dirty="0">
              <a:effectLst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C00000"/>
                </a:solidFill>
                <a:effectLst/>
                <a:cs typeface="Times New Roman" panose="02020603050405020304" pitchFamily="18" charset="0"/>
              </a:rPr>
              <a:t>Forward Privacy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:</a:t>
            </a:r>
            <a:r>
              <a:rPr lang="en-US" sz="2800" i="1" dirty="0">
                <a:effectLst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newly </a:t>
            </a:r>
            <a:r>
              <a:rPr lang="en-US" sz="2800" u="sng" dirty="0">
                <a:effectLst/>
                <a:cs typeface="Times New Roman" panose="02020603050405020304" pitchFamily="18" charset="0"/>
              </a:rPr>
              <a:t>added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 data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cannot be linked to </a:t>
            </a:r>
            <a:r>
              <a:rPr lang="en-US" sz="2800" u="sng" dirty="0">
                <a:effectLst/>
                <a:cs typeface="Times New Roman" panose="02020603050405020304" pitchFamily="18" charset="0"/>
              </a:rPr>
              <a:t>previous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 queries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C00000"/>
                </a:solidFill>
                <a:effectLst/>
                <a:cs typeface="Times New Roman" panose="02020603050405020304" pitchFamily="18" charset="0"/>
              </a:rPr>
              <a:t>Backward </a:t>
            </a:r>
            <a:r>
              <a:rPr lang="en-US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P</a:t>
            </a:r>
            <a:r>
              <a:rPr lang="en-US" sz="2800" b="1" dirty="0">
                <a:solidFill>
                  <a:srgbClr val="C00000"/>
                </a:solidFill>
                <a:effectLst/>
                <a:cs typeface="Times New Roman" panose="02020603050405020304" pitchFamily="18" charset="0"/>
              </a:rPr>
              <a:t>rivacy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: a query </a:t>
            </a:r>
            <a:r>
              <a:rPr lang="en-US" sz="2800" dirty="0">
                <a:cs typeface="Times New Roman" panose="02020603050405020304" pitchFamily="18" charset="0"/>
              </a:rPr>
              <a:t>cannot be linked to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 previously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effectLst/>
                <a:cs typeface="Times New Roman" panose="02020603050405020304" pitchFamily="18" charset="0"/>
              </a:rPr>
              <a:t>deleted</a:t>
            </a:r>
            <a:r>
              <a:rPr lang="en-US" sz="2800" dirty="0">
                <a:effectLst/>
                <a:cs typeface="Times New Roman" panose="02020603050405020304" pitchFamily="18" charset="0"/>
              </a:rPr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30560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4DC29B1-17C1-919B-1A3B-AED6CD7433E8}"/>
              </a:ext>
            </a:extLst>
          </p:cNvPr>
          <p:cNvSpPr txBox="1">
            <a:spLocks/>
          </p:cNvSpPr>
          <p:nvPr/>
        </p:nvSpPr>
        <p:spPr>
          <a:xfrm>
            <a:off x="199495" y="0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State of The Art </a:t>
            </a:r>
            <a:endParaRPr lang="en-US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8C7A4-9074-1E4A-979D-78BA97067EA1}"/>
              </a:ext>
            </a:extLst>
          </p:cNvPr>
          <p:cNvSpPr txBox="1">
            <a:spLocks/>
          </p:cNvSpPr>
          <p:nvPr/>
        </p:nvSpPr>
        <p:spPr>
          <a:xfrm>
            <a:off x="731688" y="4787572"/>
            <a:ext cx="10728622" cy="1014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cs typeface="Calibri" panose="020F0502020204030204" pitchFamily="34" charset="0"/>
              </a:rPr>
              <a:t>Directly constructing SGS with existing primitives is difficult.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EE60-E3FD-9C31-4F24-2BCDC96F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60" y="1288515"/>
            <a:ext cx="11252498" cy="28059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Dynamic SSE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supports the whole keyword search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Secure Substring Search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Tradeoff between update, efficiency, security and false-positive rate</a:t>
            </a:r>
          </a:p>
        </p:txBody>
      </p:sp>
    </p:spTree>
    <p:extLst>
      <p:ext uri="{BB962C8B-B14F-4D97-AF65-F5344CB8AC3E}">
        <p14:creationId xmlns:p14="http://schemas.microsoft.com/office/powerpoint/2010/main" val="41943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20">
            <a:extLst>
              <a:ext uri="{FF2B5EF4-FFF2-40B4-BE49-F238E27FC236}">
                <a16:creationId xmlns:a16="http://schemas.microsoft.com/office/drawing/2014/main" id="{E9771843-0A23-D73F-8A10-05ACB11AE0BA}"/>
              </a:ext>
            </a:extLst>
          </p:cNvPr>
          <p:cNvCxnSpPr>
            <a:cxnSpLocks/>
          </p:cNvCxnSpPr>
          <p:nvPr/>
        </p:nvCxnSpPr>
        <p:spPr>
          <a:xfrm>
            <a:off x="3649310" y="5005280"/>
            <a:ext cx="457086" cy="5446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20">
            <a:extLst>
              <a:ext uri="{FF2B5EF4-FFF2-40B4-BE49-F238E27FC236}">
                <a16:creationId xmlns:a16="http://schemas.microsoft.com/office/drawing/2014/main" id="{F8A70486-4AFB-0CA9-B378-4B5F73372ACA}"/>
              </a:ext>
            </a:extLst>
          </p:cNvPr>
          <p:cNvCxnSpPr>
            <a:cxnSpLocks/>
          </p:cNvCxnSpPr>
          <p:nvPr/>
        </p:nvCxnSpPr>
        <p:spPr>
          <a:xfrm>
            <a:off x="3649310" y="4682829"/>
            <a:ext cx="457086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D5E2CC1-8BAA-C2B2-CDBB-F2FEE65B9455}"/>
              </a:ext>
            </a:extLst>
          </p:cNvPr>
          <p:cNvSpPr txBox="1">
            <a:spLocks/>
          </p:cNvSpPr>
          <p:nvPr/>
        </p:nvSpPr>
        <p:spPr>
          <a:xfrm>
            <a:off x="170390" y="14117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Our Design</a:t>
            </a:r>
            <a:endParaRPr lang="en-US" sz="6600" dirty="0">
              <a:solidFill>
                <a:srgbClr val="0432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0DEEF-4669-0ADB-BE0F-362519320812}"/>
              </a:ext>
            </a:extLst>
          </p:cNvPr>
          <p:cNvSpPr txBox="1"/>
          <p:nvPr/>
        </p:nvSpPr>
        <p:spPr>
          <a:xfrm>
            <a:off x="170389" y="1139625"/>
            <a:ext cx="11529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1)  SP^2E :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a keyword contains a given prefix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34F1E76E-171B-EAFC-CEB0-D1CCE50DE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190" y="2176263"/>
            <a:ext cx="706739" cy="706739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BF3E34E-E2AE-3DD9-97D6-30B83E63877F}"/>
              </a:ext>
            </a:extLst>
          </p:cNvPr>
          <p:cNvSpPr/>
          <p:nvPr/>
        </p:nvSpPr>
        <p:spPr>
          <a:xfrm>
            <a:off x="1116117" y="4028749"/>
            <a:ext cx="1187854" cy="716525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54">
            <a:extLst>
              <a:ext uri="{FF2B5EF4-FFF2-40B4-BE49-F238E27FC236}">
                <a16:creationId xmlns:a16="http://schemas.microsoft.com/office/drawing/2014/main" id="{8CBCDA50-6350-E9D0-F0AD-28969F7067FB}"/>
              </a:ext>
            </a:extLst>
          </p:cNvPr>
          <p:cNvSpPr txBox="1"/>
          <p:nvPr/>
        </p:nvSpPr>
        <p:spPr>
          <a:xfrm>
            <a:off x="1142321" y="4156178"/>
            <a:ext cx="1491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</a:rPr>
              <a:t>Server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E089F6-A9E5-38FF-42A9-797F0161F0E2}"/>
                  </a:ext>
                </a:extLst>
              </p:cNvPr>
              <p:cNvSpPr/>
              <p:nvPr/>
            </p:nvSpPr>
            <p:spPr>
              <a:xfrm>
                <a:off x="4140119" y="5925798"/>
                <a:ext cx="1609814" cy="166998"/>
              </a:xfrm>
              <a:prstGeom prst="rect">
                <a:avLst/>
              </a:prstGeom>
              <a:solidFill>
                <a:srgbClr val="A9D18E">
                  <a:alpha val="50196"/>
                </a:srgbClr>
              </a:solidFill>
              <a:ln w="12700">
                <a:solidFill>
                  <a:srgbClr val="003C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6820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E089F6-A9E5-38FF-42A9-797F0161F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119" y="5925798"/>
                <a:ext cx="1609814" cy="166998"/>
              </a:xfrm>
              <a:prstGeom prst="rect">
                <a:avLst/>
              </a:prstGeom>
              <a:blipFill>
                <a:blip r:embed="rId5"/>
                <a:stretch>
                  <a:fillRect t="-13333" b="-26667"/>
                </a:stretch>
              </a:blipFill>
              <a:ln w="12700">
                <a:solidFill>
                  <a:srgbClr val="003C2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2BFE5F-C415-160A-415E-ADDE0A94CB08}"/>
                  </a:ext>
                </a:extLst>
              </p:cNvPr>
              <p:cNvSpPr/>
              <p:nvPr/>
            </p:nvSpPr>
            <p:spPr>
              <a:xfrm>
                <a:off x="3022856" y="5005280"/>
                <a:ext cx="6264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2BFE5F-C415-160A-415E-ADDE0A94C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56" y="5005280"/>
                <a:ext cx="626454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8">
            <a:extLst>
              <a:ext uri="{FF2B5EF4-FFF2-40B4-BE49-F238E27FC236}">
                <a16:creationId xmlns:a16="http://schemas.microsoft.com/office/drawing/2014/main" id="{37005ACB-43B0-7052-F231-66C4A710D3EB}"/>
              </a:ext>
            </a:extLst>
          </p:cNvPr>
          <p:cNvCxnSpPr>
            <a:cxnSpLocks/>
            <a:stCxn id="9" idx="1"/>
            <a:endCxn id="102" idx="2"/>
          </p:cNvCxnSpPr>
          <p:nvPr/>
        </p:nvCxnSpPr>
        <p:spPr>
          <a:xfrm flipH="1" flipV="1">
            <a:off x="3727812" y="6009291"/>
            <a:ext cx="412307" cy="6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5C217-675A-3C87-1810-3E728C0DE817}"/>
                  </a:ext>
                </a:extLst>
              </p:cNvPr>
              <p:cNvSpPr txBox="1"/>
              <p:nvPr/>
            </p:nvSpPr>
            <p:spPr>
              <a:xfrm>
                <a:off x="2578761" y="5021435"/>
                <a:ext cx="7481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5C217-675A-3C87-1810-3E728C0D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61" y="5021435"/>
                <a:ext cx="74810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03">
                <a:extLst>
                  <a:ext uri="{FF2B5EF4-FFF2-40B4-BE49-F238E27FC236}">
                    <a16:creationId xmlns:a16="http://schemas.microsoft.com/office/drawing/2014/main" id="{7CF5835E-6360-3A89-9906-377ADF39A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996991"/>
                  </p:ext>
                </p:extLst>
              </p:nvPr>
            </p:nvGraphicFramePr>
            <p:xfrm>
              <a:off x="4118284" y="4234668"/>
              <a:ext cx="1597615" cy="17830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97615">
                      <a:extLst>
                        <a:ext uri="{9D8B030D-6E8A-4147-A177-3AD203B41FA5}">
                          <a16:colId xmlns:a16="http://schemas.microsoft.com/office/drawing/2014/main" val="3468759284"/>
                        </a:ext>
                      </a:extLst>
                    </a:gridCol>
                  </a:tblGrid>
                  <a:tr h="15750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∥1)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" marB="914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03">
                <a:extLst>
                  <a:ext uri="{FF2B5EF4-FFF2-40B4-BE49-F238E27FC236}">
                    <a16:creationId xmlns:a16="http://schemas.microsoft.com/office/drawing/2014/main" id="{7CF5835E-6360-3A89-9906-377ADF39A6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7996991"/>
                  </p:ext>
                </p:extLst>
              </p:nvPr>
            </p:nvGraphicFramePr>
            <p:xfrm>
              <a:off x="4118284" y="4234668"/>
              <a:ext cx="1597615" cy="17830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97615">
                      <a:extLst>
                        <a:ext uri="{9D8B030D-6E8A-4147-A177-3AD203B41FA5}">
                          <a16:colId xmlns:a16="http://schemas.microsoft.com/office/drawing/2014/main" val="3468759284"/>
                        </a:ext>
                      </a:extLst>
                    </a:gridCol>
                  </a:tblGrid>
                  <a:tr h="178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" marB="914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87" t="-6667" r="-787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03">
                <a:extLst>
                  <a:ext uri="{FF2B5EF4-FFF2-40B4-BE49-F238E27FC236}">
                    <a16:creationId xmlns:a16="http://schemas.microsoft.com/office/drawing/2014/main" id="{FDBED4A0-EC82-F75F-E943-2B85A129E2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617534"/>
                  </p:ext>
                </p:extLst>
              </p:nvPr>
            </p:nvGraphicFramePr>
            <p:xfrm>
              <a:off x="4118284" y="4595961"/>
              <a:ext cx="1589938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9888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470050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∥2)</m:t>
                                </m:r>
                              </m:oMath>
                            </m:oMathPara>
                          </a14:m>
                          <a:endParaRPr lang="zh-CN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03">
                <a:extLst>
                  <a:ext uri="{FF2B5EF4-FFF2-40B4-BE49-F238E27FC236}">
                    <a16:creationId xmlns:a16="http://schemas.microsoft.com/office/drawing/2014/main" id="{FDBED4A0-EC82-F75F-E943-2B85A129E2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2617534"/>
                  </p:ext>
                </p:extLst>
              </p:nvPr>
            </p:nvGraphicFramePr>
            <p:xfrm>
              <a:off x="4118284" y="4595961"/>
              <a:ext cx="1589938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9888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470050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9483" t="-14286" r="-862" b="-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9775FB28-67AC-258D-10AC-6874C42BE569}"/>
              </a:ext>
            </a:extLst>
          </p:cNvPr>
          <p:cNvSpPr/>
          <p:nvPr/>
        </p:nvSpPr>
        <p:spPr>
          <a:xfrm rot="5400000">
            <a:off x="4144814" y="4514395"/>
            <a:ext cx="59328" cy="11238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9B84F6-00CB-70E9-600E-112EB5F63D8E}"/>
                  </a:ext>
                </a:extLst>
              </p:cNvPr>
              <p:cNvSpPr txBox="1"/>
              <p:nvPr/>
            </p:nvSpPr>
            <p:spPr>
              <a:xfrm>
                <a:off x="4127504" y="4417621"/>
                <a:ext cx="9316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9B84F6-00CB-70E9-600E-112EB5F6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04" y="4417621"/>
                <a:ext cx="93166" cy="138499"/>
              </a:xfrm>
              <a:prstGeom prst="rect">
                <a:avLst/>
              </a:prstGeom>
              <a:blipFill>
                <a:blip r:embed="rId10"/>
                <a:stretch>
                  <a:fillRect l="-33333" t="-9091" r="-33333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103">
                <a:extLst>
                  <a:ext uri="{FF2B5EF4-FFF2-40B4-BE49-F238E27FC236}">
                    <a16:creationId xmlns:a16="http://schemas.microsoft.com/office/drawing/2014/main" id="{37A2FF87-BDC3-3DE9-825A-31525D6931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511752"/>
                  </p:ext>
                </p:extLst>
              </p:nvPr>
            </p:nvGraphicFramePr>
            <p:xfrm>
              <a:off x="4126538" y="4923509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3543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374069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∥3)</m:t>
                                </m:r>
                              </m:oMath>
                            </m:oMathPara>
                          </a14:m>
                          <a:endParaRPr lang="zh-CN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103">
                <a:extLst>
                  <a:ext uri="{FF2B5EF4-FFF2-40B4-BE49-F238E27FC236}">
                    <a16:creationId xmlns:a16="http://schemas.microsoft.com/office/drawing/2014/main" id="{37A2FF87-BDC3-3DE9-825A-31525D6931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2511752"/>
                  </p:ext>
                </p:extLst>
              </p:nvPr>
            </p:nvGraphicFramePr>
            <p:xfrm>
              <a:off x="4126538" y="4923509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3543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374069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6514" t="-21429" r="-1835" b="-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0C748452-26EE-1D11-772D-D4687A2801CE}"/>
              </a:ext>
            </a:extLst>
          </p:cNvPr>
          <p:cNvSpPr/>
          <p:nvPr/>
        </p:nvSpPr>
        <p:spPr>
          <a:xfrm rot="5400000">
            <a:off x="4210406" y="4787474"/>
            <a:ext cx="49190" cy="213351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72189C-74A5-44A9-E9C1-B231AADD0E1B}"/>
                  </a:ext>
                </a:extLst>
              </p:cNvPr>
              <p:cNvSpPr txBox="1"/>
              <p:nvPr/>
            </p:nvSpPr>
            <p:spPr>
              <a:xfrm>
                <a:off x="4159395" y="4763831"/>
                <a:ext cx="1572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72189C-74A5-44A9-E9C1-B231AADD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395" y="4763831"/>
                <a:ext cx="157287" cy="138499"/>
              </a:xfrm>
              <a:prstGeom prst="rect">
                <a:avLst/>
              </a:prstGeom>
              <a:blipFill>
                <a:blip r:embed="rId12"/>
                <a:stretch>
                  <a:fillRect l="-23077" r="-2307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103">
                <a:extLst>
                  <a:ext uri="{FF2B5EF4-FFF2-40B4-BE49-F238E27FC236}">
                    <a16:creationId xmlns:a16="http://schemas.microsoft.com/office/drawing/2014/main" id="{C38F6BAC-D6AB-81E7-C4E0-FCFDD3FDB7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151389"/>
                  </p:ext>
                </p:extLst>
              </p:nvPr>
            </p:nvGraphicFramePr>
            <p:xfrm>
              <a:off x="4133185" y="5594982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1103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216509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∥5)</m:t>
                                </m:r>
                              </m:oMath>
                            </m:oMathPara>
                          </a14:m>
                          <a:endParaRPr lang="zh-CN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103">
                <a:extLst>
                  <a:ext uri="{FF2B5EF4-FFF2-40B4-BE49-F238E27FC236}">
                    <a16:creationId xmlns:a16="http://schemas.microsoft.com/office/drawing/2014/main" id="{C38F6BAC-D6AB-81E7-C4E0-FCFDD3FDB7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151389"/>
                  </p:ext>
                </p:extLst>
              </p:nvPr>
            </p:nvGraphicFramePr>
            <p:xfrm>
              <a:off x="4133185" y="5594982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81103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216509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31959" t="-21429" r="-1031" b="-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E9C3B7-7888-30E6-B415-830E7BFBBAE7}"/>
                  </a:ext>
                </a:extLst>
              </p:cNvPr>
              <p:cNvSpPr txBox="1"/>
              <p:nvPr/>
            </p:nvSpPr>
            <p:spPr>
              <a:xfrm>
                <a:off x="4274196" y="5419127"/>
                <a:ext cx="1572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E9C3B7-7888-30E6-B415-830E7BFBB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96" y="5419127"/>
                <a:ext cx="157287" cy="138499"/>
              </a:xfrm>
              <a:prstGeom prst="rect">
                <a:avLst/>
              </a:prstGeom>
              <a:blipFill>
                <a:blip r:embed="rId14"/>
                <a:stretch>
                  <a:fillRect l="-15385" r="-2307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74C9447C-4AB8-7B13-7813-E505F6F83E15}"/>
              </a:ext>
            </a:extLst>
          </p:cNvPr>
          <p:cNvSpPr/>
          <p:nvPr/>
        </p:nvSpPr>
        <p:spPr>
          <a:xfrm rot="5400000">
            <a:off x="4300408" y="5371447"/>
            <a:ext cx="47160" cy="381610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连接符 20">
            <a:extLst>
              <a:ext uri="{FF2B5EF4-FFF2-40B4-BE49-F238E27FC236}">
                <a16:creationId xmlns:a16="http://schemas.microsoft.com/office/drawing/2014/main" id="{87DC8A8D-C2A9-26F1-6676-F9C86CF1B832}"/>
              </a:ext>
            </a:extLst>
          </p:cNvPr>
          <p:cNvCxnSpPr>
            <a:cxnSpLocks/>
          </p:cNvCxnSpPr>
          <p:nvPr/>
        </p:nvCxnSpPr>
        <p:spPr>
          <a:xfrm flipV="1">
            <a:off x="3727812" y="4345984"/>
            <a:ext cx="363836" cy="1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20">
            <a:extLst>
              <a:ext uri="{FF2B5EF4-FFF2-40B4-BE49-F238E27FC236}">
                <a16:creationId xmlns:a16="http://schemas.microsoft.com/office/drawing/2014/main" id="{6F2D4B94-7C3F-0AA7-BF89-CEAD30B6DE30}"/>
              </a:ext>
            </a:extLst>
          </p:cNvPr>
          <p:cNvCxnSpPr>
            <a:cxnSpLocks/>
          </p:cNvCxnSpPr>
          <p:nvPr/>
        </p:nvCxnSpPr>
        <p:spPr>
          <a:xfrm>
            <a:off x="3649310" y="5388698"/>
            <a:ext cx="456889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103">
                <a:extLst>
                  <a:ext uri="{FF2B5EF4-FFF2-40B4-BE49-F238E27FC236}">
                    <a16:creationId xmlns:a16="http://schemas.microsoft.com/office/drawing/2014/main" id="{B1D9CD6A-304D-371F-4DAC-ABE1DCBF0F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126131"/>
                  </p:ext>
                </p:extLst>
              </p:nvPr>
            </p:nvGraphicFramePr>
            <p:xfrm>
              <a:off x="4131642" y="5252028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12765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284847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∥4)</m:t>
                                </m:r>
                              </m:oMath>
                            </m:oMathPara>
                          </a14:m>
                          <a:endParaRPr lang="zh-CN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103">
                <a:extLst>
                  <a:ext uri="{FF2B5EF4-FFF2-40B4-BE49-F238E27FC236}">
                    <a16:creationId xmlns:a16="http://schemas.microsoft.com/office/drawing/2014/main" id="{B1D9CD6A-304D-371F-4DAC-ABE1DCBF0F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5126131"/>
                  </p:ext>
                </p:extLst>
              </p:nvPr>
            </p:nvGraphicFramePr>
            <p:xfrm>
              <a:off x="4131642" y="5252028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12765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284847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5490" t="-21429" r="-980" b="-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40506D43-9B4D-85BE-EA5E-400A04E59AD4}"/>
              </a:ext>
            </a:extLst>
          </p:cNvPr>
          <p:cNvSpPr/>
          <p:nvPr/>
        </p:nvSpPr>
        <p:spPr>
          <a:xfrm rot="5400000">
            <a:off x="4270197" y="5069667"/>
            <a:ext cx="45719" cy="305875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BA4197-02B1-F842-70BD-319CAA600AF6}"/>
                  </a:ext>
                </a:extLst>
              </p:cNvPr>
              <p:cNvSpPr txBox="1"/>
              <p:nvPr/>
            </p:nvSpPr>
            <p:spPr>
              <a:xfrm>
                <a:off x="4207779" y="5088481"/>
                <a:ext cx="15728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4BA4197-02B1-F842-70BD-319CAA60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779" y="5088481"/>
                <a:ext cx="157286" cy="138499"/>
              </a:xfrm>
              <a:prstGeom prst="rect">
                <a:avLst/>
              </a:prstGeom>
              <a:blipFill>
                <a:blip r:embed="rId16"/>
                <a:stretch>
                  <a:fillRect l="-23077" r="-2307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20">
            <a:extLst>
              <a:ext uri="{FF2B5EF4-FFF2-40B4-BE49-F238E27FC236}">
                <a16:creationId xmlns:a16="http://schemas.microsoft.com/office/drawing/2014/main" id="{80676D53-0DB5-7460-2010-29FF84E170B1}"/>
              </a:ext>
            </a:extLst>
          </p:cNvPr>
          <p:cNvCxnSpPr>
            <a:cxnSpLocks/>
          </p:cNvCxnSpPr>
          <p:nvPr/>
        </p:nvCxnSpPr>
        <p:spPr>
          <a:xfrm>
            <a:off x="3649310" y="5677363"/>
            <a:ext cx="456889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ECD73C-A8B0-6E6F-1423-A1C124D64C51}"/>
              </a:ext>
            </a:extLst>
          </p:cNvPr>
          <p:cNvSpPr txBox="1"/>
          <p:nvPr/>
        </p:nvSpPr>
        <p:spPr>
          <a:xfrm>
            <a:off x="1090221" y="4844319"/>
            <a:ext cx="120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200" dirty="0"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“dr5r7”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ABC693E-C4B3-BF13-1E6B-CF3BF66BBC2F}"/>
                  </a:ext>
                </a:extLst>
              </p:cNvPr>
              <p:cNvSpPr/>
              <p:nvPr/>
            </p:nvSpPr>
            <p:spPr>
              <a:xfrm>
                <a:off x="3024226" y="2351329"/>
                <a:ext cx="5379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ABC693E-C4B3-BF13-1E6B-CF3BF66BB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226" y="2351329"/>
                <a:ext cx="537996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连接符 20">
            <a:extLst>
              <a:ext uri="{FF2B5EF4-FFF2-40B4-BE49-F238E27FC236}">
                <a16:creationId xmlns:a16="http://schemas.microsoft.com/office/drawing/2014/main" id="{B91157C4-7B37-F6B5-FD51-9C70DE76E5D7}"/>
              </a:ext>
            </a:extLst>
          </p:cNvPr>
          <p:cNvCxnSpPr>
            <a:cxnSpLocks/>
          </p:cNvCxnSpPr>
          <p:nvPr/>
        </p:nvCxnSpPr>
        <p:spPr>
          <a:xfrm flipV="1">
            <a:off x="3715248" y="3182923"/>
            <a:ext cx="362799" cy="1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5C2D52-2224-FA8F-A457-C50A0389B9D1}"/>
                  </a:ext>
                </a:extLst>
              </p:cNvPr>
              <p:cNvSpPr txBox="1"/>
              <p:nvPr/>
            </p:nvSpPr>
            <p:spPr>
              <a:xfrm>
                <a:off x="2518614" y="2374831"/>
                <a:ext cx="7481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5C2D52-2224-FA8F-A457-C50A0389B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614" y="2374831"/>
                <a:ext cx="74810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09C097FA-F7C1-4446-7F7E-FC91A3C2EFB5}"/>
              </a:ext>
            </a:extLst>
          </p:cNvPr>
          <p:cNvSpPr/>
          <p:nvPr/>
        </p:nvSpPr>
        <p:spPr>
          <a:xfrm>
            <a:off x="4113132" y="3091480"/>
            <a:ext cx="1589936" cy="166998"/>
          </a:xfrm>
          <a:prstGeom prst="rect">
            <a:avLst/>
          </a:prstGeom>
          <a:solidFill>
            <a:srgbClr val="8FAADC">
              <a:alpha val="50196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37B8AB-1F0B-A274-01C7-AB28799D3EB2}"/>
                  </a:ext>
                </a:extLst>
              </p:cNvPr>
              <p:cNvSpPr txBox="1"/>
              <p:nvPr/>
            </p:nvSpPr>
            <p:spPr>
              <a:xfrm>
                <a:off x="3218005" y="3396688"/>
                <a:ext cx="277675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06820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altLang="zh-CN" sz="1050" b="0" i="1" smtClean="0">
                          <a:solidFill>
                            <a:srgbClr val="06820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rgbClr val="0682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rgbClr val="0682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rgbClr val="0682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050" b="0" i="1" smtClean="0">
                          <a:solidFill>
                            <a:srgbClr val="06820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050" i="1">
                              <a:solidFill>
                                <a:srgbClr val="0682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solidFill>
                                <a:srgbClr val="0682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rgbClr val="0682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050" b="0" i="1" smtClean="0">
                          <a:solidFill>
                            <a:srgbClr val="06820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37B8AB-1F0B-A274-01C7-AB28799D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05" y="3396688"/>
                <a:ext cx="2776753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2E9C74A2-DF47-46BF-238F-DCB6163BB725}"/>
              </a:ext>
            </a:extLst>
          </p:cNvPr>
          <p:cNvSpPr/>
          <p:nvPr/>
        </p:nvSpPr>
        <p:spPr>
          <a:xfrm>
            <a:off x="4436708" y="3091102"/>
            <a:ext cx="91174" cy="166895"/>
          </a:xfrm>
          <a:prstGeom prst="rect">
            <a:avLst/>
          </a:prstGeom>
          <a:solidFill>
            <a:srgbClr val="A9D18E">
              <a:alpha val="50196"/>
            </a:srgbClr>
          </a:solidFill>
          <a:ln w="12700">
            <a:solidFill>
              <a:srgbClr val="003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i="1">
              <a:solidFill>
                <a:srgbClr val="06820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4AD8B6-454A-49F6-DF54-B5A838C4DF0A}"/>
              </a:ext>
            </a:extLst>
          </p:cNvPr>
          <p:cNvCxnSpPr>
            <a:cxnSpLocks/>
          </p:cNvCxnSpPr>
          <p:nvPr/>
        </p:nvCxnSpPr>
        <p:spPr>
          <a:xfrm>
            <a:off x="4482295" y="3218103"/>
            <a:ext cx="0" cy="203207"/>
          </a:xfrm>
          <a:prstGeom prst="straightConnector1">
            <a:avLst/>
          </a:prstGeom>
          <a:ln>
            <a:prstDash val="sysDot"/>
            <a:headEnd type="none" w="sm" len="sm"/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表格 103">
                <a:extLst>
                  <a:ext uri="{FF2B5EF4-FFF2-40B4-BE49-F238E27FC236}">
                    <a16:creationId xmlns:a16="http://schemas.microsoft.com/office/drawing/2014/main" id="{3CD283EA-89C7-AE76-FFE8-41500D71B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790749"/>
                  </p:ext>
                </p:extLst>
              </p:nvPr>
            </p:nvGraphicFramePr>
            <p:xfrm>
              <a:off x="4091298" y="1753575"/>
              <a:ext cx="1597615" cy="17830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97615">
                      <a:extLst>
                        <a:ext uri="{9D8B030D-6E8A-4147-A177-3AD203B41FA5}">
                          <a16:colId xmlns:a16="http://schemas.microsoft.com/office/drawing/2014/main" val="3468759284"/>
                        </a:ext>
                      </a:extLst>
                    </a:gridCol>
                  </a:tblGrid>
                  <a:tr h="15750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∥1)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9144" marB="914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表格 103">
                <a:extLst>
                  <a:ext uri="{FF2B5EF4-FFF2-40B4-BE49-F238E27FC236}">
                    <a16:creationId xmlns:a16="http://schemas.microsoft.com/office/drawing/2014/main" id="{3CD283EA-89C7-AE76-FFE8-41500D71BD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790749"/>
                  </p:ext>
                </p:extLst>
              </p:nvPr>
            </p:nvGraphicFramePr>
            <p:xfrm>
              <a:off x="4091298" y="1753575"/>
              <a:ext cx="1597615" cy="17830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597615">
                      <a:extLst>
                        <a:ext uri="{9D8B030D-6E8A-4147-A177-3AD203B41FA5}">
                          <a16:colId xmlns:a16="http://schemas.microsoft.com/office/drawing/2014/main" val="3468759284"/>
                        </a:ext>
                      </a:extLst>
                    </a:gridCol>
                  </a:tblGrid>
                  <a:tr h="178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" marB="9144">
                        <a:lnL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794" t="-6667" r="-1587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表格 103">
                <a:extLst>
                  <a:ext uri="{FF2B5EF4-FFF2-40B4-BE49-F238E27FC236}">
                    <a16:creationId xmlns:a16="http://schemas.microsoft.com/office/drawing/2014/main" id="{2E03758B-C3A9-831C-11FB-4FACDDC036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38841"/>
                  </p:ext>
                </p:extLst>
              </p:nvPr>
            </p:nvGraphicFramePr>
            <p:xfrm>
              <a:off x="4091298" y="2114868"/>
              <a:ext cx="1589938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9888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470050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∥2)</m:t>
                                </m:r>
                              </m:oMath>
                            </m:oMathPara>
                          </a14:m>
                          <a:endParaRPr lang="zh-CN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表格 103">
                <a:extLst>
                  <a:ext uri="{FF2B5EF4-FFF2-40B4-BE49-F238E27FC236}">
                    <a16:creationId xmlns:a16="http://schemas.microsoft.com/office/drawing/2014/main" id="{2E03758B-C3A9-831C-11FB-4FACDDC036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938841"/>
                  </p:ext>
                </p:extLst>
              </p:nvPr>
            </p:nvGraphicFramePr>
            <p:xfrm>
              <a:off x="4091298" y="2114868"/>
              <a:ext cx="1589938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19888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470050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9483" t="-21429" r="-862" b="-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4" name="Left Brace 63">
            <a:extLst>
              <a:ext uri="{FF2B5EF4-FFF2-40B4-BE49-F238E27FC236}">
                <a16:creationId xmlns:a16="http://schemas.microsoft.com/office/drawing/2014/main" id="{5B616F2E-E2A2-5A5B-4AA7-DF5C21C8A481}"/>
              </a:ext>
            </a:extLst>
          </p:cNvPr>
          <p:cNvSpPr/>
          <p:nvPr/>
        </p:nvSpPr>
        <p:spPr>
          <a:xfrm rot="5400000">
            <a:off x="4117828" y="2033302"/>
            <a:ext cx="59328" cy="112389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C27A04-8C2F-1C2F-D715-134FC2F01DAC}"/>
                  </a:ext>
                </a:extLst>
              </p:cNvPr>
              <p:cNvSpPr txBox="1"/>
              <p:nvPr/>
            </p:nvSpPr>
            <p:spPr>
              <a:xfrm>
                <a:off x="4100518" y="1936528"/>
                <a:ext cx="9316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C27A04-8C2F-1C2F-D715-134FC2F01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18" y="1936528"/>
                <a:ext cx="93166" cy="138499"/>
              </a:xfrm>
              <a:prstGeom prst="rect">
                <a:avLst/>
              </a:prstGeom>
              <a:blipFill>
                <a:blip r:embed="rId10"/>
                <a:stretch>
                  <a:fillRect l="-50000" r="-3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表格 103">
                <a:extLst>
                  <a:ext uri="{FF2B5EF4-FFF2-40B4-BE49-F238E27FC236}">
                    <a16:creationId xmlns:a16="http://schemas.microsoft.com/office/drawing/2014/main" id="{7AF54A91-7A66-B939-C3B9-0E3B5B06E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207316"/>
                  </p:ext>
                </p:extLst>
              </p:nvPr>
            </p:nvGraphicFramePr>
            <p:xfrm>
              <a:off x="4099552" y="2442416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3543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374069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∥3)</m:t>
                                </m:r>
                              </m:oMath>
                            </m:oMathPara>
                          </a14:m>
                          <a:endParaRPr lang="zh-CN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表格 103">
                <a:extLst>
                  <a:ext uri="{FF2B5EF4-FFF2-40B4-BE49-F238E27FC236}">
                    <a16:creationId xmlns:a16="http://schemas.microsoft.com/office/drawing/2014/main" id="{7AF54A91-7A66-B939-C3B9-0E3B5B06E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207316"/>
                  </p:ext>
                </p:extLst>
              </p:nvPr>
            </p:nvGraphicFramePr>
            <p:xfrm>
              <a:off x="4099552" y="2442416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3543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374069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6514" t="-23077" r="-917" b="-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7" name="Left Brace 66">
            <a:extLst>
              <a:ext uri="{FF2B5EF4-FFF2-40B4-BE49-F238E27FC236}">
                <a16:creationId xmlns:a16="http://schemas.microsoft.com/office/drawing/2014/main" id="{B8E52763-E395-2376-1A97-895FC657FF7F}"/>
              </a:ext>
            </a:extLst>
          </p:cNvPr>
          <p:cNvSpPr/>
          <p:nvPr/>
        </p:nvSpPr>
        <p:spPr>
          <a:xfrm rot="5400000">
            <a:off x="4183420" y="2306381"/>
            <a:ext cx="49190" cy="213351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6C5CC1-649E-68A3-347F-759DAA980630}"/>
                  </a:ext>
                </a:extLst>
              </p:cNvPr>
              <p:cNvSpPr txBox="1"/>
              <p:nvPr/>
            </p:nvSpPr>
            <p:spPr>
              <a:xfrm>
                <a:off x="4132409" y="2282738"/>
                <a:ext cx="157287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6C5CC1-649E-68A3-347F-759DAA980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09" y="2282738"/>
                <a:ext cx="157287" cy="138499"/>
              </a:xfrm>
              <a:prstGeom prst="rect">
                <a:avLst/>
              </a:prstGeom>
              <a:blipFill>
                <a:blip r:embed="rId23"/>
                <a:stretch>
                  <a:fillRect l="-23077" r="-2307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20">
            <a:extLst>
              <a:ext uri="{FF2B5EF4-FFF2-40B4-BE49-F238E27FC236}">
                <a16:creationId xmlns:a16="http://schemas.microsoft.com/office/drawing/2014/main" id="{CC9DFD7C-2DDC-3ED9-E1DB-2647EF22A056}"/>
              </a:ext>
            </a:extLst>
          </p:cNvPr>
          <p:cNvCxnSpPr>
            <a:cxnSpLocks/>
          </p:cNvCxnSpPr>
          <p:nvPr/>
        </p:nvCxnSpPr>
        <p:spPr>
          <a:xfrm>
            <a:off x="3562222" y="2201736"/>
            <a:ext cx="517188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20">
            <a:extLst>
              <a:ext uri="{FF2B5EF4-FFF2-40B4-BE49-F238E27FC236}">
                <a16:creationId xmlns:a16="http://schemas.microsoft.com/office/drawing/2014/main" id="{6FC43830-4939-8B85-67F0-625EF1A26F3C}"/>
              </a:ext>
            </a:extLst>
          </p:cNvPr>
          <p:cNvCxnSpPr>
            <a:cxnSpLocks/>
          </p:cNvCxnSpPr>
          <p:nvPr/>
        </p:nvCxnSpPr>
        <p:spPr>
          <a:xfrm>
            <a:off x="3562222" y="2529633"/>
            <a:ext cx="517188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20">
            <a:extLst>
              <a:ext uri="{FF2B5EF4-FFF2-40B4-BE49-F238E27FC236}">
                <a16:creationId xmlns:a16="http://schemas.microsoft.com/office/drawing/2014/main" id="{4BFA699E-A37F-DAD7-EE7C-6F5F106195EC}"/>
              </a:ext>
            </a:extLst>
          </p:cNvPr>
          <p:cNvCxnSpPr>
            <a:cxnSpLocks/>
          </p:cNvCxnSpPr>
          <p:nvPr/>
        </p:nvCxnSpPr>
        <p:spPr>
          <a:xfrm>
            <a:off x="3562222" y="2856806"/>
            <a:ext cx="516991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表格 103">
                <a:extLst>
                  <a:ext uri="{FF2B5EF4-FFF2-40B4-BE49-F238E27FC236}">
                    <a16:creationId xmlns:a16="http://schemas.microsoft.com/office/drawing/2014/main" id="{DAFB7272-159C-C580-B453-EBBF1EB7C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484660"/>
                  </p:ext>
                </p:extLst>
              </p:nvPr>
            </p:nvGraphicFramePr>
            <p:xfrm>
              <a:off x="4104656" y="2770935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12765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284847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5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050" b="0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𝑠𝑘</m:t>
                                    </m:r>
                                  </m:e>
                                  <m:sub>
                                    <m:r>
                                      <a:rPr lang="en-US" altLang="zh-CN" sz="105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𝑠𝑒𝑞</m:t>
                                </m:r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∥4)</m:t>
                                </m:r>
                              </m:oMath>
                            </m:oMathPara>
                          </a14:m>
                          <a:endParaRPr lang="zh-CN" altLang="en-US" sz="105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表格 103">
                <a:extLst>
                  <a:ext uri="{FF2B5EF4-FFF2-40B4-BE49-F238E27FC236}">
                    <a16:creationId xmlns:a16="http://schemas.microsoft.com/office/drawing/2014/main" id="{DAFB7272-159C-C580-B453-EBBF1EB7CF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484660"/>
                  </p:ext>
                </p:extLst>
              </p:nvPr>
            </p:nvGraphicFramePr>
            <p:xfrm>
              <a:off x="4104656" y="2770935"/>
              <a:ext cx="1597612" cy="1600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12765">
                      <a:extLst>
                        <a:ext uri="{9D8B030D-6E8A-4147-A177-3AD203B41FA5}">
                          <a16:colId xmlns:a16="http://schemas.microsoft.com/office/drawing/2014/main" val="2370821008"/>
                        </a:ext>
                      </a:extLst>
                    </a:gridCol>
                    <a:gridCol w="1284847">
                      <a:extLst>
                        <a:ext uri="{9D8B030D-6E8A-4147-A177-3AD203B41FA5}">
                          <a16:colId xmlns:a16="http://schemas.microsoft.com/office/drawing/2014/main" val="4284856336"/>
                        </a:ext>
                      </a:extLst>
                    </a:gridCol>
                  </a:tblGrid>
                  <a:tr h="1600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等线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000" b="0" dirty="0">
                              <a:solidFill>
                                <a:schemeClr val="tx1"/>
                              </a:solidFill>
                            </a:rPr>
                            <a:t>0…0</a:t>
                          </a:r>
                        </a:p>
                      </a:txBody>
                      <a:tcPr marL="9144" marR="914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Text" lastClr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l="-25743" t="-23077" r="-1980" b="-4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283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6" name="Left Brace 75">
            <a:extLst>
              <a:ext uri="{FF2B5EF4-FFF2-40B4-BE49-F238E27FC236}">
                <a16:creationId xmlns:a16="http://schemas.microsoft.com/office/drawing/2014/main" id="{E94EEB1F-9663-E82A-5538-375BEA1C5202}"/>
              </a:ext>
            </a:extLst>
          </p:cNvPr>
          <p:cNvSpPr/>
          <p:nvPr/>
        </p:nvSpPr>
        <p:spPr>
          <a:xfrm rot="5400000">
            <a:off x="4243211" y="2588574"/>
            <a:ext cx="45719" cy="305875"/>
          </a:xfrm>
          <a:prstGeom prst="lef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1DC351-ACAB-59B0-E6BA-E9AD4A9F0AA9}"/>
                  </a:ext>
                </a:extLst>
              </p:cNvPr>
              <p:cNvSpPr txBox="1"/>
              <p:nvPr/>
            </p:nvSpPr>
            <p:spPr>
              <a:xfrm>
                <a:off x="4180793" y="2607388"/>
                <a:ext cx="15728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zh-CN" sz="9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1DC351-ACAB-59B0-E6BA-E9AD4A9F0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793" y="2607388"/>
                <a:ext cx="157286" cy="138499"/>
              </a:xfrm>
              <a:prstGeom prst="rect">
                <a:avLst/>
              </a:prstGeom>
              <a:blipFill>
                <a:blip r:embed="rId25"/>
                <a:stretch>
                  <a:fillRect l="-30769" t="-8333" r="-2307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连接符 20">
            <a:extLst>
              <a:ext uri="{FF2B5EF4-FFF2-40B4-BE49-F238E27FC236}">
                <a16:creationId xmlns:a16="http://schemas.microsoft.com/office/drawing/2014/main" id="{61F83C6D-1322-2309-C51C-73B538F6A810}"/>
              </a:ext>
            </a:extLst>
          </p:cNvPr>
          <p:cNvCxnSpPr>
            <a:cxnSpLocks/>
          </p:cNvCxnSpPr>
          <p:nvPr/>
        </p:nvCxnSpPr>
        <p:spPr>
          <a:xfrm>
            <a:off x="3903745" y="1842729"/>
            <a:ext cx="163976" cy="0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C6354B7-264D-4656-6EA1-320D56868542}"/>
              </a:ext>
            </a:extLst>
          </p:cNvPr>
          <p:cNvSpPr txBox="1"/>
          <p:nvPr/>
        </p:nvSpPr>
        <p:spPr>
          <a:xfrm>
            <a:off x="1357849" y="2848771"/>
            <a:ext cx="124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kern="1200" dirty="0"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“dr5r”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3B90CF9-9834-05B2-45F0-25634A2B5E0C}"/>
              </a:ext>
            </a:extLst>
          </p:cNvPr>
          <p:cNvCxnSpPr>
            <a:cxnSpLocks/>
          </p:cNvCxnSpPr>
          <p:nvPr/>
        </p:nvCxnSpPr>
        <p:spPr>
          <a:xfrm flipV="1">
            <a:off x="2298589" y="2646512"/>
            <a:ext cx="374958" cy="24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1DDF9C-B775-326F-AF22-4192F1C9FCC9}"/>
              </a:ext>
            </a:extLst>
          </p:cNvPr>
          <p:cNvCxnSpPr>
            <a:cxnSpLocks/>
          </p:cNvCxnSpPr>
          <p:nvPr/>
        </p:nvCxnSpPr>
        <p:spPr>
          <a:xfrm>
            <a:off x="2227231" y="5043183"/>
            <a:ext cx="378656" cy="114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3F8480F-8193-0B97-E532-938393AD8AEC}"/>
              </a:ext>
            </a:extLst>
          </p:cNvPr>
          <p:cNvSpPr txBox="1"/>
          <p:nvPr/>
        </p:nvSpPr>
        <p:spPr>
          <a:xfrm>
            <a:off x="3673428" y="4155621"/>
            <a:ext cx="203599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d</a:t>
            </a:r>
            <a:endParaRPr lang="en-US" altLang="zh-CN" sz="2050" b="1" kern="1200" dirty="0"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r>
              <a:rPr lang="en-US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</a:p>
          <a:p>
            <a:r>
              <a:rPr lang="en-US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</a:p>
          <a:p>
            <a:r>
              <a:rPr lang="en-US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</a:p>
          <a:p>
            <a:r>
              <a:rPr lang="en-US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EFAC04-F118-F3F3-5C26-5D456E0B0926}"/>
              </a:ext>
            </a:extLst>
          </p:cNvPr>
          <p:cNvSpPr txBox="1"/>
          <p:nvPr/>
        </p:nvSpPr>
        <p:spPr>
          <a:xfrm>
            <a:off x="3640724" y="1674221"/>
            <a:ext cx="26262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d</a:t>
            </a:r>
            <a:endParaRPr lang="en-US" altLang="zh-CN" sz="2050" b="1" kern="1200" dirty="0"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  <a:p>
            <a:r>
              <a:rPr lang="en-US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</a:p>
          <a:p>
            <a:r>
              <a:rPr lang="en-US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5</a:t>
            </a:r>
          </a:p>
          <a:p>
            <a:r>
              <a:rPr lang="en-US" sz="2050" b="1" dirty="0"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99517093-A97E-5A54-EF62-5090ABA137BF}"/>
              </a:ext>
            </a:extLst>
          </p:cNvPr>
          <p:cNvSpPr/>
          <p:nvPr/>
        </p:nvSpPr>
        <p:spPr>
          <a:xfrm>
            <a:off x="3495646" y="4345985"/>
            <a:ext cx="232166" cy="1663306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3DEAEFB2-E916-E507-43E5-D64E42FA31E0}"/>
              </a:ext>
            </a:extLst>
          </p:cNvPr>
          <p:cNvSpPr/>
          <p:nvPr/>
        </p:nvSpPr>
        <p:spPr>
          <a:xfrm>
            <a:off x="3429677" y="1882196"/>
            <a:ext cx="274415" cy="1300728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B8C2608-0C17-BCEC-6D86-CEF7DC667EFC}"/>
              </a:ext>
            </a:extLst>
          </p:cNvPr>
          <p:cNvCxnSpPr>
            <a:cxnSpLocks/>
          </p:cNvCxnSpPr>
          <p:nvPr/>
        </p:nvCxnSpPr>
        <p:spPr>
          <a:xfrm>
            <a:off x="2644579" y="2684678"/>
            <a:ext cx="29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47304E-5E16-0941-93EA-8A7873C1D379}"/>
              </a:ext>
            </a:extLst>
          </p:cNvPr>
          <p:cNvCxnSpPr>
            <a:cxnSpLocks/>
          </p:cNvCxnSpPr>
          <p:nvPr/>
        </p:nvCxnSpPr>
        <p:spPr>
          <a:xfrm>
            <a:off x="2692975" y="5327945"/>
            <a:ext cx="291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5E8DCE-9BA1-76CF-8F7C-80EE14CF5406}"/>
                  </a:ext>
                </a:extLst>
              </p:cNvPr>
              <p:cNvSpPr/>
              <p:nvPr/>
            </p:nvSpPr>
            <p:spPr>
              <a:xfrm>
                <a:off x="2476946" y="3490000"/>
                <a:ext cx="62645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5E8DCE-9BA1-76CF-8F7C-80EE14CF5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46" y="3490000"/>
                <a:ext cx="626454" cy="400110"/>
              </a:xfrm>
              <a:prstGeom prst="rect">
                <a:avLst/>
              </a:prstGeom>
              <a:blipFill>
                <a:blip r:embed="rId2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接连接符 20">
            <a:extLst>
              <a:ext uri="{FF2B5EF4-FFF2-40B4-BE49-F238E27FC236}">
                <a16:creationId xmlns:a16="http://schemas.microsoft.com/office/drawing/2014/main" id="{8E3A271F-8746-3C79-968E-C43F6EB1D188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730797" y="5674992"/>
            <a:ext cx="183496" cy="0"/>
          </a:xfrm>
          <a:prstGeom prst="line">
            <a:avLst/>
          </a:prstGeom>
          <a:ln w="19050" cap="rnd">
            <a:solidFill>
              <a:srgbClr val="FF0000"/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20">
            <a:extLst>
              <a:ext uri="{FF2B5EF4-FFF2-40B4-BE49-F238E27FC236}">
                <a16:creationId xmlns:a16="http://schemas.microsoft.com/office/drawing/2014/main" id="{A642A787-8270-B5A7-66FB-D80E713B8E3F}"/>
              </a:ext>
            </a:extLst>
          </p:cNvPr>
          <p:cNvCxnSpPr>
            <a:cxnSpLocks/>
          </p:cNvCxnSpPr>
          <p:nvPr/>
        </p:nvCxnSpPr>
        <p:spPr>
          <a:xfrm flipH="1">
            <a:off x="5738767" y="6009254"/>
            <a:ext cx="175526" cy="1"/>
          </a:xfrm>
          <a:prstGeom prst="line">
            <a:avLst/>
          </a:prstGeom>
          <a:ln w="19050" cap="rnd">
            <a:solidFill>
              <a:srgbClr val="FF0000"/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20">
            <a:extLst>
              <a:ext uri="{FF2B5EF4-FFF2-40B4-BE49-F238E27FC236}">
                <a16:creationId xmlns:a16="http://schemas.microsoft.com/office/drawing/2014/main" id="{E4C61965-E67B-A56B-2777-99EF50BAD731}"/>
              </a:ext>
            </a:extLst>
          </p:cNvPr>
          <p:cNvCxnSpPr>
            <a:cxnSpLocks/>
          </p:cNvCxnSpPr>
          <p:nvPr/>
        </p:nvCxnSpPr>
        <p:spPr>
          <a:xfrm flipH="1">
            <a:off x="5717684" y="3161150"/>
            <a:ext cx="175526" cy="1"/>
          </a:xfrm>
          <a:prstGeom prst="line">
            <a:avLst/>
          </a:prstGeom>
          <a:ln w="19050" cap="rnd">
            <a:solidFill>
              <a:srgbClr val="FF0000"/>
            </a:solidFill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F49F92E-457F-C492-C402-33BD04EEF5E9}"/>
              </a:ext>
            </a:extLst>
          </p:cNvPr>
          <p:cNvCxnSpPr>
            <a:cxnSpLocks/>
          </p:cNvCxnSpPr>
          <p:nvPr/>
        </p:nvCxnSpPr>
        <p:spPr>
          <a:xfrm>
            <a:off x="4436708" y="3058350"/>
            <a:ext cx="0" cy="320093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621CA91-F5DB-2B25-13B0-62321A4C583C}"/>
                  </a:ext>
                </a:extLst>
              </p:cNvPr>
              <p:cNvSpPr/>
              <p:nvPr/>
            </p:nvSpPr>
            <p:spPr>
              <a:xfrm>
                <a:off x="3741499" y="6211602"/>
                <a:ext cx="62074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E621CA91-F5DB-2B25-13B0-62321A4C5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99" y="6211602"/>
                <a:ext cx="620747" cy="307777"/>
              </a:xfrm>
              <a:prstGeom prst="rect">
                <a:avLst/>
              </a:prstGeom>
              <a:blipFill>
                <a:blip r:embed="rId27"/>
                <a:stretch>
                  <a:fillRect r="-14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07AC1E8-5E97-6F0D-241C-23AC3AA27AC8}"/>
              </a:ext>
            </a:extLst>
          </p:cNvPr>
          <p:cNvCxnSpPr>
            <a:cxnSpLocks/>
          </p:cNvCxnSpPr>
          <p:nvPr/>
        </p:nvCxnSpPr>
        <p:spPr>
          <a:xfrm>
            <a:off x="4530840" y="3110203"/>
            <a:ext cx="0" cy="314908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1E16F08-A100-103D-5D6F-DCC9D6D74378}"/>
                  </a:ext>
                </a:extLst>
              </p:cNvPr>
              <p:cNvSpPr txBox="1"/>
              <p:nvPr/>
            </p:nvSpPr>
            <p:spPr>
              <a:xfrm>
                <a:off x="4352839" y="6188870"/>
                <a:ext cx="341275" cy="380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p>
                      </m:sSup>
                    </m:oMath>
                  </m:oMathPara>
                </a14:m>
                <a:endParaRPr lang="en-US" sz="105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1E16F08-A100-103D-5D6F-DCC9D6D74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839" y="6188870"/>
                <a:ext cx="341275" cy="380104"/>
              </a:xfrm>
              <a:prstGeom prst="rect">
                <a:avLst/>
              </a:prstGeom>
              <a:blipFill>
                <a:blip r:embed="rId28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 animBg="1"/>
      <p:bldP spid="10" grpId="0"/>
      <p:bldP spid="16" grpId="0"/>
      <p:bldP spid="21" grpId="0" animBg="1"/>
      <p:bldP spid="22" grpId="0"/>
      <p:bldP spid="24" grpId="0" animBg="1"/>
      <p:bldP spid="25" grpId="0"/>
      <p:bldP spid="27" grpId="0"/>
      <p:bldP spid="28" grpId="0" animBg="1"/>
      <p:bldP spid="38" grpId="0" animBg="1"/>
      <p:bldP spid="39" grpId="0"/>
      <p:bldP spid="46" grpId="0"/>
      <p:bldP spid="52" grpId="0"/>
      <p:bldP spid="55" grpId="0"/>
      <p:bldP spid="56" grpId="0" animBg="1"/>
      <p:bldP spid="57" grpId="0"/>
      <p:bldP spid="58" grpId="0" animBg="1"/>
      <p:bldP spid="64" grpId="0" animBg="1"/>
      <p:bldP spid="65" grpId="0"/>
      <p:bldP spid="67" grpId="0" animBg="1"/>
      <p:bldP spid="68" grpId="0"/>
      <p:bldP spid="76" grpId="0" animBg="1"/>
      <p:bldP spid="77" grpId="0"/>
      <p:bldP spid="82" grpId="0"/>
      <p:bldP spid="93" grpId="0"/>
      <p:bldP spid="98" grpId="0"/>
      <p:bldP spid="102" grpId="0" animBg="1"/>
      <p:bldP spid="106" grpId="0" animBg="1"/>
      <p:bldP spid="119" grpId="0"/>
      <p:bldP spid="146" grpId="0"/>
      <p:bldP spid="1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2611-F8A3-DFB9-8B58-FC398EEB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26" y="1782421"/>
            <a:ext cx="6221018" cy="1912199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triplet of (w, id, op)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     w: keyword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     id: files/entries/records in the database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     op: deletion or addition                   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- A dictionary map, key-value pair </a:t>
            </a:r>
            <a:endParaRPr lang="en-US" sz="30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4FA2A-1716-99B5-4AD9-30C8CB451FF4}"/>
                  </a:ext>
                </a:extLst>
              </p:cNvPr>
              <p:cNvSpPr txBox="1"/>
              <p:nvPr/>
            </p:nvSpPr>
            <p:spPr>
              <a:xfrm>
                <a:off x="2296562" y="5054944"/>
                <a:ext cx="7178741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d>
                  </m:oMath>
                </a14:m>
                <a:r>
                  <a:rPr lang="en-US" sz="2000" dirty="0"/>
                  <a:t> …</a:t>
                </a:r>
              </a:p>
              <a:p>
                <a:r>
                  <a:rPr lang="en-US" sz="2400" b="0" dirty="0"/>
                  <a:t>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d>
                  </m:oMath>
                </a14:m>
                <a:r>
                  <a:rPr lang="en-US" sz="2000" dirty="0"/>
                  <a:t> …</a:t>
                </a:r>
              </a:p>
              <a:p>
                <a:r>
                  <a:rPr lang="en-US" sz="2400" b="0" dirty="0"/>
                  <a:t> </a:t>
                </a:r>
                <a:r>
                  <a:rPr lang="zh-CN" alt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3,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𝑜𝑝</m:t>
                        </m:r>
                      </m:e>
                    </m:d>
                  </m:oMath>
                </a14:m>
                <a:r>
                  <a:rPr lang="en-US" sz="2000" dirty="0"/>
                  <a:t> 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24FA2A-1716-99B5-4AD9-30C8CB45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2" y="5054944"/>
                <a:ext cx="7178741" cy="1138773"/>
              </a:xfrm>
              <a:prstGeom prst="rect">
                <a:avLst/>
              </a:prstGeom>
              <a:blipFill>
                <a:blip r:embed="rId3"/>
                <a:stretch>
                  <a:fillRect t="-109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62390B7-00C9-6F74-B1C9-F62183ECAA25}"/>
              </a:ext>
            </a:extLst>
          </p:cNvPr>
          <p:cNvSpPr txBox="1"/>
          <p:nvPr/>
        </p:nvSpPr>
        <p:spPr>
          <a:xfrm>
            <a:off x="1690636" y="4623851"/>
            <a:ext cx="751901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b="1" dirty="0" err="1"/>
              <a:t>Addr</a:t>
            </a:r>
            <a:r>
              <a:rPr lang="zh-CN" altLang="en-US" b="1" dirty="0"/>
              <a:t> ：</a:t>
            </a:r>
            <a:r>
              <a:rPr lang="en-US" b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EDE41-FA1F-95C1-48EF-D3896A7B4778}"/>
              </a:ext>
            </a:extLst>
          </p:cNvPr>
          <p:cNvSpPr txBox="1"/>
          <p:nvPr/>
        </p:nvSpPr>
        <p:spPr>
          <a:xfrm>
            <a:off x="2557733" y="4620107"/>
            <a:ext cx="54557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1" dirty="0"/>
              <a:t>Val</a:t>
            </a:r>
          </a:p>
        </p:txBody>
      </p:sp>
      <p:pic>
        <p:nvPicPr>
          <p:cNvPr id="17" name="Graphic 16" descr="Key with solid fill">
            <a:extLst>
              <a:ext uri="{FF2B5EF4-FFF2-40B4-BE49-F238E27FC236}">
                <a16:creationId xmlns:a16="http://schemas.microsoft.com/office/drawing/2014/main" id="{240DB5DF-2DD5-F417-F7F3-2B5CB47B1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754369">
            <a:off x="1438017" y="4845833"/>
            <a:ext cx="557896" cy="641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61222-C8EB-871D-6562-E74D86E61674}"/>
                  </a:ext>
                </a:extLst>
              </p:cNvPr>
              <p:cNvSpPr txBox="1"/>
              <p:nvPr/>
            </p:nvSpPr>
            <p:spPr>
              <a:xfrm>
                <a:off x="1753385" y="4993388"/>
                <a:ext cx="7519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761222-C8EB-871D-6562-E74D86E61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85" y="4993388"/>
                <a:ext cx="751901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 descr="Key with solid fill">
            <a:extLst>
              <a:ext uri="{FF2B5EF4-FFF2-40B4-BE49-F238E27FC236}">
                <a16:creationId xmlns:a16="http://schemas.microsoft.com/office/drawing/2014/main" id="{94DE6A33-CF79-5A39-2D36-DD8E5EB3D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754369">
            <a:off x="1394588" y="5213573"/>
            <a:ext cx="557896" cy="641405"/>
          </a:xfrm>
          <a:prstGeom prst="rect">
            <a:avLst/>
          </a:prstGeom>
        </p:spPr>
      </p:pic>
      <p:pic>
        <p:nvPicPr>
          <p:cNvPr id="22" name="Graphic 21" descr="Key with solid fill">
            <a:extLst>
              <a:ext uri="{FF2B5EF4-FFF2-40B4-BE49-F238E27FC236}">
                <a16:creationId xmlns:a16="http://schemas.microsoft.com/office/drawing/2014/main" id="{F3A4B1B2-2D1F-EF14-34DE-90991EAA9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754369">
            <a:off x="1338050" y="5611346"/>
            <a:ext cx="557896" cy="64140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240842-9349-CC2F-4ED6-15DE9B41B944}"/>
              </a:ext>
            </a:extLst>
          </p:cNvPr>
          <p:cNvCxnSpPr>
            <a:cxnSpLocks/>
          </p:cNvCxnSpPr>
          <p:nvPr/>
        </p:nvCxnSpPr>
        <p:spPr>
          <a:xfrm>
            <a:off x="1213787" y="5354709"/>
            <a:ext cx="403211" cy="1925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082B55-FF23-14B2-A68A-EC997ED19E54}"/>
              </a:ext>
            </a:extLst>
          </p:cNvPr>
          <p:cNvSpPr txBox="1"/>
          <p:nvPr/>
        </p:nvSpPr>
        <p:spPr>
          <a:xfrm>
            <a:off x="710170" y="5052634"/>
            <a:ext cx="874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SP^2E </a:t>
            </a:r>
          </a:p>
        </p:txBody>
      </p:sp>
      <p:pic>
        <p:nvPicPr>
          <p:cNvPr id="27" name="Graphic 26" descr="Key with solid fill">
            <a:extLst>
              <a:ext uri="{FF2B5EF4-FFF2-40B4-BE49-F238E27FC236}">
                <a16:creationId xmlns:a16="http://schemas.microsoft.com/office/drawing/2014/main" id="{887269EE-0C7A-591B-1C32-65EA73709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754369">
            <a:off x="3068444" y="4688086"/>
            <a:ext cx="557896" cy="64140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4A0641-EAC1-AE0F-AE87-E59010251BC1}"/>
              </a:ext>
            </a:extLst>
          </p:cNvPr>
          <p:cNvCxnSpPr>
            <a:cxnSpLocks/>
          </p:cNvCxnSpPr>
          <p:nvPr/>
        </p:nvCxnSpPr>
        <p:spPr>
          <a:xfrm flipH="1">
            <a:off x="3462717" y="4711860"/>
            <a:ext cx="475360" cy="236053"/>
          </a:xfrm>
          <a:prstGeom prst="line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979C00B7-7D32-247D-8C32-13B10B47FADC}"/>
              </a:ext>
            </a:extLst>
          </p:cNvPr>
          <p:cNvSpPr txBox="1">
            <a:spLocks/>
          </p:cNvSpPr>
          <p:nvPr/>
        </p:nvSpPr>
        <p:spPr>
          <a:xfrm>
            <a:off x="170390" y="14117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Our Design</a:t>
            </a:r>
            <a:endParaRPr lang="en-US" sz="6600" dirty="0">
              <a:solidFill>
                <a:srgbClr val="0432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C372B-2E93-7F1B-FA35-594553367FD0}"/>
              </a:ext>
            </a:extLst>
          </p:cNvPr>
          <p:cNvSpPr txBox="1"/>
          <p:nvPr/>
        </p:nvSpPr>
        <p:spPr>
          <a:xfrm>
            <a:off x="170390" y="1139625"/>
            <a:ext cx="11368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Forward/Backward Privacy :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prevent updates from leaking information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0415C-797C-2B96-688E-71BD2F5D240A}"/>
              </a:ext>
            </a:extLst>
          </p:cNvPr>
          <p:cNvSpPr txBox="1"/>
          <p:nvPr/>
        </p:nvSpPr>
        <p:spPr>
          <a:xfrm>
            <a:off x="3862888" y="3808449"/>
            <a:ext cx="7675969" cy="923330"/>
          </a:xfrm>
          <a:prstGeom prst="rect">
            <a:avLst/>
          </a:prstGeom>
          <a:solidFill>
            <a:srgbClr val="D9F2D0">
              <a:alpha val="61961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 2 counters for encryption: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UpdtCnt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update times occurred on files under index-key/</a:t>
            </a:r>
            <a:r>
              <a:rPr lang="en-US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accent3"/>
                </a:solidFill>
                <a:effectLst/>
                <a:latin typeface="Helvetica" pitchFamily="2" charset="0"/>
              </a:rPr>
              <a:t>Seq </a:t>
            </a: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 the dictionary sequence of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20" grpId="0"/>
      <p:bldP spid="26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C1C1DF-ACD5-307C-00D3-6591C930140F}"/>
              </a:ext>
            </a:extLst>
          </p:cNvPr>
          <p:cNvSpPr txBox="1"/>
          <p:nvPr/>
        </p:nvSpPr>
        <p:spPr>
          <a:xfrm>
            <a:off x="170390" y="1139625"/>
            <a:ext cx="11851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3) A generic framework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prefix SSE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5AEFC-9632-8412-874C-4CD0C65FDD3D}"/>
              </a:ext>
            </a:extLst>
          </p:cNvPr>
          <p:cNvSpPr txBox="1">
            <a:spLocks/>
          </p:cNvSpPr>
          <p:nvPr/>
        </p:nvSpPr>
        <p:spPr>
          <a:xfrm>
            <a:off x="170390" y="14117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Our Design</a:t>
            </a:r>
            <a:endParaRPr lang="en-US" sz="6600" dirty="0">
              <a:solidFill>
                <a:srgbClr val="0432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4DD5-7181-08B7-73FF-2FC34557FFD9}"/>
              </a:ext>
            </a:extLst>
          </p:cNvPr>
          <p:cNvSpPr txBox="1">
            <a:spLocks/>
          </p:cNvSpPr>
          <p:nvPr/>
        </p:nvSpPr>
        <p:spPr>
          <a:xfrm>
            <a:off x="641558" y="1932053"/>
            <a:ext cx="9053428" cy="3328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Keep the basic setting and processing flow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GridSE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-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secret keys storage/arrangement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Follow the dictionary structure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- key on prefix search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- value on other generic dynamic SSE methods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4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E2611-F8A3-DFB9-8B58-FC398EEBF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339680"/>
                <a:ext cx="11963400" cy="481493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Dataset</a:t>
                </a:r>
                <a:endParaRPr lang="en-US" sz="2800" i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Gowalla location check-in dataset [1], </a:t>
                </a:r>
                <a:r>
                  <a:rPr lang="en-US" sz="2800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6,442,890 records from 196,591</a:t>
                </a:r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users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Obtain 63,369 distinct users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within California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b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Test </a:t>
                </a:r>
                <a:r>
                  <a:rPr lang="en-US" sz="2800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various </a:t>
                </a:r>
                <a:r>
                  <a:rPr lang="en-US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database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𝐷𝐵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10^5 – 10^7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query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</m:d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– 10^5,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spanning from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DGGS</a:t>
                </a:r>
                <a:endParaRPr lang="en-US" sz="3200" i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Geohash, Google S2, Uber H3</a:t>
                </a:r>
              </a:p>
              <a:p>
                <a:r>
                  <a:rPr lang="en-US" sz="3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Deletions</a:t>
                </a:r>
                <a:endParaRPr lang="en-US" sz="3200" i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800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andom 10% of the result matching the queried prefix</a:t>
                </a:r>
                <a:endParaRPr lang="en-US" sz="280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E2611-F8A3-DFB9-8B58-FC398EEBF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339680"/>
                <a:ext cx="11963400" cy="4814935"/>
              </a:xfrm>
              <a:blipFill>
                <a:blip r:embed="rId3"/>
                <a:stretch>
                  <a:fillRect l="-1166" t="-2632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D8EDAA5-80C4-8EBD-378A-3B0823888EE9}"/>
              </a:ext>
            </a:extLst>
          </p:cNvPr>
          <p:cNvSpPr txBox="1">
            <a:spLocks/>
          </p:cNvSpPr>
          <p:nvPr/>
        </p:nvSpPr>
        <p:spPr>
          <a:xfrm>
            <a:off x="170390" y="14117"/>
            <a:ext cx="11793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6600" dirty="0">
              <a:solidFill>
                <a:srgbClr val="0432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9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715</Words>
  <Application>Microsoft Macintosh PowerPoint</Application>
  <PresentationFormat>Widescreen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SimHei</vt:lpstr>
      <vt:lpstr>AkayaTelivigala</vt:lpstr>
      <vt:lpstr>Aptos</vt:lpstr>
      <vt:lpstr>Aptos Display</vt:lpstr>
      <vt:lpstr>Aptos Narrow</vt:lpstr>
      <vt:lpstr>Arial</vt:lpstr>
      <vt:lpstr>Arial Hebrew</vt:lpstr>
      <vt:lpstr>Calibri</vt:lpstr>
      <vt:lpstr>Cambria Math</vt:lpstr>
      <vt:lpstr>Courier New</vt:lpstr>
      <vt:lpstr>Helvetica</vt:lpstr>
      <vt:lpstr>Times New Roman</vt:lpstr>
      <vt:lpstr>Office Theme</vt:lpstr>
      <vt:lpstr>  GridSE: Towards Practical Secure Geographic Search via Prefix Symmetric Searchable Encryption</vt:lpstr>
      <vt:lpstr>Geographic Search (GS) on sensitive data</vt:lpstr>
      <vt:lpstr>Compatibility with Discrete Global Grid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Ruoyang Guo</dc:creator>
  <cp:lastModifiedBy>Ruoyang Guo</cp:lastModifiedBy>
  <cp:revision>65</cp:revision>
  <cp:lastPrinted>2024-08-11T20:32:36Z</cp:lastPrinted>
  <dcterms:created xsi:type="dcterms:W3CDTF">2024-08-06T19:11:27Z</dcterms:created>
  <dcterms:modified xsi:type="dcterms:W3CDTF">2024-08-18T04:37:38Z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2024-08-14T00:29:37Z</vt:lpwstr>
  </property>
  <property fmtid="{D5CDD505-2E9C-101B-9397-08002B2CF9AE}" pid="4" name="MSIP_Label_a73fd474-4f3c-44ed-88fb-5cc4bd2471bf_Method">
    <vt:lpwstr>Privileged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bda109cb-2b59-4394-a6a4-0c4806e2f9d8</vt:lpwstr>
  </property>
  <property fmtid="{D5CDD505-2E9C-101B-9397-08002B2CF9AE}" pid="8" name="MSIP_Label_a73fd474-4f3c-44ed-88fb-5cc4bd2471bf_ContentBits">
    <vt:lpwstr>0</vt:lpwstr>
  </property>
</Properties>
</file>