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50"/>
  </p:notesMasterIdLst>
  <p:sldIdLst>
    <p:sldId id="257" r:id="rId5"/>
    <p:sldId id="265" r:id="rId6"/>
    <p:sldId id="364" r:id="rId7"/>
    <p:sldId id="415" r:id="rId8"/>
    <p:sldId id="435" r:id="rId9"/>
    <p:sldId id="508" r:id="rId10"/>
    <p:sldId id="448" r:id="rId11"/>
    <p:sldId id="449" r:id="rId12"/>
    <p:sldId id="469" r:id="rId13"/>
    <p:sldId id="502" r:id="rId14"/>
    <p:sldId id="471" r:id="rId15"/>
    <p:sldId id="503" r:id="rId16"/>
    <p:sldId id="473" r:id="rId17"/>
    <p:sldId id="474" r:id="rId18"/>
    <p:sldId id="475" r:id="rId19"/>
    <p:sldId id="507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504" r:id="rId29"/>
    <p:sldId id="505" r:id="rId30"/>
    <p:sldId id="501" r:id="rId31"/>
    <p:sldId id="489" r:id="rId32"/>
    <p:sldId id="506" r:id="rId33"/>
    <p:sldId id="495" r:id="rId34"/>
    <p:sldId id="496" r:id="rId35"/>
    <p:sldId id="497" r:id="rId36"/>
    <p:sldId id="498" r:id="rId37"/>
    <p:sldId id="499" r:id="rId38"/>
    <p:sldId id="500" r:id="rId39"/>
    <p:sldId id="494" r:id="rId40"/>
    <p:sldId id="440" r:id="rId41"/>
    <p:sldId id="441" r:id="rId42"/>
    <p:sldId id="442" r:id="rId43"/>
    <p:sldId id="443" r:id="rId44"/>
    <p:sldId id="447" r:id="rId45"/>
    <p:sldId id="444" r:id="rId46"/>
    <p:sldId id="445" r:id="rId47"/>
    <p:sldId id="446" r:id="rId48"/>
    <p:sldId id="263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Cothran (Contractor)" initials="GC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CA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91562" autoAdjust="0"/>
  </p:normalViewPr>
  <p:slideViewPr>
    <p:cSldViewPr snapToGrid="0" snapToObjects="1">
      <p:cViewPr varScale="1">
        <p:scale>
          <a:sx n="103" d="100"/>
          <a:sy n="103" d="100"/>
        </p:scale>
        <p:origin x="22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July 2016 </a:t>
            </a:r>
            <a:r>
              <a:rPr lang="en-US" dirty="0"/>
              <a:t>- Change Request Total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Chart!$B$1</c:f>
              <c:strCache>
                <c:ptCount val="1"/>
                <c:pt idx="0">
                  <c:v>Jul-16</c:v>
                </c:pt>
              </c:strCache>
            </c:strRef>
          </c:tx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2"/>
              <c:layout>
                <c:manualLayout>
                  <c:x val="3.6036036036036036E-2"/>
                  <c:y val="-7.407407407407407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Chart!$A$2:$A$5</c:f>
              <c:strCache>
                <c:ptCount val="4"/>
                <c:pt idx="0">
                  <c:v>Normal</c:v>
                </c:pt>
                <c:pt idx="1">
                  <c:v>Exception</c:v>
                </c:pt>
                <c:pt idx="2">
                  <c:v>Emergency</c:v>
                </c:pt>
                <c:pt idx="3">
                  <c:v>Standard</c:v>
                </c:pt>
              </c:strCache>
            </c:strRef>
          </c:cat>
          <c:val>
            <c:numRef>
              <c:f>Chart!$B$2:$B$5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39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tsk!$B$1</c:f>
              <c:strCache>
                <c:ptCount val="1"/>
                <c:pt idx="0">
                  <c:v>Others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tsk!$B$2:$B$14</c:f>
              <c:numCache>
                <c:formatCode>General</c:formatCode>
                <c:ptCount val="13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22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19</c:v>
                </c:pt>
                <c:pt idx="9">
                  <c:v>6</c:v>
                </c:pt>
                <c:pt idx="10">
                  <c:v>10</c:v>
                </c:pt>
                <c:pt idx="11">
                  <c:v>4</c:v>
                </c:pt>
                <c:pt idx="12">
                  <c:v>23</c:v>
                </c:pt>
              </c:numCache>
            </c:numRef>
          </c:val>
        </c:ser>
        <c:ser>
          <c:idx val="1"/>
          <c:order val="1"/>
          <c:tx>
            <c:strRef>
              <c:f>tsk!$C$1</c:f>
              <c:strCache>
                <c:ptCount val="1"/>
                <c:pt idx="0">
                  <c:v>Asia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tsk!$C$2:$C$14</c:f>
              <c:numCache>
                <c:formatCode>General</c:formatCode>
                <c:ptCount val="13"/>
                <c:pt idx="0">
                  <c:v>40</c:v>
                </c:pt>
                <c:pt idx="1">
                  <c:v>37</c:v>
                </c:pt>
                <c:pt idx="2">
                  <c:v>34</c:v>
                </c:pt>
                <c:pt idx="3">
                  <c:v>12</c:v>
                </c:pt>
                <c:pt idx="4">
                  <c:v>43</c:v>
                </c:pt>
                <c:pt idx="5">
                  <c:v>25</c:v>
                </c:pt>
                <c:pt idx="6">
                  <c:v>62</c:v>
                </c:pt>
                <c:pt idx="7">
                  <c:v>44</c:v>
                </c:pt>
                <c:pt idx="8">
                  <c:v>38</c:v>
                </c:pt>
                <c:pt idx="9">
                  <c:v>22</c:v>
                </c:pt>
                <c:pt idx="10">
                  <c:v>30</c:v>
                </c:pt>
                <c:pt idx="11">
                  <c:v>44</c:v>
                </c:pt>
                <c:pt idx="12">
                  <c:v>43</c:v>
                </c:pt>
              </c:numCache>
            </c:numRef>
          </c:val>
        </c:ser>
        <c:ser>
          <c:idx val="2"/>
          <c:order val="2"/>
          <c:tx>
            <c:strRef>
              <c:f>tsk!$D$1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tsk!$D$2:$D$14</c:f>
              <c:numCache>
                <c:formatCode>General</c:formatCode>
                <c:ptCount val="13"/>
                <c:pt idx="0">
                  <c:v>227</c:v>
                </c:pt>
                <c:pt idx="1">
                  <c:v>222</c:v>
                </c:pt>
                <c:pt idx="2">
                  <c:v>214</c:v>
                </c:pt>
                <c:pt idx="3">
                  <c:v>331</c:v>
                </c:pt>
                <c:pt idx="4">
                  <c:v>236</c:v>
                </c:pt>
                <c:pt idx="5">
                  <c:v>271</c:v>
                </c:pt>
                <c:pt idx="6">
                  <c:v>281</c:v>
                </c:pt>
                <c:pt idx="7">
                  <c:v>186</c:v>
                </c:pt>
                <c:pt idx="8">
                  <c:v>232</c:v>
                </c:pt>
                <c:pt idx="9">
                  <c:v>245</c:v>
                </c:pt>
                <c:pt idx="10">
                  <c:v>268</c:v>
                </c:pt>
                <c:pt idx="11">
                  <c:v>300</c:v>
                </c:pt>
                <c:pt idx="12">
                  <c:v>208</c:v>
                </c:pt>
              </c:numCache>
            </c:numRef>
          </c:val>
        </c:ser>
        <c:ser>
          <c:idx val="3"/>
          <c:order val="3"/>
          <c:tx>
            <c:strRef>
              <c:f>tsk!$E$1</c:f>
              <c:strCache>
                <c:ptCount val="1"/>
                <c:pt idx="0">
                  <c:v>N.America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tsk!$E$2:$E$14</c:f>
              <c:numCache>
                <c:formatCode>General</c:formatCode>
                <c:ptCount val="13"/>
                <c:pt idx="0">
                  <c:v>283</c:v>
                </c:pt>
                <c:pt idx="1">
                  <c:v>285</c:v>
                </c:pt>
                <c:pt idx="2">
                  <c:v>318</c:v>
                </c:pt>
                <c:pt idx="3">
                  <c:v>275</c:v>
                </c:pt>
                <c:pt idx="4">
                  <c:v>209</c:v>
                </c:pt>
                <c:pt idx="5">
                  <c:v>175</c:v>
                </c:pt>
                <c:pt idx="6">
                  <c:v>263</c:v>
                </c:pt>
                <c:pt idx="7">
                  <c:v>256</c:v>
                </c:pt>
                <c:pt idx="8">
                  <c:v>269</c:v>
                </c:pt>
                <c:pt idx="9">
                  <c:v>260</c:v>
                </c:pt>
                <c:pt idx="10">
                  <c:v>250</c:v>
                </c:pt>
                <c:pt idx="11">
                  <c:v>303</c:v>
                </c:pt>
                <c:pt idx="12">
                  <c:v>258</c:v>
                </c:pt>
              </c:numCache>
            </c:numRef>
          </c:val>
        </c:ser>
        <c:ser>
          <c:idx val="4"/>
          <c:order val="4"/>
          <c:tx>
            <c:strRef>
              <c:f>tsk!$F$1</c:f>
              <c:strCache>
                <c:ptCount val="1"/>
                <c:pt idx="0">
                  <c:v>S.America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tsk!$F$2:$F$14</c:f>
              <c:numCache>
                <c:formatCode>General</c:formatCode>
                <c:ptCount val="13"/>
                <c:pt idx="0">
                  <c:v>26</c:v>
                </c:pt>
                <c:pt idx="1">
                  <c:v>35</c:v>
                </c:pt>
                <c:pt idx="2">
                  <c:v>37</c:v>
                </c:pt>
                <c:pt idx="3">
                  <c:v>47</c:v>
                </c:pt>
                <c:pt idx="4">
                  <c:v>28</c:v>
                </c:pt>
                <c:pt idx="5">
                  <c:v>59</c:v>
                </c:pt>
                <c:pt idx="6">
                  <c:v>34</c:v>
                </c:pt>
                <c:pt idx="7">
                  <c:v>32</c:v>
                </c:pt>
                <c:pt idx="8">
                  <c:v>23</c:v>
                </c:pt>
                <c:pt idx="9">
                  <c:v>29</c:v>
                </c:pt>
                <c:pt idx="10">
                  <c:v>58</c:v>
                </c:pt>
                <c:pt idx="11">
                  <c:v>77</c:v>
                </c:pt>
                <c:pt idx="1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757896"/>
        <c:axId val="443761032"/>
      </c:barChart>
      <c:dateAx>
        <c:axId val="443757896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761032"/>
        <c:crosses val="autoZero"/>
        <c:auto val="1"/>
        <c:lblOffset val="100"/>
        <c:baseTimeUnit val="months"/>
      </c:dateAx>
      <c:valAx>
        <c:axId val="443761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578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tsk!$B$1</c:f>
              <c:strCache>
                <c:ptCount val="1"/>
                <c:pt idx="0">
                  <c:v>Others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tsk!$B$2:$B$14</c:f>
              <c:numCache>
                <c:formatCode>General</c:formatCode>
                <c:ptCount val="13"/>
                <c:pt idx="0">
                  <c:v>32</c:v>
                </c:pt>
                <c:pt idx="1">
                  <c:v>16</c:v>
                </c:pt>
                <c:pt idx="2">
                  <c:v>4</c:v>
                </c:pt>
                <c:pt idx="3">
                  <c:v>7</c:v>
                </c:pt>
                <c:pt idx="4">
                  <c:v>15</c:v>
                </c:pt>
                <c:pt idx="5">
                  <c:v>2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2</c:v>
                </c:pt>
                <c:pt idx="11">
                  <c:v>4</c:v>
                </c:pt>
                <c:pt idx="12">
                  <c:v>17</c:v>
                </c:pt>
              </c:numCache>
            </c:numRef>
          </c:val>
        </c:ser>
        <c:ser>
          <c:idx val="1"/>
          <c:order val="1"/>
          <c:tx>
            <c:strRef>
              <c:f>tsk!$C$1</c:f>
              <c:strCache>
                <c:ptCount val="1"/>
                <c:pt idx="0">
                  <c:v>Asia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tsk!$C$2:$C$14</c:f>
              <c:numCache>
                <c:formatCode>General</c:formatCode>
                <c:ptCount val="13"/>
                <c:pt idx="0">
                  <c:v>108</c:v>
                </c:pt>
                <c:pt idx="1">
                  <c:v>103</c:v>
                </c:pt>
                <c:pt idx="2">
                  <c:v>189</c:v>
                </c:pt>
                <c:pt idx="3">
                  <c:v>82</c:v>
                </c:pt>
                <c:pt idx="4">
                  <c:v>213</c:v>
                </c:pt>
                <c:pt idx="5">
                  <c:v>135</c:v>
                </c:pt>
                <c:pt idx="6">
                  <c:v>145</c:v>
                </c:pt>
                <c:pt idx="7">
                  <c:v>113</c:v>
                </c:pt>
                <c:pt idx="8">
                  <c:v>208</c:v>
                </c:pt>
                <c:pt idx="9">
                  <c:v>166</c:v>
                </c:pt>
                <c:pt idx="10">
                  <c:v>229</c:v>
                </c:pt>
                <c:pt idx="11">
                  <c:v>119</c:v>
                </c:pt>
                <c:pt idx="12">
                  <c:v>144</c:v>
                </c:pt>
              </c:numCache>
            </c:numRef>
          </c:val>
        </c:ser>
        <c:ser>
          <c:idx val="2"/>
          <c:order val="2"/>
          <c:tx>
            <c:strRef>
              <c:f>tsk!$D$1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tsk!$D$2:$D$14</c:f>
              <c:numCache>
                <c:formatCode>General</c:formatCode>
                <c:ptCount val="13"/>
                <c:pt idx="0">
                  <c:v>566</c:v>
                </c:pt>
                <c:pt idx="1">
                  <c:v>328</c:v>
                </c:pt>
                <c:pt idx="2">
                  <c:v>541</c:v>
                </c:pt>
                <c:pt idx="3">
                  <c:v>517</c:v>
                </c:pt>
                <c:pt idx="4">
                  <c:v>419</c:v>
                </c:pt>
                <c:pt idx="5">
                  <c:v>252</c:v>
                </c:pt>
                <c:pt idx="6">
                  <c:v>413</c:v>
                </c:pt>
                <c:pt idx="7">
                  <c:v>373</c:v>
                </c:pt>
                <c:pt idx="8">
                  <c:v>436</c:v>
                </c:pt>
                <c:pt idx="9">
                  <c:v>373</c:v>
                </c:pt>
                <c:pt idx="10">
                  <c:v>252</c:v>
                </c:pt>
                <c:pt idx="11">
                  <c:v>617</c:v>
                </c:pt>
                <c:pt idx="12">
                  <c:v>453</c:v>
                </c:pt>
              </c:numCache>
            </c:numRef>
          </c:val>
        </c:ser>
        <c:ser>
          <c:idx val="3"/>
          <c:order val="3"/>
          <c:tx>
            <c:strRef>
              <c:f>tsk!$E$1</c:f>
              <c:strCache>
                <c:ptCount val="1"/>
                <c:pt idx="0">
                  <c:v>N.America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tsk!$E$2:$E$14</c:f>
              <c:numCache>
                <c:formatCode>General</c:formatCode>
                <c:ptCount val="13"/>
                <c:pt idx="0">
                  <c:v>973</c:v>
                </c:pt>
                <c:pt idx="1">
                  <c:v>1090</c:v>
                </c:pt>
                <c:pt idx="2">
                  <c:v>1059</c:v>
                </c:pt>
                <c:pt idx="3">
                  <c:v>927</c:v>
                </c:pt>
                <c:pt idx="4">
                  <c:v>833</c:v>
                </c:pt>
                <c:pt idx="5">
                  <c:v>767</c:v>
                </c:pt>
                <c:pt idx="6">
                  <c:v>986</c:v>
                </c:pt>
                <c:pt idx="7">
                  <c:v>765</c:v>
                </c:pt>
                <c:pt idx="8">
                  <c:v>826</c:v>
                </c:pt>
                <c:pt idx="9">
                  <c:v>840</c:v>
                </c:pt>
                <c:pt idx="10">
                  <c:v>874</c:v>
                </c:pt>
                <c:pt idx="11">
                  <c:v>1023</c:v>
                </c:pt>
                <c:pt idx="12">
                  <c:v>770</c:v>
                </c:pt>
              </c:numCache>
            </c:numRef>
          </c:val>
        </c:ser>
        <c:ser>
          <c:idx val="4"/>
          <c:order val="4"/>
          <c:tx>
            <c:strRef>
              <c:f>tsk!$F$1</c:f>
              <c:strCache>
                <c:ptCount val="1"/>
                <c:pt idx="0">
                  <c:v>S.America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tsk!$F$2:$F$14</c:f>
              <c:numCache>
                <c:formatCode>General</c:formatCode>
                <c:ptCount val="13"/>
                <c:pt idx="0">
                  <c:v>152</c:v>
                </c:pt>
                <c:pt idx="1">
                  <c:v>162</c:v>
                </c:pt>
                <c:pt idx="2">
                  <c:v>145</c:v>
                </c:pt>
                <c:pt idx="3">
                  <c:v>193</c:v>
                </c:pt>
                <c:pt idx="4">
                  <c:v>192</c:v>
                </c:pt>
                <c:pt idx="5">
                  <c:v>362</c:v>
                </c:pt>
                <c:pt idx="6">
                  <c:v>275</c:v>
                </c:pt>
                <c:pt idx="7">
                  <c:v>209</c:v>
                </c:pt>
                <c:pt idx="8">
                  <c:v>180</c:v>
                </c:pt>
                <c:pt idx="9">
                  <c:v>183</c:v>
                </c:pt>
                <c:pt idx="10">
                  <c:v>186</c:v>
                </c:pt>
                <c:pt idx="11">
                  <c:v>230</c:v>
                </c:pt>
                <c:pt idx="12">
                  <c:v>185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759464"/>
        <c:axId val="443761424"/>
      </c:barChart>
      <c:dateAx>
        <c:axId val="443759464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761424"/>
        <c:crosses val="autoZero"/>
        <c:auto val="1"/>
        <c:lblOffset val="100"/>
        <c:baseTimeUnit val="months"/>
      </c:dateAx>
      <c:valAx>
        <c:axId val="44376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59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Regional Breakdown</a:t>
            </a:r>
          </a:p>
          <a:p>
            <a:pPr>
              <a:defRPr/>
            </a:pPr>
            <a:r>
              <a:rPr lang="en-US" sz="1100" b="0" dirty="0"/>
              <a:t>Ticket to KB Ratio</a:t>
            </a:r>
          </a:p>
        </c:rich>
      </c:tx>
      <c:layout>
        <c:manualLayout>
          <c:xMode val="edge"/>
          <c:yMode val="edge"/>
          <c:x val="0.38078915623012305"/>
          <c:y val="1.4124293785310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017890173199104E-2"/>
          <c:y val="0.11166666666666666"/>
          <c:w val="0.87362431367388271"/>
          <c:h val="0.758182525913074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'[Alg exl.xlsx]Sheet3'!$B$1</c:f>
              <c:strCache>
                <c:ptCount val="1"/>
                <c:pt idx="0">
                  <c:v>May-16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'[Alg exl.xlsx]Sheet3'!$A$2:$A$5</c:f>
              <c:strCache>
                <c:ptCount val="4"/>
                <c:pt idx="0">
                  <c:v>Asia</c:v>
                </c:pt>
                <c:pt idx="1">
                  <c:v>Europe</c:v>
                </c:pt>
                <c:pt idx="2">
                  <c:v>North America </c:v>
                </c:pt>
                <c:pt idx="3">
                  <c:v>South America</c:v>
                </c:pt>
              </c:strCache>
            </c:strRef>
          </c:cat>
          <c:val>
            <c:numRef>
              <c:f>'[Alg exl.xlsx]Sheet3'!$B$2:$B$5</c:f>
              <c:numCache>
                <c:formatCode>General</c:formatCode>
                <c:ptCount val="4"/>
                <c:pt idx="0">
                  <c:v>381</c:v>
                </c:pt>
                <c:pt idx="1">
                  <c:v>278</c:v>
                </c:pt>
                <c:pt idx="2">
                  <c:v>742</c:v>
                </c:pt>
                <c:pt idx="3">
                  <c:v>1056</c:v>
                </c:pt>
              </c:numCache>
            </c:numRef>
          </c:val>
        </c:ser>
        <c:ser>
          <c:idx val="2"/>
          <c:order val="2"/>
          <c:tx>
            <c:strRef>
              <c:f>'[Alg exl.xlsx]Sheet3'!$D$1</c:f>
              <c:strCache>
                <c:ptCount val="1"/>
                <c:pt idx="0">
                  <c:v>Jun-16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'[Alg exl.xlsx]Sheet3'!$A$2:$A$5</c:f>
              <c:strCache>
                <c:ptCount val="4"/>
                <c:pt idx="0">
                  <c:v>Asia</c:v>
                </c:pt>
                <c:pt idx="1">
                  <c:v>Europe</c:v>
                </c:pt>
                <c:pt idx="2">
                  <c:v>North America </c:v>
                </c:pt>
                <c:pt idx="3">
                  <c:v>South America</c:v>
                </c:pt>
              </c:strCache>
            </c:strRef>
          </c:cat>
          <c:val>
            <c:numRef>
              <c:f>'[Alg exl.xlsx]Sheet3'!$D$2:$D$5</c:f>
              <c:numCache>
                <c:formatCode>General</c:formatCode>
                <c:ptCount val="4"/>
                <c:pt idx="0">
                  <c:v>328</c:v>
                </c:pt>
                <c:pt idx="1">
                  <c:v>248</c:v>
                </c:pt>
                <c:pt idx="2">
                  <c:v>1169</c:v>
                </c:pt>
                <c:pt idx="3">
                  <c:v>967</c:v>
                </c:pt>
              </c:numCache>
            </c:numRef>
          </c:val>
        </c:ser>
        <c:ser>
          <c:idx val="4"/>
          <c:order val="4"/>
          <c:tx>
            <c:strRef>
              <c:f>'[Alg exl.xlsx]Sheet3'!$F$1</c:f>
              <c:strCache>
                <c:ptCount val="1"/>
                <c:pt idx="0">
                  <c:v>Jul-16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'[Alg exl.xlsx]Sheet3'!$A$2:$A$5</c:f>
              <c:strCache>
                <c:ptCount val="4"/>
                <c:pt idx="0">
                  <c:v>Asia</c:v>
                </c:pt>
                <c:pt idx="1">
                  <c:v>Europe</c:v>
                </c:pt>
                <c:pt idx="2">
                  <c:v>North America </c:v>
                </c:pt>
                <c:pt idx="3">
                  <c:v>South America</c:v>
                </c:pt>
              </c:strCache>
            </c:strRef>
          </c:cat>
          <c:val>
            <c:numRef>
              <c:f>'[Alg exl.xlsx]Sheet3'!$F$2:$F$5</c:f>
              <c:numCache>
                <c:formatCode>General</c:formatCode>
                <c:ptCount val="4"/>
                <c:pt idx="0">
                  <c:v>317</c:v>
                </c:pt>
                <c:pt idx="1">
                  <c:v>277</c:v>
                </c:pt>
                <c:pt idx="2">
                  <c:v>977</c:v>
                </c:pt>
                <c:pt idx="3">
                  <c:v>809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43588664"/>
        <c:axId val="443589056"/>
      </c:barChart>
      <c:lineChart>
        <c:grouping val="standard"/>
        <c:varyColors val="0"/>
        <c:ser>
          <c:idx val="1"/>
          <c:order val="1"/>
          <c:tx>
            <c:strRef>
              <c:f>'[Alg exl.xlsx]Sheet3'!$C$1</c:f>
              <c:strCache>
                <c:ptCount val="1"/>
                <c:pt idx="0">
                  <c:v>% KB to Ticket - May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'[Alg exl.xlsx]Sheet3'!$A$2:$A$5</c:f>
              <c:strCache>
                <c:ptCount val="4"/>
                <c:pt idx="0">
                  <c:v>Asia</c:v>
                </c:pt>
                <c:pt idx="1">
                  <c:v>Europe</c:v>
                </c:pt>
                <c:pt idx="2">
                  <c:v>North America </c:v>
                </c:pt>
                <c:pt idx="3">
                  <c:v>South America</c:v>
                </c:pt>
              </c:strCache>
            </c:strRef>
          </c:cat>
          <c:val>
            <c:numRef>
              <c:f>'[Alg exl.xlsx]Sheet3'!$C$2:$C$5</c:f>
              <c:numCache>
                <c:formatCode>0%</c:formatCode>
                <c:ptCount val="4"/>
                <c:pt idx="0">
                  <c:v>0.68766404199475062</c:v>
                </c:pt>
                <c:pt idx="1">
                  <c:v>0.70863309352517989</c:v>
                </c:pt>
                <c:pt idx="2">
                  <c:v>0.7439353099730458</c:v>
                </c:pt>
                <c:pt idx="3">
                  <c:v>0.97443181818181823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'[Alg exl.xlsx]Sheet3'!$E$1</c:f>
              <c:strCache>
                <c:ptCount val="1"/>
                <c:pt idx="0">
                  <c:v>% KB to Ticket - June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4">
                        <a:shade val="51000"/>
                        <a:satMod val="130000"/>
                      </a:schemeClr>
                    </a:gs>
                    <a:gs pos="80000">
                      <a:schemeClr val="accent4">
                        <a:shade val="93000"/>
                        <a:satMod val="130000"/>
                      </a:schemeClr>
                    </a:gs>
                    <a:gs pos="100000">
                      <a:schemeClr val="accent4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4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</c:dPt>
          <c:cat>
            <c:strRef>
              <c:f>'[Alg exl.xlsx]Sheet3'!$A$2:$A$5</c:f>
              <c:strCache>
                <c:ptCount val="4"/>
                <c:pt idx="0">
                  <c:v>Asia</c:v>
                </c:pt>
                <c:pt idx="1">
                  <c:v>Europe</c:v>
                </c:pt>
                <c:pt idx="2">
                  <c:v>North America </c:v>
                </c:pt>
                <c:pt idx="3">
                  <c:v>South America</c:v>
                </c:pt>
              </c:strCache>
            </c:strRef>
          </c:cat>
          <c:val>
            <c:numRef>
              <c:f>'[Alg exl.xlsx]Sheet3'!$E$2:$E$5</c:f>
              <c:numCache>
                <c:formatCode>0%</c:formatCode>
                <c:ptCount val="4"/>
                <c:pt idx="0">
                  <c:v>0.63719512195121952</c:v>
                </c:pt>
                <c:pt idx="1">
                  <c:v>0.80645161290322576</c:v>
                </c:pt>
                <c:pt idx="2">
                  <c:v>0.78870829769033357</c:v>
                </c:pt>
                <c:pt idx="3">
                  <c:v>0.93898655635987593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'[Alg exl.xlsx]Sheet3'!$G$1</c:f>
              <c:strCache>
                <c:ptCount val="1"/>
                <c:pt idx="0">
                  <c:v>% KB to Ticket - July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'[Alg exl.xlsx]Sheet3'!$A$2:$A$5</c:f>
              <c:strCache>
                <c:ptCount val="4"/>
                <c:pt idx="0">
                  <c:v>Asia</c:v>
                </c:pt>
                <c:pt idx="1">
                  <c:v>Europe</c:v>
                </c:pt>
                <c:pt idx="2">
                  <c:v>North America </c:v>
                </c:pt>
                <c:pt idx="3">
                  <c:v>South America</c:v>
                </c:pt>
              </c:strCache>
            </c:strRef>
          </c:cat>
          <c:val>
            <c:numRef>
              <c:f>'[Alg exl.xlsx]Sheet3'!$G$2:$G$5</c:f>
              <c:numCache>
                <c:formatCode>0%</c:formatCode>
                <c:ptCount val="4"/>
                <c:pt idx="0">
                  <c:v>0.60567823343848581</c:v>
                </c:pt>
                <c:pt idx="1">
                  <c:v>0.85559566787003605</c:v>
                </c:pt>
                <c:pt idx="2">
                  <c:v>0.75332650972364379</c:v>
                </c:pt>
                <c:pt idx="3">
                  <c:v>0.86897404202719408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589448"/>
        <c:axId val="443595720"/>
      </c:lineChart>
      <c:catAx>
        <c:axId val="44358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9056"/>
        <c:crosses val="autoZero"/>
        <c:auto val="1"/>
        <c:lblAlgn val="ctr"/>
        <c:lblOffset val="100"/>
        <c:noMultiLvlLbl val="0"/>
      </c:catAx>
      <c:valAx>
        <c:axId val="44358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8664"/>
        <c:crosses val="autoZero"/>
        <c:crossBetween val="between"/>
      </c:valAx>
      <c:valAx>
        <c:axId val="443595720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9448"/>
        <c:crosses val="max"/>
        <c:crossBetween val="between"/>
      </c:valAx>
      <c:catAx>
        <c:axId val="443589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3595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Created and Updated KB articles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'[Worksheet in Novelis - MBR - July 2016 (Read-Only)]Sheet1'!$B$1</c:f>
              <c:strCache>
                <c:ptCount val="1"/>
                <c:pt idx="0">
                  <c:v>Created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'[Worksheet in Novelis - MBR - July 2016 (Read-Only)]Sheet1'!$A$2:$A$4</c:f>
              <c:strCache>
                <c:ptCount val="3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</c:strCache>
            </c:strRef>
          </c:cat>
          <c:val>
            <c:numRef>
              <c:f>'[Worksheet in Novelis - MBR - July 2016 (Read-Only)]Sheet1'!$B$2:$B$4</c:f>
              <c:numCache>
                <c:formatCode>General</c:formatCode>
                <c:ptCount val="3"/>
                <c:pt idx="0">
                  <c:v>26</c:v>
                </c:pt>
                <c:pt idx="1">
                  <c:v>40</c:v>
                </c:pt>
                <c:pt idx="2">
                  <c:v>41</c:v>
                </c:pt>
              </c:numCache>
            </c:numRef>
          </c:val>
        </c:ser>
        <c:ser>
          <c:idx val="1"/>
          <c:order val="1"/>
          <c:tx>
            <c:strRef>
              <c:f>'[Worksheet in Novelis - MBR - July 2016 (Read-Only)]Sheet1'!$C$1</c:f>
              <c:strCache>
                <c:ptCount val="1"/>
                <c:pt idx="0">
                  <c:v>Updated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'[Worksheet in Novelis - MBR - July 2016 (Read-Only)]Sheet1'!$A$2:$A$4</c:f>
              <c:strCache>
                <c:ptCount val="3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</c:strCache>
            </c:strRef>
          </c:cat>
          <c:val>
            <c:numRef>
              <c:f>'[Worksheet in Novelis - MBR - July 2016 (Read-Only)]Sheet1'!$C$2:$C$4</c:f>
              <c:numCache>
                <c:formatCode>General</c:formatCode>
                <c:ptCount val="3"/>
                <c:pt idx="0">
                  <c:v>57</c:v>
                </c:pt>
                <c:pt idx="1">
                  <c:v>78</c:v>
                </c:pt>
                <c:pt idx="2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3593760"/>
        <c:axId val="443589840"/>
      </c:barChart>
      <c:catAx>
        <c:axId val="44359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9840"/>
        <c:crosses val="autoZero"/>
        <c:auto val="1"/>
        <c:lblAlgn val="ctr"/>
        <c:lblOffset val="100"/>
        <c:noMultiLvlLbl val="0"/>
      </c:catAx>
      <c:valAx>
        <c:axId val="44358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9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4230</c:v>
                </c:pt>
                <c:pt idx="1">
                  <c:v>3903</c:v>
                </c:pt>
                <c:pt idx="2">
                  <c:v>4170</c:v>
                </c:pt>
                <c:pt idx="3">
                  <c:v>4056</c:v>
                </c:pt>
                <c:pt idx="4">
                  <c:v>3713</c:v>
                </c:pt>
                <c:pt idx="5">
                  <c:v>3547</c:v>
                </c:pt>
                <c:pt idx="6">
                  <c:v>3877</c:v>
                </c:pt>
                <c:pt idx="7">
                  <c:v>3698</c:v>
                </c:pt>
                <c:pt idx="8">
                  <c:v>4048</c:v>
                </c:pt>
                <c:pt idx="9">
                  <c:v>3415</c:v>
                </c:pt>
                <c:pt idx="10">
                  <c:v>3604</c:v>
                </c:pt>
                <c:pt idx="11">
                  <c:v>3916</c:v>
                </c:pt>
                <c:pt idx="12">
                  <c:v>3702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Self-service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1427</c:v>
                </c:pt>
                <c:pt idx="1">
                  <c:v>1402</c:v>
                </c:pt>
                <c:pt idx="2">
                  <c:v>1420</c:v>
                </c:pt>
                <c:pt idx="3">
                  <c:v>1405</c:v>
                </c:pt>
                <c:pt idx="4">
                  <c:v>1259</c:v>
                </c:pt>
                <c:pt idx="5">
                  <c:v>1072</c:v>
                </c:pt>
                <c:pt idx="6">
                  <c:v>1455</c:v>
                </c:pt>
                <c:pt idx="7">
                  <c:v>1386</c:v>
                </c:pt>
                <c:pt idx="8">
                  <c:v>1460</c:v>
                </c:pt>
                <c:pt idx="9">
                  <c:v>1466</c:v>
                </c:pt>
                <c:pt idx="10">
                  <c:v>1419</c:v>
                </c:pt>
                <c:pt idx="11">
                  <c:v>1656</c:v>
                </c:pt>
                <c:pt idx="12">
                  <c:v>1470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Email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74</c:v>
                </c:pt>
                <c:pt idx="1">
                  <c:v>68</c:v>
                </c:pt>
                <c:pt idx="2">
                  <c:v>138</c:v>
                </c:pt>
                <c:pt idx="3">
                  <c:v>130</c:v>
                </c:pt>
                <c:pt idx="4">
                  <c:v>179</c:v>
                </c:pt>
                <c:pt idx="5">
                  <c:v>525</c:v>
                </c:pt>
                <c:pt idx="6">
                  <c:v>592</c:v>
                </c:pt>
                <c:pt idx="7">
                  <c:v>569</c:v>
                </c:pt>
                <c:pt idx="8">
                  <c:v>851</c:v>
                </c:pt>
                <c:pt idx="9">
                  <c:v>522</c:v>
                </c:pt>
                <c:pt idx="10">
                  <c:v>557</c:v>
                </c:pt>
                <c:pt idx="11">
                  <c:v>603</c:v>
                </c:pt>
                <c:pt idx="12">
                  <c:v>521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Walk-in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130</c:v>
                </c:pt>
                <c:pt idx="1">
                  <c:v>130</c:v>
                </c:pt>
                <c:pt idx="2">
                  <c:v>159</c:v>
                </c:pt>
                <c:pt idx="3">
                  <c:v>86</c:v>
                </c:pt>
                <c:pt idx="4">
                  <c:v>185</c:v>
                </c:pt>
                <c:pt idx="5">
                  <c:v>146</c:v>
                </c:pt>
                <c:pt idx="6">
                  <c:v>265</c:v>
                </c:pt>
                <c:pt idx="7">
                  <c:v>320</c:v>
                </c:pt>
                <c:pt idx="8">
                  <c:v>307</c:v>
                </c:pt>
                <c:pt idx="9">
                  <c:v>422</c:v>
                </c:pt>
                <c:pt idx="10">
                  <c:v>412</c:v>
                </c:pt>
                <c:pt idx="11">
                  <c:v>324</c:v>
                </c:pt>
                <c:pt idx="12">
                  <c:v>291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Chat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201</c:v>
                </c:pt>
                <c:pt idx="1">
                  <c:v>258</c:v>
                </c:pt>
                <c:pt idx="2">
                  <c:v>220</c:v>
                </c:pt>
                <c:pt idx="3">
                  <c:v>268</c:v>
                </c:pt>
                <c:pt idx="4">
                  <c:v>240</c:v>
                </c:pt>
                <c:pt idx="5">
                  <c:v>185</c:v>
                </c:pt>
                <c:pt idx="6">
                  <c:v>278</c:v>
                </c:pt>
                <c:pt idx="7">
                  <c:v>202</c:v>
                </c:pt>
                <c:pt idx="8">
                  <c:v>226</c:v>
                </c:pt>
                <c:pt idx="9">
                  <c:v>253</c:v>
                </c:pt>
                <c:pt idx="10">
                  <c:v>227</c:v>
                </c:pt>
                <c:pt idx="11">
                  <c:v>270</c:v>
                </c:pt>
                <c:pt idx="12">
                  <c:v>320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593368"/>
        <c:axId val="443591408"/>
      </c:barChart>
      <c:dateAx>
        <c:axId val="443593368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591408"/>
        <c:crosses val="autoZero"/>
        <c:auto val="1"/>
        <c:lblOffset val="100"/>
        <c:baseTimeUnit val="months"/>
      </c:dateAx>
      <c:valAx>
        <c:axId val="443591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933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2104</c:v>
                </c:pt>
                <c:pt idx="1">
                  <c:v>1932</c:v>
                </c:pt>
                <c:pt idx="2">
                  <c:v>2174</c:v>
                </c:pt>
                <c:pt idx="3">
                  <c:v>1891</c:v>
                </c:pt>
                <c:pt idx="4">
                  <c:v>1858</c:v>
                </c:pt>
                <c:pt idx="5">
                  <c:v>1800</c:v>
                </c:pt>
                <c:pt idx="6">
                  <c:v>1880</c:v>
                </c:pt>
                <c:pt idx="7">
                  <c:v>1748</c:v>
                </c:pt>
                <c:pt idx="8">
                  <c:v>1904</c:v>
                </c:pt>
                <c:pt idx="9">
                  <c:v>1718</c:v>
                </c:pt>
                <c:pt idx="10">
                  <c:v>1828</c:v>
                </c:pt>
                <c:pt idx="11">
                  <c:v>2011</c:v>
                </c:pt>
                <c:pt idx="12">
                  <c:v>1908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Self-service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393</c:v>
                </c:pt>
                <c:pt idx="1">
                  <c:v>424</c:v>
                </c:pt>
                <c:pt idx="2">
                  <c:v>388</c:v>
                </c:pt>
                <c:pt idx="3">
                  <c:v>383</c:v>
                </c:pt>
                <c:pt idx="4">
                  <c:v>362</c:v>
                </c:pt>
                <c:pt idx="5">
                  <c:v>292</c:v>
                </c:pt>
                <c:pt idx="6">
                  <c:v>408</c:v>
                </c:pt>
                <c:pt idx="7">
                  <c:v>403</c:v>
                </c:pt>
                <c:pt idx="8">
                  <c:v>412</c:v>
                </c:pt>
                <c:pt idx="9">
                  <c:v>376</c:v>
                </c:pt>
                <c:pt idx="10">
                  <c:v>372</c:v>
                </c:pt>
                <c:pt idx="11">
                  <c:v>465</c:v>
                </c:pt>
                <c:pt idx="12">
                  <c:v>440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Chat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156</c:v>
                </c:pt>
                <c:pt idx="1">
                  <c:v>171</c:v>
                </c:pt>
                <c:pt idx="2">
                  <c:v>155</c:v>
                </c:pt>
                <c:pt idx="3">
                  <c:v>204</c:v>
                </c:pt>
                <c:pt idx="4">
                  <c:v>183</c:v>
                </c:pt>
                <c:pt idx="5">
                  <c:v>140</c:v>
                </c:pt>
                <c:pt idx="6">
                  <c:v>197</c:v>
                </c:pt>
                <c:pt idx="7">
                  <c:v>126</c:v>
                </c:pt>
                <c:pt idx="8">
                  <c:v>145</c:v>
                </c:pt>
                <c:pt idx="9">
                  <c:v>172</c:v>
                </c:pt>
                <c:pt idx="10">
                  <c:v>166</c:v>
                </c:pt>
                <c:pt idx="11">
                  <c:v>198</c:v>
                </c:pt>
                <c:pt idx="12">
                  <c:v>227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Email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13</c:v>
                </c:pt>
                <c:pt idx="1">
                  <c:v>10</c:v>
                </c:pt>
                <c:pt idx="2">
                  <c:v>21</c:v>
                </c:pt>
                <c:pt idx="3">
                  <c:v>15</c:v>
                </c:pt>
                <c:pt idx="4">
                  <c:v>9</c:v>
                </c:pt>
                <c:pt idx="5">
                  <c:v>12</c:v>
                </c:pt>
                <c:pt idx="6">
                  <c:v>16</c:v>
                </c:pt>
                <c:pt idx="7">
                  <c:v>31</c:v>
                </c:pt>
                <c:pt idx="8">
                  <c:v>16</c:v>
                </c:pt>
                <c:pt idx="9">
                  <c:v>27</c:v>
                </c:pt>
                <c:pt idx="10">
                  <c:v>5</c:v>
                </c:pt>
                <c:pt idx="11">
                  <c:v>7</c:v>
                </c:pt>
                <c:pt idx="12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Walk-in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4</c:v>
                </c:pt>
                <c:pt idx="11">
                  <c:v>5</c:v>
                </c:pt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591016"/>
        <c:axId val="443592584"/>
      </c:barChart>
      <c:dateAx>
        <c:axId val="443591016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592584"/>
        <c:crosses val="autoZero"/>
        <c:auto val="1"/>
        <c:lblOffset val="100"/>
        <c:baseTimeUnit val="months"/>
      </c:dateAx>
      <c:valAx>
        <c:axId val="443592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91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577</c:v>
                </c:pt>
                <c:pt idx="1">
                  <c:v>556</c:v>
                </c:pt>
                <c:pt idx="2">
                  <c:v>580</c:v>
                </c:pt>
                <c:pt idx="3">
                  <c:v>534</c:v>
                </c:pt>
                <c:pt idx="4">
                  <c:v>550</c:v>
                </c:pt>
                <c:pt idx="5">
                  <c:v>543</c:v>
                </c:pt>
                <c:pt idx="6">
                  <c:v>594</c:v>
                </c:pt>
                <c:pt idx="7">
                  <c:v>688</c:v>
                </c:pt>
                <c:pt idx="8">
                  <c:v>714</c:v>
                </c:pt>
                <c:pt idx="9">
                  <c:v>521</c:v>
                </c:pt>
                <c:pt idx="10">
                  <c:v>511</c:v>
                </c:pt>
                <c:pt idx="11">
                  <c:v>655</c:v>
                </c:pt>
                <c:pt idx="12">
                  <c:v>483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Self-service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335</c:v>
                </c:pt>
                <c:pt idx="1">
                  <c:v>321</c:v>
                </c:pt>
                <c:pt idx="2">
                  <c:v>366</c:v>
                </c:pt>
                <c:pt idx="3">
                  <c:v>350</c:v>
                </c:pt>
                <c:pt idx="4">
                  <c:v>339</c:v>
                </c:pt>
                <c:pt idx="5">
                  <c:v>322</c:v>
                </c:pt>
                <c:pt idx="6">
                  <c:v>479</c:v>
                </c:pt>
                <c:pt idx="7">
                  <c:v>357</c:v>
                </c:pt>
                <c:pt idx="8">
                  <c:v>358</c:v>
                </c:pt>
                <c:pt idx="9">
                  <c:v>381</c:v>
                </c:pt>
                <c:pt idx="10">
                  <c:v>384</c:v>
                </c:pt>
                <c:pt idx="11">
                  <c:v>464</c:v>
                </c:pt>
                <c:pt idx="12">
                  <c:v>386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Walk-in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121</c:v>
                </c:pt>
                <c:pt idx="1">
                  <c:v>122</c:v>
                </c:pt>
                <c:pt idx="2">
                  <c:v>151</c:v>
                </c:pt>
                <c:pt idx="3">
                  <c:v>74</c:v>
                </c:pt>
                <c:pt idx="4">
                  <c:v>174</c:v>
                </c:pt>
                <c:pt idx="5">
                  <c:v>136</c:v>
                </c:pt>
                <c:pt idx="6">
                  <c:v>193</c:v>
                </c:pt>
                <c:pt idx="7">
                  <c:v>274</c:v>
                </c:pt>
                <c:pt idx="8">
                  <c:v>265</c:v>
                </c:pt>
                <c:pt idx="9">
                  <c:v>271</c:v>
                </c:pt>
                <c:pt idx="10">
                  <c:v>333</c:v>
                </c:pt>
                <c:pt idx="11">
                  <c:v>246</c:v>
                </c:pt>
                <c:pt idx="12">
                  <c:v>207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Email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8</c:v>
                </c:pt>
                <c:pt idx="1">
                  <c:v>15</c:v>
                </c:pt>
                <c:pt idx="2">
                  <c:v>65</c:v>
                </c:pt>
                <c:pt idx="3">
                  <c:v>61</c:v>
                </c:pt>
                <c:pt idx="4">
                  <c:v>23</c:v>
                </c:pt>
                <c:pt idx="5">
                  <c:v>35</c:v>
                </c:pt>
                <c:pt idx="6">
                  <c:v>28</c:v>
                </c:pt>
                <c:pt idx="7">
                  <c:v>36</c:v>
                </c:pt>
                <c:pt idx="8">
                  <c:v>43</c:v>
                </c:pt>
                <c:pt idx="9">
                  <c:v>21</c:v>
                </c:pt>
                <c:pt idx="10">
                  <c:v>46</c:v>
                </c:pt>
                <c:pt idx="11">
                  <c:v>42</c:v>
                </c:pt>
                <c:pt idx="12">
                  <c:v>20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Chat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16</c:v>
                </c:pt>
                <c:pt idx="1">
                  <c:v>39</c:v>
                </c:pt>
                <c:pt idx="2">
                  <c:v>24</c:v>
                </c:pt>
                <c:pt idx="3">
                  <c:v>19</c:v>
                </c:pt>
                <c:pt idx="4">
                  <c:v>16</c:v>
                </c:pt>
                <c:pt idx="5">
                  <c:v>12</c:v>
                </c:pt>
                <c:pt idx="6">
                  <c:v>21</c:v>
                </c:pt>
                <c:pt idx="7">
                  <c:v>26</c:v>
                </c:pt>
                <c:pt idx="8">
                  <c:v>30</c:v>
                </c:pt>
                <c:pt idx="9">
                  <c:v>23</c:v>
                </c:pt>
                <c:pt idx="10">
                  <c:v>19</c:v>
                </c:pt>
                <c:pt idx="11">
                  <c:v>19</c:v>
                </c:pt>
                <c:pt idx="1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591800"/>
        <c:axId val="443592192"/>
      </c:barChart>
      <c:dateAx>
        <c:axId val="443591800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592192"/>
        <c:crosses val="autoZero"/>
        <c:auto val="1"/>
        <c:lblOffset val="100"/>
        <c:baseTimeUnit val="months"/>
      </c:dateAx>
      <c:valAx>
        <c:axId val="443592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918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Email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26</c:v>
                </c:pt>
                <c:pt idx="1">
                  <c:v>16</c:v>
                </c:pt>
                <c:pt idx="2">
                  <c:v>19</c:v>
                </c:pt>
                <c:pt idx="3">
                  <c:v>17</c:v>
                </c:pt>
                <c:pt idx="4">
                  <c:v>111</c:v>
                </c:pt>
                <c:pt idx="5">
                  <c:v>418</c:v>
                </c:pt>
                <c:pt idx="6">
                  <c:v>519</c:v>
                </c:pt>
                <c:pt idx="7">
                  <c:v>489</c:v>
                </c:pt>
                <c:pt idx="8">
                  <c:v>759</c:v>
                </c:pt>
                <c:pt idx="9">
                  <c:v>450</c:v>
                </c:pt>
                <c:pt idx="10">
                  <c:v>492</c:v>
                </c:pt>
                <c:pt idx="11">
                  <c:v>533</c:v>
                </c:pt>
                <c:pt idx="12">
                  <c:v>442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Phone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305</c:v>
                </c:pt>
                <c:pt idx="1">
                  <c:v>219</c:v>
                </c:pt>
                <c:pt idx="2">
                  <c:v>235</c:v>
                </c:pt>
                <c:pt idx="3">
                  <c:v>305</c:v>
                </c:pt>
                <c:pt idx="4">
                  <c:v>233</c:v>
                </c:pt>
                <c:pt idx="5">
                  <c:v>142</c:v>
                </c:pt>
                <c:pt idx="6">
                  <c:v>197</c:v>
                </c:pt>
                <c:pt idx="7">
                  <c:v>162</c:v>
                </c:pt>
                <c:pt idx="8">
                  <c:v>270</c:v>
                </c:pt>
                <c:pt idx="9">
                  <c:v>225</c:v>
                </c:pt>
                <c:pt idx="10">
                  <c:v>246</c:v>
                </c:pt>
                <c:pt idx="11">
                  <c:v>196</c:v>
                </c:pt>
                <c:pt idx="12">
                  <c:v>174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Self-service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145</c:v>
                </c:pt>
                <c:pt idx="1">
                  <c:v>107</c:v>
                </c:pt>
                <c:pt idx="2">
                  <c:v>95</c:v>
                </c:pt>
                <c:pt idx="3">
                  <c:v>111</c:v>
                </c:pt>
                <c:pt idx="4">
                  <c:v>96</c:v>
                </c:pt>
                <c:pt idx="5">
                  <c:v>63</c:v>
                </c:pt>
                <c:pt idx="6">
                  <c:v>90</c:v>
                </c:pt>
                <c:pt idx="7">
                  <c:v>93</c:v>
                </c:pt>
                <c:pt idx="8">
                  <c:v>72</c:v>
                </c:pt>
                <c:pt idx="9">
                  <c:v>112</c:v>
                </c:pt>
                <c:pt idx="10">
                  <c:v>98</c:v>
                </c:pt>
                <c:pt idx="11">
                  <c:v>94</c:v>
                </c:pt>
                <c:pt idx="12">
                  <c:v>93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Walk-in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31</c:v>
                </c:pt>
                <c:pt idx="8">
                  <c:v>1</c:v>
                </c:pt>
                <c:pt idx="9">
                  <c:v>43</c:v>
                </c:pt>
                <c:pt idx="10">
                  <c:v>26</c:v>
                </c:pt>
                <c:pt idx="11">
                  <c:v>31</c:v>
                </c:pt>
                <c:pt idx="12">
                  <c:v>13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Chat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7</c:v>
                </c:pt>
                <c:pt idx="1">
                  <c:v>13</c:v>
                </c:pt>
                <c:pt idx="2">
                  <c:v>11</c:v>
                </c:pt>
                <c:pt idx="3">
                  <c:v>3</c:v>
                </c:pt>
                <c:pt idx="4">
                  <c:v>8</c:v>
                </c:pt>
                <c:pt idx="5">
                  <c:v>4</c:v>
                </c:pt>
                <c:pt idx="6">
                  <c:v>12</c:v>
                </c:pt>
                <c:pt idx="7">
                  <c:v>10</c:v>
                </c:pt>
                <c:pt idx="8">
                  <c:v>8</c:v>
                </c:pt>
                <c:pt idx="9">
                  <c:v>7</c:v>
                </c:pt>
                <c:pt idx="10">
                  <c:v>15</c:v>
                </c:pt>
                <c:pt idx="11">
                  <c:v>9</c:v>
                </c:pt>
                <c:pt idx="1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759856"/>
        <c:axId val="443755152"/>
      </c:barChart>
      <c:dateAx>
        <c:axId val="443759856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755152"/>
        <c:crosses val="autoZero"/>
        <c:auto val="1"/>
        <c:lblOffset val="100"/>
        <c:baseTimeUnit val="months"/>
      </c:dateAx>
      <c:valAx>
        <c:axId val="44375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598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tsk!$B$1</c:f>
              <c:strCache>
                <c:ptCount val="1"/>
                <c:pt idx="0">
                  <c:v>Others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tsk!$B$2:$B$14</c:f>
              <c:numCache>
                <c:formatCode>General</c:formatCode>
                <c:ptCount val="13"/>
                <c:pt idx="0">
                  <c:v>172</c:v>
                </c:pt>
                <c:pt idx="1">
                  <c:v>156</c:v>
                </c:pt>
                <c:pt idx="2">
                  <c:v>179</c:v>
                </c:pt>
                <c:pt idx="3">
                  <c:v>204</c:v>
                </c:pt>
                <c:pt idx="4">
                  <c:v>147</c:v>
                </c:pt>
                <c:pt idx="5">
                  <c:v>161</c:v>
                </c:pt>
                <c:pt idx="6">
                  <c:v>152</c:v>
                </c:pt>
                <c:pt idx="7">
                  <c:v>235</c:v>
                </c:pt>
                <c:pt idx="8">
                  <c:v>189</c:v>
                </c:pt>
                <c:pt idx="9">
                  <c:v>146</c:v>
                </c:pt>
                <c:pt idx="10">
                  <c:v>126</c:v>
                </c:pt>
                <c:pt idx="11">
                  <c:v>131</c:v>
                </c:pt>
                <c:pt idx="12">
                  <c:v>185</c:v>
                </c:pt>
              </c:numCache>
            </c:numRef>
          </c:val>
        </c:ser>
        <c:ser>
          <c:idx val="1"/>
          <c:order val="1"/>
          <c:tx>
            <c:strRef>
              <c:f>tsk!$C$1</c:f>
              <c:strCache>
                <c:ptCount val="1"/>
                <c:pt idx="0">
                  <c:v>Asia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tsk!$C$2:$C$14</c:f>
              <c:numCache>
                <c:formatCode>General</c:formatCode>
                <c:ptCount val="13"/>
                <c:pt idx="0">
                  <c:v>547</c:v>
                </c:pt>
                <c:pt idx="1">
                  <c:v>197</c:v>
                </c:pt>
                <c:pt idx="2">
                  <c:v>266</c:v>
                </c:pt>
                <c:pt idx="3">
                  <c:v>162</c:v>
                </c:pt>
                <c:pt idx="4">
                  <c:v>297</c:v>
                </c:pt>
                <c:pt idx="5">
                  <c:v>215</c:v>
                </c:pt>
                <c:pt idx="6">
                  <c:v>271</c:v>
                </c:pt>
                <c:pt idx="7">
                  <c:v>215</c:v>
                </c:pt>
                <c:pt idx="8">
                  <c:v>295</c:v>
                </c:pt>
                <c:pt idx="9">
                  <c:v>222</c:v>
                </c:pt>
                <c:pt idx="10">
                  <c:v>295</c:v>
                </c:pt>
                <c:pt idx="11">
                  <c:v>195</c:v>
                </c:pt>
                <c:pt idx="12">
                  <c:v>258</c:v>
                </c:pt>
              </c:numCache>
            </c:numRef>
          </c:val>
        </c:ser>
        <c:ser>
          <c:idx val="2"/>
          <c:order val="2"/>
          <c:tx>
            <c:strRef>
              <c:f>tsk!$D$1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tsk!$D$2:$D$14</c:f>
              <c:numCache>
                <c:formatCode>General</c:formatCode>
                <c:ptCount val="13"/>
                <c:pt idx="0">
                  <c:v>1383</c:v>
                </c:pt>
                <c:pt idx="1">
                  <c:v>893</c:v>
                </c:pt>
                <c:pt idx="2">
                  <c:v>1049</c:v>
                </c:pt>
                <c:pt idx="3">
                  <c:v>1155</c:v>
                </c:pt>
                <c:pt idx="4">
                  <c:v>955</c:v>
                </c:pt>
                <c:pt idx="5">
                  <c:v>728</c:v>
                </c:pt>
                <c:pt idx="6">
                  <c:v>972</c:v>
                </c:pt>
                <c:pt idx="7">
                  <c:v>785</c:v>
                </c:pt>
                <c:pt idx="8">
                  <c:v>906</c:v>
                </c:pt>
                <c:pt idx="9">
                  <c:v>889</c:v>
                </c:pt>
                <c:pt idx="10">
                  <c:v>817</c:v>
                </c:pt>
                <c:pt idx="11">
                  <c:v>1120</c:v>
                </c:pt>
                <c:pt idx="12">
                  <c:v>913</c:v>
                </c:pt>
              </c:numCache>
            </c:numRef>
          </c:val>
        </c:ser>
        <c:ser>
          <c:idx val="3"/>
          <c:order val="3"/>
          <c:tx>
            <c:strRef>
              <c:f>tsk!$E$1</c:f>
              <c:strCache>
                <c:ptCount val="1"/>
                <c:pt idx="0">
                  <c:v>N.America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tsk!$E$2:$E$14</c:f>
              <c:numCache>
                <c:formatCode>General</c:formatCode>
                <c:ptCount val="13"/>
                <c:pt idx="0">
                  <c:v>3939</c:v>
                </c:pt>
                <c:pt idx="1">
                  <c:v>3635</c:v>
                </c:pt>
                <c:pt idx="2">
                  <c:v>2977</c:v>
                </c:pt>
                <c:pt idx="3">
                  <c:v>3131</c:v>
                </c:pt>
                <c:pt idx="4">
                  <c:v>2572</c:v>
                </c:pt>
                <c:pt idx="5">
                  <c:v>2844</c:v>
                </c:pt>
                <c:pt idx="6">
                  <c:v>3904</c:v>
                </c:pt>
                <c:pt idx="7">
                  <c:v>3804</c:v>
                </c:pt>
                <c:pt idx="8">
                  <c:v>3758</c:v>
                </c:pt>
                <c:pt idx="9">
                  <c:v>3393</c:v>
                </c:pt>
                <c:pt idx="10">
                  <c:v>3155</c:v>
                </c:pt>
                <c:pt idx="11">
                  <c:v>3580</c:v>
                </c:pt>
                <c:pt idx="12">
                  <c:v>3381</c:v>
                </c:pt>
              </c:numCache>
            </c:numRef>
          </c:val>
        </c:ser>
        <c:ser>
          <c:idx val="4"/>
          <c:order val="4"/>
          <c:tx>
            <c:strRef>
              <c:f>tsk!$F$1</c:f>
              <c:strCache>
                <c:ptCount val="1"/>
                <c:pt idx="0">
                  <c:v>S.America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tsk!$F$2:$F$14</c:f>
              <c:numCache>
                <c:formatCode>General</c:formatCode>
                <c:ptCount val="13"/>
                <c:pt idx="0">
                  <c:v>228</c:v>
                </c:pt>
                <c:pt idx="1">
                  <c:v>258</c:v>
                </c:pt>
                <c:pt idx="2">
                  <c:v>207</c:v>
                </c:pt>
                <c:pt idx="3">
                  <c:v>289</c:v>
                </c:pt>
                <c:pt idx="4">
                  <c:v>254</c:v>
                </c:pt>
                <c:pt idx="5">
                  <c:v>459</c:v>
                </c:pt>
                <c:pt idx="6">
                  <c:v>386</c:v>
                </c:pt>
                <c:pt idx="7">
                  <c:v>311</c:v>
                </c:pt>
                <c:pt idx="8">
                  <c:v>255</c:v>
                </c:pt>
                <c:pt idx="9">
                  <c:v>255</c:v>
                </c:pt>
                <c:pt idx="10">
                  <c:v>339</c:v>
                </c:pt>
                <c:pt idx="11">
                  <c:v>422</c:v>
                </c:pt>
                <c:pt idx="12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755936"/>
        <c:axId val="443762600"/>
      </c:barChart>
      <c:dateAx>
        <c:axId val="443755936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762600"/>
        <c:crosses val="autoZero"/>
        <c:auto val="1"/>
        <c:lblOffset val="100"/>
        <c:baseTimeUnit val="months"/>
      </c:dateAx>
      <c:valAx>
        <c:axId val="443762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559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spPr>
          <a:gradFill flip="none" rotWithShape="1">
            <a:gsLst>
              <a:gs pos="0">
                <a:srgbClr val="5A9BD4">
                  <a:lumMod val="67000"/>
                </a:srgbClr>
              </a:gs>
              <a:gs pos="48000">
                <a:srgbClr val="5A9BD4">
                  <a:lumMod val="97000"/>
                  <a:lumOff val="3000"/>
                </a:srgbClr>
              </a:gs>
              <a:gs pos="100000">
                <a:srgbClr val="5A9BD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rgbClr val="B8D2EC">
                  <a:lumMod val="67000"/>
                </a:srgbClr>
              </a:gs>
              <a:gs pos="48000">
                <a:srgbClr val="B8D2EC">
                  <a:lumMod val="97000"/>
                  <a:lumOff val="3000"/>
                </a:srgbClr>
              </a:gs>
              <a:gs pos="100000">
                <a:srgbClr val="B8D2EC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rgbClr val="FAA75B">
                  <a:lumMod val="67000"/>
                </a:srgbClr>
              </a:gs>
              <a:gs pos="48000">
                <a:srgbClr val="FAA75B">
                  <a:lumMod val="97000"/>
                  <a:lumOff val="3000"/>
                </a:srgbClr>
              </a:gs>
              <a:gs pos="100000">
                <a:srgbClr val="FAA75B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rgbClr val="737373">
                  <a:lumMod val="67000"/>
                </a:srgbClr>
              </a:gs>
              <a:gs pos="48000">
                <a:srgbClr val="737373">
                  <a:lumMod val="97000"/>
                  <a:lumOff val="3000"/>
                </a:srgbClr>
              </a:gs>
              <a:gs pos="100000">
                <a:srgbClr val="737373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rgbClr val="2BCC6F">
                  <a:lumMod val="67000"/>
                </a:srgbClr>
              </a:gs>
              <a:gs pos="48000">
                <a:srgbClr val="2BCC6F">
                  <a:lumMod val="97000"/>
                  <a:lumOff val="3000"/>
                </a:srgbClr>
              </a:gs>
              <a:gs pos="100000">
                <a:srgbClr val="2BCC6F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rgbClr val="F15A60">
                  <a:lumMod val="67000"/>
                </a:srgbClr>
              </a:gs>
              <a:gs pos="48000">
                <a:srgbClr val="F15A60">
                  <a:lumMod val="97000"/>
                  <a:lumOff val="3000"/>
                </a:srgbClr>
              </a:gs>
              <a:gs pos="100000">
                <a:srgbClr val="F15A60">
                  <a:lumMod val="60000"/>
                  <a:lumOff val="40000"/>
                </a:srgbClr>
              </a:gs>
            </a:gsLst>
            <a:lin ang="162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41038336117077E-2"/>
          <c:y val="0.10082130358705162"/>
          <c:w val="0.91270072774994049"/>
          <c:h val="0.62199912510936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tsk!$B$1</c:f>
              <c:strCache>
                <c:ptCount val="1"/>
                <c:pt idx="0">
                  <c:v>Others</c:v>
                </c:pt>
              </c:strCache>
            </c:strRef>
          </c:tx>
          <c:spPr>
            <a:gradFill flip="none" rotWithShape="1">
              <a:gsLst>
                <a:gs pos="0">
                  <a:srgbClr val="7CB5EC">
                    <a:lumMod val="90000"/>
                  </a:srgbClr>
                </a:gs>
                <a:gs pos="100000">
                  <a:srgbClr val="7CB5EC">
                    <a:lumMod val="90000"/>
                    <a:lumOff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tsk!$B$2:$B$14</c:f>
              <c:numCache>
                <c:formatCode>General</c:formatCode>
                <c:ptCount val="13"/>
                <c:pt idx="0">
                  <c:v>12</c:v>
                </c:pt>
                <c:pt idx="1">
                  <c:v>11</c:v>
                </c:pt>
                <c:pt idx="2">
                  <c:v>3</c:v>
                </c:pt>
                <c:pt idx="3">
                  <c:v>62</c:v>
                </c:pt>
                <c:pt idx="4">
                  <c:v>11</c:v>
                </c:pt>
                <c:pt idx="5">
                  <c:v>6</c:v>
                </c:pt>
                <c:pt idx="6">
                  <c:v>5</c:v>
                </c:pt>
                <c:pt idx="7">
                  <c:v>65</c:v>
                </c:pt>
                <c:pt idx="8">
                  <c:v>6</c:v>
                </c:pt>
                <c:pt idx="9">
                  <c:v>2</c:v>
                </c:pt>
                <c:pt idx="10">
                  <c:v>18</c:v>
                </c:pt>
                <c:pt idx="11">
                  <c:v>8</c:v>
                </c:pt>
                <c:pt idx="12">
                  <c:v>38</c:v>
                </c:pt>
              </c:numCache>
            </c:numRef>
          </c:val>
        </c:ser>
        <c:ser>
          <c:idx val="1"/>
          <c:order val="1"/>
          <c:tx>
            <c:strRef>
              <c:f>tsk!$C$1</c:f>
              <c:strCache>
                <c:ptCount val="1"/>
                <c:pt idx="0">
                  <c:v>Asia</c:v>
                </c:pt>
              </c:strCache>
            </c:strRef>
          </c:tx>
          <c:spPr>
            <a:gradFill rotWithShape="1">
              <a:gsLst>
                <a:gs pos="0">
                  <a:srgbClr val="737373">
                    <a:lumMod val="90000"/>
                  </a:srgbClr>
                </a:gs>
                <a:gs pos="100000">
                  <a:srgbClr val="737373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tsk!$C$2:$C$14</c:f>
              <c:numCache>
                <c:formatCode>General</c:formatCode>
                <c:ptCount val="13"/>
                <c:pt idx="0">
                  <c:v>357</c:v>
                </c:pt>
                <c:pt idx="1">
                  <c:v>55</c:v>
                </c:pt>
                <c:pt idx="2">
                  <c:v>41</c:v>
                </c:pt>
                <c:pt idx="3">
                  <c:v>61</c:v>
                </c:pt>
                <c:pt idx="4">
                  <c:v>35</c:v>
                </c:pt>
                <c:pt idx="5">
                  <c:v>51</c:v>
                </c:pt>
                <c:pt idx="6">
                  <c:v>55</c:v>
                </c:pt>
                <c:pt idx="7">
                  <c:v>54</c:v>
                </c:pt>
                <c:pt idx="8">
                  <c:v>32</c:v>
                </c:pt>
                <c:pt idx="9">
                  <c:v>21</c:v>
                </c:pt>
                <c:pt idx="10">
                  <c:v>7</c:v>
                </c:pt>
                <c:pt idx="11">
                  <c:v>22</c:v>
                </c:pt>
                <c:pt idx="12">
                  <c:v>63</c:v>
                </c:pt>
              </c:numCache>
            </c:numRef>
          </c:val>
        </c:ser>
        <c:ser>
          <c:idx val="2"/>
          <c:order val="2"/>
          <c:tx>
            <c:strRef>
              <c:f>tsk!$D$1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rgbClr val="90ED7D">
                    <a:lumMod val="90000"/>
                  </a:srgbClr>
                </a:gs>
                <a:gs pos="100000">
                  <a:srgbClr val="90ED7D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tsk!$D$2:$D$14</c:f>
              <c:numCache>
                <c:formatCode>General</c:formatCode>
                <c:ptCount val="13"/>
                <c:pt idx="0">
                  <c:v>90</c:v>
                </c:pt>
                <c:pt idx="1">
                  <c:v>120</c:v>
                </c:pt>
                <c:pt idx="2">
                  <c:v>141</c:v>
                </c:pt>
                <c:pt idx="3">
                  <c:v>140</c:v>
                </c:pt>
                <c:pt idx="4">
                  <c:v>109</c:v>
                </c:pt>
                <c:pt idx="5">
                  <c:v>97</c:v>
                </c:pt>
                <c:pt idx="6">
                  <c:v>96</c:v>
                </c:pt>
                <c:pt idx="7">
                  <c:v>70</c:v>
                </c:pt>
                <c:pt idx="8">
                  <c:v>84</c:v>
                </c:pt>
                <c:pt idx="9">
                  <c:v>109</c:v>
                </c:pt>
                <c:pt idx="10">
                  <c:v>117</c:v>
                </c:pt>
                <c:pt idx="11">
                  <c:v>58</c:v>
                </c:pt>
                <c:pt idx="12">
                  <c:v>47</c:v>
                </c:pt>
              </c:numCache>
            </c:numRef>
          </c:val>
        </c:ser>
        <c:ser>
          <c:idx val="3"/>
          <c:order val="3"/>
          <c:tx>
            <c:strRef>
              <c:f>tsk!$E$1</c:f>
              <c:strCache>
                <c:ptCount val="1"/>
                <c:pt idx="0">
                  <c:v>N.America</c:v>
                </c:pt>
              </c:strCache>
            </c:strRef>
          </c:tx>
          <c:spPr>
            <a:gradFill rotWithShape="1">
              <a:gsLst>
                <a:gs pos="0">
                  <a:srgbClr val="FAA75B">
                    <a:lumMod val="90000"/>
                  </a:srgbClr>
                </a:gs>
                <a:gs pos="100000">
                  <a:srgbClr val="FAA75B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tsk!$E$2:$E$14</c:f>
              <c:numCache>
                <c:formatCode>General</c:formatCode>
                <c:ptCount val="13"/>
                <c:pt idx="0">
                  <c:v>111</c:v>
                </c:pt>
                <c:pt idx="1">
                  <c:v>139</c:v>
                </c:pt>
                <c:pt idx="2">
                  <c:v>108</c:v>
                </c:pt>
                <c:pt idx="3">
                  <c:v>175</c:v>
                </c:pt>
                <c:pt idx="4">
                  <c:v>136</c:v>
                </c:pt>
                <c:pt idx="5">
                  <c:v>102</c:v>
                </c:pt>
                <c:pt idx="6">
                  <c:v>117</c:v>
                </c:pt>
                <c:pt idx="7">
                  <c:v>144</c:v>
                </c:pt>
                <c:pt idx="8">
                  <c:v>136</c:v>
                </c:pt>
                <c:pt idx="9">
                  <c:v>68</c:v>
                </c:pt>
                <c:pt idx="10">
                  <c:v>89</c:v>
                </c:pt>
                <c:pt idx="11">
                  <c:v>117</c:v>
                </c:pt>
                <c:pt idx="12">
                  <c:v>70</c:v>
                </c:pt>
              </c:numCache>
            </c:numRef>
          </c:val>
        </c:ser>
        <c:ser>
          <c:idx val="4"/>
          <c:order val="4"/>
          <c:tx>
            <c:strRef>
              <c:f>tsk!$F$1</c:f>
              <c:strCache>
                <c:ptCount val="1"/>
                <c:pt idx="0">
                  <c:v>S.America</c:v>
                </c:pt>
              </c:strCache>
            </c:strRef>
          </c:tx>
          <c:spPr>
            <a:gradFill rotWithShape="1">
              <a:gsLst>
                <a:gs pos="0">
                  <a:srgbClr val="999EFF">
                    <a:lumMod val="90000"/>
                  </a:srgbClr>
                </a:gs>
                <a:gs pos="100000">
                  <a:srgbClr val="999EFF">
                    <a:lumMod val="90000"/>
                    <a:lumOff val="10000"/>
                  </a:srgbClr>
                </a:gs>
              </a:gsLst>
              <a:lin ang="162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tsk!$A$2:$A$14</c:f>
              <c:numCache>
                <c:formatCode>yyyy\ mmm</c:formatCode>
                <c:ptCount val="13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</c:numCache>
            </c:numRef>
          </c:cat>
          <c:val>
            <c:numRef>
              <c:f>tsk!$F$2:$F$14</c:f>
              <c:numCache>
                <c:formatCode>General</c:formatCode>
                <c:ptCount val="13"/>
                <c:pt idx="0">
                  <c:v>5</c:v>
                </c:pt>
                <c:pt idx="1">
                  <c:v>3</c:v>
                </c:pt>
                <c:pt idx="3">
                  <c:v>10</c:v>
                </c:pt>
                <c:pt idx="4">
                  <c:v>3</c:v>
                </c:pt>
                <c:pt idx="5">
                  <c:v>2</c:v>
                </c:pt>
                <c:pt idx="6">
                  <c:v>6</c:v>
                </c:pt>
                <c:pt idx="7">
                  <c:v>7</c:v>
                </c:pt>
                <c:pt idx="8">
                  <c:v>10</c:v>
                </c:pt>
                <c:pt idx="9">
                  <c:v>11</c:v>
                </c:pt>
                <c:pt idx="10">
                  <c:v>25</c:v>
                </c:pt>
                <c:pt idx="11">
                  <c:v>38</c:v>
                </c:pt>
                <c:pt idx="12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43756328"/>
        <c:axId val="443757112"/>
      </c:barChart>
      <c:dateAx>
        <c:axId val="443756328"/>
        <c:scaling>
          <c:orientation val="minMax"/>
        </c:scaling>
        <c:delete val="1"/>
        <c:axPos val="b"/>
        <c:numFmt formatCode="yyyy\ mmm" sourceLinked="1"/>
        <c:majorTickMark val="out"/>
        <c:minorTickMark val="none"/>
        <c:tickLblPos val="nextTo"/>
        <c:crossAx val="443757112"/>
        <c:crosses val="autoZero"/>
        <c:auto val="1"/>
        <c:lblOffset val="100"/>
        <c:baseTimeUnit val="months"/>
      </c:dateAx>
      <c:valAx>
        <c:axId val="443757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56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EEEEE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rgbClr val="555A5F"/>
        </a:gs>
        <a:gs pos="100000">
          <a:srgbClr val="1C1E20"/>
        </a:gs>
      </a:gsLst>
      <a:path path="circle">
        <a:fillToRect l="50000" t="50000" r="50000" b="50000"/>
      </a:path>
      <a:tileRect/>
    </a:gradFill>
    <a:ln w="9525" cap="flat" cmpd="sng" algn="ctr">
      <a:noFill/>
      <a:round/>
    </a:ln>
    <a:effectLst/>
  </c:spPr>
  <c:txPr>
    <a:bodyPr/>
    <a:lstStyle/>
    <a:p>
      <a:pPr>
        <a:defRPr>
          <a:solidFill>
            <a:srgbClr val="EEEEEE"/>
          </a:solidFill>
        </a:defRPr>
      </a:pPr>
      <a:endParaRPr lang="en-US"/>
    </a:p>
  </c:txPr>
  <c:externalData r:id="rId4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B087-61D3-6D4D-9661-C822BC784D82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D5-1E2A-8746-AAFA-D789586DF9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69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76F68B-654B-CB4E-B658-E7D588F32CA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0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1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0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65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51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41DC0-909D-433A-AD52-FB3346F35CB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0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12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91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41DC0-909D-433A-AD52-FB3346F35CB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0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41DC0-909D-433A-AD52-FB3346F35CB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94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2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0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85" y="4055346"/>
            <a:ext cx="4610819" cy="23876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6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/>
          <p:cNvSpPr>
            <a:spLocks noChangeArrowheads="1"/>
          </p:cNvSpPr>
          <p:nvPr/>
        </p:nvSpPr>
        <p:spPr bwMode="auto">
          <a:xfrm>
            <a:off x="0" y="0"/>
            <a:ext cx="9144000" cy="591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sz="2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5" name="Picture 8" descr="template-diferenciais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74"/>
          <a:stretch/>
        </p:blipFill>
        <p:spPr bwMode="auto">
          <a:xfrm>
            <a:off x="0" y="0"/>
            <a:ext cx="9144000" cy="104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template-instituto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4"/>
          <a:stretch/>
        </p:blipFill>
        <p:spPr bwMode="auto">
          <a:xfrm>
            <a:off x="0" y="6378222"/>
            <a:ext cx="9144000" cy="47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0315" y="0"/>
            <a:ext cx="604659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19150" y="127777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368" y="6519217"/>
            <a:ext cx="619097" cy="28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82770C-FD65-F444-BE84-BAF7BF29A91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4" descr="NOVELIS_logo_RGB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303" y="120907"/>
            <a:ext cx="955912" cy="80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88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09" y="182880"/>
            <a:ext cx="5494713" cy="731520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7E6D7-B331-4498-899C-C14A91E06F1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6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5CA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0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98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9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15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8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576"/>
            <a:ext cx="8870868" cy="78642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738" y="157895"/>
            <a:ext cx="7886700" cy="791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90445"/>
            <a:ext cx="7886700" cy="498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Click to edit </a:t>
            </a:r>
          </a:p>
          <a:p>
            <a:pPr lvl="1"/>
            <a:r>
              <a:rPr lang="pt-BR" dirty="0" smtClean="0"/>
              <a:t>Second level </a:t>
            </a:r>
          </a:p>
          <a:p>
            <a:pPr lvl="1"/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53" y="64556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5CA8"/>
                </a:solidFill>
              </a:defRPr>
            </a:lvl1pPr>
          </a:lstStyle>
          <a:p>
            <a:fld id="{82B0E2D2-9B62-A84B-BCE8-1BF0FA70AEDD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1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1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CA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vsccmcas00/securit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ams.insidenovelis.com/depts/IT/EndUserCompute/Stefanini%20SLA%20Reporting/Forms/AllItems.aspx?RootFolder=/depts/IT/EndUserCompute/Stefanini%20SLA%20Reporting/Incident%20Management%20P1%20and%20P2%20Summary/P1%20and%20P2%20Summary%202016&amp;FolderCTID=0x012000E235CE5CE7AB724EAA29CA792954F743&amp;View=%7b5FB6F7E8-52E1-4206-97EF-7C516E9D79E0%7d&amp;InitialTabId=Ribbon.Document&amp;VisibilityContext=WSSTabPersiste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01" y="5934902"/>
            <a:ext cx="1976632" cy="423673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4175185" y="3416992"/>
            <a:ext cx="4610819" cy="2387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Novelis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Monthly </a:t>
            </a:r>
            <a:r>
              <a:rPr lang="en-US" dirty="0">
                <a:solidFill>
                  <a:schemeClr val="tx2"/>
                </a:solidFill>
              </a:rPr>
              <a:t>Review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July 2016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Enterprise Architecture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584961"/>
              </p:ext>
            </p:extLst>
          </p:nvPr>
        </p:nvGraphicFramePr>
        <p:xfrm>
          <a:off x="184738" y="981395"/>
          <a:ext cx="8753200" cy="4988751"/>
        </p:xfrm>
        <a:graphic>
          <a:graphicData uri="http://schemas.openxmlformats.org/drawingml/2006/table">
            <a:tbl>
              <a:tblPr/>
              <a:tblGrid>
                <a:gridCol w="8753200"/>
              </a:tblGrid>
              <a:tr h="39752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Calibri"/>
                        </a:rPr>
                        <a:t>Successes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5957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sz="11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Dashboard for security applications went live.   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hlinkClick r:id="rId2"/>
                        </a:rPr>
                        <a:t>http://novsccmcas00/security.html</a:t>
                      </a:r>
                      <a:endParaRPr lang="en-US" sz="12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DC/DHCP COOP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New Tech Writer job description developed and submitted for sourcing.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sz="1100" b="1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2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Open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Action Items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2597971">
                <a:tc>
                  <a:txBody>
                    <a:bodyPr/>
                    <a:lstStyle/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Documentation for open SOW Deliverables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(Patch Management / Release Deploy / SDLC) – 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Team formalized and outline being drafted. 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MBAM 256-bit standard across Novelis</a:t>
                      </a:r>
                      <a:endParaRPr lang="en-US" sz="12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OneDrive for Business – 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developing 2 solutions (new and current devices).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Auto-populate AD Groups – 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Requested by HR through SharePoint team.  Solution being tested now.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AD Security Assessment Remediation – 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Tasks created and tracked on SharePoint.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Windows 10 – 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Testing deployment methods.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Assisted with Global SAP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Audit SharePoint site.</a:t>
                      </a:r>
                      <a:endParaRPr lang="en-US" sz="12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Service Desk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 Desk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1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Service Desk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978220"/>
              </p:ext>
            </p:extLst>
          </p:nvPr>
        </p:nvGraphicFramePr>
        <p:xfrm>
          <a:off x="168568" y="735093"/>
          <a:ext cx="8763000" cy="5776293"/>
        </p:xfrm>
        <a:graphic>
          <a:graphicData uri="http://schemas.openxmlformats.org/drawingml/2006/table">
            <a:tbl>
              <a:tblPr/>
              <a:tblGrid>
                <a:gridCol w="8763000"/>
              </a:tblGrid>
              <a:tr h="29032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Calibri"/>
                        </a:rPr>
                        <a:t>Successes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97135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Helsinki User Acceptance Testing (UAT) 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 Assisted on Helsinki testing in ServiceNow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Shift Left Updates: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Phishing Email Ticket Handling Process</a:t>
                      </a:r>
                      <a:r>
                        <a:rPr 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 Knowledge finalized and training initiated in July, currently the SD is working tickets assigned to the IT Service Desk PhishMe L1.  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altLang="en-US" sz="1100" b="1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altLang="en-US" sz="1100" b="1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Volume Q3: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altLang="en-US" sz="1100" b="1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altLang="en-US" sz="1100" b="1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8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SLA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Review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002144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SD - Abandon - 1</a:t>
                      </a:r>
                      <a:r>
                        <a:rPr lang="en-US" altLang="en-US" sz="11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 Our Abandon Rate is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low across all regions; significant improvement over 2015.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SD - Speed – Chat </a:t>
                      </a:r>
                      <a:r>
                        <a:rPr lang="en-US" altLang="en-US" sz="11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 Chat response still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challenging for SD, July is the last month for burn-in period.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SD – Resolution (1</a:t>
                      </a: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&amp; 2)</a:t>
                      </a:r>
                      <a:r>
                        <a:rPr lang="en-US" altLang="en-US" sz="11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1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Service Now dashboard for SD resolution 1 and 2 still not working properly due to limitations of SNOW out of box SLA reporting module. Script, created by Stefanini to be reviewed with Novelis and moved to production by EOM.</a:t>
                      </a: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11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Times New Roman"/>
                        </a:rPr>
                        <a:t>Updates and On-going Actions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554196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Regional CSAT Improvement Project 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 Stefanini to create action item plan.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IC Dashboard 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 Dashboard completed uploaded regularly to Novelis SharePoint: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IC Dashboard SharePoint link</a:t>
                      </a:r>
                      <a:endParaRPr lang="en-US" sz="1100" b="1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GreenShot 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– GreenShot software now available as a replacement for SnagIT; five self help KBs created for end users.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ODfB</a:t>
                      </a:r>
                      <a:r>
                        <a:rPr lang="en-US" altLang="en-US" sz="11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– Knowledge Team created 9 KBs and training delivered to all service desk agents globally.</a:t>
                      </a: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84738" y="182880"/>
            <a:ext cx="873066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05CA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Service Desk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70" y="1992573"/>
            <a:ext cx="3925530" cy="9152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Deskside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Deskside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38" y="157895"/>
            <a:ext cx="7886700" cy="4216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Deskside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422889"/>
              </p:ext>
            </p:extLst>
          </p:nvPr>
        </p:nvGraphicFramePr>
        <p:xfrm>
          <a:off x="184738" y="579549"/>
          <a:ext cx="8753200" cy="5361866"/>
        </p:xfrm>
        <a:graphic>
          <a:graphicData uri="http://schemas.openxmlformats.org/drawingml/2006/table">
            <a:tbl>
              <a:tblPr/>
              <a:tblGrid>
                <a:gridCol w="8753200"/>
              </a:tblGrid>
              <a:tr h="3226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Calibri"/>
                        </a:rPr>
                        <a:t>Successes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083532">
                <a:tc>
                  <a:txBody>
                    <a:bodyPr/>
                    <a:lstStyle/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Deskside Agent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annual refresher training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Deskside team has completed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annual refresher training.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ODfB training–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Deskside team has completed the ODfB training.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marR="0" lvl="1" indent="-279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NIC Issues –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Deskside performed multiple tests and re-tests globally in conjunction with the SCCM, Dell and John Pezzino. We have determined that the intermittent issues with the NIC cards are not due to a the SCCM image or faulty hardware.</a:t>
                      </a:r>
                      <a:endParaRPr lang="en-US" sz="1100" b="1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Open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Action Items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2420082">
                <a:tc>
                  <a:txBody>
                    <a:bodyPr/>
                    <a:lstStyle/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Vietnam Deskside Support: </a:t>
                      </a:r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Vietnam has contracted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local Deskside support for their plant.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Dell Laptop NIC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Issues - Warren Ohio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: David Priest is still reporting intermittent issues with the NIC cards in the 7000 series laptops. 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Application Packaging: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The team has met with Bruce and Don for training testing and are currently performing additional testing. 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Training Rooms Atlanta –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The team is working with Clemens and Carol to have the conference rooms in Atlanta updated and modernized to meet Novelis needs. </a:t>
                      </a: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Local Training Sessions: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Deskside is working on compiling lunch and learn type training session for End Users. We are targeting to take this live by end of August.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Times New Roman"/>
                        </a:rPr>
                        <a:t>Staffing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746214">
                <a:tc>
                  <a:txBody>
                    <a:bodyPr/>
                    <a:lstStyle/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Atlanta: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Keenon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Snow has been brought in to the Atlanta Deskside Support team. </a:t>
                      </a: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1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Terra Haute: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Jared Bush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has been brought in as a temporary solution as the EUC IT support team member.</a:t>
                      </a: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1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Ohle: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Martin Rissman has successfully returned from medical.</a:t>
                      </a:r>
                      <a:endParaRPr lang="en-US" sz="11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Base Services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Services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72123"/>
              </p:ext>
            </p:extLst>
          </p:nvPr>
        </p:nvGraphicFramePr>
        <p:xfrm>
          <a:off x="184738" y="878898"/>
          <a:ext cx="8753200" cy="5118042"/>
        </p:xfrm>
        <a:graphic>
          <a:graphicData uri="http://schemas.openxmlformats.org/drawingml/2006/table">
            <a:tbl>
              <a:tblPr/>
              <a:tblGrid>
                <a:gridCol w="8753200"/>
              </a:tblGrid>
              <a:tr h="28967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Calibri"/>
                        </a:rPr>
                        <a:t>Successes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785965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sz="11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HTTPS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mobile access: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Base Services has provided the solution for F5 proxy locations. Certificate roll-out and whitelisting of a site if needed.</a:t>
                      </a:r>
                      <a:endParaRPr lang="en-US" sz="11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Symantec VIP Authentication Service: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Migration of SSL Certificates to SHA-2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New Certificate Authority Servers setup and configuration: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 4 New CA Servers with 2012 R2 OS to support SHA-2 algorithm.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PhishMe Operational and Process shift to Stefanini: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The initial filtering of the PhishMe tickets are now handled by Stefanini through a separate queue. Process has been built on how to handle each and every ticket.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Domain Controller and DHCP Failover setup in NA: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Completed with Yeongju, Ulsan, China, Malaysia and Vietnam sites.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Dell Custom Factory Integration (CFI) / Factory Image: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Ordered units were deployed and KB has been published.</a:t>
                      </a:r>
                      <a:endParaRPr lang="en-US" sz="11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914400" algn="l"/>
                        </a:tabLst>
                        <a:defRPr/>
                      </a:pPr>
                      <a:endParaRPr lang="en-US" sz="11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7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Open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Action Items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476665">
                <a:tc>
                  <a:txBody>
                    <a:bodyPr/>
                    <a:lstStyle/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AD Cleanup in NE: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Done with Goettingen, Nachterstedt, Stuttgart and Latchford. Approved cleanup document for Wednesbury, Madeira, Crick and West Brom and scheduled Change to be implemented August 19, 2016.</a:t>
                      </a:r>
                    </a:p>
                    <a:p>
                      <a:pPr marL="742950" marR="0" lvl="1" indent="-279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OneDrive for Business (ODfB):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IT-Users Deployment is in schedule.</a:t>
                      </a:r>
                    </a:p>
                    <a:p>
                      <a:pPr marL="742950" marR="0" lvl="1" indent="-279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ProofPoint Project Assistance: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Proof of Concept planning and implementation for Novelis’ email filtering POC.</a:t>
                      </a:r>
                    </a:p>
                    <a:p>
                      <a:pPr marL="742950" marR="0" lvl="1" indent="-279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2 New SCCM Secondary Site Server Migration for NSA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: Have accomplished the setup and configuration awaiting replication across the primary site.</a:t>
                      </a:r>
                    </a:p>
                    <a:p>
                      <a:pPr marL="742950" marR="0" lvl="1" indent="-279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GPO Cleanup / AD Cleanup: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/>
                        </a:rPr>
                        <a:t>Ongoing efforts of Stefanini Base Services with Novelis’ Security Team.</a:t>
                      </a:r>
                      <a:endParaRPr lang="en-US" sz="1100" b="1" baseline="0" dirty="0" smtClean="0">
                        <a:solidFill>
                          <a:schemeClr val="tx1"/>
                        </a:solidFill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1" baseline="0" dirty="0">
                        <a:solidFill>
                          <a:schemeClr val="tx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7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Times New Roman"/>
                        </a:rPr>
                        <a:t>Staffing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491644">
                <a:tc>
                  <a:txBody>
                    <a:bodyPr/>
                    <a:lstStyle/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1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Active Directory: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Level 3 resource filling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in progress.</a:t>
                      </a: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738" y="157895"/>
            <a:ext cx="7886700" cy="79101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Base Services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6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Change Management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Cross-Functional Service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1656804" y="2670220"/>
          <a:ext cx="5638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75766" y="1448516"/>
          <a:ext cx="75640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2685"/>
                <a:gridCol w="1098675"/>
                <a:gridCol w="1260679"/>
                <a:gridCol w="1260679"/>
                <a:gridCol w="1260679"/>
                <a:gridCol w="126067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41" marR="7241" marT="7241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Exception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41" marR="7241" marT="7241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Emergency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41" marR="7241" marT="7241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  <a:latin typeface="Calibri" panose="020F0502020204030204" pitchFamily="34" charset="0"/>
                        </a:rPr>
                        <a:t>July EOM 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72" marR="7241" marT="7241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1" marR="7241" marT="7241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1" marR="7241" marT="7241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1" marR="7241" marT="7241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  <a:endParaRPr lang="en-US" b="1" dirty="0">
                        <a:solidFill>
                          <a:srgbClr val="00B05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75766" y="377109"/>
            <a:ext cx="7564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kern="0" dirty="0" smtClean="0">
                <a:solidFill>
                  <a:schemeClr val="accent1"/>
                </a:solidFill>
              </a:rPr>
              <a:t>Change Management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Change Management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Group 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515434"/>
              </p:ext>
            </p:extLst>
          </p:nvPr>
        </p:nvGraphicFramePr>
        <p:xfrm>
          <a:off x="628650" y="948907"/>
          <a:ext cx="7886700" cy="4535294"/>
        </p:xfrm>
        <a:graphic>
          <a:graphicData uri="http://schemas.openxmlformats.org/drawingml/2006/table">
            <a:tbl>
              <a:tblPr/>
              <a:tblGrid>
                <a:gridCol w="7886700"/>
              </a:tblGrid>
              <a:tr h="393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ヒラギノ角ゴ Pro W3" pitchFamily="-80" charset="-128"/>
                        </a:rPr>
                        <a:t>Successes</a:t>
                      </a:r>
                    </a:p>
                  </a:txBody>
                  <a:tcPr marL="87630" marR="87630" marT="45653" marB="45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2005066">
                <a:tc>
                  <a:txBody>
                    <a:bodyPr/>
                    <a:lstStyle>
                      <a:lvl1pPr marL="171450" indent="-171450"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80" charset="-128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 change backlogs have been recorded for the month.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altLang="en-US" sz="12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Volume of Exception changes has maintained at a manageable level with low volume percentage for the month.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endParaRPr lang="en-US" altLang="en-US" sz="12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ServiceNow Change Management enhancements – successfully completed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en-US" sz="12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The Change management enhancements in ServiceNow has been successfully deployed to production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-80" charset="-128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80" charset="-128"/>
                        <a:cs typeface="+mn-cs"/>
                      </a:endParaRPr>
                    </a:p>
                  </a:txBody>
                  <a:tcPr marL="87630" marR="87630"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ヒラギノ角ゴ Pro W3" pitchFamily="-80" charset="-128"/>
                        </a:rPr>
                        <a:t>Challenges</a:t>
                      </a:r>
                    </a:p>
                  </a:txBody>
                  <a:tcPr marL="87630" marR="87630" marT="45653" marB="45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743782">
                <a:tc>
                  <a:txBody>
                    <a:bodyPr/>
                    <a:lstStyle>
                      <a:lvl1pPr marL="171450" indent="-171450"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80" charset="-128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 with Change Module due to enhancements.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en-US" sz="12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en-US" sz="12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After the change module enhancements have been deployed to production, there were issues with the already existing change records. However we were able to work on a fix and successfully deployed in production and working now as expected.</a:t>
                      </a:r>
                    </a:p>
                  </a:txBody>
                  <a:tcPr marL="87630" marR="87630"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190445"/>
            <a:ext cx="3919074" cy="4986518"/>
          </a:xfrm>
        </p:spPr>
        <p:txBody>
          <a:bodyPr/>
          <a:lstStyle/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Service Level </a:t>
            </a:r>
            <a:r>
              <a:rPr lang="en-US" sz="1600" dirty="0">
                <a:solidFill>
                  <a:schemeClr val="tx1"/>
                </a:solidFill>
              </a:rPr>
              <a:t>Review </a:t>
            </a:r>
          </a:p>
          <a:p>
            <a:pPr marL="633413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Service Level Attainment by Service Tower</a:t>
            </a:r>
            <a:endParaRPr lang="en-US" sz="1400" dirty="0"/>
          </a:p>
          <a:p>
            <a:pPr marL="0">
              <a:spcBef>
                <a:spcPts val="0"/>
              </a:spcBef>
              <a:buClr>
                <a:srgbClr val="0059AA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>
                <a:solidFill>
                  <a:schemeClr val="tx1"/>
                </a:solidFill>
              </a:rPr>
              <a:t>Enterprise Architecture Review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Completed items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Open action items</a:t>
            </a:r>
          </a:p>
          <a:p>
            <a:pPr marL="0">
              <a:spcBef>
                <a:spcPts val="0"/>
              </a:spcBef>
              <a:buClr>
                <a:srgbClr val="0059AA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Service </a:t>
            </a:r>
            <a:r>
              <a:rPr lang="en-US" sz="1600" dirty="0">
                <a:solidFill>
                  <a:schemeClr val="tx1"/>
                </a:solidFill>
              </a:rPr>
              <a:t>Desk Review </a:t>
            </a:r>
          </a:p>
          <a:p>
            <a:pPr marL="630238" lvl="1" indent="-342900"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of O</a:t>
            </a:r>
            <a:r>
              <a:rPr lang="en-US" sz="1400" dirty="0" smtClean="0"/>
              <a:t>perational </a:t>
            </a:r>
            <a:r>
              <a:rPr lang="en-US" sz="1400" dirty="0"/>
              <a:t>T</a:t>
            </a:r>
            <a:r>
              <a:rPr lang="en-US" sz="1400" dirty="0" smtClean="0"/>
              <a:t>rends </a:t>
            </a:r>
            <a:r>
              <a:rPr lang="en-US" sz="1400" dirty="0"/>
              <a:t>and </a:t>
            </a:r>
            <a:r>
              <a:rPr lang="en-US" sz="1400" dirty="0" smtClean="0"/>
              <a:t>Forecasting</a:t>
            </a:r>
            <a:endParaRPr lang="en-US" sz="1400" dirty="0"/>
          </a:p>
          <a:p>
            <a:pPr marL="630238" lvl="1" indent="-342900"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of any </a:t>
            </a:r>
            <a:r>
              <a:rPr lang="en-US" sz="1400" dirty="0" smtClean="0"/>
              <a:t>Open </a:t>
            </a:r>
            <a:r>
              <a:rPr lang="en-US" sz="1400" dirty="0"/>
              <a:t>A</a:t>
            </a:r>
            <a:r>
              <a:rPr lang="en-US" sz="1400" dirty="0" smtClean="0"/>
              <a:t>ction </a:t>
            </a:r>
            <a:r>
              <a:rPr lang="en-US" sz="1400" dirty="0"/>
              <a:t>I</a:t>
            </a:r>
            <a:r>
              <a:rPr lang="en-US" sz="1400" dirty="0" smtClean="0"/>
              <a:t>tems</a:t>
            </a:r>
            <a:endParaRPr lang="en-US" sz="1400" dirty="0"/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>
                <a:solidFill>
                  <a:schemeClr val="tx1"/>
                </a:solidFill>
              </a:rPr>
              <a:t>Deskside Review </a:t>
            </a:r>
          </a:p>
          <a:p>
            <a:pPr marL="630238" lvl="1" indent="-342900"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of O</a:t>
            </a:r>
            <a:r>
              <a:rPr lang="en-US" sz="1400" dirty="0" smtClean="0"/>
              <a:t>perational </a:t>
            </a:r>
            <a:r>
              <a:rPr lang="en-US" sz="1400" dirty="0"/>
              <a:t>T</a:t>
            </a:r>
            <a:r>
              <a:rPr lang="en-US" sz="1400" dirty="0" smtClean="0"/>
              <a:t>rends </a:t>
            </a:r>
            <a:r>
              <a:rPr lang="en-US" sz="1400" dirty="0"/>
              <a:t>and </a:t>
            </a:r>
            <a:r>
              <a:rPr lang="en-US" sz="1400" dirty="0" smtClean="0"/>
              <a:t>Forecasting</a:t>
            </a:r>
            <a:endParaRPr lang="en-US" sz="1400" dirty="0"/>
          </a:p>
          <a:p>
            <a:pPr marL="630238" lvl="1" indent="-342900"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of any Open Action </a:t>
            </a:r>
            <a:r>
              <a:rPr lang="en-US" sz="1400" dirty="0" smtClean="0"/>
              <a:t>Items</a:t>
            </a:r>
          </a:p>
          <a:p>
            <a:pPr marL="630238" lvl="1" indent="-342900"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>
                <a:solidFill>
                  <a:schemeClr val="tx1"/>
                </a:solidFill>
              </a:rPr>
              <a:t>Base Services Review </a:t>
            </a:r>
          </a:p>
          <a:p>
            <a:pPr marL="630238" lvl="1" indent="-342900"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of Operational Trends and Forecasting</a:t>
            </a:r>
          </a:p>
          <a:p>
            <a:pPr marL="633413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of any Open Action Items</a:t>
            </a:r>
            <a:endParaRPr lang="en-US" dirty="0"/>
          </a:p>
          <a:p>
            <a:pPr marL="630238" lvl="1" indent="-342900"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47724" y="1190012"/>
            <a:ext cx="3919074" cy="4986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Cross </a:t>
            </a:r>
            <a:r>
              <a:rPr lang="en-US" sz="1600" dirty="0">
                <a:solidFill>
                  <a:schemeClr val="tx1"/>
                </a:solidFill>
              </a:rPr>
              <a:t>Functional Services Review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Change Management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Continued </a:t>
            </a:r>
            <a:r>
              <a:rPr lang="en-US" sz="1400" dirty="0"/>
              <a:t>Service Improvement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Problem Management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IT Asset Management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>
                <a:solidFill>
                  <a:schemeClr val="tx1"/>
                </a:solidFill>
              </a:rPr>
              <a:t>ServiceNow Support Review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ServiceNow </a:t>
            </a:r>
            <a:r>
              <a:rPr lang="en-US" sz="1400" dirty="0" smtClean="0"/>
              <a:t>Support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0">
              <a:spcBef>
                <a:spcPts val="0"/>
              </a:spcBef>
              <a:buClr>
                <a:srgbClr val="0059AA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Quality Review 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Overall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CSAT Response Rate</a:t>
            </a:r>
            <a:endParaRPr lang="en-US" sz="1400" dirty="0"/>
          </a:p>
          <a:p>
            <a:pPr>
              <a:buClr>
                <a:srgbClr val="002060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Knowledge </a:t>
            </a:r>
            <a:r>
              <a:rPr lang="en-US" sz="1600" dirty="0">
                <a:solidFill>
                  <a:schemeClr val="tx1"/>
                </a:solidFill>
              </a:rPr>
              <a:t>Review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Ticket to KB ratio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Knowledge created / updated</a:t>
            </a:r>
          </a:p>
          <a:p>
            <a:pPr>
              <a:buClr>
                <a:srgbClr val="002060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Additional data Slides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Incidents 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Global 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By Service Group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Tasks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Global 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By Service Group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Problem Management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768" y="4795483"/>
            <a:ext cx="441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Total volume of problems registered last July and current status</a:t>
            </a:r>
            <a:endParaRPr lang="en-US" sz="1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7086" y="4820535"/>
            <a:ext cx="394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Percentage of successful major problem reviews</a:t>
            </a:r>
            <a:endParaRPr lang="en-US" sz="1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3" y="1431758"/>
            <a:ext cx="5059436" cy="3106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14" y="1804053"/>
            <a:ext cx="4092526" cy="29043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Problem Management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368" y="5867400"/>
            <a:ext cx="88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Problem tickets according to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38237"/>
            <a:ext cx="6743700" cy="45815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7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Outstanding and Successfully Closed Problem Tickets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9851" y="940694"/>
            <a:ext cx="4030947" cy="318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r>
              <a:rPr lang="en-US" sz="1100" dirty="0">
                <a:solidFill>
                  <a:srgbClr val="000000"/>
                </a:solidFill>
              </a:rPr>
              <a:t>The following Problem tickets are pending for RCA from the Problem ticket owners:</a:t>
            </a: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PRB004203</a:t>
            </a:r>
          </a:p>
          <a:p>
            <a:pPr lvl="1">
              <a:lnSpc>
                <a:spcPct val="115000"/>
              </a:lnSpc>
              <a:tabLst>
                <a:tab pos="914400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- FMA_Q2_2016_R2R_Preventive_User Training Issue</a:t>
            </a: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r>
              <a:rPr lang="en-US" sz="1100" dirty="0">
                <a:solidFill>
                  <a:srgbClr val="000000"/>
                </a:solidFill>
              </a:rPr>
              <a:t>PRB0042028</a:t>
            </a:r>
          </a:p>
          <a:p>
            <a:pPr lvl="1">
              <a:lnSpc>
                <a:spcPct val="115000"/>
              </a:lnSpc>
              <a:tabLst>
                <a:tab pos="914400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- Kingston  </a:t>
            </a:r>
            <a:r>
              <a:rPr lang="en-US" sz="1100" dirty="0">
                <a:solidFill>
                  <a:srgbClr val="000000"/>
                </a:solidFill>
              </a:rPr>
              <a:t>\ SAP PGE \ Mill Certs are not printing from SAP</a:t>
            </a: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r>
              <a:rPr lang="en-US" sz="1100" dirty="0">
                <a:solidFill>
                  <a:srgbClr val="000000"/>
                </a:solidFill>
              </a:rPr>
              <a:t>PRB0042010</a:t>
            </a:r>
          </a:p>
          <a:p>
            <a:pPr lvl="1">
              <a:lnSpc>
                <a:spcPct val="115000"/>
              </a:lnSpc>
              <a:tabLst>
                <a:tab pos="914400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- SAP </a:t>
            </a:r>
            <a:r>
              <a:rPr lang="en-US" sz="1100" dirty="0">
                <a:solidFill>
                  <a:srgbClr val="000000"/>
                </a:solidFill>
              </a:rPr>
              <a:t>Batch field not getting updated on SI IBDs created against Consignment Pos</a:t>
            </a: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r>
              <a:rPr lang="en-US" sz="1100" dirty="0">
                <a:solidFill>
                  <a:srgbClr val="000000"/>
                </a:solidFill>
              </a:rPr>
              <a:t>PRB0041992</a:t>
            </a:r>
          </a:p>
          <a:p>
            <a:pPr lvl="1">
              <a:lnSpc>
                <a:spcPct val="115000"/>
              </a:lnSpc>
              <a:tabLst>
                <a:tab pos="914400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- Error </a:t>
            </a:r>
            <a:r>
              <a:rPr lang="en-US" sz="1100" dirty="0">
                <a:solidFill>
                  <a:srgbClr val="000000"/>
                </a:solidFill>
              </a:rPr>
              <a:t>when updating purchase orders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9851" y="4615569"/>
            <a:ext cx="4030948" cy="163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r>
              <a:rPr lang="en-US" sz="1100" dirty="0">
                <a:solidFill>
                  <a:srgbClr val="000000"/>
                </a:solidFill>
              </a:rPr>
              <a:t>Capgemini-SAP </a:t>
            </a:r>
            <a:r>
              <a:rPr lang="en-US" sz="1100" dirty="0" smtClean="0">
                <a:solidFill>
                  <a:srgbClr val="000000"/>
                </a:solidFill>
              </a:rPr>
              <a:t>remains </a:t>
            </a:r>
            <a:r>
              <a:rPr lang="en-US" sz="1100" dirty="0">
                <a:solidFill>
                  <a:srgbClr val="000000"/>
                </a:solidFill>
              </a:rPr>
              <a:t>the top initiator of Problem tickets. Most coming from the IT APP Global SAP TECH L2 and IT APP Global SAP P2S SCE L2 resolver groups.</a:t>
            </a: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/>
              <a:buChar char="•"/>
              <a:tabLst>
                <a:tab pos="914400" algn="l"/>
              </a:tabLst>
              <a:defRPr/>
            </a:pPr>
            <a:r>
              <a:rPr lang="en-US" sz="1100" dirty="0">
                <a:solidFill>
                  <a:srgbClr val="000000"/>
                </a:solidFill>
              </a:rPr>
              <a:t>Common driver of Problem tickets: Issue on ingots.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30" y="751447"/>
            <a:ext cx="4150111" cy="2816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0" y="3715822"/>
            <a:ext cx="4150111" cy="24313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Management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Group 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586402"/>
              </p:ext>
            </p:extLst>
          </p:nvPr>
        </p:nvGraphicFramePr>
        <p:xfrm>
          <a:off x="628650" y="1167075"/>
          <a:ext cx="7886700" cy="3804574"/>
        </p:xfrm>
        <a:graphic>
          <a:graphicData uri="http://schemas.openxmlformats.org/drawingml/2006/table">
            <a:tbl>
              <a:tblPr/>
              <a:tblGrid>
                <a:gridCol w="7886700"/>
              </a:tblGrid>
              <a:tr h="355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-80" charset="-128"/>
                          <a:cs typeface="Arial" panose="020B0604020202020204" pitchFamily="34" charset="0"/>
                        </a:rPr>
                        <a:t>Successes</a:t>
                      </a:r>
                    </a:p>
                  </a:txBody>
                  <a:tcPr marL="87630" marR="87630" marT="45653" marB="45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655589">
                <a:tc>
                  <a:txBody>
                    <a:bodyPr/>
                    <a:lstStyle>
                      <a:lvl1pPr marL="171450" indent="-171450"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-80" charset="-128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en-US" sz="14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23 out of 27 </a:t>
                      </a:r>
                      <a:r>
                        <a:rPr lang="en-US" altLang="en-US" sz="1400" b="0" kern="1200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ヒラギノ角ゴ Pro W3" pitchFamily="-80" charset="-128"/>
                          <a:cs typeface="+mn-cs"/>
                        </a:rPr>
                        <a:t>Problem tickets </a:t>
                      </a:r>
                      <a:r>
                        <a:rPr lang="en-US" altLang="en-US" sz="14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were resolved.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ヒラギノ角ゴ Pro W3" pitchFamily="-80" charset="-128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en-US" sz="14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Problem tickets continue to have complete information most of the time which shows the familiarity of the problem owners with the requirements of the process.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ヒラギノ角ゴ Pro W3" pitchFamily="-80" charset="-128"/>
                        <a:cs typeface="Arial" panose="020B0604020202020204" pitchFamily="34" charset="0"/>
                      </a:endParaRPr>
                    </a:p>
                  </a:txBody>
                  <a:tcPr marL="87630" marR="87630"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-80" charset="-128"/>
                          <a:cs typeface="Arial" panose="020B0604020202020204" pitchFamily="34" charset="0"/>
                        </a:rPr>
                        <a:t>Challenges</a:t>
                      </a:r>
                    </a:p>
                  </a:txBody>
                  <a:tcPr marL="87630" marR="87630" marT="45653" marB="45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437055">
                <a:tc>
                  <a:txBody>
                    <a:bodyPr/>
                    <a:lstStyle>
                      <a:lvl1pPr marL="171450" indent="-171450"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5715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-80" charset="-128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en-US" sz="14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Observed that the Escalation Matrix in Problem Management has not been familiar to some problem owners, thus the Problem Management team needs to remind them of the correct process.</a:t>
                      </a:r>
                    </a:p>
                  </a:txBody>
                  <a:tcPr marL="87630" marR="87630"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5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Asset Management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 Management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Asset Management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765502"/>
              </p:ext>
            </p:extLst>
          </p:nvPr>
        </p:nvGraphicFramePr>
        <p:xfrm>
          <a:off x="184738" y="994487"/>
          <a:ext cx="8753200" cy="4987025"/>
        </p:xfrm>
        <a:graphic>
          <a:graphicData uri="http://schemas.openxmlformats.org/drawingml/2006/table">
            <a:tbl>
              <a:tblPr/>
              <a:tblGrid>
                <a:gridCol w="8753200"/>
              </a:tblGrid>
              <a:tr h="28083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ヒラギノ角ゴ Pro W3"/>
                          <a:cs typeface="Calibri"/>
                        </a:rPr>
                        <a:t>Successes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82384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914400" algn="l"/>
                        </a:tabLst>
                        <a:defRPr/>
                      </a:pPr>
                      <a:endParaRPr lang="en-US" sz="11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July Refresh Completed for NNA and NE: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The next refresh cycle for these two regions is slated for October 2016.</a:t>
                      </a:r>
                      <a:endParaRPr lang="en-US" sz="4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Open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Action Items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877245">
                <a:tc>
                  <a:txBody>
                    <a:bodyPr/>
                    <a:lstStyle/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1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NA Renewals for FY 2017: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Currently renewals are pending at this time. There is a staggered renewal schedule for the upcoming fiscal year.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Functional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Hardware Asset Lifecycle: 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The demo and roll out of the work packages have been delayed due to a conflict of the working scripts from Fuji to Helsinki – it is now scheduled for the 29</a:t>
                      </a:r>
                      <a:r>
                        <a:rPr lang="en-US" sz="1100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of August.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lvl="1" indent="-2794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Software Asset Management: </a:t>
                      </a:r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Discussion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and planning of project is still with Flexera and SoftwareOne. The Stefanini  Asset Management team is participating with the current discussions and providing information and insight as needed.</a:t>
                      </a:r>
                      <a:endParaRPr lang="en-US" sz="11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457200" marR="0" lvl="1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914400" algn="l"/>
                        </a:tabLs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Challenges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80" marR="52180" marT="26090" marB="260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1206893">
                <a:tc>
                  <a:txBody>
                    <a:bodyPr/>
                    <a:lstStyle/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1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ServiceNow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Inventory: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 Inventory for Gold sites will start on August 2016 to verify the computers currently marked in stock within ServiceNow.</a:t>
                      </a: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ServiceNow Remediation: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Due to the delay and complications on the work packages there is a delay on providing the comparison between active and inactive CI’s to the states of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the Asset Records.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1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marL="742950" lvl="1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1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52180" marR="52180" marT="26090" marB="26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Management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1400" y="5092700"/>
            <a:ext cx="7030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NA Renewals are pending for Fiscal Year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NNA and NE July Refresh has concluded and the October 2016 refresh has begun this August.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64" y="1156726"/>
            <a:ext cx="7181710" cy="35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7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Asset Management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 Now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Service Now – Ongoing </a:t>
            </a:r>
            <a:r>
              <a:rPr lang="en-US" altLang="en-US" dirty="0" smtClean="0">
                <a:solidFill>
                  <a:schemeClr val="accent1"/>
                </a:solidFill>
              </a:rPr>
              <a:t>tasks and progress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</a:rPr>
              <a:t>progress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40016" y="53340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60884" y="1277251"/>
          <a:ext cx="7534408" cy="4056752"/>
        </p:xfrm>
        <a:graphic>
          <a:graphicData uri="http://schemas.openxmlformats.org/drawingml/2006/table">
            <a:tbl>
              <a:tblPr/>
              <a:tblGrid>
                <a:gridCol w="1423825"/>
                <a:gridCol w="2021323"/>
                <a:gridCol w="1711980"/>
                <a:gridCol w="1372974"/>
                <a:gridCol w="1004306"/>
              </a:tblGrid>
              <a:tr h="62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 TO PROD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 PROGRESS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DONE / FOR TESTING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DFCT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DFCT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ServiceNow Updates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Group 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664450"/>
              </p:ext>
            </p:extLst>
          </p:nvPr>
        </p:nvGraphicFramePr>
        <p:xfrm>
          <a:off x="628649" y="948907"/>
          <a:ext cx="8024031" cy="5056109"/>
        </p:xfrm>
        <a:graphic>
          <a:graphicData uri="http://schemas.openxmlformats.org/drawingml/2006/table">
            <a:tbl>
              <a:tblPr/>
              <a:tblGrid>
                <a:gridCol w="8024031"/>
              </a:tblGrid>
              <a:tr h="4398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-80" charset="-128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marL="87630" marR="87630" marT="45653" marB="45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2274768">
                <a:tc>
                  <a:txBody>
                    <a:bodyPr/>
                    <a:lstStyle>
                      <a:lvl1pPr marL="171450" indent="-171450"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-80" charset="-128"/>
                        <a:cs typeface="Arial" panose="020B0604020202020204" pitchFamily="34" charset="0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Helsinki upgrade: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cheduled for August 18</a:t>
                      </a:r>
                      <a:r>
                        <a:rPr lang="en-US" sz="1600" b="0" baseline="3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SLA Definitions: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Ongoing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Employee to Contractor development: 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 final development stages</a:t>
                      </a:r>
                    </a:p>
                  </a:txBody>
                  <a:tcPr marL="87630" marR="87630"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-80" charset="-128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87630" marR="87630" marT="45653" marB="45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800195">
                <a:tc>
                  <a:txBody>
                    <a:bodyPr/>
                    <a:lstStyle>
                      <a:lvl1pPr marL="171450" indent="-171450">
                        <a:spcBef>
                          <a:spcPct val="20000"/>
                        </a:spcBef>
                        <a:spcAft>
                          <a:spcPct val="80000"/>
                        </a:spcAft>
                        <a:defRPr sz="1600" b="1">
                          <a:solidFill>
                            <a:srgbClr val="BBD22A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40000"/>
                        </a:spcAft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rgbClr val="BBD22A"/>
                        </a:buClr>
                        <a:buFont typeface="Times" pitchFamily="18" charset="0"/>
                        <a:defRPr sz="16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3pPr>
                      <a:lvl4pPr marL="1600200" indent="-228600">
                        <a:spcAft>
                          <a:spcPct val="25000"/>
                        </a:spcAft>
                        <a:buClr>
                          <a:srgbClr val="1996E4"/>
                        </a:buClr>
                        <a:buFont typeface="Times" pitchFamily="18" charset="0"/>
                        <a:defRPr sz="1400">
                          <a:solidFill>
                            <a:srgbClr val="848489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ヒラギノ角ゴ Pro W3" pitchFamily="-80" charset="-128"/>
                        </a:defRPr>
                      </a:lvl9pPr>
                    </a:lstStyle>
                    <a:p>
                      <a:pPr marL="7429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ServiceNow System Administrator: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started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August 1</a:t>
                      </a:r>
                      <a:r>
                        <a:rPr lang="en-US" sz="1600" b="0" baseline="30000" dirty="0" smtClean="0">
                          <a:solidFill>
                            <a:srgbClr val="0000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dirty="0" smtClean="0">
                        <a:solidFill>
                          <a:srgbClr val="0000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ServiceNow L2 Support:</a:t>
                      </a:r>
                      <a:r>
                        <a:rPr lang="en-US" sz="1600" b="1" kern="1200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 30 tickets in the queue closed since JT (Julius Tondo) joined the team</a:t>
                      </a:r>
                    </a:p>
                    <a:p>
                      <a:pPr marL="5715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1100" b="1" kern="1200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630" marR="87630"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Stefanini </a:t>
            </a:r>
            <a:r>
              <a:rPr lang="en-US" altLang="en-US" dirty="0"/>
              <a:t>participants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75395"/>
              </p:ext>
            </p:extLst>
          </p:nvPr>
        </p:nvGraphicFramePr>
        <p:xfrm>
          <a:off x="628650" y="1187359"/>
          <a:ext cx="7886700" cy="4558347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76871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Stefanini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0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0" i="0" u="none" strike="noStrike" dirty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Sal Maglio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0" i="0" u="none" strike="noStrike" dirty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Global Director, Service Delivery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20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0" i="0" u="none" strike="noStrike" dirty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Matt Sherock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0" i="0" u="none" strike="noStrike" dirty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Global </a:t>
                      </a: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Deskside </a:t>
                      </a:r>
                      <a:r>
                        <a:rPr lang="en-US" sz="1900" b="0" i="0" u="none" strike="noStrike" dirty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Services Manager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4720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0" i="0" u="none" strike="noStrike" dirty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James Chapman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0" i="0" u="none" strike="noStrike" dirty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Global Service Desk Manager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201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Don Dayandayan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Global Base Services Manager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47201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Greg Cothran 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Enterprise Architecture Manager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201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Ivan De Marchena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Project Manager – Service Now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47201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Edison Valeng</a:t>
                      </a: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Asset Manager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5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Dinno Cana</a:t>
                      </a:r>
                      <a:endParaRPr lang="en-US" sz="1900" b="0" i="0" u="none" strike="noStrike" dirty="0">
                        <a:solidFill>
                          <a:srgbClr val="606060"/>
                        </a:solidFill>
                        <a:effectLst/>
                        <a:latin typeface="Calibri"/>
                      </a:endParaRPr>
                    </a:p>
                  </a:txBody>
                  <a:tcPr marL="8989" marR="8989" marT="89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 smtClean="0">
                          <a:solidFill>
                            <a:srgbClr val="606060"/>
                          </a:solidFill>
                          <a:effectLst/>
                          <a:latin typeface="Calibri"/>
                        </a:rPr>
                        <a:t>Change and Problem Manager</a:t>
                      </a:r>
                    </a:p>
                  </a:txBody>
                  <a:tcPr marL="8989" marR="8989" marT="89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Project </a:t>
            </a:r>
            <a:r>
              <a:rPr lang="en-US" altLang="en-US" sz="3200" b="1" dirty="0" smtClean="0">
                <a:solidFill>
                  <a:schemeClr val="bg1"/>
                </a:solidFill>
              </a:rPr>
              <a:t>Management / ServiceNow </a:t>
            </a:r>
            <a:r>
              <a:rPr lang="en-US" altLang="en-US" sz="3200" b="1" dirty="0">
                <a:solidFill>
                  <a:schemeClr val="bg1"/>
                </a:solidFill>
              </a:rPr>
              <a:t>Support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Quality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5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Service Desk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38" y="182880"/>
            <a:ext cx="873066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05CA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Quality – Overall Satisfaction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00" y="948907"/>
            <a:ext cx="6581335" cy="3513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5932" y="4855160"/>
            <a:ext cx="850392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59AA"/>
              </a:buClr>
            </a:pPr>
            <a:r>
              <a:rPr lang="en-US" b="1" dirty="0" smtClean="0"/>
              <a:t>Highlights:</a:t>
            </a:r>
          </a:p>
          <a:p>
            <a:pPr marL="630238" lvl="1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Surveys Offered: 3061</a:t>
            </a:r>
          </a:p>
          <a:p>
            <a:pPr marL="630238" lvl="1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Global Responses: 95 total, 86 positive, 9 negative</a:t>
            </a:r>
          </a:p>
          <a:p>
            <a:pPr marL="630238" lvl="1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Global Response Rate: 4.96% for July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Service Desk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38" y="182880"/>
            <a:ext cx="873066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05CA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Quality – CSAT Response Rates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9" y="890016"/>
            <a:ext cx="6930895" cy="44759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Project </a:t>
            </a:r>
            <a:r>
              <a:rPr lang="en-US" altLang="en-US" sz="3200" b="1" dirty="0" smtClean="0">
                <a:solidFill>
                  <a:schemeClr val="bg1"/>
                </a:solidFill>
              </a:rPr>
              <a:t>Management / ServiceNow </a:t>
            </a:r>
            <a:r>
              <a:rPr lang="en-US" altLang="en-US" sz="3200" b="1" dirty="0">
                <a:solidFill>
                  <a:schemeClr val="bg1"/>
                </a:solidFill>
              </a:rPr>
              <a:t>Support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 Support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Service Desk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38" y="182880"/>
            <a:ext cx="873066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05CA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Knowledge – Ticket to KB ratio 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388645" y="1087901"/>
          <a:ext cx="8322845" cy="3839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05932" y="4927209"/>
            <a:ext cx="8503920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59AA"/>
              </a:buClr>
            </a:pPr>
            <a:r>
              <a:rPr lang="en-US" b="1" dirty="0" smtClean="0"/>
              <a:t>Highlights:</a:t>
            </a:r>
          </a:p>
          <a:p>
            <a:pPr marL="630238" lvl="1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All regions show improvement of ticket to KB ratio from May to July; primary driver due to KCS up-training and new Quality Components</a:t>
            </a:r>
          </a:p>
          <a:p>
            <a:pPr marL="630238" lvl="1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Small decrease in overall volume for July, no specific drivers identified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Service Desk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38" y="182880"/>
            <a:ext cx="873066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05CA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Knowledge – Updated and Created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569741" y="982684"/>
          <a:ext cx="7983416" cy="388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309489" y="4628000"/>
            <a:ext cx="8503920" cy="1574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59AA"/>
              </a:buClr>
            </a:pPr>
            <a:r>
              <a:rPr lang="en-US" b="1" dirty="0" smtClean="0"/>
              <a:t>Highlights:</a:t>
            </a:r>
          </a:p>
          <a:p>
            <a:pPr marL="630238" lvl="1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Update steady from June to July</a:t>
            </a:r>
          </a:p>
          <a:p>
            <a:pPr marL="630238" lvl="1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dirty="0" smtClean="0">
                <a:solidFill>
                  <a:srgbClr val="000000"/>
                </a:solidFill>
              </a:rPr>
              <a:t>rivers for June Knowledge Creation Spike:</a:t>
            </a:r>
          </a:p>
          <a:p>
            <a:pPr marL="1087438" lvl="2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inTune</a:t>
            </a:r>
          </a:p>
          <a:p>
            <a:pPr marL="1087438" lvl="2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MS Business Intelligence </a:t>
            </a:r>
            <a:endParaRPr lang="en-US" sz="1400" dirty="0">
              <a:solidFill>
                <a:srgbClr val="000000"/>
              </a:solidFill>
            </a:endParaRPr>
          </a:p>
          <a:p>
            <a:pPr marL="1087438" lvl="2" indent="-342900">
              <a:spcBef>
                <a:spcPts val="20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5 Deskside technicians trained on Knowledge Based authoring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Project </a:t>
            </a:r>
            <a:r>
              <a:rPr lang="en-US" altLang="en-US" sz="3200" b="1" dirty="0" smtClean="0">
                <a:solidFill>
                  <a:schemeClr val="bg1"/>
                </a:solidFill>
              </a:rPr>
              <a:t>Management / ServiceNow </a:t>
            </a:r>
            <a:r>
              <a:rPr lang="en-US" altLang="en-US" sz="3200" b="1" dirty="0">
                <a:solidFill>
                  <a:schemeClr val="bg1"/>
                </a:solidFill>
              </a:rPr>
              <a:t>Support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Additional Data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Incident by Contact Type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(Global View)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Incident by Contact Type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(Service Desk)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Incident by Contact Type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(Deskside)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Service Desk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 Level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Incident by Contact Type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(Base Services)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Task by Region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(Global View)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6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Task by Region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(Service Desk)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4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Task by Region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(Deskside)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10" y="1085038"/>
            <a:ext cx="7886700" cy="48006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Task by Region </a:t>
            </a:r>
            <a:r>
              <a:rPr lang="pt-BR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(Base Services)</a:t>
            </a:r>
            <a:endParaRPr lang="pt-BR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341" y="1062991"/>
            <a:ext cx="444011" cy="444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800100" y="17145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9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3121604" y="3101466"/>
            <a:ext cx="2903585" cy="620531"/>
            <a:chOff x="-195956" y="1443821"/>
            <a:chExt cx="9884422" cy="2112419"/>
          </a:xfrm>
        </p:grpSpPr>
        <p:sp>
          <p:nvSpPr>
            <p:cNvPr id="7" name="Freeform 156"/>
            <p:cNvSpPr>
              <a:spLocks/>
            </p:cNvSpPr>
            <p:nvPr/>
          </p:nvSpPr>
          <p:spPr bwMode="auto">
            <a:xfrm>
              <a:off x="1334809" y="1898065"/>
              <a:ext cx="762613" cy="1058056"/>
            </a:xfrm>
            <a:custGeom>
              <a:avLst/>
              <a:gdLst>
                <a:gd name="T0" fmla="*/ 281 w 413"/>
                <a:gd name="T1" fmla="*/ 3 h 573"/>
                <a:gd name="T2" fmla="*/ 359 w 413"/>
                <a:gd name="T3" fmla="*/ 19 h 573"/>
                <a:gd name="T4" fmla="*/ 359 w 413"/>
                <a:gd name="T5" fmla="*/ 150 h 573"/>
                <a:gd name="T6" fmla="*/ 309 w 413"/>
                <a:gd name="T7" fmla="*/ 128 h 573"/>
                <a:gd name="T8" fmla="*/ 240 w 413"/>
                <a:gd name="T9" fmla="*/ 119 h 573"/>
                <a:gd name="T10" fmla="*/ 193 w 413"/>
                <a:gd name="T11" fmla="*/ 130 h 573"/>
                <a:gd name="T12" fmla="*/ 177 w 413"/>
                <a:gd name="T13" fmla="*/ 163 h 573"/>
                <a:gd name="T14" fmla="*/ 185 w 413"/>
                <a:gd name="T15" fmla="*/ 185 h 573"/>
                <a:gd name="T16" fmla="*/ 213 w 413"/>
                <a:gd name="T17" fmla="*/ 205 h 573"/>
                <a:gd name="T18" fmla="*/ 265 w 413"/>
                <a:gd name="T19" fmla="*/ 226 h 573"/>
                <a:gd name="T20" fmla="*/ 339 w 413"/>
                <a:gd name="T21" fmla="*/ 260 h 573"/>
                <a:gd name="T22" fmla="*/ 387 w 413"/>
                <a:gd name="T23" fmla="*/ 306 h 573"/>
                <a:gd name="T24" fmla="*/ 409 w 413"/>
                <a:gd name="T25" fmla="*/ 363 h 573"/>
                <a:gd name="T26" fmla="*/ 409 w 413"/>
                <a:gd name="T27" fmla="*/ 428 h 573"/>
                <a:gd name="T28" fmla="*/ 385 w 413"/>
                <a:gd name="T29" fmla="*/ 486 h 573"/>
                <a:gd name="T30" fmla="*/ 339 w 413"/>
                <a:gd name="T31" fmla="*/ 532 h 573"/>
                <a:gd name="T32" fmla="*/ 270 w 413"/>
                <a:gd name="T33" fmla="*/ 561 h 573"/>
                <a:gd name="T34" fmla="*/ 177 w 413"/>
                <a:gd name="T35" fmla="*/ 573 h 573"/>
                <a:gd name="T36" fmla="*/ 76 w 413"/>
                <a:gd name="T37" fmla="*/ 561 h 573"/>
                <a:gd name="T38" fmla="*/ 0 w 413"/>
                <a:gd name="T39" fmla="*/ 534 h 573"/>
                <a:gd name="T40" fmla="*/ 52 w 413"/>
                <a:gd name="T41" fmla="*/ 425 h 573"/>
                <a:gd name="T42" fmla="*/ 112 w 413"/>
                <a:gd name="T43" fmla="*/ 444 h 573"/>
                <a:gd name="T44" fmla="*/ 177 w 413"/>
                <a:gd name="T45" fmla="*/ 452 h 573"/>
                <a:gd name="T46" fmla="*/ 224 w 413"/>
                <a:gd name="T47" fmla="*/ 446 h 573"/>
                <a:gd name="T48" fmla="*/ 247 w 413"/>
                <a:gd name="T49" fmla="*/ 423 h 573"/>
                <a:gd name="T50" fmla="*/ 247 w 413"/>
                <a:gd name="T51" fmla="*/ 392 h 573"/>
                <a:gd name="T52" fmla="*/ 224 w 413"/>
                <a:gd name="T53" fmla="*/ 368 h 573"/>
                <a:gd name="T54" fmla="*/ 170 w 413"/>
                <a:gd name="T55" fmla="*/ 345 h 573"/>
                <a:gd name="T56" fmla="*/ 89 w 413"/>
                <a:gd name="T57" fmla="*/ 306 h 573"/>
                <a:gd name="T58" fmla="*/ 39 w 413"/>
                <a:gd name="T59" fmla="*/ 260 h 573"/>
                <a:gd name="T60" fmla="*/ 16 w 413"/>
                <a:gd name="T61" fmla="*/ 206 h 573"/>
                <a:gd name="T62" fmla="*/ 18 w 413"/>
                <a:gd name="T63" fmla="*/ 143 h 573"/>
                <a:gd name="T64" fmla="*/ 49 w 413"/>
                <a:gd name="T65" fmla="*/ 78 h 573"/>
                <a:gd name="T66" fmla="*/ 105 w 413"/>
                <a:gd name="T67" fmla="*/ 29 h 573"/>
                <a:gd name="T68" fmla="*/ 187 w 413"/>
                <a:gd name="T69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3" h="573">
                  <a:moveTo>
                    <a:pt x="235" y="0"/>
                  </a:moveTo>
                  <a:lnTo>
                    <a:pt x="281" y="3"/>
                  </a:lnTo>
                  <a:lnTo>
                    <a:pt x="323" y="10"/>
                  </a:lnTo>
                  <a:lnTo>
                    <a:pt x="359" y="19"/>
                  </a:lnTo>
                  <a:lnTo>
                    <a:pt x="388" y="32"/>
                  </a:lnTo>
                  <a:lnTo>
                    <a:pt x="359" y="150"/>
                  </a:lnTo>
                  <a:lnTo>
                    <a:pt x="338" y="140"/>
                  </a:lnTo>
                  <a:lnTo>
                    <a:pt x="309" y="128"/>
                  </a:lnTo>
                  <a:lnTo>
                    <a:pt x="276" y="122"/>
                  </a:lnTo>
                  <a:lnTo>
                    <a:pt x="240" y="119"/>
                  </a:lnTo>
                  <a:lnTo>
                    <a:pt x="214" y="122"/>
                  </a:lnTo>
                  <a:lnTo>
                    <a:pt x="193" y="130"/>
                  </a:lnTo>
                  <a:lnTo>
                    <a:pt x="180" y="143"/>
                  </a:lnTo>
                  <a:lnTo>
                    <a:pt x="177" y="163"/>
                  </a:lnTo>
                  <a:lnTo>
                    <a:pt x="179" y="174"/>
                  </a:lnTo>
                  <a:lnTo>
                    <a:pt x="185" y="185"/>
                  </a:lnTo>
                  <a:lnTo>
                    <a:pt x="195" y="195"/>
                  </a:lnTo>
                  <a:lnTo>
                    <a:pt x="213" y="205"/>
                  </a:lnTo>
                  <a:lnTo>
                    <a:pt x="235" y="215"/>
                  </a:lnTo>
                  <a:lnTo>
                    <a:pt x="265" y="226"/>
                  </a:lnTo>
                  <a:lnTo>
                    <a:pt x="305" y="242"/>
                  </a:lnTo>
                  <a:lnTo>
                    <a:pt x="339" y="260"/>
                  </a:lnTo>
                  <a:lnTo>
                    <a:pt x="365" y="281"/>
                  </a:lnTo>
                  <a:lnTo>
                    <a:pt x="387" y="306"/>
                  </a:lnTo>
                  <a:lnTo>
                    <a:pt x="401" y="332"/>
                  </a:lnTo>
                  <a:lnTo>
                    <a:pt x="409" y="363"/>
                  </a:lnTo>
                  <a:lnTo>
                    <a:pt x="413" y="395"/>
                  </a:lnTo>
                  <a:lnTo>
                    <a:pt x="409" y="428"/>
                  </a:lnTo>
                  <a:lnTo>
                    <a:pt x="400" y="459"/>
                  </a:lnTo>
                  <a:lnTo>
                    <a:pt x="385" y="486"/>
                  </a:lnTo>
                  <a:lnTo>
                    <a:pt x="365" y="511"/>
                  </a:lnTo>
                  <a:lnTo>
                    <a:pt x="339" y="532"/>
                  </a:lnTo>
                  <a:lnTo>
                    <a:pt x="307" y="550"/>
                  </a:lnTo>
                  <a:lnTo>
                    <a:pt x="270" y="561"/>
                  </a:lnTo>
                  <a:lnTo>
                    <a:pt x="226" y="569"/>
                  </a:lnTo>
                  <a:lnTo>
                    <a:pt x="177" y="573"/>
                  </a:lnTo>
                  <a:lnTo>
                    <a:pt x="125" y="569"/>
                  </a:lnTo>
                  <a:lnTo>
                    <a:pt x="76" y="561"/>
                  </a:lnTo>
                  <a:lnTo>
                    <a:pt x="36" y="548"/>
                  </a:lnTo>
                  <a:lnTo>
                    <a:pt x="0" y="534"/>
                  </a:lnTo>
                  <a:lnTo>
                    <a:pt x="31" y="413"/>
                  </a:lnTo>
                  <a:lnTo>
                    <a:pt x="52" y="425"/>
                  </a:lnTo>
                  <a:lnTo>
                    <a:pt x="81" y="434"/>
                  </a:lnTo>
                  <a:lnTo>
                    <a:pt x="112" y="444"/>
                  </a:lnTo>
                  <a:lnTo>
                    <a:pt x="144" y="451"/>
                  </a:lnTo>
                  <a:lnTo>
                    <a:pt x="177" y="452"/>
                  </a:lnTo>
                  <a:lnTo>
                    <a:pt x="203" y="451"/>
                  </a:lnTo>
                  <a:lnTo>
                    <a:pt x="224" y="446"/>
                  </a:lnTo>
                  <a:lnTo>
                    <a:pt x="239" y="436"/>
                  </a:lnTo>
                  <a:lnTo>
                    <a:pt x="247" y="423"/>
                  </a:lnTo>
                  <a:lnTo>
                    <a:pt x="248" y="408"/>
                  </a:lnTo>
                  <a:lnTo>
                    <a:pt x="247" y="392"/>
                  </a:lnTo>
                  <a:lnTo>
                    <a:pt x="239" y="379"/>
                  </a:lnTo>
                  <a:lnTo>
                    <a:pt x="224" y="368"/>
                  </a:lnTo>
                  <a:lnTo>
                    <a:pt x="201" y="356"/>
                  </a:lnTo>
                  <a:lnTo>
                    <a:pt x="170" y="345"/>
                  </a:lnTo>
                  <a:lnTo>
                    <a:pt x="125" y="327"/>
                  </a:lnTo>
                  <a:lnTo>
                    <a:pt x="89" y="306"/>
                  </a:lnTo>
                  <a:lnTo>
                    <a:pt x="60" y="285"/>
                  </a:lnTo>
                  <a:lnTo>
                    <a:pt x="39" y="260"/>
                  </a:lnTo>
                  <a:lnTo>
                    <a:pt x="24" y="234"/>
                  </a:lnTo>
                  <a:lnTo>
                    <a:pt x="16" y="206"/>
                  </a:lnTo>
                  <a:lnTo>
                    <a:pt x="13" y="180"/>
                  </a:lnTo>
                  <a:lnTo>
                    <a:pt x="18" y="143"/>
                  </a:lnTo>
                  <a:lnTo>
                    <a:pt x="29" y="109"/>
                  </a:lnTo>
                  <a:lnTo>
                    <a:pt x="49" y="78"/>
                  </a:lnTo>
                  <a:lnTo>
                    <a:pt x="73" y="52"/>
                  </a:lnTo>
                  <a:lnTo>
                    <a:pt x="105" y="29"/>
                  </a:lnTo>
                  <a:lnTo>
                    <a:pt x="144" y="13"/>
                  </a:lnTo>
                  <a:lnTo>
                    <a:pt x="187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2256223" y="1648785"/>
              <a:ext cx="666594" cy="1303643"/>
            </a:xfrm>
            <a:custGeom>
              <a:avLst/>
              <a:gdLst>
                <a:gd name="T0" fmla="*/ 239 w 361"/>
                <a:gd name="T1" fmla="*/ 0 h 706"/>
                <a:gd name="T2" fmla="*/ 239 w 361"/>
                <a:gd name="T3" fmla="*/ 148 h 706"/>
                <a:gd name="T4" fmla="*/ 361 w 361"/>
                <a:gd name="T5" fmla="*/ 148 h 706"/>
                <a:gd name="T6" fmla="*/ 361 w 361"/>
                <a:gd name="T7" fmla="*/ 273 h 706"/>
                <a:gd name="T8" fmla="*/ 239 w 361"/>
                <a:gd name="T9" fmla="*/ 273 h 706"/>
                <a:gd name="T10" fmla="*/ 239 w 361"/>
                <a:gd name="T11" fmla="*/ 472 h 706"/>
                <a:gd name="T12" fmla="*/ 240 w 361"/>
                <a:gd name="T13" fmla="*/ 501 h 706"/>
                <a:gd name="T14" fmla="*/ 245 w 361"/>
                <a:gd name="T15" fmla="*/ 525 h 706"/>
                <a:gd name="T16" fmla="*/ 253 w 361"/>
                <a:gd name="T17" fmla="*/ 545 h 706"/>
                <a:gd name="T18" fmla="*/ 266 w 361"/>
                <a:gd name="T19" fmla="*/ 558 h 706"/>
                <a:gd name="T20" fmla="*/ 284 w 361"/>
                <a:gd name="T21" fmla="*/ 564 h 706"/>
                <a:gd name="T22" fmla="*/ 307 w 361"/>
                <a:gd name="T23" fmla="*/ 568 h 706"/>
                <a:gd name="T24" fmla="*/ 326 w 361"/>
                <a:gd name="T25" fmla="*/ 568 h 706"/>
                <a:gd name="T26" fmla="*/ 341 w 361"/>
                <a:gd name="T27" fmla="*/ 566 h 706"/>
                <a:gd name="T28" fmla="*/ 357 w 361"/>
                <a:gd name="T29" fmla="*/ 563 h 706"/>
                <a:gd name="T30" fmla="*/ 357 w 361"/>
                <a:gd name="T31" fmla="*/ 691 h 706"/>
                <a:gd name="T32" fmla="*/ 338 w 361"/>
                <a:gd name="T33" fmla="*/ 698 h 706"/>
                <a:gd name="T34" fmla="*/ 312 w 361"/>
                <a:gd name="T35" fmla="*/ 701 h 706"/>
                <a:gd name="T36" fmla="*/ 283 w 361"/>
                <a:gd name="T37" fmla="*/ 704 h 706"/>
                <a:gd name="T38" fmla="*/ 248 w 361"/>
                <a:gd name="T39" fmla="*/ 706 h 706"/>
                <a:gd name="T40" fmla="*/ 209 w 361"/>
                <a:gd name="T41" fmla="*/ 703 h 706"/>
                <a:gd name="T42" fmla="*/ 174 w 361"/>
                <a:gd name="T43" fmla="*/ 693 h 706"/>
                <a:gd name="T44" fmla="*/ 144 w 361"/>
                <a:gd name="T45" fmla="*/ 678 h 706"/>
                <a:gd name="T46" fmla="*/ 120 w 361"/>
                <a:gd name="T47" fmla="*/ 659 h 706"/>
                <a:gd name="T48" fmla="*/ 102 w 361"/>
                <a:gd name="T49" fmla="*/ 638 h 706"/>
                <a:gd name="T50" fmla="*/ 89 w 361"/>
                <a:gd name="T51" fmla="*/ 610 h 706"/>
                <a:gd name="T52" fmla="*/ 81 w 361"/>
                <a:gd name="T53" fmla="*/ 577 h 706"/>
                <a:gd name="T54" fmla="*/ 75 w 361"/>
                <a:gd name="T55" fmla="*/ 540 h 706"/>
                <a:gd name="T56" fmla="*/ 73 w 361"/>
                <a:gd name="T57" fmla="*/ 498 h 706"/>
                <a:gd name="T58" fmla="*/ 73 w 361"/>
                <a:gd name="T59" fmla="*/ 273 h 706"/>
                <a:gd name="T60" fmla="*/ 0 w 361"/>
                <a:gd name="T61" fmla="*/ 273 h 706"/>
                <a:gd name="T62" fmla="*/ 0 w 361"/>
                <a:gd name="T63" fmla="*/ 148 h 706"/>
                <a:gd name="T64" fmla="*/ 73 w 361"/>
                <a:gd name="T65" fmla="*/ 148 h 706"/>
                <a:gd name="T66" fmla="*/ 73 w 361"/>
                <a:gd name="T67" fmla="*/ 47 h 706"/>
                <a:gd name="T68" fmla="*/ 239 w 361"/>
                <a:gd name="T6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706">
                  <a:moveTo>
                    <a:pt x="239" y="0"/>
                  </a:moveTo>
                  <a:lnTo>
                    <a:pt x="239" y="148"/>
                  </a:lnTo>
                  <a:lnTo>
                    <a:pt x="361" y="148"/>
                  </a:lnTo>
                  <a:lnTo>
                    <a:pt x="361" y="273"/>
                  </a:lnTo>
                  <a:lnTo>
                    <a:pt x="239" y="273"/>
                  </a:lnTo>
                  <a:lnTo>
                    <a:pt x="239" y="472"/>
                  </a:lnTo>
                  <a:lnTo>
                    <a:pt x="240" y="501"/>
                  </a:lnTo>
                  <a:lnTo>
                    <a:pt x="245" y="525"/>
                  </a:lnTo>
                  <a:lnTo>
                    <a:pt x="253" y="545"/>
                  </a:lnTo>
                  <a:lnTo>
                    <a:pt x="266" y="558"/>
                  </a:lnTo>
                  <a:lnTo>
                    <a:pt x="284" y="564"/>
                  </a:lnTo>
                  <a:lnTo>
                    <a:pt x="307" y="568"/>
                  </a:lnTo>
                  <a:lnTo>
                    <a:pt x="326" y="568"/>
                  </a:lnTo>
                  <a:lnTo>
                    <a:pt x="341" y="566"/>
                  </a:lnTo>
                  <a:lnTo>
                    <a:pt x="357" y="563"/>
                  </a:lnTo>
                  <a:lnTo>
                    <a:pt x="357" y="691"/>
                  </a:lnTo>
                  <a:lnTo>
                    <a:pt x="338" y="698"/>
                  </a:lnTo>
                  <a:lnTo>
                    <a:pt x="312" y="701"/>
                  </a:lnTo>
                  <a:lnTo>
                    <a:pt x="283" y="704"/>
                  </a:lnTo>
                  <a:lnTo>
                    <a:pt x="248" y="706"/>
                  </a:lnTo>
                  <a:lnTo>
                    <a:pt x="209" y="703"/>
                  </a:lnTo>
                  <a:lnTo>
                    <a:pt x="174" y="693"/>
                  </a:lnTo>
                  <a:lnTo>
                    <a:pt x="144" y="678"/>
                  </a:lnTo>
                  <a:lnTo>
                    <a:pt x="120" y="659"/>
                  </a:lnTo>
                  <a:lnTo>
                    <a:pt x="102" y="638"/>
                  </a:lnTo>
                  <a:lnTo>
                    <a:pt x="89" y="610"/>
                  </a:lnTo>
                  <a:lnTo>
                    <a:pt x="81" y="577"/>
                  </a:lnTo>
                  <a:lnTo>
                    <a:pt x="75" y="540"/>
                  </a:lnTo>
                  <a:lnTo>
                    <a:pt x="73" y="498"/>
                  </a:lnTo>
                  <a:lnTo>
                    <a:pt x="73" y="273"/>
                  </a:lnTo>
                  <a:lnTo>
                    <a:pt x="0" y="273"/>
                  </a:lnTo>
                  <a:lnTo>
                    <a:pt x="0" y="148"/>
                  </a:lnTo>
                  <a:lnTo>
                    <a:pt x="73" y="148"/>
                  </a:lnTo>
                  <a:lnTo>
                    <a:pt x="73" y="4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158"/>
            <p:cNvSpPr>
              <a:spLocks noEditPoints="1"/>
            </p:cNvSpPr>
            <p:nvPr/>
          </p:nvSpPr>
          <p:spPr bwMode="auto">
            <a:xfrm>
              <a:off x="3096389" y="1899912"/>
              <a:ext cx="960190" cy="1052516"/>
            </a:xfrm>
            <a:custGeom>
              <a:avLst/>
              <a:gdLst>
                <a:gd name="T0" fmla="*/ 240 w 520"/>
                <a:gd name="T1" fmla="*/ 116 h 570"/>
                <a:gd name="T2" fmla="*/ 203 w 520"/>
                <a:gd name="T3" fmla="*/ 136 h 570"/>
                <a:gd name="T4" fmla="*/ 177 w 520"/>
                <a:gd name="T5" fmla="*/ 168 h 570"/>
                <a:gd name="T6" fmla="*/ 164 w 520"/>
                <a:gd name="T7" fmla="*/ 205 h 570"/>
                <a:gd name="T8" fmla="*/ 362 w 520"/>
                <a:gd name="T9" fmla="*/ 223 h 570"/>
                <a:gd name="T10" fmla="*/ 357 w 520"/>
                <a:gd name="T11" fmla="*/ 189 h 570"/>
                <a:gd name="T12" fmla="*/ 343 w 520"/>
                <a:gd name="T13" fmla="*/ 153 h 570"/>
                <a:gd name="T14" fmla="*/ 313 w 520"/>
                <a:gd name="T15" fmla="*/ 124 h 570"/>
                <a:gd name="T16" fmla="*/ 266 w 520"/>
                <a:gd name="T17" fmla="*/ 113 h 570"/>
                <a:gd name="T18" fmla="*/ 322 w 520"/>
                <a:gd name="T19" fmla="*/ 4 h 570"/>
                <a:gd name="T20" fmla="*/ 396 w 520"/>
                <a:gd name="T21" fmla="*/ 28 h 570"/>
                <a:gd name="T22" fmla="*/ 453 w 520"/>
                <a:gd name="T23" fmla="*/ 72 h 570"/>
                <a:gd name="T24" fmla="*/ 491 w 520"/>
                <a:gd name="T25" fmla="*/ 131 h 570"/>
                <a:gd name="T26" fmla="*/ 512 w 520"/>
                <a:gd name="T27" fmla="*/ 199 h 570"/>
                <a:gd name="T28" fmla="*/ 520 w 520"/>
                <a:gd name="T29" fmla="*/ 272 h 570"/>
                <a:gd name="T30" fmla="*/ 517 w 520"/>
                <a:gd name="T31" fmla="*/ 323 h 570"/>
                <a:gd name="T32" fmla="*/ 162 w 520"/>
                <a:gd name="T33" fmla="*/ 341 h 570"/>
                <a:gd name="T34" fmla="*/ 180 w 520"/>
                <a:gd name="T35" fmla="*/ 391 h 570"/>
                <a:gd name="T36" fmla="*/ 224 w 520"/>
                <a:gd name="T37" fmla="*/ 425 h 570"/>
                <a:gd name="T38" fmla="*/ 283 w 520"/>
                <a:gd name="T39" fmla="*/ 441 h 570"/>
                <a:gd name="T40" fmla="*/ 370 w 520"/>
                <a:gd name="T41" fmla="*/ 441 h 570"/>
                <a:gd name="T42" fmla="*/ 466 w 520"/>
                <a:gd name="T43" fmla="*/ 420 h 570"/>
                <a:gd name="T44" fmla="*/ 445 w 520"/>
                <a:gd name="T45" fmla="*/ 550 h 570"/>
                <a:gd name="T46" fmla="*/ 346 w 520"/>
                <a:gd name="T47" fmla="*/ 568 h 570"/>
                <a:gd name="T48" fmla="*/ 239 w 520"/>
                <a:gd name="T49" fmla="*/ 567 h 570"/>
                <a:gd name="T50" fmla="*/ 146 w 520"/>
                <a:gd name="T51" fmla="*/ 542 h 570"/>
                <a:gd name="T52" fmla="*/ 76 w 520"/>
                <a:gd name="T53" fmla="*/ 495 h 570"/>
                <a:gd name="T54" fmla="*/ 27 w 520"/>
                <a:gd name="T55" fmla="*/ 427 h 570"/>
                <a:gd name="T56" fmla="*/ 3 w 520"/>
                <a:gd name="T57" fmla="*/ 341 h 570"/>
                <a:gd name="T58" fmla="*/ 1 w 520"/>
                <a:gd name="T59" fmla="*/ 254 h 570"/>
                <a:gd name="T60" fmla="*/ 19 w 520"/>
                <a:gd name="T61" fmla="*/ 178 h 570"/>
                <a:gd name="T62" fmla="*/ 55 w 520"/>
                <a:gd name="T63" fmla="*/ 109 h 570"/>
                <a:gd name="T64" fmla="*/ 109 w 520"/>
                <a:gd name="T65" fmla="*/ 53 h 570"/>
                <a:gd name="T66" fmla="*/ 182 w 520"/>
                <a:gd name="T67" fmla="*/ 13 h 570"/>
                <a:gd name="T68" fmla="*/ 276 w 52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70">
                  <a:moveTo>
                    <a:pt x="266" y="113"/>
                  </a:moveTo>
                  <a:lnTo>
                    <a:pt x="240" y="116"/>
                  </a:lnTo>
                  <a:lnTo>
                    <a:pt x="219" y="124"/>
                  </a:lnTo>
                  <a:lnTo>
                    <a:pt x="203" y="136"/>
                  </a:lnTo>
                  <a:lnTo>
                    <a:pt x="188" y="152"/>
                  </a:lnTo>
                  <a:lnTo>
                    <a:pt x="177" y="168"/>
                  </a:lnTo>
                  <a:lnTo>
                    <a:pt x="169" y="188"/>
                  </a:lnTo>
                  <a:lnTo>
                    <a:pt x="164" y="205"/>
                  </a:lnTo>
                  <a:lnTo>
                    <a:pt x="161" y="223"/>
                  </a:lnTo>
                  <a:lnTo>
                    <a:pt x="362" y="223"/>
                  </a:lnTo>
                  <a:lnTo>
                    <a:pt x="361" y="207"/>
                  </a:lnTo>
                  <a:lnTo>
                    <a:pt x="357" y="189"/>
                  </a:lnTo>
                  <a:lnTo>
                    <a:pt x="352" y="170"/>
                  </a:lnTo>
                  <a:lnTo>
                    <a:pt x="343" y="153"/>
                  </a:lnTo>
                  <a:lnTo>
                    <a:pt x="330" y="137"/>
                  </a:lnTo>
                  <a:lnTo>
                    <a:pt x="313" y="124"/>
                  </a:lnTo>
                  <a:lnTo>
                    <a:pt x="292" y="116"/>
                  </a:lnTo>
                  <a:lnTo>
                    <a:pt x="266" y="113"/>
                  </a:lnTo>
                  <a:close/>
                  <a:moveTo>
                    <a:pt x="276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6" y="28"/>
                  </a:lnTo>
                  <a:lnTo>
                    <a:pt x="427" y="48"/>
                  </a:lnTo>
                  <a:lnTo>
                    <a:pt x="453" y="72"/>
                  </a:lnTo>
                  <a:lnTo>
                    <a:pt x="474" y="100"/>
                  </a:lnTo>
                  <a:lnTo>
                    <a:pt x="491" y="131"/>
                  </a:lnTo>
                  <a:lnTo>
                    <a:pt x="504" y="165"/>
                  </a:lnTo>
                  <a:lnTo>
                    <a:pt x="512" y="199"/>
                  </a:lnTo>
                  <a:lnTo>
                    <a:pt x="518" y="236"/>
                  </a:lnTo>
                  <a:lnTo>
                    <a:pt x="520" y="272"/>
                  </a:lnTo>
                  <a:lnTo>
                    <a:pt x="518" y="300"/>
                  </a:lnTo>
                  <a:lnTo>
                    <a:pt x="517" y="323"/>
                  </a:lnTo>
                  <a:lnTo>
                    <a:pt x="513" y="341"/>
                  </a:lnTo>
                  <a:lnTo>
                    <a:pt x="162" y="341"/>
                  </a:lnTo>
                  <a:lnTo>
                    <a:pt x="167" y="368"/>
                  </a:lnTo>
                  <a:lnTo>
                    <a:pt x="180" y="391"/>
                  </a:lnTo>
                  <a:lnTo>
                    <a:pt x="200" y="410"/>
                  </a:lnTo>
                  <a:lnTo>
                    <a:pt x="224" y="425"/>
                  </a:lnTo>
                  <a:lnTo>
                    <a:pt x="252" y="435"/>
                  </a:lnTo>
                  <a:lnTo>
                    <a:pt x="283" y="441"/>
                  </a:lnTo>
                  <a:lnTo>
                    <a:pt x="317" y="443"/>
                  </a:lnTo>
                  <a:lnTo>
                    <a:pt x="370" y="441"/>
                  </a:lnTo>
                  <a:lnTo>
                    <a:pt x="421" y="433"/>
                  </a:lnTo>
                  <a:lnTo>
                    <a:pt x="466" y="420"/>
                  </a:lnTo>
                  <a:lnTo>
                    <a:pt x="489" y="536"/>
                  </a:lnTo>
                  <a:lnTo>
                    <a:pt x="445" y="550"/>
                  </a:lnTo>
                  <a:lnTo>
                    <a:pt x="396" y="562"/>
                  </a:lnTo>
                  <a:lnTo>
                    <a:pt x="346" y="568"/>
                  </a:lnTo>
                  <a:lnTo>
                    <a:pt x="291" y="570"/>
                  </a:lnTo>
                  <a:lnTo>
                    <a:pt x="239" y="567"/>
                  </a:lnTo>
                  <a:lnTo>
                    <a:pt x="190" y="557"/>
                  </a:lnTo>
                  <a:lnTo>
                    <a:pt x="146" y="542"/>
                  </a:lnTo>
                  <a:lnTo>
                    <a:pt x="109" y="521"/>
                  </a:lnTo>
                  <a:lnTo>
                    <a:pt x="76" y="495"/>
                  </a:lnTo>
                  <a:lnTo>
                    <a:pt x="49" y="464"/>
                  </a:lnTo>
                  <a:lnTo>
                    <a:pt x="27" y="427"/>
                  </a:lnTo>
                  <a:lnTo>
                    <a:pt x="13" y="386"/>
                  </a:lnTo>
                  <a:lnTo>
                    <a:pt x="3" y="341"/>
                  </a:lnTo>
                  <a:lnTo>
                    <a:pt x="0" y="292"/>
                  </a:lnTo>
                  <a:lnTo>
                    <a:pt x="1" y="254"/>
                  </a:lnTo>
                  <a:lnTo>
                    <a:pt x="8" y="215"/>
                  </a:lnTo>
                  <a:lnTo>
                    <a:pt x="19" y="178"/>
                  </a:lnTo>
                  <a:lnTo>
                    <a:pt x="36" y="142"/>
                  </a:lnTo>
                  <a:lnTo>
                    <a:pt x="55" y="109"/>
                  </a:lnTo>
                  <a:lnTo>
                    <a:pt x="79" y="79"/>
                  </a:lnTo>
                  <a:lnTo>
                    <a:pt x="109" y="53"/>
                  </a:lnTo>
                  <a:lnTo>
                    <a:pt x="143" y="31"/>
                  </a:lnTo>
                  <a:lnTo>
                    <a:pt x="182" y="13"/>
                  </a:lnTo>
                  <a:lnTo>
                    <a:pt x="226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4206148" y="1443821"/>
              <a:ext cx="705371" cy="1488295"/>
            </a:xfrm>
            <a:custGeom>
              <a:avLst/>
              <a:gdLst>
                <a:gd name="T0" fmla="*/ 293 w 382"/>
                <a:gd name="T1" fmla="*/ 0 h 806"/>
                <a:gd name="T2" fmla="*/ 327 w 382"/>
                <a:gd name="T3" fmla="*/ 2 h 806"/>
                <a:gd name="T4" fmla="*/ 356 w 382"/>
                <a:gd name="T5" fmla="*/ 5 h 806"/>
                <a:gd name="T6" fmla="*/ 382 w 382"/>
                <a:gd name="T7" fmla="*/ 12 h 806"/>
                <a:gd name="T8" fmla="*/ 376 w 382"/>
                <a:gd name="T9" fmla="*/ 142 h 806"/>
                <a:gd name="T10" fmla="*/ 351 w 382"/>
                <a:gd name="T11" fmla="*/ 137 h 806"/>
                <a:gd name="T12" fmla="*/ 320 w 382"/>
                <a:gd name="T13" fmla="*/ 134 h 806"/>
                <a:gd name="T14" fmla="*/ 296 w 382"/>
                <a:gd name="T15" fmla="*/ 137 h 806"/>
                <a:gd name="T16" fmla="*/ 275 w 382"/>
                <a:gd name="T17" fmla="*/ 147 h 806"/>
                <a:gd name="T18" fmla="*/ 260 w 382"/>
                <a:gd name="T19" fmla="*/ 163 h 806"/>
                <a:gd name="T20" fmla="*/ 249 w 382"/>
                <a:gd name="T21" fmla="*/ 182 h 806"/>
                <a:gd name="T22" fmla="*/ 242 w 382"/>
                <a:gd name="T23" fmla="*/ 205 h 806"/>
                <a:gd name="T24" fmla="*/ 241 w 382"/>
                <a:gd name="T25" fmla="*/ 231 h 806"/>
                <a:gd name="T26" fmla="*/ 241 w 382"/>
                <a:gd name="T27" fmla="*/ 259 h 806"/>
                <a:gd name="T28" fmla="*/ 351 w 382"/>
                <a:gd name="T29" fmla="*/ 259 h 806"/>
                <a:gd name="T30" fmla="*/ 351 w 382"/>
                <a:gd name="T31" fmla="*/ 384 h 806"/>
                <a:gd name="T32" fmla="*/ 242 w 382"/>
                <a:gd name="T33" fmla="*/ 384 h 806"/>
                <a:gd name="T34" fmla="*/ 242 w 382"/>
                <a:gd name="T35" fmla="*/ 806 h 806"/>
                <a:gd name="T36" fmla="*/ 72 w 382"/>
                <a:gd name="T37" fmla="*/ 806 h 806"/>
                <a:gd name="T38" fmla="*/ 72 w 382"/>
                <a:gd name="T39" fmla="*/ 384 h 806"/>
                <a:gd name="T40" fmla="*/ 0 w 382"/>
                <a:gd name="T41" fmla="*/ 384 h 806"/>
                <a:gd name="T42" fmla="*/ 0 w 382"/>
                <a:gd name="T43" fmla="*/ 259 h 806"/>
                <a:gd name="T44" fmla="*/ 72 w 382"/>
                <a:gd name="T45" fmla="*/ 259 h 806"/>
                <a:gd name="T46" fmla="*/ 72 w 382"/>
                <a:gd name="T47" fmla="*/ 238 h 806"/>
                <a:gd name="T48" fmla="*/ 75 w 382"/>
                <a:gd name="T49" fmla="*/ 205 h 806"/>
                <a:gd name="T50" fmla="*/ 80 w 382"/>
                <a:gd name="T51" fmla="*/ 171 h 806"/>
                <a:gd name="T52" fmla="*/ 88 w 382"/>
                <a:gd name="T53" fmla="*/ 138 h 806"/>
                <a:gd name="T54" fmla="*/ 101 w 382"/>
                <a:gd name="T55" fmla="*/ 108 h 806"/>
                <a:gd name="T56" fmla="*/ 119 w 382"/>
                <a:gd name="T57" fmla="*/ 78 h 806"/>
                <a:gd name="T58" fmla="*/ 140 w 382"/>
                <a:gd name="T59" fmla="*/ 54 h 806"/>
                <a:gd name="T60" fmla="*/ 167 w 382"/>
                <a:gd name="T61" fmla="*/ 33 h 806"/>
                <a:gd name="T62" fmla="*/ 198 w 382"/>
                <a:gd name="T63" fmla="*/ 18 h 806"/>
                <a:gd name="T64" fmla="*/ 229 w 382"/>
                <a:gd name="T65" fmla="*/ 7 h 806"/>
                <a:gd name="T66" fmla="*/ 262 w 382"/>
                <a:gd name="T67" fmla="*/ 2 h 806"/>
                <a:gd name="T68" fmla="*/ 293 w 382"/>
                <a:gd name="T6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806">
                  <a:moveTo>
                    <a:pt x="293" y="0"/>
                  </a:moveTo>
                  <a:lnTo>
                    <a:pt x="327" y="2"/>
                  </a:lnTo>
                  <a:lnTo>
                    <a:pt x="356" y="5"/>
                  </a:lnTo>
                  <a:lnTo>
                    <a:pt x="382" y="12"/>
                  </a:lnTo>
                  <a:lnTo>
                    <a:pt x="376" y="142"/>
                  </a:lnTo>
                  <a:lnTo>
                    <a:pt x="351" y="137"/>
                  </a:lnTo>
                  <a:lnTo>
                    <a:pt x="320" y="134"/>
                  </a:lnTo>
                  <a:lnTo>
                    <a:pt x="296" y="137"/>
                  </a:lnTo>
                  <a:lnTo>
                    <a:pt x="275" y="147"/>
                  </a:lnTo>
                  <a:lnTo>
                    <a:pt x="260" y="163"/>
                  </a:lnTo>
                  <a:lnTo>
                    <a:pt x="249" y="182"/>
                  </a:lnTo>
                  <a:lnTo>
                    <a:pt x="242" y="205"/>
                  </a:lnTo>
                  <a:lnTo>
                    <a:pt x="241" y="231"/>
                  </a:lnTo>
                  <a:lnTo>
                    <a:pt x="241" y="259"/>
                  </a:lnTo>
                  <a:lnTo>
                    <a:pt x="351" y="259"/>
                  </a:lnTo>
                  <a:lnTo>
                    <a:pt x="351" y="384"/>
                  </a:lnTo>
                  <a:lnTo>
                    <a:pt x="242" y="384"/>
                  </a:lnTo>
                  <a:lnTo>
                    <a:pt x="242" y="806"/>
                  </a:lnTo>
                  <a:lnTo>
                    <a:pt x="72" y="806"/>
                  </a:lnTo>
                  <a:lnTo>
                    <a:pt x="72" y="384"/>
                  </a:lnTo>
                  <a:lnTo>
                    <a:pt x="0" y="384"/>
                  </a:lnTo>
                  <a:lnTo>
                    <a:pt x="0" y="259"/>
                  </a:lnTo>
                  <a:lnTo>
                    <a:pt x="72" y="259"/>
                  </a:lnTo>
                  <a:lnTo>
                    <a:pt x="72" y="238"/>
                  </a:lnTo>
                  <a:lnTo>
                    <a:pt x="75" y="205"/>
                  </a:lnTo>
                  <a:lnTo>
                    <a:pt x="80" y="171"/>
                  </a:lnTo>
                  <a:lnTo>
                    <a:pt x="88" y="138"/>
                  </a:lnTo>
                  <a:lnTo>
                    <a:pt x="101" y="108"/>
                  </a:lnTo>
                  <a:lnTo>
                    <a:pt x="119" y="78"/>
                  </a:lnTo>
                  <a:lnTo>
                    <a:pt x="140" y="54"/>
                  </a:lnTo>
                  <a:lnTo>
                    <a:pt x="167" y="33"/>
                  </a:lnTo>
                  <a:lnTo>
                    <a:pt x="198" y="18"/>
                  </a:lnTo>
                  <a:lnTo>
                    <a:pt x="229" y="7"/>
                  </a:lnTo>
                  <a:lnTo>
                    <a:pt x="262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160"/>
            <p:cNvSpPr>
              <a:spLocks noEditPoints="1"/>
            </p:cNvSpPr>
            <p:nvPr/>
          </p:nvSpPr>
          <p:spPr bwMode="auto">
            <a:xfrm>
              <a:off x="4998305" y="1898065"/>
              <a:ext cx="925107" cy="1058056"/>
            </a:xfrm>
            <a:custGeom>
              <a:avLst/>
              <a:gdLst>
                <a:gd name="T0" fmla="*/ 294 w 501"/>
                <a:gd name="T1" fmla="*/ 302 h 573"/>
                <a:gd name="T2" fmla="*/ 237 w 501"/>
                <a:gd name="T3" fmla="*/ 312 h 573"/>
                <a:gd name="T4" fmla="*/ 195 w 501"/>
                <a:gd name="T5" fmla="*/ 332 h 573"/>
                <a:gd name="T6" fmla="*/ 171 w 501"/>
                <a:gd name="T7" fmla="*/ 366 h 573"/>
                <a:gd name="T8" fmla="*/ 172 w 501"/>
                <a:gd name="T9" fmla="*/ 411 h 573"/>
                <a:gd name="T10" fmla="*/ 195 w 501"/>
                <a:gd name="T11" fmla="*/ 442 h 573"/>
                <a:gd name="T12" fmla="*/ 236 w 501"/>
                <a:gd name="T13" fmla="*/ 452 h 573"/>
                <a:gd name="T14" fmla="*/ 291 w 501"/>
                <a:gd name="T15" fmla="*/ 434 h 573"/>
                <a:gd name="T16" fmla="*/ 324 w 501"/>
                <a:gd name="T17" fmla="*/ 390 h 573"/>
                <a:gd name="T18" fmla="*/ 327 w 501"/>
                <a:gd name="T19" fmla="*/ 361 h 573"/>
                <a:gd name="T20" fmla="*/ 252 w 501"/>
                <a:gd name="T21" fmla="*/ 0 h 573"/>
                <a:gd name="T22" fmla="*/ 340 w 501"/>
                <a:gd name="T23" fmla="*/ 10 h 573"/>
                <a:gd name="T24" fmla="*/ 405 w 501"/>
                <a:gd name="T25" fmla="*/ 39 h 573"/>
                <a:gd name="T26" fmla="*/ 450 w 501"/>
                <a:gd name="T27" fmla="*/ 81 h 573"/>
                <a:gd name="T28" fmla="*/ 476 w 501"/>
                <a:gd name="T29" fmla="*/ 138 h 573"/>
                <a:gd name="T30" fmla="*/ 489 w 501"/>
                <a:gd name="T31" fmla="*/ 202 h 573"/>
                <a:gd name="T32" fmla="*/ 491 w 501"/>
                <a:gd name="T33" fmla="*/ 428 h 573"/>
                <a:gd name="T34" fmla="*/ 493 w 501"/>
                <a:gd name="T35" fmla="*/ 503 h 573"/>
                <a:gd name="T36" fmla="*/ 501 w 501"/>
                <a:gd name="T37" fmla="*/ 560 h 573"/>
                <a:gd name="T38" fmla="*/ 337 w 501"/>
                <a:gd name="T39" fmla="*/ 506 h 573"/>
                <a:gd name="T40" fmla="*/ 311 w 501"/>
                <a:gd name="T41" fmla="*/ 529 h 573"/>
                <a:gd name="T42" fmla="*/ 250 w 501"/>
                <a:gd name="T43" fmla="*/ 561 h 573"/>
                <a:gd name="T44" fmla="*/ 177 w 501"/>
                <a:gd name="T45" fmla="*/ 573 h 573"/>
                <a:gd name="T46" fmla="*/ 103 w 501"/>
                <a:gd name="T47" fmla="*/ 558 h 573"/>
                <a:gd name="T48" fmla="*/ 47 w 501"/>
                <a:gd name="T49" fmla="*/ 521 h 573"/>
                <a:gd name="T50" fmla="*/ 13 w 501"/>
                <a:gd name="T51" fmla="*/ 467 h 573"/>
                <a:gd name="T52" fmla="*/ 0 w 501"/>
                <a:gd name="T53" fmla="*/ 405 h 573"/>
                <a:gd name="T54" fmla="*/ 16 w 501"/>
                <a:gd name="T55" fmla="*/ 329 h 573"/>
                <a:gd name="T56" fmla="*/ 59 w 501"/>
                <a:gd name="T57" fmla="*/ 270 h 573"/>
                <a:gd name="T58" fmla="*/ 125 w 501"/>
                <a:gd name="T59" fmla="*/ 228 h 573"/>
                <a:gd name="T60" fmla="*/ 215 w 501"/>
                <a:gd name="T61" fmla="*/ 203 h 573"/>
                <a:gd name="T62" fmla="*/ 322 w 501"/>
                <a:gd name="T63" fmla="*/ 195 h 573"/>
                <a:gd name="T64" fmla="*/ 320 w 501"/>
                <a:gd name="T65" fmla="*/ 177 h 573"/>
                <a:gd name="T66" fmla="*/ 312 w 501"/>
                <a:gd name="T67" fmla="*/ 153 h 573"/>
                <a:gd name="T68" fmla="*/ 291 w 501"/>
                <a:gd name="T69" fmla="*/ 132 h 573"/>
                <a:gd name="T70" fmla="*/ 250 w 501"/>
                <a:gd name="T71" fmla="*/ 119 h 573"/>
                <a:gd name="T72" fmla="*/ 181 w 501"/>
                <a:gd name="T73" fmla="*/ 120 h 573"/>
                <a:gd name="T74" fmla="*/ 103 w 501"/>
                <a:gd name="T75" fmla="*/ 143 h 573"/>
                <a:gd name="T76" fmla="*/ 39 w 501"/>
                <a:gd name="T77" fmla="*/ 49 h 573"/>
                <a:gd name="T78" fmla="*/ 103 w 501"/>
                <a:gd name="T79" fmla="*/ 23 h 573"/>
                <a:gd name="T80" fmla="*/ 195 w 501"/>
                <a:gd name="T81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573">
                  <a:moveTo>
                    <a:pt x="327" y="301"/>
                  </a:moveTo>
                  <a:lnTo>
                    <a:pt x="294" y="302"/>
                  </a:lnTo>
                  <a:lnTo>
                    <a:pt x="265" y="306"/>
                  </a:lnTo>
                  <a:lnTo>
                    <a:pt x="237" y="312"/>
                  </a:lnTo>
                  <a:lnTo>
                    <a:pt x="215" y="320"/>
                  </a:lnTo>
                  <a:lnTo>
                    <a:pt x="195" y="332"/>
                  </a:lnTo>
                  <a:lnTo>
                    <a:pt x="181" y="346"/>
                  </a:lnTo>
                  <a:lnTo>
                    <a:pt x="171" y="366"/>
                  </a:lnTo>
                  <a:lnTo>
                    <a:pt x="169" y="387"/>
                  </a:lnTo>
                  <a:lnTo>
                    <a:pt x="172" y="411"/>
                  </a:lnTo>
                  <a:lnTo>
                    <a:pt x="181" y="429"/>
                  </a:lnTo>
                  <a:lnTo>
                    <a:pt x="195" y="442"/>
                  </a:lnTo>
                  <a:lnTo>
                    <a:pt x="213" y="451"/>
                  </a:lnTo>
                  <a:lnTo>
                    <a:pt x="236" y="452"/>
                  </a:lnTo>
                  <a:lnTo>
                    <a:pt x="265" y="447"/>
                  </a:lnTo>
                  <a:lnTo>
                    <a:pt x="291" y="434"/>
                  </a:lnTo>
                  <a:lnTo>
                    <a:pt x="311" y="415"/>
                  </a:lnTo>
                  <a:lnTo>
                    <a:pt x="324" y="390"/>
                  </a:lnTo>
                  <a:lnTo>
                    <a:pt x="327" y="376"/>
                  </a:lnTo>
                  <a:lnTo>
                    <a:pt x="327" y="361"/>
                  </a:lnTo>
                  <a:lnTo>
                    <a:pt x="327" y="301"/>
                  </a:lnTo>
                  <a:close/>
                  <a:moveTo>
                    <a:pt x="252" y="0"/>
                  </a:moveTo>
                  <a:lnTo>
                    <a:pt x="299" y="3"/>
                  </a:lnTo>
                  <a:lnTo>
                    <a:pt x="340" y="10"/>
                  </a:lnTo>
                  <a:lnTo>
                    <a:pt x="374" y="23"/>
                  </a:lnTo>
                  <a:lnTo>
                    <a:pt x="405" y="39"/>
                  </a:lnTo>
                  <a:lnTo>
                    <a:pt x="429" y="58"/>
                  </a:lnTo>
                  <a:lnTo>
                    <a:pt x="450" y="81"/>
                  </a:lnTo>
                  <a:lnTo>
                    <a:pt x="465" y="109"/>
                  </a:lnTo>
                  <a:lnTo>
                    <a:pt x="476" y="138"/>
                  </a:lnTo>
                  <a:lnTo>
                    <a:pt x="484" y="169"/>
                  </a:lnTo>
                  <a:lnTo>
                    <a:pt x="489" y="202"/>
                  </a:lnTo>
                  <a:lnTo>
                    <a:pt x="491" y="237"/>
                  </a:lnTo>
                  <a:lnTo>
                    <a:pt x="491" y="428"/>
                  </a:lnTo>
                  <a:lnTo>
                    <a:pt x="491" y="467"/>
                  </a:lnTo>
                  <a:lnTo>
                    <a:pt x="493" y="503"/>
                  </a:lnTo>
                  <a:lnTo>
                    <a:pt x="496" y="534"/>
                  </a:lnTo>
                  <a:lnTo>
                    <a:pt x="501" y="560"/>
                  </a:lnTo>
                  <a:lnTo>
                    <a:pt x="348" y="560"/>
                  </a:lnTo>
                  <a:lnTo>
                    <a:pt x="337" y="506"/>
                  </a:lnTo>
                  <a:lnTo>
                    <a:pt x="333" y="506"/>
                  </a:lnTo>
                  <a:lnTo>
                    <a:pt x="311" y="529"/>
                  </a:lnTo>
                  <a:lnTo>
                    <a:pt x="281" y="548"/>
                  </a:lnTo>
                  <a:lnTo>
                    <a:pt x="250" y="561"/>
                  </a:lnTo>
                  <a:lnTo>
                    <a:pt x="215" y="569"/>
                  </a:lnTo>
                  <a:lnTo>
                    <a:pt x="177" y="573"/>
                  </a:lnTo>
                  <a:lnTo>
                    <a:pt x="138" y="569"/>
                  </a:lnTo>
                  <a:lnTo>
                    <a:pt x="103" y="558"/>
                  </a:lnTo>
                  <a:lnTo>
                    <a:pt x="73" y="542"/>
                  </a:lnTo>
                  <a:lnTo>
                    <a:pt x="47" y="521"/>
                  </a:lnTo>
                  <a:lnTo>
                    <a:pt x="28" y="496"/>
                  </a:lnTo>
                  <a:lnTo>
                    <a:pt x="13" y="467"/>
                  </a:lnTo>
                  <a:lnTo>
                    <a:pt x="3" y="438"/>
                  </a:lnTo>
                  <a:lnTo>
                    <a:pt x="0" y="405"/>
                  </a:lnTo>
                  <a:lnTo>
                    <a:pt x="5" y="364"/>
                  </a:lnTo>
                  <a:lnTo>
                    <a:pt x="16" y="329"/>
                  </a:lnTo>
                  <a:lnTo>
                    <a:pt x="34" y="296"/>
                  </a:lnTo>
                  <a:lnTo>
                    <a:pt x="59" y="270"/>
                  </a:lnTo>
                  <a:lnTo>
                    <a:pt x="88" y="247"/>
                  </a:lnTo>
                  <a:lnTo>
                    <a:pt x="125" y="228"/>
                  </a:lnTo>
                  <a:lnTo>
                    <a:pt x="168" y="213"/>
                  </a:lnTo>
                  <a:lnTo>
                    <a:pt x="215" y="203"/>
                  </a:lnTo>
                  <a:lnTo>
                    <a:pt x="265" y="197"/>
                  </a:lnTo>
                  <a:lnTo>
                    <a:pt x="322" y="195"/>
                  </a:lnTo>
                  <a:lnTo>
                    <a:pt x="322" y="189"/>
                  </a:lnTo>
                  <a:lnTo>
                    <a:pt x="320" y="177"/>
                  </a:lnTo>
                  <a:lnTo>
                    <a:pt x="317" y="164"/>
                  </a:lnTo>
                  <a:lnTo>
                    <a:pt x="312" y="153"/>
                  </a:lnTo>
                  <a:lnTo>
                    <a:pt x="302" y="141"/>
                  </a:lnTo>
                  <a:lnTo>
                    <a:pt x="291" y="132"/>
                  </a:lnTo>
                  <a:lnTo>
                    <a:pt x="273" y="123"/>
                  </a:lnTo>
                  <a:lnTo>
                    <a:pt x="250" y="119"/>
                  </a:lnTo>
                  <a:lnTo>
                    <a:pt x="223" y="117"/>
                  </a:lnTo>
                  <a:lnTo>
                    <a:pt x="181" y="120"/>
                  </a:lnTo>
                  <a:lnTo>
                    <a:pt x="138" y="130"/>
                  </a:lnTo>
                  <a:lnTo>
                    <a:pt x="103" y="143"/>
                  </a:lnTo>
                  <a:lnTo>
                    <a:pt x="72" y="158"/>
                  </a:lnTo>
                  <a:lnTo>
                    <a:pt x="39" y="49"/>
                  </a:lnTo>
                  <a:lnTo>
                    <a:pt x="67" y="36"/>
                  </a:lnTo>
                  <a:lnTo>
                    <a:pt x="103" y="23"/>
                  </a:lnTo>
                  <a:lnTo>
                    <a:pt x="145" y="11"/>
                  </a:lnTo>
                  <a:lnTo>
                    <a:pt x="195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161"/>
            <p:cNvSpPr>
              <a:spLocks/>
            </p:cNvSpPr>
            <p:nvPr/>
          </p:nvSpPr>
          <p:spPr bwMode="auto">
            <a:xfrm>
              <a:off x="6207776" y="1899912"/>
              <a:ext cx="963883" cy="1032205"/>
            </a:xfrm>
            <a:custGeom>
              <a:avLst/>
              <a:gdLst>
                <a:gd name="T0" fmla="*/ 327 w 522"/>
                <a:gd name="T1" fmla="*/ 0 h 559"/>
                <a:gd name="T2" fmla="*/ 362 w 522"/>
                <a:gd name="T3" fmla="*/ 2 h 559"/>
                <a:gd name="T4" fmla="*/ 397 w 522"/>
                <a:gd name="T5" fmla="*/ 10 h 559"/>
                <a:gd name="T6" fmla="*/ 427 w 522"/>
                <a:gd name="T7" fmla="*/ 25 h 559"/>
                <a:gd name="T8" fmla="*/ 453 w 522"/>
                <a:gd name="T9" fmla="*/ 44 h 559"/>
                <a:gd name="T10" fmla="*/ 478 w 522"/>
                <a:gd name="T11" fmla="*/ 70 h 559"/>
                <a:gd name="T12" fmla="*/ 496 w 522"/>
                <a:gd name="T13" fmla="*/ 103 h 559"/>
                <a:gd name="T14" fmla="*/ 510 w 522"/>
                <a:gd name="T15" fmla="*/ 140 h 559"/>
                <a:gd name="T16" fmla="*/ 518 w 522"/>
                <a:gd name="T17" fmla="*/ 186 h 559"/>
                <a:gd name="T18" fmla="*/ 522 w 522"/>
                <a:gd name="T19" fmla="*/ 236 h 559"/>
                <a:gd name="T20" fmla="*/ 522 w 522"/>
                <a:gd name="T21" fmla="*/ 559 h 559"/>
                <a:gd name="T22" fmla="*/ 353 w 522"/>
                <a:gd name="T23" fmla="*/ 559 h 559"/>
                <a:gd name="T24" fmla="*/ 353 w 522"/>
                <a:gd name="T25" fmla="*/ 256 h 559"/>
                <a:gd name="T26" fmla="*/ 351 w 522"/>
                <a:gd name="T27" fmla="*/ 227 h 559"/>
                <a:gd name="T28" fmla="*/ 346 w 522"/>
                <a:gd name="T29" fmla="*/ 202 h 559"/>
                <a:gd name="T30" fmla="*/ 338 w 522"/>
                <a:gd name="T31" fmla="*/ 179 h 559"/>
                <a:gd name="T32" fmla="*/ 325 w 522"/>
                <a:gd name="T33" fmla="*/ 162 h 559"/>
                <a:gd name="T34" fmla="*/ 310 w 522"/>
                <a:gd name="T35" fmla="*/ 149 h 559"/>
                <a:gd name="T36" fmla="*/ 291 w 522"/>
                <a:gd name="T37" fmla="*/ 140 h 559"/>
                <a:gd name="T38" fmla="*/ 267 w 522"/>
                <a:gd name="T39" fmla="*/ 137 h 559"/>
                <a:gd name="T40" fmla="*/ 241 w 522"/>
                <a:gd name="T41" fmla="*/ 140 h 559"/>
                <a:gd name="T42" fmla="*/ 219 w 522"/>
                <a:gd name="T43" fmla="*/ 150 h 559"/>
                <a:gd name="T44" fmla="*/ 202 w 522"/>
                <a:gd name="T45" fmla="*/ 165 h 559"/>
                <a:gd name="T46" fmla="*/ 189 w 522"/>
                <a:gd name="T47" fmla="*/ 183 h 559"/>
                <a:gd name="T48" fmla="*/ 179 w 522"/>
                <a:gd name="T49" fmla="*/ 201 h 559"/>
                <a:gd name="T50" fmla="*/ 174 w 522"/>
                <a:gd name="T51" fmla="*/ 220 h 559"/>
                <a:gd name="T52" fmla="*/ 174 w 522"/>
                <a:gd name="T53" fmla="*/ 243 h 559"/>
                <a:gd name="T54" fmla="*/ 174 w 522"/>
                <a:gd name="T55" fmla="*/ 559 h 559"/>
                <a:gd name="T56" fmla="*/ 3 w 522"/>
                <a:gd name="T57" fmla="*/ 559 h 559"/>
                <a:gd name="T58" fmla="*/ 3 w 522"/>
                <a:gd name="T59" fmla="*/ 186 h 559"/>
                <a:gd name="T60" fmla="*/ 3 w 522"/>
                <a:gd name="T61" fmla="*/ 122 h 559"/>
                <a:gd name="T62" fmla="*/ 2 w 522"/>
                <a:gd name="T63" fmla="*/ 64 h 559"/>
                <a:gd name="T64" fmla="*/ 0 w 522"/>
                <a:gd name="T65" fmla="*/ 12 h 559"/>
                <a:gd name="T66" fmla="*/ 146 w 522"/>
                <a:gd name="T67" fmla="*/ 12 h 559"/>
                <a:gd name="T68" fmla="*/ 154 w 522"/>
                <a:gd name="T69" fmla="*/ 88 h 559"/>
                <a:gd name="T70" fmla="*/ 158 w 522"/>
                <a:gd name="T71" fmla="*/ 88 h 559"/>
                <a:gd name="T72" fmla="*/ 169 w 522"/>
                <a:gd name="T73" fmla="*/ 72 h 559"/>
                <a:gd name="T74" fmla="*/ 185 w 522"/>
                <a:gd name="T75" fmla="*/ 56 h 559"/>
                <a:gd name="T76" fmla="*/ 205 w 522"/>
                <a:gd name="T77" fmla="*/ 38 h 559"/>
                <a:gd name="T78" fmla="*/ 229 w 522"/>
                <a:gd name="T79" fmla="*/ 23 h 559"/>
                <a:gd name="T80" fmla="*/ 257 w 522"/>
                <a:gd name="T81" fmla="*/ 12 h 559"/>
                <a:gd name="T82" fmla="*/ 289 w 522"/>
                <a:gd name="T83" fmla="*/ 2 h 559"/>
                <a:gd name="T84" fmla="*/ 327 w 522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559">
                  <a:moveTo>
                    <a:pt x="327" y="0"/>
                  </a:moveTo>
                  <a:lnTo>
                    <a:pt x="362" y="2"/>
                  </a:lnTo>
                  <a:lnTo>
                    <a:pt x="397" y="10"/>
                  </a:lnTo>
                  <a:lnTo>
                    <a:pt x="427" y="25"/>
                  </a:lnTo>
                  <a:lnTo>
                    <a:pt x="453" y="44"/>
                  </a:lnTo>
                  <a:lnTo>
                    <a:pt x="478" y="70"/>
                  </a:lnTo>
                  <a:lnTo>
                    <a:pt x="496" y="103"/>
                  </a:lnTo>
                  <a:lnTo>
                    <a:pt x="510" y="140"/>
                  </a:lnTo>
                  <a:lnTo>
                    <a:pt x="518" y="186"/>
                  </a:lnTo>
                  <a:lnTo>
                    <a:pt x="522" y="236"/>
                  </a:lnTo>
                  <a:lnTo>
                    <a:pt x="522" y="559"/>
                  </a:lnTo>
                  <a:lnTo>
                    <a:pt x="353" y="559"/>
                  </a:lnTo>
                  <a:lnTo>
                    <a:pt x="353" y="256"/>
                  </a:lnTo>
                  <a:lnTo>
                    <a:pt x="351" y="227"/>
                  </a:lnTo>
                  <a:lnTo>
                    <a:pt x="346" y="202"/>
                  </a:lnTo>
                  <a:lnTo>
                    <a:pt x="338" y="179"/>
                  </a:lnTo>
                  <a:lnTo>
                    <a:pt x="325" y="162"/>
                  </a:lnTo>
                  <a:lnTo>
                    <a:pt x="310" y="149"/>
                  </a:lnTo>
                  <a:lnTo>
                    <a:pt x="291" y="140"/>
                  </a:lnTo>
                  <a:lnTo>
                    <a:pt x="267" y="137"/>
                  </a:lnTo>
                  <a:lnTo>
                    <a:pt x="241" y="140"/>
                  </a:lnTo>
                  <a:lnTo>
                    <a:pt x="219" y="150"/>
                  </a:lnTo>
                  <a:lnTo>
                    <a:pt x="202" y="165"/>
                  </a:lnTo>
                  <a:lnTo>
                    <a:pt x="189" y="183"/>
                  </a:lnTo>
                  <a:lnTo>
                    <a:pt x="179" y="201"/>
                  </a:lnTo>
                  <a:lnTo>
                    <a:pt x="174" y="220"/>
                  </a:lnTo>
                  <a:lnTo>
                    <a:pt x="174" y="243"/>
                  </a:lnTo>
                  <a:lnTo>
                    <a:pt x="174" y="559"/>
                  </a:lnTo>
                  <a:lnTo>
                    <a:pt x="3" y="559"/>
                  </a:lnTo>
                  <a:lnTo>
                    <a:pt x="3" y="186"/>
                  </a:lnTo>
                  <a:lnTo>
                    <a:pt x="3" y="122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146" y="12"/>
                  </a:lnTo>
                  <a:lnTo>
                    <a:pt x="154" y="88"/>
                  </a:lnTo>
                  <a:lnTo>
                    <a:pt x="158" y="88"/>
                  </a:lnTo>
                  <a:lnTo>
                    <a:pt x="169" y="72"/>
                  </a:lnTo>
                  <a:lnTo>
                    <a:pt x="185" y="56"/>
                  </a:lnTo>
                  <a:lnTo>
                    <a:pt x="205" y="38"/>
                  </a:lnTo>
                  <a:lnTo>
                    <a:pt x="229" y="23"/>
                  </a:lnTo>
                  <a:lnTo>
                    <a:pt x="257" y="12"/>
                  </a:lnTo>
                  <a:lnTo>
                    <a:pt x="289" y="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Rectangle 162"/>
            <p:cNvSpPr>
              <a:spLocks noChangeArrowheads="1"/>
            </p:cNvSpPr>
            <p:nvPr/>
          </p:nvSpPr>
          <p:spPr bwMode="auto">
            <a:xfrm>
              <a:off x="7483721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8098612" y="1899912"/>
              <a:ext cx="965730" cy="1032205"/>
            </a:xfrm>
            <a:custGeom>
              <a:avLst/>
              <a:gdLst>
                <a:gd name="T0" fmla="*/ 328 w 523"/>
                <a:gd name="T1" fmla="*/ 0 h 559"/>
                <a:gd name="T2" fmla="*/ 364 w 523"/>
                <a:gd name="T3" fmla="*/ 2 h 559"/>
                <a:gd name="T4" fmla="*/ 398 w 523"/>
                <a:gd name="T5" fmla="*/ 10 h 559"/>
                <a:gd name="T6" fmla="*/ 429 w 523"/>
                <a:gd name="T7" fmla="*/ 25 h 559"/>
                <a:gd name="T8" fmla="*/ 455 w 523"/>
                <a:gd name="T9" fmla="*/ 44 h 559"/>
                <a:gd name="T10" fmla="*/ 479 w 523"/>
                <a:gd name="T11" fmla="*/ 70 h 559"/>
                <a:gd name="T12" fmla="*/ 497 w 523"/>
                <a:gd name="T13" fmla="*/ 103 h 559"/>
                <a:gd name="T14" fmla="*/ 512 w 523"/>
                <a:gd name="T15" fmla="*/ 140 h 559"/>
                <a:gd name="T16" fmla="*/ 520 w 523"/>
                <a:gd name="T17" fmla="*/ 186 h 559"/>
                <a:gd name="T18" fmla="*/ 523 w 523"/>
                <a:gd name="T19" fmla="*/ 236 h 559"/>
                <a:gd name="T20" fmla="*/ 523 w 523"/>
                <a:gd name="T21" fmla="*/ 559 h 559"/>
                <a:gd name="T22" fmla="*/ 354 w 523"/>
                <a:gd name="T23" fmla="*/ 559 h 559"/>
                <a:gd name="T24" fmla="*/ 354 w 523"/>
                <a:gd name="T25" fmla="*/ 256 h 559"/>
                <a:gd name="T26" fmla="*/ 353 w 523"/>
                <a:gd name="T27" fmla="*/ 227 h 559"/>
                <a:gd name="T28" fmla="*/ 348 w 523"/>
                <a:gd name="T29" fmla="*/ 202 h 559"/>
                <a:gd name="T30" fmla="*/ 340 w 523"/>
                <a:gd name="T31" fmla="*/ 179 h 559"/>
                <a:gd name="T32" fmla="*/ 327 w 523"/>
                <a:gd name="T33" fmla="*/ 162 h 559"/>
                <a:gd name="T34" fmla="*/ 312 w 523"/>
                <a:gd name="T35" fmla="*/ 149 h 559"/>
                <a:gd name="T36" fmla="*/ 292 w 523"/>
                <a:gd name="T37" fmla="*/ 140 h 559"/>
                <a:gd name="T38" fmla="*/ 268 w 523"/>
                <a:gd name="T39" fmla="*/ 137 h 559"/>
                <a:gd name="T40" fmla="*/ 242 w 523"/>
                <a:gd name="T41" fmla="*/ 140 h 559"/>
                <a:gd name="T42" fmla="*/ 221 w 523"/>
                <a:gd name="T43" fmla="*/ 150 h 559"/>
                <a:gd name="T44" fmla="*/ 203 w 523"/>
                <a:gd name="T45" fmla="*/ 165 h 559"/>
                <a:gd name="T46" fmla="*/ 190 w 523"/>
                <a:gd name="T47" fmla="*/ 183 h 559"/>
                <a:gd name="T48" fmla="*/ 180 w 523"/>
                <a:gd name="T49" fmla="*/ 201 h 559"/>
                <a:gd name="T50" fmla="*/ 175 w 523"/>
                <a:gd name="T51" fmla="*/ 220 h 559"/>
                <a:gd name="T52" fmla="*/ 175 w 523"/>
                <a:gd name="T53" fmla="*/ 243 h 559"/>
                <a:gd name="T54" fmla="*/ 175 w 523"/>
                <a:gd name="T55" fmla="*/ 559 h 559"/>
                <a:gd name="T56" fmla="*/ 5 w 523"/>
                <a:gd name="T57" fmla="*/ 559 h 559"/>
                <a:gd name="T58" fmla="*/ 5 w 523"/>
                <a:gd name="T59" fmla="*/ 186 h 559"/>
                <a:gd name="T60" fmla="*/ 5 w 523"/>
                <a:gd name="T61" fmla="*/ 122 h 559"/>
                <a:gd name="T62" fmla="*/ 3 w 523"/>
                <a:gd name="T63" fmla="*/ 64 h 559"/>
                <a:gd name="T64" fmla="*/ 0 w 523"/>
                <a:gd name="T65" fmla="*/ 12 h 559"/>
                <a:gd name="T66" fmla="*/ 148 w 523"/>
                <a:gd name="T67" fmla="*/ 12 h 559"/>
                <a:gd name="T68" fmla="*/ 156 w 523"/>
                <a:gd name="T69" fmla="*/ 88 h 559"/>
                <a:gd name="T70" fmla="*/ 159 w 523"/>
                <a:gd name="T71" fmla="*/ 88 h 559"/>
                <a:gd name="T72" fmla="*/ 171 w 523"/>
                <a:gd name="T73" fmla="*/ 72 h 559"/>
                <a:gd name="T74" fmla="*/ 187 w 523"/>
                <a:gd name="T75" fmla="*/ 56 h 559"/>
                <a:gd name="T76" fmla="*/ 206 w 523"/>
                <a:gd name="T77" fmla="*/ 38 h 559"/>
                <a:gd name="T78" fmla="*/ 231 w 523"/>
                <a:gd name="T79" fmla="*/ 23 h 559"/>
                <a:gd name="T80" fmla="*/ 258 w 523"/>
                <a:gd name="T81" fmla="*/ 12 h 559"/>
                <a:gd name="T82" fmla="*/ 291 w 523"/>
                <a:gd name="T83" fmla="*/ 2 h 559"/>
                <a:gd name="T84" fmla="*/ 328 w 523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3" h="559">
                  <a:moveTo>
                    <a:pt x="328" y="0"/>
                  </a:moveTo>
                  <a:lnTo>
                    <a:pt x="364" y="2"/>
                  </a:lnTo>
                  <a:lnTo>
                    <a:pt x="398" y="10"/>
                  </a:lnTo>
                  <a:lnTo>
                    <a:pt x="429" y="25"/>
                  </a:lnTo>
                  <a:lnTo>
                    <a:pt x="455" y="44"/>
                  </a:lnTo>
                  <a:lnTo>
                    <a:pt x="479" y="70"/>
                  </a:lnTo>
                  <a:lnTo>
                    <a:pt x="497" y="103"/>
                  </a:lnTo>
                  <a:lnTo>
                    <a:pt x="512" y="140"/>
                  </a:lnTo>
                  <a:lnTo>
                    <a:pt x="520" y="186"/>
                  </a:lnTo>
                  <a:lnTo>
                    <a:pt x="523" y="236"/>
                  </a:lnTo>
                  <a:lnTo>
                    <a:pt x="523" y="559"/>
                  </a:lnTo>
                  <a:lnTo>
                    <a:pt x="354" y="559"/>
                  </a:lnTo>
                  <a:lnTo>
                    <a:pt x="354" y="256"/>
                  </a:lnTo>
                  <a:lnTo>
                    <a:pt x="353" y="227"/>
                  </a:lnTo>
                  <a:lnTo>
                    <a:pt x="348" y="202"/>
                  </a:lnTo>
                  <a:lnTo>
                    <a:pt x="340" y="179"/>
                  </a:lnTo>
                  <a:lnTo>
                    <a:pt x="327" y="162"/>
                  </a:lnTo>
                  <a:lnTo>
                    <a:pt x="312" y="149"/>
                  </a:lnTo>
                  <a:lnTo>
                    <a:pt x="292" y="140"/>
                  </a:lnTo>
                  <a:lnTo>
                    <a:pt x="268" y="137"/>
                  </a:lnTo>
                  <a:lnTo>
                    <a:pt x="242" y="140"/>
                  </a:lnTo>
                  <a:lnTo>
                    <a:pt x="221" y="150"/>
                  </a:lnTo>
                  <a:lnTo>
                    <a:pt x="203" y="165"/>
                  </a:lnTo>
                  <a:lnTo>
                    <a:pt x="190" y="183"/>
                  </a:lnTo>
                  <a:lnTo>
                    <a:pt x="180" y="201"/>
                  </a:lnTo>
                  <a:lnTo>
                    <a:pt x="175" y="220"/>
                  </a:lnTo>
                  <a:lnTo>
                    <a:pt x="175" y="243"/>
                  </a:lnTo>
                  <a:lnTo>
                    <a:pt x="175" y="559"/>
                  </a:lnTo>
                  <a:lnTo>
                    <a:pt x="5" y="559"/>
                  </a:lnTo>
                  <a:lnTo>
                    <a:pt x="5" y="186"/>
                  </a:lnTo>
                  <a:lnTo>
                    <a:pt x="5" y="122"/>
                  </a:lnTo>
                  <a:lnTo>
                    <a:pt x="3" y="64"/>
                  </a:lnTo>
                  <a:lnTo>
                    <a:pt x="0" y="12"/>
                  </a:lnTo>
                  <a:lnTo>
                    <a:pt x="148" y="12"/>
                  </a:lnTo>
                  <a:lnTo>
                    <a:pt x="156" y="88"/>
                  </a:lnTo>
                  <a:lnTo>
                    <a:pt x="159" y="88"/>
                  </a:lnTo>
                  <a:lnTo>
                    <a:pt x="171" y="72"/>
                  </a:lnTo>
                  <a:lnTo>
                    <a:pt x="187" y="56"/>
                  </a:lnTo>
                  <a:lnTo>
                    <a:pt x="206" y="38"/>
                  </a:lnTo>
                  <a:lnTo>
                    <a:pt x="231" y="23"/>
                  </a:lnTo>
                  <a:lnTo>
                    <a:pt x="258" y="12"/>
                  </a:lnTo>
                  <a:lnTo>
                    <a:pt x="291" y="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9376404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4344637" y="3253411"/>
              <a:ext cx="186499" cy="299136"/>
            </a:xfrm>
            <a:custGeom>
              <a:avLst/>
              <a:gdLst>
                <a:gd name="T0" fmla="*/ 42 w 101"/>
                <a:gd name="T1" fmla="*/ 16 h 162"/>
                <a:gd name="T2" fmla="*/ 36 w 101"/>
                <a:gd name="T3" fmla="*/ 18 h 162"/>
                <a:gd name="T4" fmla="*/ 31 w 101"/>
                <a:gd name="T5" fmla="*/ 18 h 162"/>
                <a:gd name="T6" fmla="*/ 27 w 101"/>
                <a:gd name="T7" fmla="*/ 19 h 162"/>
                <a:gd name="T8" fmla="*/ 27 w 101"/>
                <a:gd name="T9" fmla="*/ 81 h 162"/>
                <a:gd name="T10" fmla="*/ 34 w 101"/>
                <a:gd name="T11" fmla="*/ 81 h 162"/>
                <a:gd name="T12" fmla="*/ 52 w 101"/>
                <a:gd name="T13" fmla="*/ 81 h 162"/>
                <a:gd name="T14" fmla="*/ 65 w 101"/>
                <a:gd name="T15" fmla="*/ 75 h 162"/>
                <a:gd name="T16" fmla="*/ 71 w 101"/>
                <a:gd name="T17" fmla="*/ 63 h 162"/>
                <a:gd name="T18" fmla="*/ 73 w 101"/>
                <a:gd name="T19" fmla="*/ 48 h 162"/>
                <a:gd name="T20" fmla="*/ 71 w 101"/>
                <a:gd name="T21" fmla="*/ 35 h 162"/>
                <a:gd name="T22" fmla="*/ 66 w 101"/>
                <a:gd name="T23" fmla="*/ 24 h 162"/>
                <a:gd name="T24" fmla="*/ 57 w 101"/>
                <a:gd name="T25" fmla="*/ 19 h 162"/>
                <a:gd name="T26" fmla="*/ 42 w 101"/>
                <a:gd name="T27" fmla="*/ 16 h 162"/>
                <a:gd name="T28" fmla="*/ 44 w 101"/>
                <a:gd name="T29" fmla="*/ 0 h 162"/>
                <a:gd name="T30" fmla="*/ 65 w 101"/>
                <a:gd name="T31" fmla="*/ 1 h 162"/>
                <a:gd name="T32" fmla="*/ 81 w 101"/>
                <a:gd name="T33" fmla="*/ 9 h 162"/>
                <a:gd name="T34" fmla="*/ 92 w 101"/>
                <a:gd name="T35" fmla="*/ 19 h 162"/>
                <a:gd name="T36" fmla="*/ 99 w 101"/>
                <a:gd name="T37" fmla="*/ 34 h 162"/>
                <a:gd name="T38" fmla="*/ 101 w 101"/>
                <a:gd name="T39" fmla="*/ 50 h 162"/>
                <a:gd name="T40" fmla="*/ 99 w 101"/>
                <a:gd name="T41" fmla="*/ 63 h 162"/>
                <a:gd name="T42" fmla="*/ 94 w 101"/>
                <a:gd name="T43" fmla="*/ 76 h 162"/>
                <a:gd name="T44" fmla="*/ 86 w 101"/>
                <a:gd name="T45" fmla="*/ 86 h 162"/>
                <a:gd name="T46" fmla="*/ 73 w 101"/>
                <a:gd name="T47" fmla="*/ 94 h 162"/>
                <a:gd name="T48" fmla="*/ 55 w 101"/>
                <a:gd name="T49" fmla="*/ 99 h 162"/>
                <a:gd name="T50" fmla="*/ 34 w 101"/>
                <a:gd name="T51" fmla="*/ 99 h 162"/>
                <a:gd name="T52" fmla="*/ 27 w 101"/>
                <a:gd name="T53" fmla="*/ 99 h 162"/>
                <a:gd name="T54" fmla="*/ 27 w 101"/>
                <a:gd name="T55" fmla="*/ 162 h 162"/>
                <a:gd name="T56" fmla="*/ 0 w 101"/>
                <a:gd name="T57" fmla="*/ 162 h 162"/>
                <a:gd name="T58" fmla="*/ 0 w 101"/>
                <a:gd name="T59" fmla="*/ 8 h 162"/>
                <a:gd name="T60" fmla="*/ 18 w 101"/>
                <a:gd name="T61" fmla="*/ 1 h 162"/>
                <a:gd name="T62" fmla="*/ 44 w 101"/>
                <a:gd name="T6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62">
                  <a:moveTo>
                    <a:pt x="42" y="16"/>
                  </a:moveTo>
                  <a:lnTo>
                    <a:pt x="36" y="18"/>
                  </a:lnTo>
                  <a:lnTo>
                    <a:pt x="31" y="18"/>
                  </a:lnTo>
                  <a:lnTo>
                    <a:pt x="27" y="19"/>
                  </a:lnTo>
                  <a:lnTo>
                    <a:pt x="27" y="81"/>
                  </a:lnTo>
                  <a:lnTo>
                    <a:pt x="34" y="81"/>
                  </a:lnTo>
                  <a:lnTo>
                    <a:pt x="52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3" y="48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2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9"/>
                  </a:lnTo>
                  <a:lnTo>
                    <a:pt x="92" y="19"/>
                  </a:lnTo>
                  <a:lnTo>
                    <a:pt x="99" y="34"/>
                  </a:lnTo>
                  <a:lnTo>
                    <a:pt x="101" y="50"/>
                  </a:lnTo>
                  <a:lnTo>
                    <a:pt x="99" y="63"/>
                  </a:lnTo>
                  <a:lnTo>
                    <a:pt x="94" y="76"/>
                  </a:lnTo>
                  <a:lnTo>
                    <a:pt x="86" y="86"/>
                  </a:lnTo>
                  <a:lnTo>
                    <a:pt x="73" y="94"/>
                  </a:lnTo>
                  <a:lnTo>
                    <a:pt x="55" y="99"/>
                  </a:lnTo>
                  <a:lnTo>
                    <a:pt x="34" y="99"/>
                  </a:lnTo>
                  <a:lnTo>
                    <a:pt x="27" y="9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66"/>
            <p:cNvSpPr>
              <a:spLocks noEditPoints="1"/>
            </p:cNvSpPr>
            <p:nvPr/>
          </p:nvSpPr>
          <p:spPr bwMode="auto">
            <a:xfrm>
              <a:off x="4595764" y="3253411"/>
              <a:ext cx="219736" cy="302829"/>
            </a:xfrm>
            <a:custGeom>
              <a:avLst/>
              <a:gdLst>
                <a:gd name="T0" fmla="*/ 59 w 119"/>
                <a:gd name="T1" fmla="*/ 19 h 164"/>
                <a:gd name="T2" fmla="*/ 47 w 119"/>
                <a:gd name="T3" fmla="*/ 22 h 164"/>
                <a:gd name="T4" fmla="*/ 38 w 119"/>
                <a:gd name="T5" fmla="*/ 32 h 164"/>
                <a:gd name="T6" fmla="*/ 33 w 119"/>
                <a:gd name="T7" fmla="*/ 47 h 164"/>
                <a:gd name="T8" fmla="*/ 30 w 119"/>
                <a:gd name="T9" fmla="*/ 63 h 164"/>
                <a:gd name="T10" fmla="*/ 30 w 119"/>
                <a:gd name="T11" fmla="*/ 81 h 164"/>
                <a:gd name="T12" fmla="*/ 30 w 119"/>
                <a:gd name="T13" fmla="*/ 99 h 164"/>
                <a:gd name="T14" fmla="*/ 33 w 119"/>
                <a:gd name="T15" fmla="*/ 115 h 164"/>
                <a:gd name="T16" fmla="*/ 38 w 119"/>
                <a:gd name="T17" fmla="*/ 130 h 164"/>
                <a:gd name="T18" fmla="*/ 47 w 119"/>
                <a:gd name="T19" fmla="*/ 140 h 164"/>
                <a:gd name="T20" fmla="*/ 59 w 119"/>
                <a:gd name="T21" fmla="*/ 143 h 164"/>
                <a:gd name="T22" fmla="*/ 72 w 119"/>
                <a:gd name="T23" fmla="*/ 140 h 164"/>
                <a:gd name="T24" fmla="*/ 82 w 119"/>
                <a:gd name="T25" fmla="*/ 130 h 164"/>
                <a:gd name="T26" fmla="*/ 85 w 119"/>
                <a:gd name="T27" fmla="*/ 115 h 164"/>
                <a:gd name="T28" fmla="*/ 88 w 119"/>
                <a:gd name="T29" fmla="*/ 99 h 164"/>
                <a:gd name="T30" fmla="*/ 90 w 119"/>
                <a:gd name="T31" fmla="*/ 81 h 164"/>
                <a:gd name="T32" fmla="*/ 88 w 119"/>
                <a:gd name="T33" fmla="*/ 63 h 164"/>
                <a:gd name="T34" fmla="*/ 85 w 119"/>
                <a:gd name="T35" fmla="*/ 47 h 164"/>
                <a:gd name="T36" fmla="*/ 80 w 119"/>
                <a:gd name="T37" fmla="*/ 32 h 164"/>
                <a:gd name="T38" fmla="*/ 72 w 119"/>
                <a:gd name="T39" fmla="*/ 22 h 164"/>
                <a:gd name="T40" fmla="*/ 59 w 119"/>
                <a:gd name="T41" fmla="*/ 19 h 164"/>
                <a:gd name="T42" fmla="*/ 59 w 119"/>
                <a:gd name="T43" fmla="*/ 0 h 164"/>
                <a:gd name="T44" fmla="*/ 78 w 119"/>
                <a:gd name="T45" fmla="*/ 3 h 164"/>
                <a:gd name="T46" fmla="*/ 95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5 w 119"/>
                <a:gd name="T63" fmla="*/ 153 h 164"/>
                <a:gd name="T64" fmla="*/ 78 w 119"/>
                <a:gd name="T65" fmla="*/ 161 h 164"/>
                <a:gd name="T66" fmla="*/ 59 w 119"/>
                <a:gd name="T67" fmla="*/ 164 h 164"/>
                <a:gd name="T68" fmla="*/ 41 w 119"/>
                <a:gd name="T69" fmla="*/ 161 h 164"/>
                <a:gd name="T70" fmla="*/ 25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5 w 119"/>
                <a:gd name="T87" fmla="*/ 11 h 164"/>
                <a:gd name="T88" fmla="*/ 41 w 119"/>
                <a:gd name="T89" fmla="*/ 3 h 164"/>
                <a:gd name="T90" fmla="*/ 59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9" y="19"/>
                  </a:moveTo>
                  <a:lnTo>
                    <a:pt x="47" y="22"/>
                  </a:lnTo>
                  <a:lnTo>
                    <a:pt x="38" y="32"/>
                  </a:lnTo>
                  <a:lnTo>
                    <a:pt x="33" y="47"/>
                  </a:lnTo>
                  <a:lnTo>
                    <a:pt x="30" y="63"/>
                  </a:lnTo>
                  <a:lnTo>
                    <a:pt x="30" y="81"/>
                  </a:lnTo>
                  <a:lnTo>
                    <a:pt x="30" y="99"/>
                  </a:lnTo>
                  <a:lnTo>
                    <a:pt x="33" y="115"/>
                  </a:lnTo>
                  <a:lnTo>
                    <a:pt x="38" y="130"/>
                  </a:lnTo>
                  <a:lnTo>
                    <a:pt x="47" y="140"/>
                  </a:lnTo>
                  <a:lnTo>
                    <a:pt x="59" y="143"/>
                  </a:lnTo>
                  <a:lnTo>
                    <a:pt x="72" y="140"/>
                  </a:lnTo>
                  <a:lnTo>
                    <a:pt x="82" y="130"/>
                  </a:lnTo>
                  <a:lnTo>
                    <a:pt x="85" y="115"/>
                  </a:lnTo>
                  <a:lnTo>
                    <a:pt x="88" y="99"/>
                  </a:lnTo>
                  <a:lnTo>
                    <a:pt x="90" y="81"/>
                  </a:lnTo>
                  <a:lnTo>
                    <a:pt x="88" y="63"/>
                  </a:lnTo>
                  <a:lnTo>
                    <a:pt x="85" y="47"/>
                  </a:lnTo>
                  <a:lnTo>
                    <a:pt x="80" y="32"/>
                  </a:lnTo>
                  <a:lnTo>
                    <a:pt x="72" y="22"/>
                  </a:lnTo>
                  <a:lnTo>
                    <a:pt x="59" y="19"/>
                  </a:lnTo>
                  <a:close/>
                  <a:moveTo>
                    <a:pt x="59" y="0"/>
                  </a:moveTo>
                  <a:lnTo>
                    <a:pt x="78" y="3"/>
                  </a:lnTo>
                  <a:lnTo>
                    <a:pt x="95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5" y="153"/>
                  </a:lnTo>
                  <a:lnTo>
                    <a:pt x="78" y="161"/>
                  </a:lnTo>
                  <a:lnTo>
                    <a:pt x="59" y="164"/>
                  </a:lnTo>
                  <a:lnTo>
                    <a:pt x="41" y="161"/>
                  </a:lnTo>
                  <a:lnTo>
                    <a:pt x="25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67"/>
            <p:cNvSpPr>
              <a:spLocks/>
            </p:cNvSpPr>
            <p:nvPr/>
          </p:nvSpPr>
          <p:spPr bwMode="auto">
            <a:xfrm>
              <a:off x="4872742" y="3255257"/>
              <a:ext cx="330527" cy="297290"/>
            </a:xfrm>
            <a:custGeom>
              <a:avLst/>
              <a:gdLst>
                <a:gd name="T0" fmla="*/ 0 w 179"/>
                <a:gd name="T1" fmla="*/ 0 h 161"/>
                <a:gd name="T2" fmla="*/ 29 w 179"/>
                <a:gd name="T3" fmla="*/ 0 h 161"/>
                <a:gd name="T4" fmla="*/ 49 w 179"/>
                <a:gd name="T5" fmla="*/ 106 h 161"/>
                <a:gd name="T6" fmla="*/ 49 w 179"/>
                <a:gd name="T7" fmla="*/ 111 h 161"/>
                <a:gd name="T8" fmla="*/ 50 w 179"/>
                <a:gd name="T9" fmla="*/ 116 h 161"/>
                <a:gd name="T10" fmla="*/ 50 w 179"/>
                <a:gd name="T11" fmla="*/ 121 h 161"/>
                <a:gd name="T12" fmla="*/ 50 w 179"/>
                <a:gd name="T13" fmla="*/ 122 h 161"/>
                <a:gd name="T14" fmla="*/ 52 w 179"/>
                <a:gd name="T15" fmla="*/ 124 h 161"/>
                <a:gd name="T16" fmla="*/ 52 w 179"/>
                <a:gd name="T17" fmla="*/ 124 h 161"/>
                <a:gd name="T18" fmla="*/ 52 w 179"/>
                <a:gd name="T19" fmla="*/ 122 h 161"/>
                <a:gd name="T20" fmla="*/ 52 w 179"/>
                <a:gd name="T21" fmla="*/ 121 h 161"/>
                <a:gd name="T22" fmla="*/ 54 w 179"/>
                <a:gd name="T23" fmla="*/ 116 h 161"/>
                <a:gd name="T24" fmla="*/ 54 w 179"/>
                <a:gd name="T25" fmla="*/ 111 h 161"/>
                <a:gd name="T26" fmla="*/ 55 w 179"/>
                <a:gd name="T27" fmla="*/ 106 h 161"/>
                <a:gd name="T28" fmla="*/ 80 w 179"/>
                <a:gd name="T29" fmla="*/ 0 h 161"/>
                <a:gd name="T30" fmla="*/ 101 w 179"/>
                <a:gd name="T31" fmla="*/ 0 h 161"/>
                <a:gd name="T32" fmla="*/ 125 w 179"/>
                <a:gd name="T33" fmla="*/ 106 h 161"/>
                <a:gd name="T34" fmla="*/ 125 w 179"/>
                <a:gd name="T35" fmla="*/ 111 h 161"/>
                <a:gd name="T36" fmla="*/ 127 w 179"/>
                <a:gd name="T37" fmla="*/ 116 h 161"/>
                <a:gd name="T38" fmla="*/ 127 w 179"/>
                <a:gd name="T39" fmla="*/ 119 h 161"/>
                <a:gd name="T40" fmla="*/ 127 w 179"/>
                <a:gd name="T41" fmla="*/ 122 h 161"/>
                <a:gd name="T42" fmla="*/ 128 w 179"/>
                <a:gd name="T43" fmla="*/ 124 h 161"/>
                <a:gd name="T44" fmla="*/ 128 w 179"/>
                <a:gd name="T45" fmla="*/ 124 h 161"/>
                <a:gd name="T46" fmla="*/ 128 w 179"/>
                <a:gd name="T47" fmla="*/ 122 h 161"/>
                <a:gd name="T48" fmla="*/ 128 w 179"/>
                <a:gd name="T49" fmla="*/ 119 h 161"/>
                <a:gd name="T50" fmla="*/ 128 w 179"/>
                <a:gd name="T51" fmla="*/ 116 h 161"/>
                <a:gd name="T52" fmla="*/ 130 w 179"/>
                <a:gd name="T53" fmla="*/ 111 h 161"/>
                <a:gd name="T54" fmla="*/ 130 w 179"/>
                <a:gd name="T55" fmla="*/ 106 h 161"/>
                <a:gd name="T56" fmla="*/ 151 w 179"/>
                <a:gd name="T57" fmla="*/ 0 h 161"/>
                <a:gd name="T58" fmla="*/ 179 w 179"/>
                <a:gd name="T59" fmla="*/ 0 h 161"/>
                <a:gd name="T60" fmla="*/ 141 w 179"/>
                <a:gd name="T61" fmla="*/ 161 h 161"/>
                <a:gd name="T62" fmla="*/ 115 w 179"/>
                <a:gd name="T63" fmla="*/ 161 h 161"/>
                <a:gd name="T64" fmla="*/ 93 w 179"/>
                <a:gd name="T65" fmla="*/ 62 h 161"/>
                <a:gd name="T66" fmla="*/ 91 w 179"/>
                <a:gd name="T67" fmla="*/ 57 h 161"/>
                <a:gd name="T68" fmla="*/ 89 w 179"/>
                <a:gd name="T69" fmla="*/ 52 h 161"/>
                <a:gd name="T70" fmla="*/ 89 w 179"/>
                <a:gd name="T71" fmla="*/ 49 h 161"/>
                <a:gd name="T72" fmla="*/ 89 w 179"/>
                <a:gd name="T73" fmla="*/ 46 h 161"/>
                <a:gd name="T74" fmla="*/ 89 w 179"/>
                <a:gd name="T75" fmla="*/ 46 h 161"/>
                <a:gd name="T76" fmla="*/ 88 w 179"/>
                <a:gd name="T77" fmla="*/ 46 h 161"/>
                <a:gd name="T78" fmla="*/ 88 w 179"/>
                <a:gd name="T79" fmla="*/ 46 h 161"/>
                <a:gd name="T80" fmla="*/ 88 w 179"/>
                <a:gd name="T81" fmla="*/ 49 h 161"/>
                <a:gd name="T82" fmla="*/ 88 w 179"/>
                <a:gd name="T83" fmla="*/ 52 h 161"/>
                <a:gd name="T84" fmla="*/ 86 w 179"/>
                <a:gd name="T85" fmla="*/ 57 h 161"/>
                <a:gd name="T86" fmla="*/ 86 w 179"/>
                <a:gd name="T87" fmla="*/ 62 h 161"/>
                <a:gd name="T88" fmla="*/ 62 w 179"/>
                <a:gd name="T89" fmla="*/ 161 h 161"/>
                <a:gd name="T90" fmla="*/ 36 w 179"/>
                <a:gd name="T91" fmla="*/ 161 h 161"/>
                <a:gd name="T92" fmla="*/ 0 w 179"/>
                <a:gd name="T9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1">
                  <a:moveTo>
                    <a:pt x="0" y="0"/>
                  </a:moveTo>
                  <a:lnTo>
                    <a:pt x="29" y="0"/>
                  </a:lnTo>
                  <a:lnTo>
                    <a:pt x="49" y="106"/>
                  </a:lnTo>
                  <a:lnTo>
                    <a:pt x="49" y="111"/>
                  </a:lnTo>
                  <a:lnTo>
                    <a:pt x="50" y="116"/>
                  </a:lnTo>
                  <a:lnTo>
                    <a:pt x="50" y="121"/>
                  </a:lnTo>
                  <a:lnTo>
                    <a:pt x="50" y="122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4" y="116"/>
                  </a:lnTo>
                  <a:lnTo>
                    <a:pt x="54" y="111"/>
                  </a:lnTo>
                  <a:lnTo>
                    <a:pt x="55" y="106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5" y="106"/>
                  </a:lnTo>
                  <a:lnTo>
                    <a:pt x="125" y="111"/>
                  </a:lnTo>
                  <a:lnTo>
                    <a:pt x="127" y="116"/>
                  </a:lnTo>
                  <a:lnTo>
                    <a:pt x="127" y="119"/>
                  </a:lnTo>
                  <a:lnTo>
                    <a:pt x="127" y="122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19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0" y="106"/>
                  </a:lnTo>
                  <a:lnTo>
                    <a:pt x="151" y="0"/>
                  </a:lnTo>
                  <a:lnTo>
                    <a:pt x="179" y="0"/>
                  </a:lnTo>
                  <a:lnTo>
                    <a:pt x="141" y="161"/>
                  </a:lnTo>
                  <a:lnTo>
                    <a:pt x="115" y="161"/>
                  </a:lnTo>
                  <a:lnTo>
                    <a:pt x="93" y="62"/>
                  </a:lnTo>
                  <a:lnTo>
                    <a:pt x="91" y="57"/>
                  </a:lnTo>
                  <a:lnTo>
                    <a:pt x="89" y="52"/>
                  </a:lnTo>
                  <a:lnTo>
                    <a:pt x="89" y="49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9"/>
                  </a:lnTo>
                  <a:lnTo>
                    <a:pt x="88" y="52"/>
                  </a:lnTo>
                  <a:lnTo>
                    <a:pt x="86" y="57"/>
                  </a:lnTo>
                  <a:lnTo>
                    <a:pt x="86" y="62"/>
                  </a:lnTo>
                  <a:lnTo>
                    <a:pt x="62" y="161"/>
                  </a:lnTo>
                  <a:lnTo>
                    <a:pt x="36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168"/>
            <p:cNvSpPr>
              <a:spLocks/>
            </p:cNvSpPr>
            <p:nvPr/>
          </p:nvSpPr>
          <p:spPr bwMode="auto">
            <a:xfrm>
              <a:off x="5271590" y="3255257"/>
              <a:ext cx="140336" cy="297290"/>
            </a:xfrm>
            <a:custGeom>
              <a:avLst/>
              <a:gdLst>
                <a:gd name="T0" fmla="*/ 0 w 76"/>
                <a:gd name="T1" fmla="*/ 0 h 161"/>
                <a:gd name="T2" fmla="*/ 76 w 76"/>
                <a:gd name="T3" fmla="*/ 0 h 161"/>
                <a:gd name="T4" fmla="*/ 76 w 76"/>
                <a:gd name="T5" fmla="*/ 20 h 161"/>
                <a:gd name="T6" fmla="*/ 29 w 76"/>
                <a:gd name="T7" fmla="*/ 20 h 161"/>
                <a:gd name="T8" fmla="*/ 29 w 76"/>
                <a:gd name="T9" fmla="*/ 69 h 161"/>
                <a:gd name="T10" fmla="*/ 72 w 76"/>
                <a:gd name="T11" fmla="*/ 69 h 161"/>
                <a:gd name="T12" fmla="*/ 72 w 76"/>
                <a:gd name="T13" fmla="*/ 88 h 161"/>
                <a:gd name="T14" fmla="*/ 29 w 76"/>
                <a:gd name="T15" fmla="*/ 88 h 161"/>
                <a:gd name="T16" fmla="*/ 29 w 76"/>
                <a:gd name="T17" fmla="*/ 142 h 161"/>
                <a:gd name="T18" fmla="*/ 76 w 76"/>
                <a:gd name="T19" fmla="*/ 142 h 161"/>
                <a:gd name="T20" fmla="*/ 76 w 76"/>
                <a:gd name="T21" fmla="*/ 161 h 161"/>
                <a:gd name="T22" fmla="*/ 0 w 76"/>
                <a:gd name="T23" fmla="*/ 161 h 161"/>
                <a:gd name="T24" fmla="*/ 0 w 76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61">
                  <a:moveTo>
                    <a:pt x="0" y="0"/>
                  </a:moveTo>
                  <a:lnTo>
                    <a:pt x="76" y="0"/>
                  </a:lnTo>
                  <a:lnTo>
                    <a:pt x="76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2" y="69"/>
                  </a:lnTo>
                  <a:lnTo>
                    <a:pt x="72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6" y="142"/>
                  </a:lnTo>
                  <a:lnTo>
                    <a:pt x="76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69"/>
            <p:cNvSpPr>
              <a:spLocks noEditPoints="1"/>
            </p:cNvSpPr>
            <p:nvPr/>
          </p:nvSpPr>
          <p:spPr bwMode="auto">
            <a:xfrm>
              <a:off x="5491326" y="3253411"/>
              <a:ext cx="197578" cy="299136"/>
            </a:xfrm>
            <a:custGeom>
              <a:avLst/>
              <a:gdLst>
                <a:gd name="T0" fmla="*/ 44 w 107"/>
                <a:gd name="T1" fmla="*/ 16 h 162"/>
                <a:gd name="T2" fmla="*/ 37 w 107"/>
                <a:gd name="T3" fmla="*/ 18 h 162"/>
                <a:gd name="T4" fmla="*/ 32 w 107"/>
                <a:gd name="T5" fmla="*/ 18 h 162"/>
                <a:gd name="T6" fmla="*/ 29 w 107"/>
                <a:gd name="T7" fmla="*/ 19 h 162"/>
                <a:gd name="T8" fmla="*/ 29 w 107"/>
                <a:gd name="T9" fmla="*/ 83 h 162"/>
                <a:gd name="T10" fmla="*/ 32 w 107"/>
                <a:gd name="T11" fmla="*/ 83 h 162"/>
                <a:gd name="T12" fmla="*/ 35 w 107"/>
                <a:gd name="T13" fmla="*/ 83 h 162"/>
                <a:gd name="T14" fmla="*/ 40 w 107"/>
                <a:gd name="T15" fmla="*/ 83 h 162"/>
                <a:gd name="T16" fmla="*/ 55 w 107"/>
                <a:gd name="T17" fmla="*/ 81 h 162"/>
                <a:gd name="T18" fmla="*/ 65 w 107"/>
                <a:gd name="T19" fmla="*/ 75 h 162"/>
                <a:gd name="T20" fmla="*/ 71 w 107"/>
                <a:gd name="T21" fmla="*/ 63 h 162"/>
                <a:gd name="T22" fmla="*/ 74 w 107"/>
                <a:gd name="T23" fmla="*/ 50 h 162"/>
                <a:gd name="T24" fmla="*/ 71 w 107"/>
                <a:gd name="T25" fmla="*/ 35 h 162"/>
                <a:gd name="T26" fmla="*/ 66 w 107"/>
                <a:gd name="T27" fmla="*/ 24 h 162"/>
                <a:gd name="T28" fmla="*/ 57 w 107"/>
                <a:gd name="T29" fmla="*/ 19 h 162"/>
                <a:gd name="T30" fmla="*/ 44 w 107"/>
                <a:gd name="T31" fmla="*/ 16 h 162"/>
                <a:gd name="T32" fmla="*/ 44 w 107"/>
                <a:gd name="T33" fmla="*/ 0 h 162"/>
                <a:gd name="T34" fmla="*/ 65 w 107"/>
                <a:gd name="T35" fmla="*/ 1 h 162"/>
                <a:gd name="T36" fmla="*/ 81 w 107"/>
                <a:gd name="T37" fmla="*/ 8 h 162"/>
                <a:gd name="T38" fmla="*/ 92 w 107"/>
                <a:gd name="T39" fmla="*/ 18 h 162"/>
                <a:gd name="T40" fmla="*/ 100 w 107"/>
                <a:gd name="T41" fmla="*/ 32 h 162"/>
                <a:gd name="T42" fmla="*/ 102 w 107"/>
                <a:gd name="T43" fmla="*/ 48 h 162"/>
                <a:gd name="T44" fmla="*/ 99 w 107"/>
                <a:gd name="T45" fmla="*/ 65 h 162"/>
                <a:gd name="T46" fmla="*/ 91 w 107"/>
                <a:gd name="T47" fmla="*/ 78 h 162"/>
                <a:gd name="T48" fmla="*/ 78 w 107"/>
                <a:gd name="T49" fmla="*/ 86 h 162"/>
                <a:gd name="T50" fmla="*/ 60 w 107"/>
                <a:gd name="T51" fmla="*/ 91 h 162"/>
                <a:gd name="T52" fmla="*/ 60 w 107"/>
                <a:gd name="T53" fmla="*/ 91 h 162"/>
                <a:gd name="T54" fmla="*/ 107 w 107"/>
                <a:gd name="T55" fmla="*/ 162 h 162"/>
                <a:gd name="T56" fmla="*/ 74 w 107"/>
                <a:gd name="T57" fmla="*/ 162 h 162"/>
                <a:gd name="T58" fmla="*/ 29 w 107"/>
                <a:gd name="T59" fmla="*/ 89 h 162"/>
                <a:gd name="T60" fmla="*/ 29 w 107"/>
                <a:gd name="T61" fmla="*/ 89 h 162"/>
                <a:gd name="T62" fmla="*/ 29 w 107"/>
                <a:gd name="T63" fmla="*/ 162 h 162"/>
                <a:gd name="T64" fmla="*/ 0 w 107"/>
                <a:gd name="T65" fmla="*/ 162 h 162"/>
                <a:gd name="T66" fmla="*/ 0 w 107"/>
                <a:gd name="T67" fmla="*/ 8 h 162"/>
                <a:gd name="T68" fmla="*/ 19 w 107"/>
                <a:gd name="T69" fmla="*/ 3 h 162"/>
                <a:gd name="T70" fmla="*/ 44 w 107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62">
                  <a:moveTo>
                    <a:pt x="44" y="16"/>
                  </a:moveTo>
                  <a:lnTo>
                    <a:pt x="37" y="18"/>
                  </a:lnTo>
                  <a:lnTo>
                    <a:pt x="32" y="18"/>
                  </a:lnTo>
                  <a:lnTo>
                    <a:pt x="29" y="19"/>
                  </a:lnTo>
                  <a:lnTo>
                    <a:pt x="29" y="83"/>
                  </a:lnTo>
                  <a:lnTo>
                    <a:pt x="32" y="83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55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4" y="50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2" y="18"/>
                  </a:lnTo>
                  <a:lnTo>
                    <a:pt x="100" y="32"/>
                  </a:lnTo>
                  <a:lnTo>
                    <a:pt x="102" y="48"/>
                  </a:lnTo>
                  <a:lnTo>
                    <a:pt x="99" y="65"/>
                  </a:lnTo>
                  <a:lnTo>
                    <a:pt x="91" y="78"/>
                  </a:lnTo>
                  <a:lnTo>
                    <a:pt x="78" y="86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107" y="162"/>
                  </a:lnTo>
                  <a:lnTo>
                    <a:pt x="74" y="162"/>
                  </a:lnTo>
                  <a:lnTo>
                    <a:pt x="29" y="89"/>
                  </a:lnTo>
                  <a:lnTo>
                    <a:pt x="29" y="89"/>
                  </a:lnTo>
                  <a:lnTo>
                    <a:pt x="29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5760918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1"/>
            <p:cNvSpPr>
              <a:spLocks/>
            </p:cNvSpPr>
            <p:nvPr/>
          </p:nvSpPr>
          <p:spPr bwMode="auto">
            <a:xfrm>
              <a:off x="5904946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8 w 117"/>
                <a:gd name="T3" fmla="*/ 0 h 161"/>
                <a:gd name="T4" fmla="*/ 84 w 117"/>
                <a:gd name="T5" fmla="*/ 98 h 161"/>
                <a:gd name="T6" fmla="*/ 88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3 w 117"/>
                <a:gd name="T13" fmla="*/ 114 h 161"/>
                <a:gd name="T14" fmla="*/ 93 w 117"/>
                <a:gd name="T15" fmla="*/ 114 h 161"/>
                <a:gd name="T16" fmla="*/ 93 w 117"/>
                <a:gd name="T17" fmla="*/ 114 h 161"/>
                <a:gd name="T18" fmla="*/ 93 w 117"/>
                <a:gd name="T19" fmla="*/ 113 h 161"/>
                <a:gd name="T20" fmla="*/ 93 w 117"/>
                <a:gd name="T21" fmla="*/ 109 h 161"/>
                <a:gd name="T22" fmla="*/ 93 w 117"/>
                <a:gd name="T23" fmla="*/ 104 h 161"/>
                <a:gd name="T24" fmla="*/ 93 w 117"/>
                <a:gd name="T25" fmla="*/ 98 h 161"/>
                <a:gd name="T26" fmla="*/ 93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3 w 117"/>
                <a:gd name="T33" fmla="*/ 161 h 161"/>
                <a:gd name="T34" fmla="*/ 32 w 117"/>
                <a:gd name="T35" fmla="*/ 57 h 161"/>
                <a:gd name="T36" fmla="*/ 29 w 117"/>
                <a:gd name="T37" fmla="*/ 52 h 161"/>
                <a:gd name="T38" fmla="*/ 28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3 w 117"/>
                <a:gd name="T47" fmla="*/ 39 h 161"/>
                <a:gd name="T48" fmla="*/ 23 w 117"/>
                <a:gd name="T49" fmla="*/ 41 h 161"/>
                <a:gd name="T50" fmla="*/ 23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8" y="0"/>
                  </a:lnTo>
                  <a:lnTo>
                    <a:pt x="84" y="98"/>
                  </a:lnTo>
                  <a:lnTo>
                    <a:pt x="88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3"/>
                  </a:lnTo>
                  <a:lnTo>
                    <a:pt x="93" y="109"/>
                  </a:lnTo>
                  <a:lnTo>
                    <a:pt x="93" y="104"/>
                  </a:lnTo>
                  <a:lnTo>
                    <a:pt x="93" y="98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3" y="161"/>
                  </a:lnTo>
                  <a:lnTo>
                    <a:pt x="32" y="57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72"/>
            <p:cNvSpPr>
              <a:spLocks/>
            </p:cNvSpPr>
            <p:nvPr/>
          </p:nvSpPr>
          <p:spPr bwMode="auto">
            <a:xfrm>
              <a:off x="6198543" y="3253411"/>
              <a:ext cx="206810" cy="302829"/>
            </a:xfrm>
            <a:custGeom>
              <a:avLst/>
              <a:gdLst>
                <a:gd name="T0" fmla="*/ 70 w 112"/>
                <a:gd name="T1" fmla="*/ 0 h 164"/>
                <a:gd name="T2" fmla="*/ 86 w 112"/>
                <a:gd name="T3" fmla="*/ 1 h 164"/>
                <a:gd name="T4" fmla="*/ 99 w 112"/>
                <a:gd name="T5" fmla="*/ 3 h 164"/>
                <a:gd name="T6" fmla="*/ 111 w 112"/>
                <a:gd name="T7" fmla="*/ 8 h 164"/>
                <a:gd name="T8" fmla="*/ 101 w 112"/>
                <a:gd name="T9" fmla="*/ 26 h 164"/>
                <a:gd name="T10" fmla="*/ 91 w 112"/>
                <a:gd name="T11" fmla="*/ 22 h 164"/>
                <a:gd name="T12" fmla="*/ 73 w 112"/>
                <a:gd name="T13" fmla="*/ 21 h 164"/>
                <a:gd name="T14" fmla="*/ 59 w 112"/>
                <a:gd name="T15" fmla="*/ 22 h 164"/>
                <a:gd name="T16" fmla="*/ 47 w 112"/>
                <a:gd name="T17" fmla="*/ 31 h 164"/>
                <a:gd name="T18" fmla="*/ 38 w 112"/>
                <a:gd name="T19" fmla="*/ 42 h 164"/>
                <a:gd name="T20" fmla="*/ 33 w 112"/>
                <a:gd name="T21" fmla="*/ 60 h 164"/>
                <a:gd name="T22" fmla="*/ 29 w 112"/>
                <a:gd name="T23" fmla="*/ 83 h 164"/>
                <a:gd name="T24" fmla="*/ 33 w 112"/>
                <a:gd name="T25" fmla="*/ 104 h 164"/>
                <a:gd name="T26" fmla="*/ 38 w 112"/>
                <a:gd name="T27" fmla="*/ 122 h 164"/>
                <a:gd name="T28" fmla="*/ 46 w 112"/>
                <a:gd name="T29" fmla="*/ 133 h 164"/>
                <a:gd name="T30" fmla="*/ 55 w 112"/>
                <a:gd name="T31" fmla="*/ 141 h 164"/>
                <a:gd name="T32" fmla="*/ 68 w 112"/>
                <a:gd name="T33" fmla="*/ 144 h 164"/>
                <a:gd name="T34" fmla="*/ 75 w 112"/>
                <a:gd name="T35" fmla="*/ 143 h 164"/>
                <a:gd name="T36" fmla="*/ 78 w 112"/>
                <a:gd name="T37" fmla="*/ 143 h 164"/>
                <a:gd name="T38" fmla="*/ 81 w 112"/>
                <a:gd name="T39" fmla="*/ 141 h 164"/>
                <a:gd name="T40" fmla="*/ 85 w 112"/>
                <a:gd name="T41" fmla="*/ 141 h 164"/>
                <a:gd name="T42" fmla="*/ 85 w 112"/>
                <a:gd name="T43" fmla="*/ 88 h 164"/>
                <a:gd name="T44" fmla="*/ 62 w 112"/>
                <a:gd name="T45" fmla="*/ 88 h 164"/>
                <a:gd name="T46" fmla="*/ 62 w 112"/>
                <a:gd name="T47" fmla="*/ 70 h 164"/>
                <a:gd name="T48" fmla="*/ 112 w 112"/>
                <a:gd name="T49" fmla="*/ 70 h 164"/>
                <a:gd name="T50" fmla="*/ 112 w 112"/>
                <a:gd name="T51" fmla="*/ 156 h 164"/>
                <a:gd name="T52" fmla="*/ 101 w 112"/>
                <a:gd name="T53" fmla="*/ 161 h 164"/>
                <a:gd name="T54" fmla="*/ 88 w 112"/>
                <a:gd name="T55" fmla="*/ 164 h 164"/>
                <a:gd name="T56" fmla="*/ 70 w 112"/>
                <a:gd name="T57" fmla="*/ 164 h 164"/>
                <a:gd name="T58" fmla="*/ 46 w 112"/>
                <a:gd name="T59" fmla="*/ 161 h 164"/>
                <a:gd name="T60" fmla="*/ 26 w 112"/>
                <a:gd name="T61" fmla="*/ 151 h 164"/>
                <a:gd name="T62" fmla="*/ 13 w 112"/>
                <a:gd name="T63" fmla="*/ 133 h 164"/>
                <a:gd name="T64" fmla="*/ 3 w 112"/>
                <a:gd name="T65" fmla="*/ 110 h 164"/>
                <a:gd name="T66" fmla="*/ 0 w 112"/>
                <a:gd name="T67" fmla="*/ 81 h 164"/>
                <a:gd name="T68" fmla="*/ 3 w 112"/>
                <a:gd name="T69" fmla="*/ 53 h 164"/>
                <a:gd name="T70" fmla="*/ 13 w 112"/>
                <a:gd name="T71" fmla="*/ 31 h 164"/>
                <a:gd name="T72" fmla="*/ 28 w 112"/>
                <a:gd name="T73" fmla="*/ 14 h 164"/>
                <a:gd name="T74" fmla="*/ 47 w 112"/>
                <a:gd name="T75" fmla="*/ 3 h 164"/>
                <a:gd name="T76" fmla="*/ 70 w 112"/>
                <a:gd name="T7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64">
                  <a:moveTo>
                    <a:pt x="70" y="0"/>
                  </a:moveTo>
                  <a:lnTo>
                    <a:pt x="86" y="1"/>
                  </a:lnTo>
                  <a:lnTo>
                    <a:pt x="99" y="3"/>
                  </a:lnTo>
                  <a:lnTo>
                    <a:pt x="111" y="8"/>
                  </a:lnTo>
                  <a:lnTo>
                    <a:pt x="101" y="26"/>
                  </a:lnTo>
                  <a:lnTo>
                    <a:pt x="91" y="22"/>
                  </a:lnTo>
                  <a:lnTo>
                    <a:pt x="73" y="21"/>
                  </a:lnTo>
                  <a:lnTo>
                    <a:pt x="59" y="22"/>
                  </a:lnTo>
                  <a:lnTo>
                    <a:pt x="47" y="31"/>
                  </a:lnTo>
                  <a:lnTo>
                    <a:pt x="38" y="42"/>
                  </a:lnTo>
                  <a:lnTo>
                    <a:pt x="33" y="60"/>
                  </a:lnTo>
                  <a:lnTo>
                    <a:pt x="29" y="83"/>
                  </a:lnTo>
                  <a:lnTo>
                    <a:pt x="33" y="104"/>
                  </a:lnTo>
                  <a:lnTo>
                    <a:pt x="38" y="122"/>
                  </a:lnTo>
                  <a:lnTo>
                    <a:pt x="46" y="133"/>
                  </a:lnTo>
                  <a:lnTo>
                    <a:pt x="55" y="141"/>
                  </a:lnTo>
                  <a:lnTo>
                    <a:pt x="68" y="144"/>
                  </a:lnTo>
                  <a:lnTo>
                    <a:pt x="75" y="143"/>
                  </a:lnTo>
                  <a:lnTo>
                    <a:pt x="78" y="143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88"/>
                  </a:lnTo>
                  <a:lnTo>
                    <a:pt x="62" y="88"/>
                  </a:lnTo>
                  <a:lnTo>
                    <a:pt x="62" y="70"/>
                  </a:lnTo>
                  <a:lnTo>
                    <a:pt x="112" y="70"/>
                  </a:lnTo>
                  <a:lnTo>
                    <a:pt x="112" y="156"/>
                  </a:lnTo>
                  <a:lnTo>
                    <a:pt x="101" y="161"/>
                  </a:lnTo>
                  <a:lnTo>
                    <a:pt x="88" y="164"/>
                  </a:lnTo>
                  <a:lnTo>
                    <a:pt x="70" y="164"/>
                  </a:lnTo>
                  <a:lnTo>
                    <a:pt x="46" y="161"/>
                  </a:lnTo>
                  <a:lnTo>
                    <a:pt x="26" y="151"/>
                  </a:lnTo>
                  <a:lnTo>
                    <a:pt x="13" y="133"/>
                  </a:lnTo>
                  <a:lnTo>
                    <a:pt x="3" y="110"/>
                  </a:lnTo>
                  <a:lnTo>
                    <a:pt x="0" y="81"/>
                  </a:lnTo>
                  <a:lnTo>
                    <a:pt x="3" y="53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73"/>
            <p:cNvSpPr>
              <a:spLocks/>
            </p:cNvSpPr>
            <p:nvPr/>
          </p:nvSpPr>
          <p:spPr bwMode="auto">
            <a:xfrm>
              <a:off x="6606624" y="3255257"/>
              <a:ext cx="214196" cy="297290"/>
            </a:xfrm>
            <a:custGeom>
              <a:avLst/>
              <a:gdLst>
                <a:gd name="T0" fmla="*/ 0 w 116"/>
                <a:gd name="T1" fmla="*/ 0 h 161"/>
                <a:gd name="T2" fmla="*/ 33 w 116"/>
                <a:gd name="T3" fmla="*/ 0 h 161"/>
                <a:gd name="T4" fmla="*/ 59 w 116"/>
                <a:gd name="T5" fmla="*/ 67 h 161"/>
                <a:gd name="T6" fmla="*/ 60 w 116"/>
                <a:gd name="T7" fmla="*/ 67 h 161"/>
                <a:gd name="T8" fmla="*/ 88 w 116"/>
                <a:gd name="T9" fmla="*/ 0 h 161"/>
                <a:gd name="T10" fmla="*/ 116 w 116"/>
                <a:gd name="T11" fmla="*/ 0 h 161"/>
                <a:gd name="T12" fmla="*/ 73 w 116"/>
                <a:gd name="T13" fmla="*/ 91 h 161"/>
                <a:gd name="T14" fmla="*/ 73 w 116"/>
                <a:gd name="T15" fmla="*/ 161 h 161"/>
                <a:gd name="T16" fmla="*/ 44 w 116"/>
                <a:gd name="T17" fmla="*/ 161 h 161"/>
                <a:gd name="T18" fmla="*/ 44 w 116"/>
                <a:gd name="T19" fmla="*/ 91 h 161"/>
                <a:gd name="T20" fmla="*/ 0 w 116"/>
                <a:gd name="T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61">
                  <a:moveTo>
                    <a:pt x="0" y="0"/>
                  </a:moveTo>
                  <a:lnTo>
                    <a:pt x="33" y="0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73" y="91"/>
                  </a:lnTo>
                  <a:lnTo>
                    <a:pt x="73" y="161"/>
                  </a:lnTo>
                  <a:lnTo>
                    <a:pt x="44" y="161"/>
                  </a:lnTo>
                  <a:lnTo>
                    <a:pt x="4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174"/>
            <p:cNvSpPr>
              <a:spLocks noEditPoints="1"/>
            </p:cNvSpPr>
            <p:nvPr/>
          </p:nvSpPr>
          <p:spPr bwMode="auto">
            <a:xfrm>
              <a:off x="6865137" y="3253411"/>
              <a:ext cx="219736" cy="302829"/>
            </a:xfrm>
            <a:custGeom>
              <a:avLst/>
              <a:gdLst>
                <a:gd name="T0" fmla="*/ 58 w 119"/>
                <a:gd name="T1" fmla="*/ 19 h 164"/>
                <a:gd name="T2" fmla="*/ 47 w 119"/>
                <a:gd name="T3" fmla="*/ 22 h 164"/>
                <a:gd name="T4" fmla="*/ 37 w 119"/>
                <a:gd name="T5" fmla="*/ 32 h 164"/>
                <a:gd name="T6" fmla="*/ 32 w 119"/>
                <a:gd name="T7" fmla="*/ 47 h 164"/>
                <a:gd name="T8" fmla="*/ 29 w 119"/>
                <a:gd name="T9" fmla="*/ 63 h 164"/>
                <a:gd name="T10" fmla="*/ 29 w 119"/>
                <a:gd name="T11" fmla="*/ 81 h 164"/>
                <a:gd name="T12" fmla="*/ 29 w 119"/>
                <a:gd name="T13" fmla="*/ 99 h 164"/>
                <a:gd name="T14" fmla="*/ 32 w 119"/>
                <a:gd name="T15" fmla="*/ 115 h 164"/>
                <a:gd name="T16" fmla="*/ 37 w 119"/>
                <a:gd name="T17" fmla="*/ 130 h 164"/>
                <a:gd name="T18" fmla="*/ 47 w 119"/>
                <a:gd name="T19" fmla="*/ 140 h 164"/>
                <a:gd name="T20" fmla="*/ 58 w 119"/>
                <a:gd name="T21" fmla="*/ 143 h 164"/>
                <a:gd name="T22" fmla="*/ 71 w 119"/>
                <a:gd name="T23" fmla="*/ 140 h 164"/>
                <a:gd name="T24" fmla="*/ 81 w 119"/>
                <a:gd name="T25" fmla="*/ 130 h 164"/>
                <a:gd name="T26" fmla="*/ 86 w 119"/>
                <a:gd name="T27" fmla="*/ 115 h 164"/>
                <a:gd name="T28" fmla="*/ 88 w 119"/>
                <a:gd name="T29" fmla="*/ 99 h 164"/>
                <a:gd name="T30" fmla="*/ 89 w 119"/>
                <a:gd name="T31" fmla="*/ 81 h 164"/>
                <a:gd name="T32" fmla="*/ 88 w 119"/>
                <a:gd name="T33" fmla="*/ 63 h 164"/>
                <a:gd name="T34" fmla="*/ 86 w 119"/>
                <a:gd name="T35" fmla="*/ 47 h 164"/>
                <a:gd name="T36" fmla="*/ 80 w 119"/>
                <a:gd name="T37" fmla="*/ 32 h 164"/>
                <a:gd name="T38" fmla="*/ 71 w 119"/>
                <a:gd name="T39" fmla="*/ 22 h 164"/>
                <a:gd name="T40" fmla="*/ 58 w 119"/>
                <a:gd name="T41" fmla="*/ 19 h 164"/>
                <a:gd name="T42" fmla="*/ 58 w 119"/>
                <a:gd name="T43" fmla="*/ 0 h 164"/>
                <a:gd name="T44" fmla="*/ 78 w 119"/>
                <a:gd name="T45" fmla="*/ 3 h 164"/>
                <a:gd name="T46" fmla="*/ 94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4 w 119"/>
                <a:gd name="T63" fmla="*/ 153 h 164"/>
                <a:gd name="T64" fmla="*/ 78 w 119"/>
                <a:gd name="T65" fmla="*/ 161 h 164"/>
                <a:gd name="T66" fmla="*/ 58 w 119"/>
                <a:gd name="T67" fmla="*/ 164 h 164"/>
                <a:gd name="T68" fmla="*/ 41 w 119"/>
                <a:gd name="T69" fmla="*/ 161 h 164"/>
                <a:gd name="T70" fmla="*/ 24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4 w 119"/>
                <a:gd name="T87" fmla="*/ 11 h 164"/>
                <a:gd name="T88" fmla="*/ 41 w 119"/>
                <a:gd name="T89" fmla="*/ 3 h 164"/>
                <a:gd name="T90" fmla="*/ 58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8" y="19"/>
                  </a:moveTo>
                  <a:lnTo>
                    <a:pt x="47" y="22"/>
                  </a:lnTo>
                  <a:lnTo>
                    <a:pt x="37" y="32"/>
                  </a:lnTo>
                  <a:lnTo>
                    <a:pt x="32" y="47"/>
                  </a:lnTo>
                  <a:lnTo>
                    <a:pt x="29" y="63"/>
                  </a:lnTo>
                  <a:lnTo>
                    <a:pt x="29" y="81"/>
                  </a:lnTo>
                  <a:lnTo>
                    <a:pt x="29" y="99"/>
                  </a:lnTo>
                  <a:lnTo>
                    <a:pt x="32" y="115"/>
                  </a:lnTo>
                  <a:lnTo>
                    <a:pt x="37" y="130"/>
                  </a:lnTo>
                  <a:lnTo>
                    <a:pt x="47" y="140"/>
                  </a:lnTo>
                  <a:lnTo>
                    <a:pt x="58" y="143"/>
                  </a:lnTo>
                  <a:lnTo>
                    <a:pt x="71" y="140"/>
                  </a:lnTo>
                  <a:lnTo>
                    <a:pt x="81" y="130"/>
                  </a:lnTo>
                  <a:lnTo>
                    <a:pt x="86" y="115"/>
                  </a:lnTo>
                  <a:lnTo>
                    <a:pt x="88" y="99"/>
                  </a:lnTo>
                  <a:lnTo>
                    <a:pt x="89" y="81"/>
                  </a:lnTo>
                  <a:lnTo>
                    <a:pt x="88" y="63"/>
                  </a:lnTo>
                  <a:lnTo>
                    <a:pt x="86" y="47"/>
                  </a:lnTo>
                  <a:lnTo>
                    <a:pt x="80" y="32"/>
                  </a:lnTo>
                  <a:lnTo>
                    <a:pt x="71" y="22"/>
                  </a:lnTo>
                  <a:lnTo>
                    <a:pt x="58" y="19"/>
                  </a:lnTo>
                  <a:close/>
                  <a:moveTo>
                    <a:pt x="58" y="0"/>
                  </a:moveTo>
                  <a:lnTo>
                    <a:pt x="78" y="3"/>
                  </a:lnTo>
                  <a:lnTo>
                    <a:pt x="94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4" y="153"/>
                  </a:lnTo>
                  <a:lnTo>
                    <a:pt x="78" y="161"/>
                  </a:lnTo>
                  <a:lnTo>
                    <a:pt x="58" y="164"/>
                  </a:lnTo>
                  <a:lnTo>
                    <a:pt x="41" y="161"/>
                  </a:lnTo>
                  <a:lnTo>
                    <a:pt x="24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175"/>
            <p:cNvSpPr>
              <a:spLocks/>
            </p:cNvSpPr>
            <p:nvPr/>
          </p:nvSpPr>
          <p:spPr bwMode="auto">
            <a:xfrm>
              <a:off x="7162426" y="3255257"/>
              <a:ext cx="195731" cy="300983"/>
            </a:xfrm>
            <a:custGeom>
              <a:avLst/>
              <a:gdLst>
                <a:gd name="T0" fmla="*/ 0 w 106"/>
                <a:gd name="T1" fmla="*/ 0 h 163"/>
                <a:gd name="T2" fmla="*/ 29 w 106"/>
                <a:gd name="T3" fmla="*/ 0 h 163"/>
                <a:gd name="T4" fmla="*/ 29 w 106"/>
                <a:gd name="T5" fmla="*/ 114 h 163"/>
                <a:gd name="T6" fmla="*/ 32 w 106"/>
                <a:gd name="T7" fmla="*/ 129 h 163"/>
                <a:gd name="T8" fmla="*/ 42 w 106"/>
                <a:gd name="T9" fmla="*/ 137 h 163"/>
                <a:gd name="T10" fmla="*/ 54 w 106"/>
                <a:gd name="T11" fmla="*/ 140 h 163"/>
                <a:gd name="T12" fmla="*/ 67 w 106"/>
                <a:gd name="T13" fmla="*/ 137 h 163"/>
                <a:gd name="T14" fmla="*/ 75 w 106"/>
                <a:gd name="T15" fmla="*/ 129 h 163"/>
                <a:gd name="T16" fmla="*/ 78 w 106"/>
                <a:gd name="T17" fmla="*/ 114 h 163"/>
                <a:gd name="T18" fmla="*/ 78 w 106"/>
                <a:gd name="T19" fmla="*/ 0 h 163"/>
                <a:gd name="T20" fmla="*/ 106 w 106"/>
                <a:gd name="T21" fmla="*/ 0 h 163"/>
                <a:gd name="T22" fmla="*/ 106 w 106"/>
                <a:gd name="T23" fmla="*/ 114 h 163"/>
                <a:gd name="T24" fmla="*/ 102 w 106"/>
                <a:gd name="T25" fmla="*/ 134 h 163"/>
                <a:gd name="T26" fmla="*/ 91 w 106"/>
                <a:gd name="T27" fmla="*/ 150 h 163"/>
                <a:gd name="T28" fmla="*/ 75 w 106"/>
                <a:gd name="T29" fmla="*/ 160 h 163"/>
                <a:gd name="T30" fmla="*/ 54 w 106"/>
                <a:gd name="T31" fmla="*/ 163 h 163"/>
                <a:gd name="T32" fmla="*/ 32 w 106"/>
                <a:gd name="T33" fmla="*/ 160 h 163"/>
                <a:gd name="T34" fmla="*/ 14 w 106"/>
                <a:gd name="T35" fmla="*/ 150 h 163"/>
                <a:gd name="T36" fmla="*/ 5 w 106"/>
                <a:gd name="T37" fmla="*/ 134 h 163"/>
                <a:gd name="T38" fmla="*/ 0 w 106"/>
                <a:gd name="T39" fmla="*/ 114 h 163"/>
                <a:gd name="T40" fmla="*/ 0 w 106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2" y="129"/>
                  </a:lnTo>
                  <a:lnTo>
                    <a:pt x="42" y="137"/>
                  </a:lnTo>
                  <a:lnTo>
                    <a:pt x="54" y="140"/>
                  </a:lnTo>
                  <a:lnTo>
                    <a:pt x="67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6" y="0"/>
                  </a:lnTo>
                  <a:lnTo>
                    <a:pt x="106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4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176"/>
            <p:cNvSpPr>
              <a:spLocks noEditPoints="1"/>
            </p:cNvSpPr>
            <p:nvPr/>
          </p:nvSpPr>
          <p:spPr bwMode="auto">
            <a:xfrm>
              <a:off x="7446790" y="3253411"/>
              <a:ext cx="195731" cy="299136"/>
            </a:xfrm>
            <a:custGeom>
              <a:avLst/>
              <a:gdLst>
                <a:gd name="T0" fmla="*/ 43 w 106"/>
                <a:gd name="T1" fmla="*/ 16 h 162"/>
                <a:gd name="T2" fmla="*/ 38 w 106"/>
                <a:gd name="T3" fmla="*/ 18 h 162"/>
                <a:gd name="T4" fmla="*/ 33 w 106"/>
                <a:gd name="T5" fmla="*/ 18 h 162"/>
                <a:gd name="T6" fmla="*/ 28 w 106"/>
                <a:gd name="T7" fmla="*/ 19 h 162"/>
                <a:gd name="T8" fmla="*/ 28 w 106"/>
                <a:gd name="T9" fmla="*/ 83 h 162"/>
                <a:gd name="T10" fmla="*/ 31 w 106"/>
                <a:gd name="T11" fmla="*/ 83 h 162"/>
                <a:gd name="T12" fmla="*/ 34 w 106"/>
                <a:gd name="T13" fmla="*/ 83 h 162"/>
                <a:gd name="T14" fmla="*/ 39 w 106"/>
                <a:gd name="T15" fmla="*/ 83 h 162"/>
                <a:gd name="T16" fmla="*/ 54 w 106"/>
                <a:gd name="T17" fmla="*/ 81 h 162"/>
                <a:gd name="T18" fmla="*/ 65 w 106"/>
                <a:gd name="T19" fmla="*/ 75 h 162"/>
                <a:gd name="T20" fmla="*/ 72 w 106"/>
                <a:gd name="T21" fmla="*/ 63 h 162"/>
                <a:gd name="T22" fmla="*/ 73 w 106"/>
                <a:gd name="T23" fmla="*/ 50 h 162"/>
                <a:gd name="T24" fmla="*/ 72 w 106"/>
                <a:gd name="T25" fmla="*/ 35 h 162"/>
                <a:gd name="T26" fmla="*/ 67 w 106"/>
                <a:gd name="T27" fmla="*/ 24 h 162"/>
                <a:gd name="T28" fmla="*/ 57 w 106"/>
                <a:gd name="T29" fmla="*/ 19 h 162"/>
                <a:gd name="T30" fmla="*/ 43 w 106"/>
                <a:gd name="T31" fmla="*/ 16 h 162"/>
                <a:gd name="T32" fmla="*/ 43 w 106"/>
                <a:gd name="T33" fmla="*/ 0 h 162"/>
                <a:gd name="T34" fmla="*/ 64 w 106"/>
                <a:gd name="T35" fmla="*/ 1 h 162"/>
                <a:gd name="T36" fmla="*/ 82 w 106"/>
                <a:gd name="T37" fmla="*/ 8 h 162"/>
                <a:gd name="T38" fmla="*/ 93 w 106"/>
                <a:gd name="T39" fmla="*/ 18 h 162"/>
                <a:gd name="T40" fmla="*/ 99 w 106"/>
                <a:gd name="T41" fmla="*/ 32 h 162"/>
                <a:gd name="T42" fmla="*/ 101 w 106"/>
                <a:gd name="T43" fmla="*/ 48 h 162"/>
                <a:gd name="T44" fmla="*/ 99 w 106"/>
                <a:gd name="T45" fmla="*/ 65 h 162"/>
                <a:gd name="T46" fmla="*/ 90 w 106"/>
                <a:gd name="T47" fmla="*/ 78 h 162"/>
                <a:gd name="T48" fmla="*/ 77 w 106"/>
                <a:gd name="T49" fmla="*/ 86 h 162"/>
                <a:gd name="T50" fmla="*/ 59 w 106"/>
                <a:gd name="T51" fmla="*/ 91 h 162"/>
                <a:gd name="T52" fmla="*/ 59 w 106"/>
                <a:gd name="T53" fmla="*/ 91 h 162"/>
                <a:gd name="T54" fmla="*/ 106 w 106"/>
                <a:gd name="T55" fmla="*/ 162 h 162"/>
                <a:gd name="T56" fmla="*/ 73 w 106"/>
                <a:gd name="T57" fmla="*/ 162 h 162"/>
                <a:gd name="T58" fmla="*/ 30 w 106"/>
                <a:gd name="T59" fmla="*/ 89 h 162"/>
                <a:gd name="T60" fmla="*/ 28 w 106"/>
                <a:gd name="T61" fmla="*/ 89 h 162"/>
                <a:gd name="T62" fmla="*/ 28 w 106"/>
                <a:gd name="T63" fmla="*/ 162 h 162"/>
                <a:gd name="T64" fmla="*/ 0 w 106"/>
                <a:gd name="T65" fmla="*/ 162 h 162"/>
                <a:gd name="T66" fmla="*/ 0 w 106"/>
                <a:gd name="T67" fmla="*/ 8 h 162"/>
                <a:gd name="T68" fmla="*/ 18 w 106"/>
                <a:gd name="T69" fmla="*/ 3 h 162"/>
                <a:gd name="T70" fmla="*/ 43 w 106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2">
                  <a:moveTo>
                    <a:pt x="43" y="16"/>
                  </a:moveTo>
                  <a:lnTo>
                    <a:pt x="38" y="18"/>
                  </a:lnTo>
                  <a:lnTo>
                    <a:pt x="33" y="18"/>
                  </a:lnTo>
                  <a:lnTo>
                    <a:pt x="28" y="19"/>
                  </a:lnTo>
                  <a:lnTo>
                    <a:pt x="28" y="83"/>
                  </a:lnTo>
                  <a:lnTo>
                    <a:pt x="31" y="83"/>
                  </a:lnTo>
                  <a:lnTo>
                    <a:pt x="34" y="83"/>
                  </a:lnTo>
                  <a:lnTo>
                    <a:pt x="39" y="83"/>
                  </a:lnTo>
                  <a:lnTo>
                    <a:pt x="54" y="81"/>
                  </a:lnTo>
                  <a:lnTo>
                    <a:pt x="65" y="75"/>
                  </a:lnTo>
                  <a:lnTo>
                    <a:pt x="72" y="63"/>
                  </a:lnTo>
                  <a:lnTo>
                    <a:pt x="73" y="50"/>
                  </a:lnTo>
                  <a:lnTo>
                    <a:pt x="72" y="35"/>
                  </a:lnTo>
                  <a:lnTo>
                    <a:pt x="67" y="24"/>
                  </a:lnTo>
                  <a:lnTo>
                    <a:pt x="57" y="19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64" y="1"/>
                  </a:lnTo>
                  <a:lnTo>
                    <a:pt x="82" y="8"/>
                  </a:lnTo>
                  <a:lnTo>
                    <a:pt x="93" y="18"/>
                  </a:lnTo>
                  <a:lnTo>
                    <a:pt x="99" y="32"/>
                  </a:lnTo>
                  <a:lnTo>
                    <a:pt x="101" y="48"/>
                  </a:lnTo>
                  <a:lnTo>
                    <a:pt x="99" y="65"/>
                  </a:lnTo>
                  <a:lnTo>
                    <a:pt x="90" y="78"/>
                  </a:lnTo>
                  <a:lnTo>
                    <a:pt x="77" y="86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106" y="162"/>
                  </a:lnTo>
                  <a:lnTo>
                    <a:pt x="73" y="162"/>
                  </a:lnTo>
                  <a:lnTo>
                    <a:pt x="30" y="89"/>
                  </a:lnTo>
                  <a:lnTo>
                    <a:pt x="28" y="89"/>
                  </a:lnTo>
                  <a:lnTo>
                    <a:pt x="28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177"/>
            <p:cNvSpPr>
              <a:spLocks noEditPoints="1"/>
            </p:cNvSpPr>
            <p:nvPr/>
          </p:nvSpPr>
          <p:spPr bwMode="auto">
            <a:xfrm>
              <a:off x="7858564" y="3253411"/>
              <a:ext cx="197578" cy="302829"/>
            </a:xfrm>
            <a:custGeom>
              <a:avLst/>
              <a:gdLst>
                <a:gd name="T0" fmla="*/ 36 w 107"/>
                <a:gd name="T1" fmla="*/ 86 h 164"/>
                <a:gd name="T2" fmla="*/ 28 w 107"/>
                <a:gd name="T3" fmla="*/ 86 h 164"/>
                <a:gd name="T4" fmla="*/ 28 w 107"/>
                <a:gd name="T5" fmla="*/ 143 h 164"/>
                <a:gd name="T6" fmla="*/ 32 w 107"/>
                <a:gd name="T7" fmla="*/ 144 h 164"/>
                <a:gd name="T8" fmla="*/ 39 w 107"/>
                <a:gd name="T9" fmla="*/ 146 h 164"/>
                <a:gd name="T10" fmla="*/ 45 w 107"/>
                <a:gd name="T11" fmla="*/ 146 h 164"/>
                <a:gd name="T12" fmla="*/ 58 w 107"/>
                <a:gd name="T13" fmla="*/ 144 h 164"/>
                <a:gd name="T14" fmla="*/ 68 w 107"/>
                <a:gd name="T15" fmla="*/ 140 h 164"/>
                <a:gd name="T16" fmla="*/ 76 w 107"/>
                <a:gd name="T17" fmla="*/ 131 h 164"/>
                <a:gd name="T18" fmla="*/ 78 w 107"/>
                <a:gd name="T19" fmla="*/ 118 h 164"/>
                <a:gd name="T20" fmla="*/ 76 w 107"/>
                <a:gd name="T21" fmla="*/ 104 h 164"/>
                <a:gd name="T22" fmla="*/ 68 w 107"/>
                <a:gd name="T23" fmla="*/ 92 h 164"/>
                <a:gd name="T24" fmla="*/ 55 w 107"/>
                <a:gd name="T25" fmla="*/ 88 h 164"/>
                <a:gd name="T26" fmla="*/ 36 w 107"/>
                <a:gd name="T27" fmla="*/ 86 h 164"/>
                <a:gd name="T28" fmla="*/ 44 w 107"/>
                <a:gd name="T29" fmla="*/ 16 h 164"/>
                <a:gd name="T30" fmla="*/ 39 w 107"/>
                <a:gd name="T31" fmla="*/ 16 h 164"/>
                <a:gd name="T32" fmla="*/ 32 w 107"/>
                <a:gd name="T33" fmla="*/ 18 h 164"/>
                <a:gd name="T34" fmla="*/ 28 w 107"/>
                <a:gd name="T35" fmla="*/ 19 h 164"/>
                <a:gd name="T36" fmla="*/ 28 w 107"/>
                <a:gd name="T37" fmla="*/ 71 h 164"/>
                <a:gd name="T38" fmla="*/ 36 w 107"/>
                <a:gd name="T39" fmla="*/ 71 h 164"/>
                <a:gd name="T40" fmla="*/ 54 w 107"/>
                <a:gd name="T41" fmla="*/ 70 h 164"/>
                <a:gd name="T42" fmla="*/ 65 w 107"/>
                <a:gd name="T43" fmla="*/ 65 h 164"/>
                <a:gd name="T44" fmla="*/ 71 w 107"/>
                <a:gd name="T45" fmla="*/ 55 h 164"/>
                <a:gd name="T46" fmla="*/ 73 w 107"/>
                <a:gd name="T47" fmla="*/ 42 h 164"/>
                <a:gd name="T48" fmla="*/ 70 w 107"/>
                <a:gd name="T49" fmla="*/ 27 h 164"/>
                <a:gd name="T50" fmla="*/ 60 w 107"/>
                <a:gd name="T51" fmla="*/ 19 h 164"/>
                <a:gd name="T52" fmla="*/ 44 w 107"/>
                <a:gd name="T53" fmla="*/ 16 h 164"/>
                <a:gd name="T54" fmla="*/ 44 w 107"/>
                <a:gd name="T55" fmla="*/ 0 h 164"/>
                <a:gd name="T56" fmla="*/ 65 w 107"/>
                <a:gd name="T57" fmla="*/ 1 h 164"/>
                <a:gd name="T58" fmla="*/ 81 w 107"/>
                <a:gd name="T59" fmla="*/ 8 h 164"/>
                <a:gd name="T60" fmla="*/ 93 w 107"/>
                <a:gd name="T61" fmla="*/ 16 h 164"/>
                <a:gd name="T62" fmla="*/ 99 w 107"/>
                <a:gd name="T63" fmla="*/ 27 h 164"/>
                <a:gd name="T64" fmla="*/ 102 w 107"/>
                <a:gd name="T65" fmla="*/ 40 h 164"/>
                <a:gd name="T66" fmla="*/ 99 w 107"/>
                <a:gd name="T67" fmla="*/ 55 h 164"/>
                <a:gd name="T68" fmla="*/ 93 w 107"/>
                <a:gd name="T69" fmla="*/ 66 h 164"/>
                <a:gd name="T70" fmla="*/ 83 w 107"/>
                <a:gd name="T71" fmla="*/ 73 h 164"/>
                <a:gd name="T72" fmla="*/ 73 w 107"/>
                <a:gd name="T73" fmla="*/ 78 h 164"/>
                <a:gd name="T74" fmla="*/ 73 w 107"/>
                <a:gd name="T75" fmla="*/ 78 h 164"/>
                <a:gd name="T76" fmla="*/ 84 w 107"/>
                <a:gd name="T77" fmla="*/ 83 h 164"/>
                <a:gd name="T78" fmla="*/ 96 w 107"/>
                <a:gd name="T79" fmla="*/ 91 h 164"/>
                <a:gd name="T80" fmla="*/ 104 w 107"/>
                <a:gd name="T81" fmla="*/ 102 h 164"/>
                <a:gd name="T82" fmla="*/ 107 w 107"/>
                <a:gd name="T83" fmla="*/ 118 h 164"/>
                <a:gd name="T84" fmla="*/ 104 w 107"/>
                <a:gd name="T85" fmla="*/ 135 h 164"/>
                <a:gd name="T86" fmla="*/ 96 w 107"/>
                <a:gd name="T87" fmla="*/ 148 h 164"/>
                <a:gd name="T88" fmla="*/ 83 w 107"/>
                <a:gd name="T89" fmla="*/ 157 h 164"/>
                <a:gd name="T90" fmla="*/ 67 w 107"/>
                <a:gd name="T91" fmla="*/ 162 h 164"/>
                <a:gd name="T92" fmla="*/ 47 w 107"/>
                <a:gd name="T93" fmla="*/ 164 h 164"/>
                <a:gd name="T94" fmla="*/ 19 w 107"/>
                <a:gd name="T95" fmla="*/ 162 h 164"/>
                <a:gd name="T96" fmla="*/ 0 w 107"/>
                <a:gd name="T97" fmla="*/ 156 h 164"/>
                <a:gd name="T98" fmla="*/ 0 w 107"/>
                <a:gd name="T99" fmla="*/ 8 h 164"/>
                <a:gd name="T100" fmla="*/ 18 w 107"/>
                <a:gd name="T101" fmla="*/ 1 h 164"/>
                <a:gd name="T102" fmla="*/ 44 w 107"/>
                <a:gd name="T10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64">
                  <a:moveTo>
                    <a:pt x="36" y="86"/>
                  </a:moveTo>
                  <a:lnTo>
                    <a:pt x="28" y="86"/>
                  </a:lnTo>
                  <a:lnTo>
                    <a:pt x="28" y="143"/>
                  </a:lnTo>
                  <a:lnTo>
                    <a:pt x="32" y="144"/>
                  </a:lnTo>
                  <a:lnTo>
                    <a:pt x="39" y="146"/>
                  </a:lnTo>
                  <a:lnTo>
                    <a:pt x="45" y="146"/>
                  </a:lnTo>
                  <a:lnTo>
                    <a:pt x="58" y="144"/>
                  </a:lnTo>
                  <a:lnTo>
                    <a:pt x="68" y="140"/>
                  </a:lnTo>
                  <a:lnTo>
                    <a:pt x="76" y="131"/>
                  </a:lnTo>
                  <a:lnTo>
                    <a:pt x="78" y="118"/>
                  </a:lnTo>
                  <a:lnTo>
                    <a:pt x="76" y="104"/>
                  </a:lnTo>
                  <a:lnTo>
                    <a:pt x="68" y="92"/>
                  </a:lnTo>
                  <a:lnTo>
                    <a:pt x="55" y="88"/>
                  </a:lnTo>
                  <a:lnTo>
                    <a:pt x="36" y="86"/>
                  </a:lnTo>
                  <a:close/>
                  <a:moveTo>
                    <a:pt x="44" y="16"/>
                  </a:moveTo>
                  <a:lnTo>
                    <a:pt x="39" y="16"/>
                  </a:lnTo>
                  <a:lnTo>
                    <a:pt x="32" y="18"/>
                  </a:lnTo>
                  <a:lnTo>
                    <a:pt x="28" y="19"/>
                  </a:lnTo>
                  <a:lnTo>
                    <a:pt x="28" y="71"/>
                  </a:lnTo>
                  <a:lnTo>
                    <a:pt x="36" y="71"/>
                  </a:lnTo>
                  <a:lnTo>
                    <a:pt x="54" y="70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3" y="42"/>
                  </a:lnTo>
                  <a:lnTo>
                    <a:pt x="70" y="27"/>
                  </a:lnTo>
                  <a:lnTo>
                    <a:pt x="60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3" y="16"/>
                  </a:lnTo>
                  <a:lnTo>
                    <a:pt x="99" y="27"/>
                  </a:lnTo>
                  <a:lnTo>
                    <a:pt x="102" y="40"/>
                  </a:lnTo>
                  <a:lnTo>
                    <a:pt x="99" y="55"/>
                  </a:lnTo>
                  <a:lnTo>
                    <a:pt x="93" y="66"/>
                  </a:lnTo>
                  <a:lnTo>
                    <a:pt x="83" y="73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84" y="83"/>
                  </a:lnTo>
                  <a:lnTo>
                    <a:pt x="96" y="91"/>
                  </a:lnTo>
                  <a:lnTo>
                    <a:pt x="104" y="102"/>
                  </a:lnTo>
                  <a:lnTo>
                    <a:pt x="107" y="118"/>
                  </a:lnTo>
                  <a:lnTo>
                    <a:pt x="104" y="135"/>
                  </a:lnTo>
                  <a:lnTo>
                    <a:pt x="96" y="148"/>
                  </a:lnTo>
                  <a:lnTo>
                    <a:pt x="83" y="157"/>
                  </a:lnTo>
                  <a:lnTo>
                    <a:pt x="67" y="162"/>
                  </a:lnTo>
                  <a:lnTo>
                    <a:pt x="47" y="164"/>
                  </a:lnTo>
                  <a:lnTo>
                    <a:pt x="19" y="162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178"/>
            <p:cNvSpPr>
              <a:spLocks/>
            </p:cNvSpPr>
            <p:nvPr/>
          </p:nvSpPr>
          <p:spPr bwMode="auto">
            <a:xfrm>
              <a:off x="8131849" y="3255257"/>
              <a:ext cx="193885" cy="300983"/>
            </a:xfrm>
            <a:custGeom>
              <a:avLst/>
              <a:gdLst>
                <a:gd name="T0" fmla="*/ 0 w 105"/>
                <a:gd name="T1" fmla="*/ 0 h 163"/>
                <a:gd name="T2" fmla="*/ 29 w 105"/>
                <a:gd name="T3" fmla="*/ 0 h 163"/>
                <a:gd name="T4" fmla="*/ 29 w 105"/>
                <a:gd name="T5" fmla="*/ 114 h 163"/>
                <a:gd name="T6" fmla="*/ 34 w 105"/>
                <a:gd name="T7" fmla="*/ 129 h 163"/>
                <a:gd name="T8" fmla="*/ 42 w 105"/>
                <a:gd name="T9" fmla="*/ 137 h 163"/>
                <a:gd name="T10" fmla="*/ 53 w 105"/>
                <a:gd name="T11" fmla="*/ 140 h 163"/>
                <a:gd name="T12" fmla="*/ 66 w 105"/>
                <a:gd name="T13" fmla="*/ 137 h 163"/>
                <a:gd name="T14" fmla="*/ 75 w 105"/>
                <a:gd name="T15" fmla="*/ 129 h 163"/>
                <a:gd name="T16" fmla="*/ 78 w 105"/>
                <a:gd name="T17" fmla="*/ 114 h 163"/>
                <a:gd name="T18" fmla="*/ 78 w 105"/>
                <a:gd name="T19" fmla="*/ 0 h 163"/>
                <a:gd name="T20" fmla="*/ 105 w 105"/>
                <a:gd name="T21" fmla="*/ 0 h 163"/>
                <a:gd name="T22" fmla="*/ 105 w 105"/>
                <a:gd name="T23" fmla="*/ 114 h 163"/>
                <a:gd name="T24" fmla="*/ 102 w 105"/>
                <a:gd name="T25" fmla="*/ 134 h 163"/>
                <a:gd name="T26" fmla="*/ 91 w 105"/>
                <a:gd name="T27" fmla="*/ 150 h 163"/>
                <a:gd name="T28" fmla="*/ 75 w 105"/>
                <a:gd name="T29" fmla="*/ 160 h 163"/>
                <a:gd name="T30" fmla="*/ 53 w 105"/>
                <a:gd name="T31" fmla="*/ 163 h 163"/>
                <a:gd name="T32" fmla="*/ 32 w 105"/>
                <a:gd name="T33" fmla="*/ 160 h 163"/>
                <a:gd name="T34" fmla="*/ 14 w 105"/>
                <a:gd name="T35" fmla="*/ 150 h 163"/>
                <a:gd name="T36" fmla="*/ 5 w 105"/>
                <a:gd name="T37" fmla="*/ 134 h 163"/>
                <a:gd name="T38" fmla="*/ 0 w 105"/>
                <a:gd name="T39" fmla="*/ 114 h 163"/>
                <a:gd name="T40" fmla="*/ 0 w 105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4" y="129"/>
                  </a:lnTo>
                  <a:lnTo>
                    <a:pt x="42" y="137"/>
                  </a:lnTo>
                  <a:lnTo>
                    <a:pt x="53" y="140"/>
                  </a:lnTo>
                  <a:lnTo>
                    <a:pt x="66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5" y="0"/>
                  </a:lnTo>
                  <a:lnTo>
                    <a:pt x="105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3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179"/>
            <p:cNvSpPr>
              <a:spLocks/>
            </p:cNvSpPr>
            <p:nvPr/>
          </p:nvSpPr>
          <p:spPr bwMode="auto">
            <a:xfrm>
              <a:off x="8397748" y="3253411"/>
              <a:ext cx="168033" cy="302829"/>
            </a:xfrm>
            <a:custGeom>
              <a:avLst/>
              <a:gdLst>
                <a:gd name="T0" fmla="*/ 51 w 91"/>
                <a:gd name="T1" fmla="*/ 0 h 164"/>
                <a:gd name="T2" fmla="*/ 72 w 91"/>
                <a:gd name="T3" fmla="*/ 3 h 164"/>
                <a:gd name="T4" fmla="*/ 85 w 91"/>
                <a:gd name="T5" fmla="*/ 8 h 164"/>
                <a:gd name="T6" fmla="*/ 78 w 91"/>
                <a:gd name="T7" fmla="*/ 27 h 164"/>
                <a:gd name="T8" fmla="*/ 74 w 91"/>
                <a:gd name="T9" fmla="*/ 24 h 164"/>
                <a:gd name="T10" fmla="*/ 69 w 91"/>
                <a:gd name="T11" fmla="*/ 22 h 164"/>
                <a:gd name="T12" fmla="*/ 62 w 91"/>
                <a:gd name="T13" fmla="*/ 21 h 164"/>
                <a:gd name="T14" fmla="*/ 54 w 91"/>
                <a:gd name="T15" fmla="*/ 19 h 164"/>
                <a:gd name="T16" fmla="*/ 48 w 91"/>
                <a:gd name="T17" fmla="*/ 21 h 164"/>
                <a:gd name="T18" fmla="*/ 43 w 91"/>
                <a:gd name="T19" fmla="*/ 22 h 164"/>
                <a:gd name="T20" fmla="*/ 38 w 91"/>
                <a:gd name="T21" fmla="*/ 26 h 164"/>
                <a:gd name="T22" fmla="*/ 35 w 91"/>
                <a:gd name="T23" fmla="*/ 31 h 164"/>
                <a:gd name="T24" fmla="*/ 31 w 91"/>
                <a:gd name="T25" fmla="*/ 35 h 164"/>
                <a:gd name="T26" fmla="*/ 31 w 91"/>
                <a:gd name="T27" fmla="*/ 42 h 164"/>
                <a:gd name="T28" fmla="*/ 35 w 91"/>
                <a:gd name="T29" fmla="*/ 55 h 164"/>
                <a:gd name="T30" fmla="*/ 43 w 91"/>
                <a:gd name="T31" fmla="*/ 63 h 164"/>
                <a:gd name="T32" fmla="*/ 56 w 91"/>
                <a:gd name="T33" fmla="*/ 70 h 164"/>
                <a:gd name="T34" fmla="*/ 74 w 91"/>
                <a:gd name="T35" fmla="*/ 79 h 164"/>
                <a:gd name="T36" fmla="*/ 85 w 91"/>
                <a:gd name="T37" fmla="*/ 91 h 164"/>
                <a:gd name="T38" fmla="*/ 90 w 91"/>
                <a:gd name="T39" fmla="*/ 104 h 164"/>
                <a:gd name="T40" fmla="*/ 91 w 91"/>
                <a:gd name="T41" fmla="*/ 115 h 164"/>
                <a:gd name="T42" fmla="*/ 88 w 91"/>
                <a:gd name="T43" fmla="*/ 135 h 164"/>
                <a:gd name="T44" fmla="*/ 77 w 91"/>
                <a:gd name="T45" fmla="*/ 151 h 164"/>
                <a:gd name="T46" fmla="*/ 61 w 91"/>
                <a:gd name="T47" fmla="*/ 161 h 164"/>
                <a:gd name="T48" fmla="*/ 41 w 91"/>
                <a:gd name="T49" fmla="*/ 164 h 164"/>
                <a:gd name="T50" fmla="*/ 23 w 91"/>
                <a:gd name="T51" fmla="*/ 162 h 164"/>
                <a:gd name="T52" fmla="*/ 10 w 91"/>
                <a:gd name="T53" fmla="*/ 161 h 164"/>
                <a:gd name="T54" fmla="*/ 0 w 91"/>
                <a:gd name="T55" fmla="*/ 156 h 164"/>
                <a:gd name="T56" fmla="*/ 9 w 91"/>
                <a:gd name="T57" fmla="*/ 135 h 164"/>
                <a:gd name="T58" fmla="*/ 20 w 91"/>
                <a:gd name="T59" fmla="*/ 140 h 164"/>
                <a:gd name="T60" fmla="*/ 35 w 91"/>
                <a:gd name="T61" fmla="*/ 141 h 164"/>
                <a:gd name="T62" fmla="*/ 43 w 91"/>
                <a:gd name="T63" fmla="*/ 141 h 164"/>
                <a:gd name="T64" fmla="*/ 49 w 91"/>
                <a:gd name="T65" fmla="*/ 140 h 164"/>
                <a:gd name="T66" fmla="*/ 54 w 91"/>
                <a:gd name="T67" fmla="*/ 135 h 164"/>
                <a:gd name="T68" fmla="*/ 57 w 91"/>
                <a:gd name="T69" fmla="*/ 130 h 164"/>
                <a:gd name="T70" fmla="*/ 59 w 91"/>
                <a:gd name="T71" fmla="*/ 125 h 164"/>
                <a:gd name="T72" fmla="*/ 61 w 91"/>
                <a:gd name="T73" fmla="*/ 117 h 164"/>
                <a:gd name="T74" fmla="*/ 57 w 91"/>
                <a:gd name="T75" fmla="*/ 107 h 164"/>
                <a:gd name="T76" fmla="*/ 49 w 91"/>
                <a:gd name="T77" fmla="*/ 97 h 164"/>
                <a:gd name="T78" fmla="*/ 36 w 91"/>
                <a:gd name="T79" fmla="*/ 91 h 164"/>
                <a:gd name="T80" fmla="*/ 20 w 91"/>
                <a:gd name="T81" fmla="*/ 81 h 164"/>
                <a:gd name="T82" fmla="*/ 10 w 91"/>
                <a:gd name="T83" fmla="*/ 70 h 164"/>
                <a:gd name="T84" fmla="*/ 4 w 91"/>
                <a:gd name="T85" fmla="*/ 58 h 164"/>
                <a:gd name="T86" fmla="*/ 2 w 91"/>
                <a:gd name="T87" fmla="*/ 47 h 164"/>
                <a:gd name="T88" fmla="*/ 5 w 91"/>
                <a:gd name="T89" fmla="*/ 29 h 164"/>
                <a:gd name="T90" fmla="*/ 15 w 91"/>
                <a:gd name="T91" fmla="*/ 14 h 164"/>
                <a:gd name="T92" fmla="*/ 31 w 91"/>
                <a:gd name="T93" fmla="*/ 3 h 164"/>
                <a:gd name="T94" fmla="*/ 51 w 91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164">
                  <a:moveTo>
                    <a:pt x="51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78" y="27"/>
                  </a:lnTo>
                  <a:lnTo>
                    <a:pt x="74" y="24"/>
                  </a:lnTo>
                  <a:lnTo>
                    <a:pt x="69" y="22"/>
                  </a:lnTo>
                  <a:lnTo>
                    <a:pt x="62" y="21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43" y="22"/>
                  </a:lnTo>
                  <a:lnTo>
                    <a:pt x="38" y="26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5" y="55"/>
                  </a:lnTo>
                  <a:lnTo>
                    <a:pt x="43" y="63"/>
                  </a:lnTo>
                  <a:lnTo>
                    <a:pt x="56" y="70"/>
                  </a:lnTo>
                  <a:lnTo>
                    <a:pt x="74" y="79"/>
                  </a:lnTo>
                  <a:lnTo>
                    <a:pt x="85" y="91"/>
                  </a:lnTo>
                  <a:lnTo>
                    <a:pt x="90" y="104"/>
                  </a:lnTo>
                  <a:lnTo>
                    <a:pt x="91" y="115"/>
                  </a:lnTo>
                  <a:lnTo>
                    <a:pt x="88" y="135"/>
                  </a:lnTo>
                  <a:lnTo>
                    <a:pt x="77" y="151"/>
                  </a:lnTo>
                  <a:lnTo>
                    <a:pt x="61" y="161"/>
                  </a:lnTo>
                  <a:lnTo>
                    <a:pt x="41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9" y="135"/>
                  </a:lnTo>
                  <a:lnTo>
                    <a:pt x="20" y="140"/>
                  </a:lnTo>
                  <a:lnTo>
                    <a:pt x="35" y="141"/>
                  </a:lnTo>
                  <a:lnTo>
                    <a:pt x="43" y="141"/>
                  </a:lnTo>
                  <a:lnTo>
                    <a:pt x="49" y="140"/>
                  </a:lnTo>
                  <a:lnTo>
                    <a:pt x="54" y="135"/>
                  </a:lnTo>
                  <a:lnTo>
                    <a:pt x="57" y="130"/>
                  </a:lnTo>
                  <a:lnTo>
                    <a:pt x="59" y="125"/>
                  </a:lnTo>
                  <a:lnTo>
                    <a:pt x="61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6" y="91"/>
                  </a:lnTo>
                  <a:lnTo>
                    <a:pt x="20" y="81"/>
                  </a:lnTo>
                  <a:lnTo>
                    <a:pt x="10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3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Rectangle 180"/>
            <p:cNvSpPr>
              <a:spLocks noChangeArrowheads="1"/>
            </p:cNvSpPr>
            <p:nvPr/>
          </p:nvSpPr>
          <p:spPr bwMode="auto">
            <a:xfrm>
              <a:off x="8645182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181"/>
            <p:cNvSpPr>
              <a:spLocks/>
            </p:cNvSpPr>
            <p:nvPr/>
          </p:nvSpPr>
          <p:spPr bwMode="auto">
            <a:xfrm>
              <a:off x="8789211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7 w 117"/>
                <a:gd name="T3" fmla="*/ 0 h 161"/>
                <a:gd name="T4" fmla="*/ 84 w 117"/>
                <a:gd name="T5" fmla="*/ 98 h 161"/>
                <a:gd name="T6" fmla="*/ 87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2 w 117"/>
                <a:gd name="T13" fmla="*/ 114 h 161"/>
                <a:gd name="T14" fmla="*/ 92 w 117"/>
                <a:gd name="T15" fmla="*/ 114 h 161"/>
                <a:gd name="T16" fmla="*/ 92 w 117"/>
                <a:gd name="T17" fmla="*/ 114 h 161"/>
                <a:gd name="T18" fmla="*/ 92 w 117"/>
                <a:gd name="T19" fmla="*/ 113 h 161"/>
                <a:gd name="T20" fmla="*/ 92 w 117"/>
                <a:gd name="T21" fmla="*/ 109 h 161"/>
                <a:gd name="T22" fmla="*/ 92 w 117"/>
                <a:gd name="T23" fmla="*/ 104 h 161"/>
                <a:gd name="T24" fmla="*/ 92 w 117"/>
                <a:gd name="T25" fmla="*/ 98 h 161"/>
                <a:gd name="T26" fmla="*/ 92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4 w 117"/>
                <a:gd name="T33" fmla="*/ 161 h 161"/>
                <a:gd name="T34" fmla="*/ 32 w 117"/>
                <a:gd name="T35" fmla="*/ 57 h 161"/>
                <a:gd name="T36" fmla="*/ 31 w 117"/>
                <a:gd name="T37" fmla="*/ 52 h 161"/>
                <a:gd name="T38" fmla="*/ 27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2 w 117"/>
                <a:gd name="T47" fmla="*/ 39 h 161"/>
                <a:gd name="T48" fmla="*/ 24 w 117"/>
                <a:gd name="T49" fmla="*/ 41 h 161"/>
                <a:gd name="T50" fmla="*/ 24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7" y="0"/>
                  </a:lnTo>
                  <a:lnTo>
                    <a:pt x="84" y="98"/>
                  </a:lnTo>
                  <a:lnTo>
                    <a:pt x="87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3"/>
                  </a:lnTo>
                  <a:lnTo>
                    <a:pt x="92" y="109"/>
                  </a:lnTo>
                  <a:lnTo>
                    <a:pt x="92" y="104"/>
                  </a:lnTo>
                  <a:lnTo>
                    <a:pt x="92" y="98"/>
                  </a:lnTo>
                  <a:lnTo>
                    <a:pt x="92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4" y="161"/>
                  </a:lnTo>
                  <a:lnTo>
                    <a:pt x="32" y="57"/>
                  </a:lnTo>
                  <a:lnTo>
                    <a:pt x="31" y="52"/>
                  </a:lnTo>
                  <a:lnTo>
                    <a:pt x="27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2" y="39"/>
                  </a:lnTo>
                  <a:lnTo>
                    <a:pt x="24" y="41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>
              <a:off x="9092040" y="3255257"/>
              <a:ext cx="144029" cy="297290"/>
            </a:xfrm>
            <a:custGeom>
              <a:avLst/>
              <a:gdLst>
                <a:gd name="T0" fmla="*/ 0 w 78"/>
                <a:gd name="T1" fmla="*/ 0 h 161"/>
                <a:gd name="T2" fmla="*/ 78 w 78"/>
                <a:gd name="T3" fmla="*/ 0 h 161"/>
                <a:gd name="T4" fmla="*/ 78 w 78"/>
                <a:gd name="T5" fmla="*/ 20 h 161"/>
                <a:gd name="T6" fmla="*/ 29 w 78"/>
                <a:gd name="T7" fmla="*/ 20 h 161"/>
                <a:gd name="T8" fmla="*/ 29 w 78"/>
                <a:gd name="T9" fmla="*/ 69 h 161"/>
                <a:gd name="T10" fmla="*/ 73 w 78"/>
                <a:gd name="T11" fmla="*/ 69 h 161"/>
                <a:gd name="T12" fmla="*/ 73 w 78"/>
                <a:gd name="T13" fmla="*/ 88 h 161"/>
                <a:gd name="T14" fmla="*/ 29 w 78"/>
                <a:gd name="T15" fmla="*/ 88 h 161"/>
                <a:gd name="T16" fmla="*/ 29 w 78"/>
                <a:gd name="T17" fmla="*/ 142 h 161"/>
                <a:gd name="T18" fmla="*/ 78 w 78"/>
                <a:gd name="T19" fmla="*/ 142 h 161"/>
                <a:gd name="T20" fmla="*/ 78 w 78"/>
                <a:gd name="T21" fmla="*/ 161 h 161"/>
                <a:gd name="T22" fmla="*/ 0 w 78"/>
                <a:gd name="T23" fmla="*/ 161 h 161"/>
                <a:gd name="T24" fmla="*/ 0 w 7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61">
                  <a:moveTo>
                    <a:pt x="0" y="0"/>
                  </a:moveTo>
                  <a:lnTo>
                    <a:pt x="78" y="0"/>
                  </a:lnTo>
                  <a:lnTo>
                    <a:pt x="78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3" y="69"/>
                  </a:lnTo>
                  <a:lnTo>
                    <a:pt x="73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8" y="142"/>
                  </a:lnTo>
                  <a:lnTo>
                    <a:pt x="78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>
              <a:off x="9298850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7 w 89"/>
                <a:gd name="T11" fmla="*/ 22 h 164"/>
                <a:gd name="T12" fmla="*/ 60 w 89"/>
                <a:gd name="T13" fmla="*/ 21 h 164"/>
                <a:gd name="T14" fmla="*/ 54 w 89"/>
                <a:gd name="T15" fmla="*/ 19 h 164"/>
                <a:gd name="T16" fmla="*/ 45 w 89"/>
                <a:gd name="T17" fmla="*/ 21 h 164"/>
                <a:gd name="T18" fmla="*/ 41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29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4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1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2 w 89"/>
                <a:gd name="T87" fmla="*/ 47 h 164"/>
                <a:gd name="T88" fmla="*/ 5 w 89"/>
                <a:gd name="T89" fmla="*/ 29 h 164"/>
                <a:gd name="T90" fmla="*/ 15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7" y="22"/>
                  </a:lnTo>
                  <a:lnTo>
                    <a:pt x="60" y="21"/>
                  </a:lnTo>
                  <a:lnTo>
                    <a:pt x="54" y="19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29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4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>
              <a:off x="9524126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6 w 89"/>
                <a:gd name="T11" fmla="*/ 22 h 164"/>
                <a:gd name="T12" fmla="*/ 60 w 89"/>
                <a:gd name="T13" fmla="*/ 21 h 164"/>
                <a:gd name="T14" fmla="*/ 53 w 89"/>
                <a:gd name="T15" fmla="*/ 19 h 164"/>
                <a:gd name="T16" fmla="*/ 45 w 89"/>
                <a:gd name="T17" fmla="*/ 21 h 164"/>
                <a:gd name="T18" fmla="*/ 40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31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3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0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1 w 89"/>
                <a:gd name="T87" fmla="*/ 47 h 164"/>
                <a:gd name="T88" fmla="*/ 5 w 89"/>
                <a:gd name="T89" fmla="*/ 29 h 164"/>
                <a:gd name="T90" fmla="*/ 14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6" y="22"/>
                  </a:lnTo>
                  <a:lnTo>
                    <a:pt x="60" y="21"/>
                  </a:lnTo>
                  <a:lnTo>
                    <a:pt x="53" y="19"/>
                  </a:lnTo>
                  <a:lnTo>
                    <a:pt x="45" y="21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3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0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1" y="47"/>
                  </a:lnTo>
                  <a:lnTo>
                    <a:pt x="5" y="29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185"/>
            <p:cNvSpPr>
              <a:spLocks noEditPoints="1"/>
            </p:cNvSpPr>
            <p:nvPr/>
          </p:nvSpPr>
          <p:spPr bwMode="auto">
            <a:xfrm>
              <a:off x="-129481" y="1947921"/>
              <a:ext cx="461630" cy="445011"/>
            </a:xfrm>
            <a:custGeom>
              <a:avLst/>
              <a:gdLst>
                <a:gd name="T0" fmla="*/ 1 w 250"/>
                <a:gd name="T1" fmla="*/ 235 h 241"/>
                <a:gd name="T2" fmla="*/ 1 w 250"/>
                <a:gd name="T3" fmla="*/ 238 h 241"/>
                <a:gd name="T4" fmla="*/ 0 w 250"/>
                <a:gd name="T5" fmla="*/ 241 h 241"/>
                <a:gd name="T6" fmla="*/ 1 w 250"/>
                <a:gd name="T7" fmla="*/ 238 h 241"/>
                <a:gd name="T8" fmla="*/ 1 w 250"/>
                <a:gd name="T9" fmla="*/ 235 h 241"/>
                <a:gd name="T10" fmla="*/ 250 w 250"/>
                <a:gd name="T11" fmla="*/ 0 h 241"/>
                <a:gd name="T12" fmla="*/ 240 w 250"/>
                <a:gd name="T13" fmla="*/ 15 h 241"/>
                <a:gd name="T14" fmla="*/ 231 w 250"/>
                <a:gd name="T15" fmla="*/ 20 h 241"/>
                <a:gd name="T16" fmla="*/ 218 w 250"/>
                <a:gd name="T17" fmla="*/ 27 h 241"/>
                <a:gd name="T18" fmla="*/ 203 w 250"/>
                <a:gd name="T19" fmla="*/ 35 h 241"/>
                <a:gd name="T20" fmla="*/ 185 w 250"/>
                <a:gd name="T21" fmla="*/ 44 h 241"/>
                <a:gd name="T22" fmla="*/ 166 w 250"/>
                <a:gd name="T23" fmla="*/ 59 h 241"/>
                <a:gd name="T24" fmla="*/ 141 w 250"/>
                <a:gd name="T25" fmla="*/ 77 h 241"/>
                <a:gd name="T26" fmla="*/ 114 w 250"/>
                <a:gd name="T27" fmla="*/ 98 h 241"/>
                <a:gd name="T28" fmla="*/ 76 w 250"/>
                <a:gd name="T29" fmla="*/ 132 h 241"/>
                <a:gd name="T30" fmla="*/ 49 w 250"/>
                <a:gd name="T31" fmla="*/ 162 h 241"/>
                <a:gd name="T32" fmla="*/ 29 w 250"/>
                <a:gd name="T33" fmla="*/ 188 h 241"/>
                <a:gd name="T34" fmla="*/ 14 w 250"/>
                <a:gd name="T35" fmla="*/ 210 h 241"/>
                <a:gd name="T36" fmla="*/ 5 w 250"/>
                <a:gd name="T37" fmla="*/ 227 h 241"/>
                <a:gd name="T38" fmla="*/ 1 w 250"/>
                <a:gd name="T39" fmla="*/ 235 h 241"/>
                <a:gd name="T40" fmla="*/ 5 w 250"/>
                <a:gd name="T41" fmla="*/ 227 h 241"/>
                <a:gd name="T42" fmla="*/ 13 w 250"/>
                <a:gd name="T43" fmla="*/ 212 h 241"/>
                <a:gd name="T44" fmla="*/ 23 w 250"/>
                <a:gd name="T45" fmla="*/ 191 h 241"/>
                <a:gd name="T46" fmla="*/ 37 w 250"/>
                <a:gd name="T47" fmla="*/ 166 h 241"/>
                <a:gd name="T48" fmla="*/ 55 w 250"/>
                <a:gd name="T49" fmla="*/ 140 h 241"/>
                <a:gd name="T50" fmla="*/ 78 w 250"/>
                <a:gd name="T51" fmla="*/ 114 h 241"/>
                <a:gd name="T52" fmla="*/ 105 w 250"/>
                <a:gd name="T53" fmla="*/ 85 h 241"/>
                <a:gd name="T54" fmla="*/ 131 w 250"/>
                <a:gd name="T55" fmla="*/ 62 h 241"/>
                <a:gd name="T56" fmla="*/ 157 w 250"/>
                <a:gd name="T57" fmla="*/ 43 h 241"/>
                <a:gd name="T58" fmla="*/ 180 w 250"/>
                <a:gd name="T59" fmla="*/ 28 h 241"/>
                <a:gd name="T60" fmla="*/ 200 w 250"/>
                <a:gd name="T61" fmla="*/ 17 h 241"/>
                <a:gd name="T62" fmla="*/ 214 w 250"/>
                <a:gd name="T63" fmla="*/ 9 h 241"/>
                <a:gd name="T64" fmla="*/ 224 w 250"/>
                <a:gd name="T65" fmla="*/ 4 h 241"/>
                <a:gd name="T66" fmla="*/ 227 w 250"/>
                <a:gd name="T67" fmla="*/ 2 h 241"/>
                <a:gd name="T68" fmla="*/ 250 w 250"/>
                <a:gd name="T6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241">
                  <a:moveTo>
                    <a:pt x="1" y="235"/>
                  </a:moveTo>
                  <a:lnTo>
                    <a:pt x="1" y="238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1" y="235"/>
                  </a:lnTo>
                  <a:close/>
                  <a:moveTo>
                    <a:pt x="250" y="0"/>
                  </a:moveTo>
                  <a:lnTo>
                    <a:pt x="240" y="15"/>
                  </a:lnTo>
                  <a:lnTo>
                    <a:pt x="231" y="20"/>
                  </a:lnTo>
                  <a:lnTo>
                    <a:pt x="218" y="27"/>
                  </a:lnTo>
                  <a:lnTo>
                    <a:pt x="203" y="35"/>
                  </a:lnTo>
                  <a:lnTo>
                    <a:pt x="185" y="44"/>
                  </a:lnTo>
                  <a:lnTo>
                    <a:pt x="166" y="59"/>
                  </a:lnTo>
                  <a:lnTo>
                    <a:pt x="141" y="77"/>
                  </a:lnTo>
                  <a:lnTo>
                    <a:pt x="114" y="98"/>
                  </a:lnTo>
                  <a:lnTo>
                    <a:pt x="76" y="132"/>
                  </a:lnTo>
                  <a:lnTo>
                    <a:pt x="49" y="162"/>
                  </a:lnTo>
                  <a:lnTo>
                    <a:pt x="29" y="188"/>
                  </a:lnTo>
                  <a:lnTo>
                    <a:pt x="14" y="210"/>
                  </a:lnTo>
                  <a:lnTo>
                    <a:pt x="5" y="227"/>
                  </a:lnTo>
                  <a:lnTo>
                    <a:pt x="1" y="235"/>
                  </a:lnTo>
                  <a:lnTo>
                    <a:pt x="5" y="227"/>
                  </a:lnTo>
                  <a:lnTo>
                    <a:pt x="13" y="212"/>
                  </a:lnTo>
                  <a:lnTo>
                    <a:pt x="23" y="191"/>
                  </a:lnTo>
                  <a:lnTo>
                    <a:pt x="37" y="166"/>
                  </a:lnTo>
                  <a:lnTo>
                    <a:pt x="55" y="140"/>
                  </a:lnTo>
                  <a:lnTo>
                    <a:pt x="78" y="114"/>
                  </a:lnTo>
                  <a:lnTo>
                    <a:pt x="105" y="85"/>
                  </a:lnTo>
                  <a:lnTo>
                    <a:pt x="131" y="62"/>
                  </a:lnTo>
                  <a:lnTo>
                    <a:pt x="157" y="43"/>
                  </a:lnTo>
                  <a:lnTo>
                    <a:pt x="180" y="28"/>
                  </a:lnTo>
                  <a:lnTo>
                    <a:pt x="200" y="17"/>
                  </a:lnTo>
                  <a:lnTo>
                    <a:pt x="214" y="9"/>
                  </a:lnTo>
                  <a:lnTo>
                    <a:pt x="224" y="4"/>
                  </a:lnTo>
                  <a:lnTo>
                    <a:pt x="227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>
              <a:off x="-99937" y="2189815"/>
              <a:ext cx="1104219" cy="1161461"/>
            </a:xfrm>
            <a:custGeom>
              <a:avLst/>
              <a:gdLst>
                <a:gd name="T0" fmla="*/ 501 w 598"/>
                <a:gd name="T1" fmla="*/ 0 h 629"/>
                <a:gd name="T2" fmla="*/ 598 w 598"/>
                <a:gd name="T3" fmla="*/ 37 h 629"/>
                <a:gd name="T4" fmla="*/ 540 w 598"/>
                <a:gd name="T5" fmla="*/ 118 h 629"/>
                <a:gd name="T6" fmla="*/ 520 w 598"/>
                <a:gd name="T7" fmla="*/ 125 h 629"/>
                <a:gd name="T8" fmla="*/ 458 w 598"/>
                <a:gd name="T9" fmla="*/ 153 h 629"/>
                <a:gd name="T10" fmla="*/ 398 w 598"/>
                <a:gd name="T11" fmla="*/ 184 h 629"/>
                <a:gd name="T12" fmla="*/ 340 w 598"/>
                <a:gd name="T13" fmla="*/ 219 h 629"/>
                <a:gd name="T14" fmla="*/ 286 w 598"/>
                <a:gd name="T15" fmla="*/ 258 h 629"/>
                <a:gd name="T16" fmla="*/ 236 w 598"/>
                <a:gd name="T17" fmla="*/ 301 h 629"/>
                <a:gd name="T18" fmla="*/ 192 w 598"/>
                <a:gd name="T19" fmla="*/ 345 h 629"/>
                <a:gd name="T20" fmla="*/ 153 w 598"/>
                <a:gd name="T21" fmla="*/ 390 h 629"/>
                <a:gd name="T22" fmla="*/ 122 w 598"/>
                <a:gd name="T23" fmla="*/ 434 h 629"/>
                <a:gd name="T24" fmla="*/ 98 w 598"/>
                <a:gd name="T25" fmla="*/ 478 h 629"/>
                <a:gd name="T26" fmla="*/ 83 w 598"/>
                <a:gd name="T27" fmla="*/ 520 h 629"/>
                <a:gd name="T28" fmla="*/ 80 w 598"/>
                <a:gd name="T29" fmla="*/ 555 h 629"/>
                <a:gd name="T30" fmla="*/ 81 w 598"/>
                <a:gd name="T31" fmla="*/ 584 h 629"/>
                <a:gd name="T32" fmla="*/ 91 w 598"/>
                <a:gd name="T33" fmla="*/ 608 h 629"/>
                <a:gd name="T34" fmla="*/ 107 w 598"/>
                <a:gd name="T35" fmla="*/ 629 h 629"/>
                <a:gd name="T36" fmla="*/ 89 w 598"/>
                <a:gd name="T37" fmla="*/ 613 h 629"/>
                <a:gd name="T38" fmla="*/ 75 w 598"/>
                <a:gd name="T39" fmla="*/ 598 h 629"/>
                <a:gd name="T40" fmla="*/ 62 w 598"/>
                <a:gd name="T41" fmla="*/ 585 h 629"/>
                <a:gd name="T42" fmla="*/ 50 w 598"/>
                <a:gd name="T43" fmla="*/ 571 h 629"/>
                <a:gd name="T44" fmla="*/ 36 w 598"/>
                <a:gd name="T45" fmla="*/ 553 h 629"/>
                <a:gd name="T46" fmla="*/ 20 w 598"/>
                <a:gd name="T47" fmla="*/ 530 h 629"/>
                <a:gd name="T48" fmla="*/ 13 w 598"/>
                <a:gd name="T49" fmla="*/ 520 h 629"/>
                <a:gd name="T50" fmla="*/ 5 w 598"/>
                <a:gd name="T51" fmla="*/ 499 h 629"/>
                <a:gd name="T52" fmla="*/ 0 w 598"/>
                <a:gd name="T53" fmla="*/ 478 h 629"/>
                <a:gd name="T54" fmla="*/ 0 w 598"/>
                <a:gd name="T55" fmla="*/ 454 h 629"/>
                <a:gd name="T56" fmla="*/ 3 w 598"/>
                <a:gd name="T57" fmla="*/ 426 h 629"/>
                <a:gd name="T58" fmla="*/ 20 w 598"/>
                <a:gd name="T59" fmla="*/ 380 h 629"/>
                <a:gd name="T60" fmla="*/ 42 w 598"/>
                <a:gd name="T61" fmla="*/ 335 h 629"/>
                <a:gd name="T62" fmla="*/ 76 w 598"/>
                <a:gd name="T63" fmla="*/ 289 h 629"/>
                <a:gd name="T64" fmla="*/ 115 w 598"/>
                <a:gd name="T65" fmla="*/ 242 h 629"/>
                <a:gd name="T66" fmla="*/ 163 w 598"/>
                <a:gd name="T67" fmla="*/ 197 h 629"/>
                <a:gd name="T68" fmla="*/ 213 w 598"/>
                <a:gd name="T69" fmla="*/ 154 h 629"/>
                <a:gd name="T70" fmla="*/ 270 w 598"/>
                <a:gd name="T71" fmla="*/ 112 h 629"/>
                <a:gd name="T72" fmla="*/ 330 w 598"/>
                <a:gd name="T73" fmla="*/ 76 h 629"/>
                <a:gd name="T74" fmla="*/ 393 w 598"/>
                <a:gd name="T75" fmla="*/ 42 h 629"/>
                <a:gd name="T76" fmla="*/ 457 w 598"/>
                <a:gd name="T77" fmla="*/ 14 h 629"/>
                <a:gd name="T78" fmla="*/ 501 w 598"/>
                <a:gd name="T7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8" h="629">
                  <a:moveTo>
                    <a:pt x="501" y="0"/>
                  </a:moveTo>
                  <a:lnTo>
                    <a:pt x="598" y="37"/>
                  </a:lnTo>
                  <a:lnTo>
                    <a:pt x="540" y="118"/>
                  </a:lnTo>
                  <a:lnTo>
                    <a:pt x="520" y="125"/>
                  </a:lnTo>
                  <a:lnTo>
                    <a:pt x="458" y="153"/>
                  </a:lnTo>
                  <a:lnTo>
                    <a:pt x="398" y="184"/>
                  </a:lnTo>
                  <a:lnTo>
                    <a:pt x="340" y="219"/>
                  </a:lnTo>
                  <a:lnTo>
                    <a:pt x="286" y="258"/>
                  </a:lnTo>
                  <a:lnTo>
                    <a:pt x="236" y="301"/>
                  </a:lnTo>
                  <a:lnTo>
                    <a:pt x="192" y="345"/>
                  </a:lnTo>
                  <a:lnTo>
                    <a:pt x="153" y="390"/>
                  </a:lnTo>
                  <a:lnTo>
                    <a:pt x="122" y="434"/>
                  </a:lnTo>
                  <a:lnTo>
                    <a:pt x="98" y="478"/>
                  </a:lnTo>
                  <a:lnTo>
                    <a:pt x="83" y="520"/>
                  </a:lnTo>
                  <a:lnTo>
                    <a:pt x="80" y="555"/>
                  </a:lnTo>
                  <a:lnTo>
                    <a:pt x="81" y="584"/>
                  </a:lnTo>
                  <a:lnTo>
                    <a:pt x="91" y="608"/>
                  </a:lnTo>
                  <a:lnTo>
                    <a:pt x="107" y="629"/>
                  </a:lnTo>
                  <a:lnTo>
                    <a:pt x="89" y="613"/>
                  </a:lnTo>
                  <a:lnTo>
                    <a:pt x="75" y="598"/>
                  </a:lnTo>
                  <a:lnTo>
                    <a:pt x="62" y="585"/>
                  </a:lnTo>
                  <a:lnTo>
                    <a:pt x="50" y="571"/>
                  </a:lnTo>
                  <a:lnTo>
                    <a:pt x="36" y="553"/>
                  </a:lnTo>
                  <a:lnTo>
                    <a:pt x="20" y="530"/>
                  </a:lnTo>
                  <a:lnTo>
                    <a:pt x="13" y="520"/>
                  </a:lnTo>
                  <a:lnTo>
                    <a:pt x="5" y="499"/>
                  </a:lnTo>
                  <a:lnTo>
                    <a:pt x="0" y="478"/>
                  </a:lnTo>
                  <a:lnTo>
                    <a:pt x="0" y="454"/>
                  </a:lnTo>
                  <a:lnTo>
                    <a:pt x="3" y="426"/>
                  </a:lnTo>
                  <a:lnTo>
                    <a:pt x="20" y="380"/>
                  </a:lnTo>
                  <a:lnTo>
                    <a:pt x="42" y="335"/>
                  </a:lnTo>
                  <a:lnTo>
                    <a:pt x="76" y="289"/>
                  </a:lnTo>
                  <a:lnTo>
                    <a:pt x="115" y="242"/>
                  </a:lnTo>
                  <a:lnTo>
                    <a:pt x="163" y="197"/>
                  </a:lnTo>
                  <a:lnTo>
                    <a:pt x="213" y="154"/>
                  </a:lnTo>
                  <a:lnTo>
                    <a:pt x="270" y="112"/>
                  </a:lnTo>
                  <a:lnTo>
                    <a:pt x="330" y="76"/>
                  </a:lnTo>
                  <a:lnTo>
                    <a:pt x="393" y="42"/>
                  </a:lnTo>
                  <a:lnTo>
                    <a:pt x="457" y="1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>
              <a:off x="-195956" y="2125187"/>
              <a:ext cx="518872" cy="799543"/>
            </a:xfrm>
            <a:custGeom>
              <a:avLst/>
              <a:gdLst>
                <a:gd name="T0" fmla="*/ 223 w 281"/>
                <a:gd name="T1" fmla="*/ 0 h 433"/>
                <a:gd name="T2" fmla="*/ 281 w 281"/>
                <a:gd name="T3" fmla="*/ 12 h 433"/>
                <a:gd name="T4" fmla="*/ 267 w 281"/>
                <a:gd name="T5" fmla="*/ 70 h 433"/>
                <a:gd name="T6" fmla="*/ 213 w 281"/>
                <a:gd name="T7" fmla="*/ 110 h 433"/>
                <a:gd name="T8" fmla="*/ 164 w 281"/>
                <a:gd name="T9" fmla="*/ 150 h 433"/>
                <a:gd name="T10" fmla="*/ 120 w 281"/>
                <a:gd name="T11" fmla="*/ 194 h 433"/>
                <a:gd name="T12" fmla="*/ 83 w 281"/>
                <a:gd name="T13" fmla="*/ 238 h 433"/>
                <a:gd name="T14" fmla="*/ 52 w 281"/>
                <a:gd name="T15" fmla="*/ 282 h 433"/>
                <a:gd name="T16" fmla="*/ 29 w 281"/>
                <a:gd name="T17" fmla="*/ 326 h 433"/>
                <a:gd name="T18" fmla="*/ 15 w 281"/>
                <a:gd name="T19" fmla="*/ 367 h 433"/>
                <a:gd name="T20" fmla="*/ 11 w 281"/>
                <a:gd name="T21" fmla="*/ 402 h 433"/>
                <a:gd name="T22" fmla="*/ 15 w 281"/>
                <a:gd name="T23" fmla="*/ 433 h 433"/>
                <a:gd name="T24" fmla="*/ 10 w 281"/>
                <a:gd name="T25" fmla="*/ 415 h 433"/>
                <a:gd name="T26" fmla="*/ 7 w 281"/>
                <a:gd name="T27" fmla="*/ 393 h 433"/>
                <a:gd name="T28" fmla="*/ 3 w 281"/>
                <a:gd name="T29" fmla="*/ 376 h 433"/>
                <a:gd name="T30" fmla="*/ 2 w 281"/>
                <a:gd name="T31" fmla="*/ 363 h 433"/>
                <a:gd name="T32" fmla="*/ 2 w 281"/>
                <a:gd name="T33" fmla="*/ 350 h 433"/>
                <a:gd name="T34" fmla="*/ 0 w 281"/>
                <a:gd name="T35" fmla="*/ 334 h 433"/>
                <a:gd name="T36" fmla="*/ 0 w 281"/>
                <a:gd name="T37" fmla="*/ 308 h 433"/>
                <a:gd name="T38" fmla="*/ 2 w 281"/>
                <a:gd name="T39" fmla="*/ 280 h 433"/>
                <a:gd name="T40" fmla="*/ 3 w 281"/>
                <a:gd name="T41" fmla="*/ 271 h 433"/>
                <a:gd name="T42" fmla="*/ 5 w 281"/>
                <a:gd name="T43" fmla="*/ 261 h 433"/>
                <a:gd name="T44" fmla="*/ 18 w 281"/>
                <a:gd name="T45" fmla="*/ 223 h 433"/>
                <a:gd name="T46" fmla="*/ 37 w 281"/>
                <a:gd name="T47" fmla="*/ 186 h 433"/>
                <a:gd name="T48" fmla="*/ 63 w 281"/>
                <a:gd name="T49" fmla="*/ 147 h 433"/>
                <a:gd name="T50" fmla="*/ 96 w 281"/>
                <a:gd name="T51" fmla="*/ 110 h 433"/>
                <a:gd name="T52" fmla="*/ 135 w 281"/>
                <a:gd name="T53" fmla="*/ 70 h 433"/>
                <a:gd name="T54" fmla="*/ 177 w 281"/>
                <a:gd name="T55" fmla="*/ 35 h 433"/>
                <a:gd name="T56" fmla="*/ 223 w 281"/>
                <a:gd name="T5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433">
                  <a:moveTo>
                    <a:pt x="223" y="0"/>
                  </a:moveTo>
                  <a:lnTo>
                    <a:pt x="281" y="12"/>
                  </a:lnTo>
                  <a:lnTo>
                    <a:pt x="267" y="70"/>
                  </a:lnTo>
                  <a:lnTo>
                    <a:pt x="213" y="110"/>
                  </a:lnTo>
                  <a:lnTo>
                    <a:pt x="164" y="150"/>
                  </a:lnTo>
                  <a:lnTo>
                    <a:pt x="120" y="194"/>
                  </a:lnTo>
                  <a:lnTo>
                    <a:pt x="83" y="238"/>
                  </a:lnTo>
                  <a:lnTo>
                    <a:pt x="52" y="282"/>
                  </a:lnTo>
                  <a:lnTo>
                    <a:pt x="29" y="326"/>
                  </a:lnTo>
                  <a:lnTo>
                    <a:pt x="15" y="367"/>
                  </a:lnTo>
                  <a:lnTo>
                    <a:pt x="11" y="402"/>
                  </a:lnTo>
                  <a:lnTo>
                    <a:pt x="15" y="433"/>
                  </a:lnTo>
                  <a:lnTo>
                    <a:pt x="10" y="415"/>
                  </a:lnTo>
                  <a:lnTo>
                    <a:pt x="7" y="393"/>
                  </a:lnTo>
                  <a:lnTo>
                    <a:pt x="3" y="376"/>
                  </a:lnTo>
                  <a:lnTo>
                    <a:pt x="2" y="363"/>
                  </a:lnTo>
                  <a:lnTo>
                    <a:pt x="2" y="350"/>
                  </a:lnTo>
                  <a:lnTo>
                    <a:pt x="0" y="334"/>
                  </a:lnTo>
                  <a:lnTo>
                    <a:pt x="0" y="308"/>
                  </a:lnTo>
                  <a:lnTo>
                    <a:pt x="2" y="280"/>
                  </a:lnTo>
                  <a:lnTo>
                    <a:pt x="3" y="271"/>
                  </a:lnTo>
                  <a:lnTo>
                    <a:pt x="5" y="261"/>
                  </a:lnTo>
                  <a:lnTo>
                    <a:pt x="18" y="223"/>
                  </a:lnTo>
                  <a:lnTo>
                    <a:pt x="37" y="186"/>
                  </a:lnTo>
                  <a:lnTo>
                    <a:pt x="63" y="147"/>
                  </a:lnTo>
                  <a:lnTo>
                    <a:pt x="96" y="110"/>
                  </a:lnTo>
                  <a:lnTo>
                    <a:pt x="135" y="70"/>
                  </a:lnTo>
                  <a:lnTo>
                    <a:pt x="177" y="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188"/>
            <p:cNvSpPr>
              <a:spLocks/>
            </p:cNvSpPr>
            <p:nvPr/>
          </p:nvSpPr>
          <p:spPr bwMode="auto">
            <a:xfrm>
              <a:off x="212125" y="2645906"/>
              <a:ext cx="853092" cy="904795"/>
            </a:xfrm>
            <a:custGeom>
              <a:avLst/>
              <a:gdLst>
                <a:gd name="T0" fmla="*/ 356 w 462"/>
                <a:gd name="T1" fmla="*/ 0 h 490"/>
                <a:gd name="T2" fmla="*/ 462 w 462"/>
                <a:gd name="T3" fmla="*/ 28 h 490"/>
                <a:gd name="T4" fmla="*/ 408 w 462"/>
                <a:gd name="T5" fmla="*/ 116 h 490"/>
                <a:gd name="T6" fmla="*/ 356 w 462"/>
                <a:gd name="T7" fmla="*/ 142 h 490"/>
                <a:gd name="T8" fmla="*/ 307 w 462"/>
                <a:gd name="T9" fmla="*/ 171 h 490"/>
                <a:gd name="T10" fmla="*/ 262 w 462"/>
                <a:gd name="T11" fmla="*/ 203 h 490"/>
                <a:gd name="T12" fmla="*/ 221 w 462"/>
                <a:gd name="T13" fmla="*/ 239 h 490"/>
                <a:gd name="T14" fmla="*/ 185 w 462"/>
                <a:gd name="T15" fmla="*/ 277 h 490"/>
                <a:gd name="T16" fmla="*/ 156 w 462"/>
                <a:gd name="T17" fmla="*/ 314 h 490"/>
                <a:gd name="T18" fmla="*/ 135 w 462"/>
                <a:gd name="T19" fmla="*/ 351 h 490"/>
                <a:gd name="T20" fmla="*/ 122 w 462"/>
                <a:gd name="T21" fmla="*/ 387 h 490"/>
                <a:gd name="T22" fmla="*/ 119 w 462"/>
                <a:gd name="T23" fmla="*/ 417 h 490"/>
                <a:gd name="T24" fmla="*/ 124 w 462"/>
                <a:gd name="T25" fmla="*/ 439 h 490"/>
                <a:gd name="T26" fmla="*/ 133 w 462"/>
                <a:gd name="T27" fmla="*/ 459 h 490"/>
                <a:gd name="T28" fmla="*/ 151 w 462"/>
                <a:gd name="T29" fmla="*/ 475 h 490"/>
                <a:gd name="T30" fmla="*/ 174 w 462"/>
                <a:gd name="T31" fmla="*/ 485 h 490"/>
                <a:gd name="T32" fmla="*/ 202 w 462"/>
                <a:gd name="T33" fmla="*/ 490 h 490"/>
                <a:gd name="T34" fmla="*/ 190 w 462"/>
                <a:gd name="T35" fmla="*/ 490 h 490"/>
                <a:gd name="T36" fmla="*/ 179 w 462"/>
                <a:gd name="T37" fmla="*/ 488 h 490"/>
                <a:gd name="T38" fmla="*/ 158 w 462"/>
                <a:gd name="T39" fmla="*/ 485 h 490"/>
                <a:gd name="T40" fmla="*/ 141 w 462"/>
                <a:gd name="T41" fmla="*/ 482 h 490"/>
                <a:gd name="T42" fmla="*/ 125 w 462"/>
                <a:gd name="T43" fmla="*/ 478 h 490"/>
                <a:gd name="T44" fmla="*/ 109 w 462"/>
                <a:gd name="T45" fmla="*/ 473 h 490"/>
                <a:gd name="T46" fmla="*/ 88 w 462"/>
                <a:gd name="T47" fmla="*/ 469 h 490"/>
                <a:gd name="T48" fmla="*/ 73 w 462"/>
                <a:gd name="T49" fmla="*/ 462 h 490"/>
                <a:gd name="T50" fmla="*/ 57 w 462"/>
                <a:gd name="T51" fmla="*/ 456 h 490"/>
                <a:gd name="T52" fmla="*/ 33 w 462"/>
                <a:gd name="T53" fmla="*/ 443 h 490"/>
                <a:gd name="T54" fmla="*/ 15 w 462"/>
                <a:gd name="T55" fmla="*/ 423 h 490"/>
                <a:gd name="T56" fmla="*/ 3 w 462"/>
                <a:gd name="T57" fmla="*/ 400 h 490"/>
                <a:gd name="T58" fmla="*/ 0 w 462"/>
                <a:gd name="T59" fmla="*/ 371 h 490"/>
                <a:gd name="T60" fmla="*/ 3 w 462"/>
                <a:gd name="T61" fmla="*/ 338 h 490"/>
                <a:gd name="T62" fmla="*/ 18 w 462"/>
                <a:gd name="T63" fmla="*/ 298 h 490"/>
                <a:gd name="T64" fmla="*/ 39 w 462"/>
                <a:gd name="T65" fmla="*/ 257 h 490"/>
                <a:gd name="T66" fmla="*/ 68 w 462"/>
                <a:gd name="T67" fmla="*/ 216 h 490"/>
                <a:gd name="T68" fmla="*/ 106 w 462"/>
                <a:gd name="T69" fmla="*/ 174 h 490"/>
                <a:gd name="T70" fmla="*/ 148 w 462"/>
                <a:gd name="T71" fmla="*/ 135 h 490"/>
                <a:gd name="T72" fmla="*/ 193 w 462"/>
                <a:gd name="T73" fmla="*/ 96 h 490"/>
                <a:gd name="T74" fmla="*/ 245 w 462"/>
                <a:gd name="T75" fmla="*/ 60 h 490"/>
                <a:gd name="T76" fmla="*/ 299 w 462"/>
                <a:gd name="T77" fmla="*/ 28 h 490"/>
                <a:gd name="T78" fmla="*/ 356 w 462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0">
                  <a:moveTo>
                    <a:pt x="356" y="0"/>
                  </a:moveTo>
                  <a:lnTo>
                    <a:pt x="462" y="28"/>
                  </a:lnTo>
                  <a:lnTo>
                    <a:pt x="408" y="116"/>
                  </a:lnTo>
                  <a:lnTo>
                    <a:pt x="356" y="142"/>
                  </a:lnTo>
                  <a:lnTo>
                    <a:pt x="307" y="171"/>
                  </a:lnTo>
                  <a:lnTo>
                    <a:pt x="262" y="203"/>
                  </a:lnTo>
                  <a:lnTo>
                    <a:pt x="221" y="239"/>
                  </a:lnTo>
                  <a:lnTo>
                    <a:pt x="185" y="277"/>
                  </a:lnTo>
                  <a:lnTo>
                    <a:pt x="156" y="314"/>
                  </a:lnTo>
                  <a:lnTo>
                    <a:pt x="135" y="351"/>
                  </a:lnTo>
                  <a:lnTo>
                    <a:pt x="122" y="387"/>
                  </a:lnTo>
                  <a:lnTo>
                    <a:pt x="119" y="417"/>
                  </a:lnTo>
                  <a:lnTo>
                    <a:pt x="124" y="439"/>
                  </a:lnTo>
                  <a:lnTo>
                    <a:pt x="133" y="459"/>
                  </a:lnTo>
                  <a:lnTo>
                    <a:pt x="151" y="475"/>
                  </a:lnTo>
                  <a:lnTo>
                    <a:pt x="174" y="485"/>
                  </a:lnTo>
                  <a:lnTo>
                    <a:pt x="202" y="490"/>
                  </a:lnTo>
                  <a:lnTo>
                    <a:pt x="190" y="490"/>
                  </a:lnTo>
                  <a:lnTo>
                    <a:pt x="179" y="488"/>
                  </a:lnTo>
                  <a:lnTo>
                    <a:pt x="158" y="485"/>
                  </a:lnTo>
                  <a:lnTo>
                    <a:pt x="141" y="482"/>
                  </a:lnTo>
                  <a:lnTo>
                    <a:pt x="125" y="478"/>
                  </a:lnTo>
                  <a:lnTo>
                    <a:pt x="109" y="473"/>
                  </a:lnTo>
                  <a:lnTo>
                    <a:pt x="88" y="469"/>
                  </a:lnTo>
                  <a:lnTo>
                    <a:pt x="73" y="462"/>
                  </a:lnTo>
                  <a:lnTo>
                    <a:pt x="57" y="456"/>
                  </a:lnTo>
                  <a:lnTo>
                    <a:pt x="33" y="443"/>
                  </a:lnTo>
                  <a:lnTo>
                    <a:pt x="15" y="423"/>
                  </a:lnTo>
                  <a:lnTo>
                    <a:pt x="3" y="400"/>
                  </a:lnTo>
                  <a:lnTo>
                    <a:pt x="0" y="371"/>
                  </a:lnTo>
                  <a:lnTo>
                    <a:pt x="3" y="338"/>
                  </a:lnTo>
                  <a:lnTo>
                    <a:pt x="18" y="298"/>
                  </a:lnTo>
                  <a:lnTo>
                    <a:pt x="39" y="257"/>
                  </a:lnTo>
                  <a:lnTo>
                    <a:pt x="68" y="216"/>
                  </a:lnTo>
                  <a:lnTo>
                    <a:pt x="106" y="174"/>
                  </a:lnTo>
                  <a:lnTo>
                    <a:pt x="148" y="135"/>
                  </a:lnTo>
                  <a:lnTo>
                    <a:pt x="193" y="96"/>
                  </a:lnTo>
                  <a:lnTo>
                    <a:pt x="245" y="60"/>
                  </a:lnTo>
                  <a:lnTo>
                    <a:pt x="299" y="2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189"/>
            <p:cNvSpPr>
              <a:spLocks/>
            </p:cNvSpPr>
            <p:nvPr/>
          </p:nvSpPr>
          <p:spPr bwMode="auto">
            <a:xfrm>
              <a:off x="638671" y="3072452"/>
              <a:ext cx="465323" cy="463477"/>
            </a:xfrm>
            <a:custGeom>
              <a:avLst/>
              <a:gdLst>
                <a:gd name="T0" fmla="*/ 172 w 252"/>
                <a:gd name="T1" fmla="*/ 0 h 251"/>
                <a:gd name="T2" fmla="*/ 252 w 252"/>
                <a:gd name="T3" fmla="*/ 16 h 251"/>
                <a:gd name="T4" fmla="*/ 218 w 252"/>
                <a:gd name="T5" fmla="*/ 88 h 251"/>
                <a:gd name="T6" fmla="*/ 193 w 252"/>
                <a:gd name="T7" fmla="*/ 101 h 251"/>
                <a:gd name="T8" fmla="*/ 170 w 252"/>
                <a:gd name="T9" fmla="*/ 117 h 251"/>
                <a:gd name="T10" fmla="*/ 153 w 252"/>
                <a:gd name="T11" fmla="*/ 133 h 251"/>
                <a:gd name="T12" fmla="*/ 140 w 252"/>
                <a:gd name="T13" fmla="*/ 153 h 251"/>
                <a:gd name="T14" fmla="*/ 131 w 252"/>
                <a:gd name="T15" fmla="*/ 171 h 251"/>
                <a:gd name="T16" fmla="*/ 131 w 252"/>
                <a:gd name="T17" fmla="*/ 171 h 251"/>
                <a:gd name="T18" fmla="*/ 131 w 252"/>
                <a:gd name="T19" fmla="*/ 171 h 251"/>
                <a:gd name="T20" fmla="*/ 130 w 252"/>
                <a:gd name="T21" fmla="*/ 177 h 251"/>
                <a:gd name="T22" fmla="*/ 130 w 252"/>
                <a:gd name="T23" fmla="*/ 184 h 251"/>
                <a:gd name="T24" fmla="*/ 131 w 252"/>
                <a:gd name="T25" fmla="*/ 189 h 251"/>
                <a:gd name="T26" fmla="*/ 133 w 252"/>
                <a:gd name="T27" fmla="*/ 192 h 251"/>
                <a:gd name="T28" fmla="*/ 143 w 252"/>
                <a:gd name="T29" fmla="*/ 203 h 251"/>
                <a:gd name="T30" fmla="*/ 159 w 252"/>
                <a:gd name="T31" fmla="*/ 210 h 251"/>
                <a:gd name="T32" fmla="*/ 177 w 252"/>
                <a:gd name="T33" fmla="*/ 215 h 251"/>
                <a:gd name="T34" fmla="*/ 201 w 252"/>
                <a:gd name="T35" fmla="*/ 215 h 251"/>
                <a:gd name="T36" fmla="*/ 198 w 252"/>
                <a:gd name="T37" fmla="*/ 216 h 251"/>
                <a:gd name="T38" fmla="*/ 185 w 252"/>
                <a:gd name="T39" fmla="*/ 221 h 251"/>
                <a:gd name="T40" fmla="*/ 177 w 252"/>
                <a:gd name="T41" fmla="*/ 226 h 251"/>
                <a:gd name="T42" fmla="*/ 170 w 252"/>
                <a:gd name="T43" fmla="*/ 228 h 251"/>
                <a:gd name="T44" fmla="*/ 164 w 252"/>
                <a:gd name="T45" fmla="*/ 231 h 251"/>
                <a:gd name="T46" fmla="*/ 162 w 252"/>
                <a:gd name="T47" fmla="*/ 231 h 251"/>
                <a:gd name="T48" fmla="*/ 125 w 252"/>
                <a:gd name="T49" fmla="*/ 242 h 251"/>
                <a:gd name="T50" fmla="*/ 91 w 252"/>
                <a:gd name="T51" fmla="*/ 249 h 251"/>
                <a:gd name="T52" fmla="*/ 62 w 252"/>
                <a:gd name="T53" fmla="*/ 251 h 251"/>
                <a:gd name="T54" fmla="*/ 37 w 252"/>
                <a:gd name="T55" fmla="*/ 246 h 251"/>
                <a:gd name="T56" fmla="*/ 18 w 252"/>
                <a:gd name="T57" fmla="*/ 236 h 251"/>
                <a:gd name="T58" fmla="*/ 5 w 252"/>
                <a:gd name="T59" fmla="*/ 221 h 251"/>
                <a:gd name="T60" fmla="*/ 0 w 252"/>
                <a:gd name="T61" fmla="*/ 200 h 251"/>
                <a:gd name="T62" fmla="*/ 1 w 252"/>
                <a:gd name="T63" fmla="*/ 177 h 251"/>
                <a:gd name="T64" fmla="*/ 13 w 252"/>
                <a:gd name="T65" fmla="*/ 146 h 251"/>
                <a:gd name="T66" fmla="*/ 34 w 252"/>
                <a:gd name="T67" fmla="*/ 116 h 251"/>
                <a:gd name="T68" fmla="*/ 60 w 252"/>
                <a:gd name="T69" fmla="*/ 83 h 251"/>
                <a:gd name="T70" fmla="*/ 94 w 252"/>
                <a:gd name="T71" fmla="*/ 52 h 251"/>
                <a:gd name="T72" fmla="*/ 131 w 252"/>
                <a:gd name="T73" fmla="*/ 24 h 251"/>
                <a:gd name="T74" fmla="*/ 172 w 252"/>
                <a:gd name="T7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" h="251">
                  <a:moveTo>
                    <a:pt x="172" y="0"/>
                  </a:moveTo>
                  <a:lnTo>
                    <a:pt x="252" y="16"/>
                  </a:lnTo>
                  <a:lnTo>
                    <a:pt x="218" y="88"/>
                  </a:lnTo>
                  <a:lnTo>
                    <a:pt x="193" y="101"/>
                  </a:lnTo>
                  <a:lnTo>
                    <a:pt x="170" y="117"/>
                  </a:lnTo>
                  <a:lnTo>
                    <a:pt x="153" y="133"/>
                  </a:lnTo>
                  <a:lnTo>
                    <a:pt x="140" y="153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0" y="177"/>
                  </a:lnTo>
                  <a:lnTo>
                    <a:pt x="130" y="184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43" y="203"/>
                  </a:lnTo>
                  <a:lnTo>
                    <a:pt x="159" y="210"/>
                  </a:lnTo>
                  <a:lnTo>
                    <a:pt x="177" y="215"/>
                  </a:lnTo>
                  <a:lnTo>
                    <a:pt x="201" y="215"/>
                  </a:lnTo>
                  <a:lnTo>
                    <a:pt x="198" y="216"/>
                  </a:lnTo>
                  <a:lnTo>
                    <a:pt x="185" y="221"/>
                  </a:lnTo>
                  <a:lnTo>
                    <a:pt x="177" y="226"/>
                  </a:lnTo>
                  <a:lnTo>
                    <a:pt x="170" y="228"/>
                  </a:lnTo>
                  <a:lnTo>
                    <a:pt x="164" y="231"/>
                  </a:lnTo>
                  <a:lnTo>
                    <a:pt x="162" y="231"/>
                  </a:lnTo>
                  <a:lnTo>
                    <a:pt x="125" y="242"/>
                  </a:lnTo>
                  <a:lnTo>
                    <a:pt x="91" y="249"/>
                  </a:lnTo>
                  <a:lnTo>
                    <a:pt x="62" y="251"/>
                  </a:lnTo>
                  <a:lnTo>
                    <a:pt x="37" y="246"/>
                  </a:lnTo>
                  <a:lnTo>
                    <a:pt x="18" y="236"/>
                  </a:lnTo>
                  <a:lnTo>
                    <a:pt x="5" y="221"/>
                  </a:lnTo>
                  <a:lnTo>
                    <a:pt x="0" y="200"/>
                  </a:lnTo>
                  <a:lnTo>
                    <a:pt x="1" y="177"/>
                  </a:lnTo>
                  <a:lnTo>
                    <a:pt x="13" y="146"/>
                  </a:lnTo>
                  <a:lnTo>
                    <a:pt x="34" y="116"/>
                  </a:lnTo>
                  <a:lnTo>
                    <a:pt x="60" y="83"/>
                  </a:lnTo>
                  <a:lnTo>
                    <a:pt x="94" y="52"/>
                  </a:lnTo>
                  <a:lnTo>
                    <a:pt x="131" y="2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16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1050"/>
              </p:ext>
            </p:extLst>
          </p:nvPr>
        </p:nvGraphicFramePr>
        <p:xfrm>
          <a:off x="494275" y="3657495"/>
          <a:ext cx="8076518" cy="2150270"/>
        </p:xfrm>
        <a:graphic>
          <a:graphicData uri="http://schemas.openxmlformats.org/drawingml/2006/table">
            <a:tbl>
              <a:tblPr/>
              <a:tblGrid>
                <a:gridCol w="3520231"/>
                <a:gridCol w="2531271"/>
                <a:gridCol w="722098"/>
                <a:gridCol w="1302918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Service Level Number / Description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2016 Jul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Speed - 2</a:t>
                      </a: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Speed to Answer - Incident Self Service Tickets</a:t>
                      </a:r>
                      <a:endParaRPr lang="en-US" sz="12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Self-Service Tickets Answered within 4 hours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Speed - Chat</a:t>
                      </a: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Speed to Answer - Service-Desk Chat</a:t>
                      </a:r>
                      <a:endParaRPr lang="en-US" sz="12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Service Desk Chat Answered within 2 minutes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Processing - 2</a:t>
                      </a: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Processing of LSA Incident Tickets</a:t>
                      </a:r>
                      <a:endParaRPr lang="en-US" sz="12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LSA Tickets Routed within 30 minutes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Account - 3</a:t>
                      </a: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Standard Account Admin (AD password reset)</a:t>
                      </a:r>
                      <a:endParaRPr lang="en-US" sz="12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completion of all AD password reset within 15 minutes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Account - 4</a:t>
                      </a: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Expedited Account Admin (Suspension of Acct)</a:t>
                      </a:r>
                      <a:endParaRPr lang="en-US" sz="12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completion of all Suspension of Account within 10 minutes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= 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4D9DE"/>
                          </a:solidFill>
                          <a:effectLst/>
                          <a:latin typeface="Calibri" panose="020F0502020204030204" pitchFamily="34" charset="0"/>
                        </a:rPr>
                        <a:t>no data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55990" y="6119060"/>
            <a:ext cx="68448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New SLA burn in period through 1</a:t>
            </a:r>
            <a:r>
              <a:rPr lang="en-US" sz="1050" b="1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August</a:t>
            </a:r>
          </a:p>
          <a:p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** re-calculation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06591" y="6146708"/>
            <a:ext cx="1428750" cy="2286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50" i="1" dirty="0"/>
              <a:t>Small Numbers Fairness</a:t>
            </a:r>
            <a:endParaRPr lang="en-US" sz="750" dirty="0">
              <a:solidFill>
                <a:srgbClr val="1E1E1E"/>
              </a:solidFill>
              <a:latin typeface="Tahoma" pitchFamily="64" charset="0"/>
              <a:ea typeface="ヒラギノ角ゴ Pro W3" pitchFamily="64" charset="-12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19601"/>
              </p:ext>
            </p:extLst>
          </p:nvPr>
        </p:nvGraphicFramePr>
        <p:xfrm>
          <a:off x="494275" y="903349"/>
          <a:ext cx="8076518" cy="2442851"/>
        </p:xfrm>
        <a:graphic>
          <a:graphicData uri="http://schemas.openxmlformats.org/drawingml/2006/table">
            <a:tbl>
              <a:tblPr/>
              <a:tblGrid>
                <a:gridCol w="3031228"/>
                <a:gridCol w="2179646"/>
                <a:gridCol w="621790"/>
                <a:gridCol w="1121927"/>
                <a:gridCol w="1121927"/>
              </a:tblGrid>
              <a:tr h="443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Service Level Number / Description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2016 Jul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Weighting 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</a:tr>
              <a:tr h="443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Speed - 1</a:t>
                      </a: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Speed to Answer - Telephone Calls</a:t>
                      </a:r>
                      <a:endParaRPr lang="en-US" sz="12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Calls Answered within 30 seconds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80%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43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Resolution - 1</a:t>
                      </a: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Resolved on first Contact to SD (FCR)</a:t>
                      </a:r>
                      <a:endParaRPr lang="en-US" sz="12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Resolved by the same Service Desk Agent within 24 hours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60%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  <a:r>
                        <a:rPr lang="en-US" sz="1200" b="1" i="1" u="none" strike="noStrike" baseline="0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1" u="none" strike="noStrike" baseline="0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Extension</a:t>
                      </a:r>
                      <a:endParaRPr lang="en-US" sz="1200" b="1" i="1" u="none" strike="noStrike" dirty="0" smtClean="0">
                        <a:solidFill>
                          <a:srgbClr val="F3685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42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Resolution - 2</a:t>
                      </a: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Resolved by SD without escalation (FTR)</a:t>
                      </a:r>
                      <a:endParaRPr lang="en-US" sz="12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Resolved within 48 hours without escalation to non-L1 groups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65%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  <a:r>
                        <a:rPr lang="en-US" sz="1200" b="1" i="1" u="none" strike="noStrike" baseline="0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1" u="none" strike="noStrike" baseline="0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Extension</a:t>
                      </a:r>
                      <a:endParaRPr lang="en-US" sz="1200" b="1" i="1" u="none" strike="noStrike" dirty="0" smtClean="0">
                        <a:solidFill>
                          <a:srgbClr val="F3685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43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SD - Abandon - 1</a:t>
                      </a: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2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Abandon Rate</a:t>
                      </a:r>
                      <a:endParaRPr lang="en-US" sz="12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Calls Abandoned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&lt;= 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37722" y="0"/>
            <a:ext cx="8215952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05CA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chemeClr val="accent1"/>
                </a:solidFill>
              </a:rPr>
              <a:t>Service Desk – Global Service Levels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830" y="246199"/>
            <a:ext cx="7886700" cy="480060"/>
          </a:xfrm>
        </p:spPr>
        <p:txBody>
          <a:bodyPr>
            <a:noAutofit/>
          </a:bodyPr>
          <a:lstStyle/>
          <a:p>
            <a:r>
              <a:rPr lang="pt-BR" dirty="0" smtClean="0">
                <a:ea typeface="Tahoma" panose="020B0604030504040204" pitchFamily="34" charset="0"/>
                <a:cs typeface="Arial" panose="020B0604020202020204" pitchFamily="34" charset="0"/>
              </a:rPr>
              <a:t>Deskside Global Service Levels</a:t>
            </a:r>
            <a:endParaRPr lang="pt-BR" dirty="0"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78214" y="6224381"/>
            <a:ext cx="1428750" cy="2286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50" i="1" dirty="0"/>
              <a:t>Small Numbers Fairness</a:t>
            </a:r>
            <a:endParaRPr lang="en-US" sz="750" dirty="0">
              <a:solidFill>
                <a:srgbClr val="1E1E1E"/>
              </a:solidFill>
              <a:latin typeface="Tahoma" pitchFamily="64" charset="0"/>
              <a:ea typeface="ヒラギノ角ゴ Pro W3" pitchFamily="6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51705"/>
              </p:ext>
            </p:extLst>
          </p:nvPr>
        </p:nvGraphicFramePr>
        <p:xfrm>
          <a:off x="762830" y="817788"/>
          <a:ext cx="7458322" cy="2363271"/>
        </p:xfrm>
        <a:graphic>
          <a:graphicData uri="http://schemas.openxmlformats.org/drawingml/2006/table">
            <a:tbl>
              <a:tblPr/>
              <a:tblGrid>
                <a:gridCol w="2799211"/>
                <a:gridCol w="2012810"/>
                <a:gridCol w="574197"/>
                <a:gridCol w="1036052"/>
                <a:gridCol w="1036052"/>
              </a:tblGrid>
              <a:tr h="27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Service Level Number / Description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2016 Jul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Weighting 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</a:tr>
              <a:tr h="400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Response-Platinum</a:t>
                      </a:r>
                      <a: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Response on Platinum Services</a:t>
                      </a:r>
                      <a:endParaRPr lang="en-US" sz="105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Responded related to Platinum users within 15 minutes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1" u="none" strike="noStrike" dirty="0" smtClean="0">
                          <a:solidFill>
                            <a:srgbClr val="F7A35C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  <a:r>
                        <a:rPr lang="en-US" sz="1050" b="1" i="0" u="none" strike="noStrike" baseline="0" dirty="0" smtClean="0">
                          <a:solidFill>
                            <a:srgbClr val="F7A35C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050" b="1" i="0" u="none" strike="noStrike" baseline="0" dirty="0" smtClean="0">
                          <a:solidFill>
                            <a:srgbClr val="F7A35C"/>
                          </a:solidFill>
                          <a:effectLst/>
                          <a:latin typeface="Calibri" panose="020F0502020204030204" pitchFamily="34" charset="0"/>
                        </a:rPr>
                        <a:t>34/35</a:t>
                      </a:r>
                      <a:endParaRPr lang="en-US" sz="1050" b="1" i="1" u="none" strike="noStrike" dirty="0">
                        <a:solidFill>
                          <a:srgbClr val="F7A35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38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Response-Gold</a:t>
                      </a: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Response on all Gold Service Location</a:t>
                      </a:r>
                      <a:endParaRPr lang="en-US" sz="105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Responded related to Gold Site Locations within 60 minutes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r>
                        <a:rPr lang="en-US" sz="105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% | 1007</a:t>
                      </a:r>
                      <a:endParaRPr lang="en-US" sz="105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400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Resolve-Gold-</a:t>
                      </a:r>
                      <a:r>
                        <a:rPr lang="en-US" sz="1100" b="1" i="1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P2 - Urgent</a:t>
                      </a:r>
                      <a: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Resolution on P2 Gold Service Location</a:t>
                      </a:r>
                      <a:endParaRPr lang="en-US" sz="105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P2 Tickets Resolved related to Gold Site Locations within 3 hour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92%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r>
                        <a:rPr lang="en-US" sz="105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% | 25</a:t>
                      </a:r>
                      <a:endParaRPr lang="en-US" sz="105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00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Resolve-Gold-</a:t>
                      </a:r>
                      <a:r>
                        <a:rPr lang="en-US" sz="1100" b="1" i="1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P3 - Normal(A)</a:t>
                      </a:r>
                      <a: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Resolution on P3 Gold Service Location</a:t>
                      </a:r>
                      <a:endParaRPr lang="en-US" sz="105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P3 Tickets Resolved related to Gold Site Locations within 9 hour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75%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r>
                        <a:rPr lang="en-US" sz="105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% | 1006</a:t>
                      </a:r>
                      <a:endParaRPr lang="en-US" sz="105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400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Resolve-Gold-</a:t>
                      </a:r>
                      <a:r>
                        <a:rPr lang="en-US" sz="1100" b="1" i="1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P3 - Normal(B)</a:t>
                      </a:r>
                      <a: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Resolution on P3 Gold Service Location</a:t>
                      </a:r>
                      <a:endParaRPr lang="en-US" sz="105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P3 Tickets Resolved related to Gold Site Locations within 18 hour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92%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n-US" sz="105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% | 1006</a:t>
                      </a:r>
                      <a:endParaRPr lang="en-US" sz="105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49437"/>
              </p:ext>
            </p:extLst>
          </p:nvPr>
        </p:nvGraphicFramePr>
        <p:xfrm>
          <a:off x="762830" y="3388243"/>
          <a:ext cx="7458323" cy="2653080"/>
        </p:xfrm>
        <a:graphic>
          <a:graphicData uri="http://schemas.openxmlformats.org/drawingml/2006/table">
            <a:tbl>
              <a:tblPr/>
              <a:tblGrid>
                <a:gridCol w="3250784"/>
                <a:gridCol w="2337522"/>
                <a:gridCol w="666827"/>
                <a:gridCol w="1203190"/>
              </a:tblGrid>
              <a:tr h="317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Service Level Number / Description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2016 Jul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38"/>
                    </a:solidFill>
                  </a:tcPr>
                </a:tc>
              </a:tr>
              <a:tr h="325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Response-Dispatch</a:t>
                      </a: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Response on all  </a:t>
                      </a:r>
                      <a:r>
                        <a:rPr lang="en-US" sz="105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Dispatch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  <a:endParaRPr lang="en-US" sz="105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Responded related to Dispatch Site Locations within 4 hours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5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Resolve-Platinum(A)</a:t>
                      </a: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Resolution on Platinum Services</a:t>
                      </a:r>
                      <a:endParaRPr lang="en-US" sz="105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Resolved related to Platinum users within 4 hours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1" u="none" strike="noStrike" dirty="0" smtClean="0">
                          <a:solidFill>
                            <a:srgbClr val="F7A35C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  <a:p>
                      <a:pPr algn="ctr" fontAlgn="ctr"/>
                      <a:r>
                        <a:rPr lang="en-US" sz="1050" b="1" i="1" u="none" strike="noStrike" dirty="0" smtClean="0">
                          <a:solidFill>
                            <a:srgbClr val="F7A35C"/>
                          </a:solidFill>
                          <a:effectLst/>
                          <a:latin typeface="Calibri" panose="020F0502020204030204" pitchFamily="34" charset="0"/>
                        </a:rPr>
                        <a:t>34/35</a:t>
                      </a:r>
                      <a:endParaRPr lang="en-US" sz="1050" b="1" i="1" u="none" strike="noStrike" dirty="0">
                        <a:solidFill>
                          <a:srgbClr val="F7A35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17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Resolve-Platinum(B)</a:t>
                      </a: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Resolution on Platinum Services</a:t>
                      </a:r>
                      <a:endParaRPr lang="en-US" sz="105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Resolved related to Platinum users within 8 hours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= 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1" u="none" strike="noStrike" dirty="0" smtClean="0">
                          <a:solidFill>
                            <a:srgbClr val="F7A35C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  <a:p>
                      <a:pPr algn="ctr" fontAlgn="ctr"/>
                      <a:r>
                        <a:rPr lang="en-US" sz="1050" b="1" i="1" u="none" strike="noStrike" dirty="0" smtClean="0">
                          <a:solidFill>
                            <a:srgbClr val="F7A35C"/>
                          </a:solidFill>
                          <a:effectLst/>
                          <a:latin typeface="Calibri" panose="020F0502020204030204" pitchFamily="34" charset="0"/>
                        </a:rPr>
                        <a:t>34/35</a:t>
                      </a:r>
                      <a:endParaRPr lang="en-US" sz="1050" b="1" i="1" u="none" strike="noStrike" dirty="0">
                        <a:solidFill>
                          <a:srgbClr val="F7A35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5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Resolve-Gold-</a:t>
                      </a:r>
                      <a:r>
                        <a:rPr lang="en-US" sz="1100" b="1" i="1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P1 - Critical</a:t>
                      </a: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Resolution on P1 Gold Service Location</a:t>
                      </a:r>
                      <a:endParaRPr lang="en-US" sz="105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P1 Tickets Resolved related to Gold Site Locations within 1 hour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92%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25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Resolve-Dispatch</a:t>
                      </a: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Resolution on all  </a:t>
                      </a:r>
                      <a:r>
                        <a:rPr lang="en-US" sz="105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Dispatch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  <a:endParaRPr lang="en-US" sz="105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Tickets Resolved related to Dispatch Site Locations within 8 hours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1" u="none" strike="noStrike" dirty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r>
                        <a:rPr lang="en-US" sz="1050" b="1" i="1" u="none" strike="noStrike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  <a:p>
                      <a:pPr algn="ctr" fontAlgn="ctr"/>
                      <a:r>
                        <a:rPr lang="en-US" sz="1050" b="1" i="1" u="none" strike="noStrike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32/36</a:t>
                      </a:r>
                      <a:endParaRPr lang="en-US" sz="1050" b="1" i="1" u="none" strike="noStrike" dirty="0">
                        <a:solidFill>
                          <a:srgbClr val="F3685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5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IMAC-1</a:t>
                      </a: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Standard Request for all Service Locations</a:t>
                      </a:r>
                      <a:endParaRPr lang="en-US" sz="105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Standard request completed within 3 days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25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IMAC-3</a:t>
                      </a:r>
                      <a: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Expedited Request for EUC Hard IMACs</a:t>
                      </a:r>
                      <a:endParaRPr lang="en-US" sz="105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1" u="none" strike="noStrike" dirty="0">
                          <a:solidFill>
                            <a:srgbClr val="646464"/>
                          </a:solidFill>
                          <a:effectLst/>
                          <a:latin typeface="Calibri" panose="020F0502020204030204" pitchFamily="34" charset="0"/>
                        </a:rPr>
                        <a:t>% of Expedited request completed within 9 hours</a:t>
                      </a:r>
                    </a:p>
                  </a:txBody>
                  <a:tcPr marL="6429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D4D9DE"/>
                          </a:solidFill>
                          <a:effectLst/>
                          <a:latin typeface="Calibri" panose="020F0502020204030204" pitchFamily="34" charset="0"/>
                        </a:rPr>
                        <a:t>no data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7" y="182880"/>
            <a:ext cx="6360728" cy="731520"/>
          </a:xfrm>
        </p:spPr>
        <p:txBody>
          <a:bodyPr>
            <a:normAutofit/>
          </a:bodyPr>
          <a:lstStyle/>
          <a:p>
            <a:r>
              <a:rPr lang="en-US" b="0" dirty="0" smtClean="0"/>
              <a:t>Base Services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1523510" y="6118746"/>
            <a:ext cx="60237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/>
              <a:t>- no </a:t>
            </a:r>
            <a:r>
              <a:rPr lang="en-US" sz="1100" i="1" dirty="0"/>
              <a:t>data – means no tickets fall on SLA criteria for the reporting </a:t>
            </a:r>
            <a:r>
              <a:rPr lang="en-US" sz="1100" i="1" dirty="0" smtClean="0"/>
              <a:t>month</a:t>
            </a:r>
            <a:endParaRPr lang="en-US" sz="11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45588" y="1126669"/>
          <a:ext cx="7581900" cy="1495425"/>
        </p:xfrm>
        <a:graphic>
          <a:graphicData uri="http://schemas.openxmlformats.org/drawingml/2006/table">
            <a:tbl>
              <a:tblPr/>
              <a:tblGrid>
                <a:gridCol w="2845592"/>
                <a:gridCol w="2046161"/>
                <a:gridCol w="583711"/>
                <a:gridCol w="1053218"/>
                <a:gridCol w="1053218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Critical Service </a:t>
                      </a:r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Level Number /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2016 </a:t>
                      </a:r>
                      <a:r>
                        <a:rPr lang="en-US" sz="1200" b="1" i="0" u="none" strike="noStrike" dirty="0" smtClean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200" b="1" i="0" u="none" strike="noStrike" dirty="0">
                        <a:solidFill>
                          <a:srgbClr val="D5DEE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Weighting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SP - </a:t>
                      </a:r>
                      <a:r>
                        <a:rPr lang="en-US" sz="1200" b="1" i="0" u="none" strike="noStrike" dirty="0" smtClean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Packaging of Standard Software Packages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of packages completed within 10 business days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P - Patch - 1</a:t>
                      </a: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Critical Patches deployed</a:t>
                      </a:r>
                      <a:endParaRPr lang="en-US" sz="10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deployed approved patches within 12 days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no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P - Patch - 3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Standard Patches deployed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deployed approved patches within 21 days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39726" y="2981784"/>
          <a:ext cx="7587761" cy="2581275"/>
        </p:xfrm>
        <a:graphic>
          <a:graphicData uri="http://schemas.openxmlformats.org/drawingml/2006/table">
            <a:tbl>
              <a:tblPr/>
              <a:tblGrid>
                <a:gridCol w="2359074"/>
                <a:gridCol w="2404533"/>
                <a:gridCol w="1058334"/>
                <a:gridCol w="1765820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Service Level Number /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2016 </a:t>
                      </a:r>
                      <a:r>
                        <a:rPr lang="en-US" sz="1200" b="1" i="0" u="none" strike="noStrike" baseline="0" dirty="0" smtClean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  <a:endParaRPr lang="en-US" sz="1200" b="1" i="0" u="none" strike="noStrike" dirty="0">
                        <a:solidFill>
                          <a:srgbClr val="D5DEE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INC-Respond-1</a:t>
                      </a: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Response on Incident Tickets(Extensive)</a:t>
                      </a:r>
                      <a:endParaRPr lang="en-US" sz="10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of Incident Tickets Responded within 15 minutes (Global/Extensive)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INC-Respond-2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Response on Incident Tickets(Significant)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of Incident Tickets Responded within 30 minutes (Significant/Large)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  <a:p>
                      <a:pPr algn="ctr" fontAlgn="ctr"/>
                      <a:r>
                        <a:rPr lang="en-US" sz="900" b="0" i="1" u="none" strike="noStrike" baseline="0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27 achieved out of 33 tickets</a:t>
                      </a:r>
                      <a:endParaRPr lang="en-US" sz="900" b="1" i="1" u="none" strike="noStrike" dirty="0">
                        <a:solidFill>
                          <a:srgbClr val="F3685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INC-Respond-3</a:t>
                      </a: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Response on Incident Tickets(Moderate)</a:t>
                      </a:r>
                      <a:endParaRPr lang="en-US" sz="10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of Incident Tickets Responded within 60 minutes (Moderate/Limited)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 smtClean="0">
                          <a:solidFill>
                            <a:srgbClr val="F36858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 baseline="0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376 achieved out of 445 tickets</a:t>
                      </a:r>
                      <a:endParaRPr lang="en-US" sz="900" b="1" i="1" u="none" strike="noStrike" dirty="0" smtClean="0">
                        <a:solidFill>
                          <a:srgbClr val="F3685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INC-Resolve-1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Response on Incident Tickets(Extensive)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of Incident Tickets Resolve within 8 hours (Global/Extensive)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INC-Resolve-2</a:t>
                      </a: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Response on Incident Tickets(Significant)</a:t>
                      </a:r>
                      <a:endParaRPr lang="en-US" sz="10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of Incident Tickets Resolve within 16 hours (Significant/Large)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INC-Resolve-3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Response on Incident Tickets(Moderate)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of Incident Tickets Resolve 24 hours (Moderate/Limited)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  <a:endParaRPr lang="en-US" sz="110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7E6D7-B331-4498-899C-C14A91E06F14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9727" y="182880"/>
            <a:ext cx="6360728" cy="731520"/>
          </a:xfrm>
        </p:spPr>
        <p:txBody>
          <a:bodyPr>
            <a:normAutofit/>
          </a:bodyPr>
          <a:lstStyle/>
          <a:p>
            <a:r>
              <a:rPr lang="en-US" b="0" dirty="0" smtClean="0"/>
              <a:t>Base Services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63842"/>
              </p:ext>
            </p:extLst>
          </p:nvPr>
        </p:nvGraphicFramePr>
        <p:xfrm>
          <a:off x="628649" y="1094245"/>
          <a:ext cx="7812618" cy="2590800"/>
        </p:xfrm>
        <a:graphic>
          <a:graphicData uri="http://schemas.openxmlformats.org/drawingml/2006/table">
            <a:tbl>
              <a:tblPr/>
              <a:tblGrid>
                <a:gridCol w="2427818"/>
                <a:gridCol w="2607733"/>
                <a:gridCol w="762000"/>
                <a:gridCol w="2015067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Service Level Number /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2016 </a:t>
                      </a:r>
                      <a:r>
                        <a:rPr lang="en-US" sz="1200" b="1" i="0" u="none" strike="noStrike" dirty="0" smtClean="0">
                          <a:solidFill>
                            <a:srgbClr val="D5DEE2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200" b="1" i="0" u="none" strike="noStrike" dirty="0">
                        <a:solidFill>
                          <a:srgbClr val="D5DEE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Requested Item - 1</a:t>
                      </a: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of requested TASK</a:t>
                      </a:r>
                      <a:endParaRPr lang="en-US" sz="10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90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of Requested Task within 15 minutes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no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Requested Item - 2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Completion of requested TASK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90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of Requested Task within 4 hours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  <a:endParaRPr lang="en-US" sz="110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Requested Item - 3</a:t>
                      </a: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of requested TASK</a:t>
                      </a:r>
                      <a:endParaRPr lang="en-US" sz="10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90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of Requested Task within 8 hours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  <a:endParaRPr lang="en-US" sz="110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Requested Item - 4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Completion of requested TASK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90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of Requested Task within 2 days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no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Requested Item - 5</a:t>
                      </a: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333332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of requested TASK</a:t>
                      </a:r>
                      <a:endParaRPr lang="en-US" sz="1000" b="0" i="0" u="none" strike="noStrike" dirty="0">
                        <a:solidFill>
                          <a:srgbClr val="3333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90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of Requested Task within 4 days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3FAD46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 b="1" i="0" u="none" strike="noStrike" dirty="0">
                        <a:solidFill>
                          <a:srgbClr val="3FAD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A0A0A"/>
                          </a:solidFill>
                          <a:effectLst/>
                          <a:latin typeface="Calibri" panose="020F0502020204030204" pitchFamily="34" charset="0"/>
                        </a:rPr>
                        <a:t> Requested Item - 6</a:t>
                      </a:r>
                      <a: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    Completion of requested TASK</a:t>
                      </a:r>
                      <a:endParaRPr lang="en-US" sz="1000" b="0" i="0" u="none" strike="noStrike" dirty="0">
                        <a:solidFill>
                          <a:srgbClr val="4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900" b="0" i="1" u="none" strike="noStrike" dirty="0" smtClean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completion </a:t>
                      </a:r>
                      <a:r>
                        <a:rPr lang="en-US" sz="900" b="0" i="1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of Requested Task within 10 days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4F4F4F"/>
                          </a:solidFill>
                          <a:effectLst/>
                          <a:latin typeface="Calibri" panose="020F0502020204030204" pitchFamily="34" charset="0"/>
                        </a:rPr>
                        <a:t>&gt;= 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no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3510" y="6118746"/>
            <a:ext cx="60237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/>
              <a:t>- no </a:t>
            </a:r>
            <a:r>
              <a:rPr lang="en-US" sz="1100" i="1" dirty="0"/>
              <a:t>data – means no tickets fall on SLA criteria for the reporting </a:t>
            </a:r>
            <a:r>
              <a:rPr lang="en-US" sz="1100" i="1" dirty="0" smtClean="0"/>
              <a:t>month</a:t>
            </a:r>
            <a:endParaRPr lang="en-US" sz="11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7E6D7-B331-4498-899C-C14A91E06F14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Enterprise Architecture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581400" cy="300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6915" y="5143500"/>
            <a:ext cx="53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Enterprise Architecture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Stefanini 2016">
      <a:dk1>
        <a:srgbClr val="003C74"/>
      </a:dk1>
      <a:lt1>
        <a:srgbClr val="FFFFFF"/>
      </a:lt1>
      <a:dk2>
        <a:srgbClr val="404040"/>
      </a:dk2>
      <a:lt2>
        <a:srgbClr val="BFBFBF"/>
      </a:lt2>
      <a:accent1>
        <a:srgbClr val="004E9E"/>
      </a:accent1>
      <a:accent2>
        <a:srgbClr val="D7DF22"/>
      </a:accent2>
      <a:accent3>
        <a:srgbClr val="26C0CD"/>
      </a:accent3>
      <a:accent4>
        <a:srgbClr val="404040"/>
      </a:accent4>
      <a:accent5>
        <a:srgbClr val="2F80C2"/>
      </a:accent5>
      <a:accent6>
        <a:srgbClr val="7030A0"/>
      </a:accent6>
      <a:hlink>
        <a:srgbClr val="004E9E"/>
      </a:hlink>
      <a:folHlink>
        <a:srgbClr val="7030A0"/>
      </a:folHlink>
    </a:clrScheme>
    <a:fontScheme name="Stefanini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TEFANINI_FINAL.pptx" id="{58B3302C-2560-421C-B9E6-E0E9662F3D20}" vid="{533643CD-6154-4B21-AC52-9C37623D1F1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563C1"/>
    </a:hlink>
    <a:folHlink>
      <a:srgbClr val="0563C1"/>
    </a:folHlink>
  </a:clrScheme>
  <a:fontScheme name="Office Theme">
    <a:majorFont>
      <a:latin typeface="Tahoma"/>
      <a:ea typeface="ヒラギノ角ゴ Pro W3"/>
      <a:cs typeface=""/>
    </a:majorFont>
    <a:minorFont>
      <a:latin typeface="Tahoma"/>
      <a:ea typeface="ヒラギノ角ゴ Pro W3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AC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563C1"/>
    </a:hlink>
    <a:folHlink>
      <a:srgbClr val="0563C1"/>
    </a:folHlink>
  </a:clrScheme>
  <a:fontScheme name="Office Theme">
    <a:majorFont>
      <a:latin typeface="Tahoma"/>
      <a:ea typeface="ヒラギノ角ゴ Pro W3"/>
      <a:cs typeface=""/>
    </a:majorFont>
    <a:minorFont>
      <a:latin typeface="Tahoma"/>
      <a:ea typeface="ヒラギノ角ゴ Pro W3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rgbClr val="193347"/>
    </a:dk1>
    <a:lt1>
      <a:srgbClr val="FFFFFF"/>
    </a:lt1>
    <a:dk2>
      <a:srgbClr val="323232"/>
    </a:dk2>
    <a:lt2>
      <a:srgbClr val="E0E2E4"/>
    </a:lt2>
    <a:accent1>
      <a:srgbClr val="5E88B0"/>
    </a:accent1>
    <a:accent2>
      <a:srgbClr val="D74345"/>
    </a:accent2>
    <a:accent3>
      <a:srgbClr val="3FBA89"/>
    </a:accent3>
    <a:accent4>
      <a:srgbClr val="9E67AB"/>
    </a:accent4>
    <a:accent5>
      <a:srgbClr val="8996A8"/>
    </a:accent5>
    <a:accent6>
      <a:srgbClr val="FAAA3C"/>
    </a:accent6>
    <a:hlink>
      <a:srgbClr val="1D4F73"/>
    </a:hlink>
    <a:folHlink>
      <a:srgbClr val="44546A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E6C54A0B6544685181B54DDB90023" ma:contentTypeVersion="0" ma:contentTypeDescription="Create a new document." ma:contentTypeScope="" ma:versionID="bbb4ce827dc33fd58e2b59a692eebc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4E127-DBD7-4599-BB83-DF58B80306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4C6A59-F4C2-4DDD-8088-5CC26E5458E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214829-F320-453A-B9A4-8B76D10F32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2815</Words>
  <Application>Microsoft Office PowerPoint</Application>
  <PresentationFormat>On-screen Show (4:3)</PresentationFormat>
  <Paragraphs>596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Tahoma</vt:lpstr>
      <vt:lpstr>Times New Roman</vt:lpstr>
      <vt:lpstr>Wingdings</vt:lpstr>
      <vt:lpstr>ヒラギノ角ゴ Pro W3</vt:lpstr>
      <vt:lpstr>1_Tema do Office</vt:lpstr>
      <vt:lpstr>Novelis Monthly Review July 2016</vt:lpstr>
      <vt:lpstr>Agenda</vt:lpstr>
      <vt:lpstr>Stefanini participants</vt:lpstr>
      <vt:lpstr>Service Desk</vt:lpstr>
      <vt:lpstr>PowerPoint Presentation</vt:lpstr>
      <vt:lpstr>Deskside Global Service Levels</vt:lpstr>
      <vt:lpstr>Base Services</vt:lpstr>
      <vt:lpstr>Base Services</vt:lpstr>
      <vt:lpstr>Enterprise Architecture</vt:lpstr>
      <vt:lpstr>Enterprise Architecture</vt:lpstr>
      <vt:lpstr>Service Desk</vt:lpstr>
      <vt:lpstr>Service Desk</vt:lpstr>
      <vt:lpstr>Deskside </vt:lpstr>
      <vt:lpstr>Deskside</vt:lpstr>
      <vt:lpstr>Base Services</vt:lpstr>
      <vt:lpstr>Base Services</vt:lpstr>
      <vt:lpstr>Change Management</vt:lpstr>
      <vt:lpstr>PowerPoint Presentation</vt:lpstr>
      <vt:lpstr>Change Management</vt:lpstr>
      <vt:lpstr>Problem Management</vt:lpstr>
      <vt:lpstr>Problem Management</vt:lpstr>
      <vt:lpstr>Outstanding and Successfully Closed Problem Tickets</vt:lpstr>
      <vt:lpstr>Problem Management</vt:lpstr>
      <vt:lpstr>Asset Management</vt:lpstr>
      <vt:lpstr>Asset Management</vt:lpstr>
      <vt:lpstr>Asset Management</vt:lpstr>
      <vt:lpstr>Asset Management</vt:lpstr>
      <vt:lpstr>Service Now – Ongoing tasks and progress progress</vt:lpstr>
      <vt:lpstr>ServiceNow Updates</vt:lpstr>
      <vt:lpstr>Project Management / ServiceNow Support</vt:lpstr>
      <vt:lpstr>Service Desk</vt:lpstr>
      <vt:lpstr>Service Desk</vt:lpstr>
      <vt:lpstr>Project Management / ServiceNow Support</vt:lpstr>
      <vt:lpstr>Service Desk</vt:lpstr>
      <vt:lpstr>Service Desk</vt:lpstr>
      <vt:lpstr>Project Management / ServiceNow Support</vt:lpstr>
      <vt:lpstr>Incident by Contact Type (Global View)</vt:lpstr>
      <vt:lpstr>Incident by Contact Type (Service Desk)</vt:lpstr>
      <vt:lpstr>Incident by Contact Type (Deskside)</vt:lpstr>
      <vt:lpstr>Incident by Contact Type (Base Services)</vt:lpstr>
      <vt:lpstr>Task by Region (Global View)</vt:lpstr>
      <vt:lpstr>Task by Region (Service Desk)</vt:lpstr>
      <vt:lpstr>Task by Region (Deskside)</vt:lpstr>
      <vt:lpstr>Task by Region (Base Services)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Dayandayan</dc:creator>
  <cp:lastModifiedBy>Chapman, James</cp:lastModifiedBy>
  <cp:revision>482</cp:revision>
  <dcterms:created xsi:type="dcterms:W3CDTF">2016-03-04T13:38:34Z</dcterms:created>
  <dcterms:modified xsi:type="dcterms:W3CDTF">2016-08-17T22:11:26Z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0x010100E7FE6C54A0B6544685181B54DDB90023</vt:lpwstr>
  </property>
</Properties>
</file>