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A12-97C8-4A19-BD24-29F9716B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8703-A94E-476E-AFAD-64F6A470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B6E3-6377-4C74-9AFB-8570C630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9EFB-3CF6-44BB-B6C7-0E332ACC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36E0-E976-474C-803A-B1D406BE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ABFF-C42B-41E8-B6FC-8AC8A6B0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817FD-BB7F-4F90-A449-520095A4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0846-0678-4B5C-8649-76271947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B86B-4B6A-4132-B749-0E71DC0F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A3D6-BC27-4101-A839-F2440412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52715-4BEC-4B97-8445-1C3F37519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74A6-C8B5-43B2-BDAA-5452C829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C167-32F8-43AD-A3D2-D38F2E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2208-2717-4B68-9D65-B8A6E22D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9C02-FAE2-4A14-BDDB-5B5494A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639C-C18A-43E6-8936-4D758BD3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2209-ECF9-4D9E-B355-C1E0658D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7A02-480B-4898-AB4C-126970A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1BFA-77A8-46B3-838E-FA1EDF74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A1A0-19A2-4D62-88F1-9BC61289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4DCB-C4F6-4BFF-B3AF-C314E2F4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9D86-09A4-4F59-925D-B904F467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D1B1-1D24-4C4A-8EA7-97F091FB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D227-4D6B-4F5F-A007-42ABA3A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071B-8780-480E-AD08-9AD1415D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2163-C044-40A4-9AD5-56ADE56D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295-860E-4D12-97AA-ED50E6B38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DAD2-C353-4888-A3AC-97A4E604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F4E2-5782-4EDA-AC3D-25387467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6D27-8E3B-4866-BFD5-56E32FD0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36B8-D9F4-417B-AF70-89E5DB34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3CD7-A2B1-4B4B-A373-B21D6C5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79946-F982-47E6-B36D-26E4B18D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3BC8-9C17-4475-9927-F8220116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B7430-3B80-41B5-9294-542698CFF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4670-694D-46DF-9ACF-0BDF1FDE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07979-730D-479E-9DA7-189D88B4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6CF05-95A8-4B71-845D-DFABC104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E3B17-D6F5-4F15-8B5B-60FC18D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985C-1E6C-4CF5-B12B-BCFBCCF9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90B6-524C-45A9-9A65-03625C3C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DFA6D-C098-44DA-B9B8-0A88BA78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D03C-9F83-49A2-BA98-BA48D41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FDC08-15E0-4D2A-B669-BC218C60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0C3D0-28E6-4177-870B-4C4440F3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7106-F1AB-4E68-8596-E107FFE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DB92-1B60-4EC8-B851-3AF1872D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8E85-7D0D-43D1-B329-500709EE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C619F-9389-4194-93D6-E19967DD0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C5002-7FED-4AE8-86DF-7BA1418B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EF802-40B4-4C1B-BBBA-4035AA88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2C82-0083-46BE-A069-991057C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3E91-2A10-4C4F-A30B-8C66AF5B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88A3-EA20-4AF8-AFA3-D436B9EDA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97779-5A7B-4854-8C90-B62DAD2F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96C7-005E-489E-A99B-5FAC2B1A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0E8B-B901-4CDD-8EAF-593B3187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79E3-EB10-4277-8D9B-857D6CE0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EE788-4744-491E-9C33-DF1DAAAD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FCEE-1EE4-4CAF-8B4F-4582295A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7381-503A-4B78-B250-7F417D06F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154F-22F1-45A8-B0C3-46A536D4754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3158-10A3-4B32-9106-AFB91CEAF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3177-6894-4E52-B4BD-D4B063B2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F1C0-4E49-4CF2-A356-1C3C98EA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reference/html5/#csrf-when" TargetMode="External"/><Relationship Id="rId2" Type="http://schemas.openxmlformats.org/officeDocument/2006/relationships/hyperlink" Target="https://en.wikipedia.org/wiki/Cross-site_request_forgery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Headers/Authoriz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A522-6984-49C4-987E-5B5DD7C59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5692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C787AA-377E-4333-94D3-10188B64E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SecurityConfiguration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http)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Customize access here using the http object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http.authorizeRequests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mvcMatchers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HttpMethod.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"/**"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permitAll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Allow all read-only requests using GET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anyRequest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().authenticated()    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Any other requests (POST, PUT)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.and()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csrf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().disable()                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Disable Cross Site Request Forgery protection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sessionCreationPolicy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SessionCreationPolicy.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STATELESS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Never use http session to obtain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SecurityContext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.and()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httpBasic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            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Continue to use HTTP Basic for authentication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8C13E1-DA3D-458B-87A1-F61175700090}"/>
              </a:ext>
            </a:extLst>
          </p:cNvPr>
          <p:cNvSpPr/>
          <p:nvPr/>
        </p:nvSpPr>
        <p:spPr>
          <a:xfrm>
            <a:off x="1129146" y="1852551"/>
            <a:ext cx="270164" cy="270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E63D03-199D-432B-8E6A-6FA5B8789D4F}"/>
              </a:ext>
            </a:extLst>
          </p:cNvPr>
          <p:cNvSpPr/>
          <p:nvPr/>
        </p:nvSpPr>
        <p:spPr>
          <a:xfrm>
            <a:off x="1129146" y="2236520"/>
            <a:ext cx="270164" cy="270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DD4F5-B55E-43B3-A0C7-C27BE7C6716B}"/>
              </a:ext>
            </a:extLst>
          </p:cNvPr>
          <p:cNvSpPr txBox="1"/>
          <p:nvPr/>
        </p:nvSpPr>
        <p:spPr>
          <a:xfrm>
            <a:off x="510639" y="3877294"/>
            <a:ext cx="1119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Cross Site Request Forgery (CSRF) </a:t>
            </a:r>
            <a:r>
              <a:rPr lang="en-US" dirty="0"/>
              <a:t>protection is disabled, allowing POST methods to complete. Otherwise, POSTs must be completed with their own special tokens.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Session creation policy is set to STATELESS.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Cross Site Request Forgery attacks abuse sessions. Since we disable session and choose to use STATELESS, we can “safely” disable CSRF protection. </a:t>
            </a:r>
            <a:r>
              <a:rPr lang="en-US" dirty="0">
                <a:hlinkClick r:id="rId3"/>
              </a:rPr>
              <a:t>Read Spring’s advice on when to use CSRF protection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will come back to CSRF and Sessions in a future presentation that will show you a working example of a CSRF attack.</a:t>
            </a:r>
          </a:p>
        </p:txBody>
      </p:sp>
    </p:spTree>
    <p:extLst>
      <p:ext uri="{BB962C8B-B14F-4D97-AF65-F5344CB8AC3E}">
        <p14:creationId xmlns:p14="http://schemas.microsoft.com/office/powerpoint/2010/main" val="16194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5595-D0AE-4666-A7E6-B82A6007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Customize Access by Request Method</a:t>
            </a:r>
          </a:p>
        </p:txBody>
      </p:sp>
    </p:spTree>
    <p:extLst>
      <p:ext uri="{BB962C8B-B14F-4D97-AF65-F5344CB8AC3E}">
        <p14:creationId xmlns:p14="http://schemas.microsoft.com/office/powerpoint/2010/main" val="25401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699-45CE-4EAC-BC89-9AEB4340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6E6F-4222-459C-98F1-B89AA923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has a specific tools to represent users</a:t>
            </a:r>
          </a:p>
          <a:p>
            <a:r>
              <a:rPr lang="en-US" dirty="0"/>
              <a:t>In-memory option</a:t>
            </a:r>
          </a:p>
          <a:p>
            <a:r>
              <a:rPr lang="en-US" dirty="0"/>
              <a:t>Database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C6C-B517-43AC-BF0C-12E9D8BC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CD45-215B-428F-B93E-475A286E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9217"/>
          </a:xfrm>
        </p:spPr>
        <p:txBody>
          <a:bodyPr>
            <a:normAutofit/>
          </a:bodyPr>
          <a:lstStyle/>
          <a:p>
            <a:r>
              <a:rPr lang="en-US" dirty="0"/>
              <a:t>Useful for demos, early experiments</a:t>
            </a:r>
          </a:p>
          <a:p>
            <a:r>
              <a:rPr lang="en-US" dirty="0"/>
              <a:t>No need to set up any database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4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91192C-44DB-4EAB-B995-C5E3826A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SecurityConfiguration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userDetailsService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User.UserBuilder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builder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withDefaultPasswordEncoder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InMemoryUserDetailsManager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userDetailsManager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InMemoryUserDetailsManager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userDetailsManager.createUser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(builder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.username(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.password(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.roles(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.build())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userDetailsManager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http)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Customize access here using the http object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6D49D7-D618-46A9-8DF5-01819A751797}"/>
              </a:ext>
            </a:extLst>
          </p:cNvPr>
          <p:cNvSpPr/>
          <p:nvPr/>
        </p:nvSpPr>
        <p:spPr>
          <a:xfrm>
            <a:off x="5960918" y="1110343"/>
            <a:ext cx="270164" cy="270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39E6EE-F20F-45F8-A3A4-42333158D89A}"/>
              </a:ext>
            </a:extLst>
          </p:cNvPr>
          <p:cNvSpPr/>
          <p:nvPr/>
        </p:nvSpPr>
        <p:spPr>
          <a:xfrm>
            <a:off x="3035135" y="2042556"/>
            <a:ext cx="270164" cy="2701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A7088-281D-4C5E-94E8-44441AB73EDC}"/>
              </a:ext>
            </a:extLst>
          </p:cNvPr>
          <p:cNvSpPr txBox="1"/>
          <p:nvPr/>
        </p:nvSpPr>
        <p:spPr>
          <a:xfrm>
            <a:off x="414647" y="4524315"/>
            <a:ext cx="11362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User.withDefaultPasswordEncoder</a:t>
            </a:r>
            <a:r>
              <a:rPr lang="en-US" dirty="0"/>
              <a:t>() returns a </a:t>
            </a:r>
            <a:r>
              <a:rPr lang="en-US" dirty="0" err="1"/>
              <a:t>User.UserBuilder</a:t>
            </a:r>
            <a:r>
              <a:rPr lang="en-US" dirty="0"/>
              <a:t> implementation.</a:t>
            </a:r>
            <a:br>
              <a:rPr lang="en-US" dirty="0"/>
            </a:br>
            <a:r>
              <a:rPr lang="en-US" dirty="0"/>
              <a:t>It may appear </a:t>
            </a:r>
            <a:r>
              <a:rPr lang="en-US" dirty="0" err="1"/>
              <a:t>deprectated</a:t>
            </a:r>
            <a:r>
              <a:rPr lang="en-US" dirty="0"/>
              <a:t> in your IDE (with a strikethrough effect). In this case, </a:t>
            </a:r>
            <a:r>
              <a:rPr lang="en-US" dirty="0" err="1"/>
              <a:t>deperecation</a:t>
            </a:r>
            <a:r>
              <a:rPr lang="en-US" dirty="0"/>
              <a:t> is used as a means of warning you that the passwords you create with this </a:t>
            </a:r>
            <a:r>
              <a:rPr lang="en-US" dirty="0" err="1"/>
              <a:t>User.UserBuilder</a:t>
            </a:r>
            <a:r>
              <a:rPr lang="en-US" dirty="0"/>
              <a:t> will not be encrypted. This approach is not meant for production. Only use it for tests, demos, and prototyping.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Having a hardcoded, plaintext password committed to source code is a security vulnerability. Never do this outside of a demo application!</a:t>
            </a:r>
          </a:p>
        </p:txBody>
      </p:sp>
    </p:spTree>
    <p:extLst>
      <p:ext uri="{BB962C8B-B14F-4D97-AF65-F5344CB8AC3E}">
        <p14:creationId xmlns:p14="http://schemas.microsoft.com/office/powerpoint/2010/main" val="309029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9655-067F-49A7-AA90-231BA02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Access via In-Memory User</a:t>
            </a:r>
          </a:p>
        </p:txBody>
      </p:sp>
    </p:spTree>
    <p:extLst>
      <p:ext uri="{BB962C8B-B14F-4D97-AF65-F5344CB8AC3E}">
        <p14:creationId xmlns:p14="http://schemas.microsoft.com/office/powerpoint/2010/main" val="115245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0950-5C4F-4B75-A256-02976EA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909B-FDD0-4416-A1B9-ED4355D8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encrypt passwords using a variety of algorithms</a:t>
            </a:r>
          </a:p>
          <a:p>
            <a:r>
              <a:rPr lang="en-US" dirty="0"/>
              <a:t>Default users can be stored in Git (if you’re careful about your approach)</a:t>
            </a:r>
          </a:p>
          <a:p>
            <a:r>
              <a:rPr lang="en-US" dirty="0"/>
              <a:t>You must create tables yourself, though there are helper methods.</a:t>
            </a:r>
          </a:p>
          <a:p>
            <a:pPr lvl="1"/>
            <a:r>
              <a:rPr lang="en-US" dirty="0"/>
              <a:t>Helper methods only suitable for in-memory databases.</a:t>
            </a:r>
          </a:p>
          <a:p>
            <a:r>
              <a:rPr lang="en-US" dirty="0"/>
              <a:t>Default schema is available:</a:t>
            </a:r>
          </a:p>
          <a:p>
            <a:pPr lvl="1"/>
            <a:r>
              <a:rPr lang="en-US" dirty="0"/>
              <a:t>org/</a:t>
            </a:r>
            <a:r>
              <a:rPr lang="en-US" dirty="0" err="1"/>
              <a:t>springframework</a:t>
            </a:r>
            <a:r>
              <a:rPr lang="en-US" dirty="0"/>
              <a:t>/security/core/</a:t>
            </a:r>
            <a:r>
              <a:rPr lang="en-US" dirty="0" err="1"/>
              <a:t>userdetails</a:t>
            </a:r>
            <a:r>
              <a:rPr lang="en-US" dirty="0"/>
              <a:t>/</a:t>
            </a:r>
            <a:r>
              <a:rPr lang="en-US" dirty="0" err="1"/>
              <a:t>jdbc</a:t>
            </a:r>
            <a:r>
              <a:rPr lang="en-US" dirty="0"/>
              <a:t>/</a:t>
            </a:r>
            <a:r>
              <a:rPr lang="en-US" dirty="0" err="1"/>
              <a:t>users.ddl</a:t>
            </a:r>
            <a:endParaRPr lang="en-US" dirty="0"/>
          </a:p>
          <a:p>
            <a:pPr lvl="1"/>
            <a:r>
              <a:rPr lang="en-US" dirty="0"/>
              <a:t>Not </a:t>
            </a:r>
            <a:r>
              <a:rPr lang="en-US" i="1" dirty="0"/>
              <a:t>extremely</a:t>
            </a:r>
            <a:r>
              <a:rPr lang="en-US" dirty="0"/>
              <a:t> portable…but a decent starting point.</a:t>
            </a:r>
          </a:p>
          <a:p>
            <a:pPr lvl="1"/>
            <a:r>
              <a:rPr lang="en-US" dirty="0"/>
              <a:t>Can be translated to </a:t>
            </a:r>
            <a:r>
              <a:rPr lang="en-US" dirty="0" err="1"/>
              <a:t>Liquibase</a:t>
            </a:r>
            <a:r>
              <a:rPr lang="en-US" dirty="0"/>
              <a:t> for more portability, modification if need be.</a:t>
            </a:r>
          </a:p>
        </p:txBody>
      </p:sp>
    </p:spTree>
    <p:extLst>
      <p:ext uri="{BB962C8B-B14F-4D97-AF65-F5344CB8AC3E}">
        <p14:creationId xmlns:p14="http://schemas.microsoft.com/office/powerpoint/2010/main" val="261172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CCBD-5491-4DFB-BB07-132DB5A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Simple JDBC Config</a:t>
            </a:r>
          </a:p>
        </p:txBody>
      </p:sp>
    </p:spTree>
    <p:extLst>
      <p:ext uri="{BB962C8B-B14F-4D97-AF65-F5344CB8AC3E}">
        <p14:creationId xmlns:p14="http://schemas.microsoft.com/office/powerpoint/2010/main" val="210249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CCBD-5491-4DFB-BB07-132DB5A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Liquibase</a:t>
            </a:r>
            <a:r>
              <a:rPr lang="en-US" dirty="0"/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5319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C58C-C5D6-4B96-A820-BBC0284E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6A6D-DFF0-44BA-96A8-608B6AD3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apps develop a need for security</a:t>
            </a:r>
          </a:p>
          <a:p>
            <a:r>
              <a:rPr lang="en-US" dirty="0"/>
              <a:t>Necessary in a shared environment with many users with different roles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Spring Security project </a:t>
            </a:r>
            <a:r>
              <a:rPr lang="en-US" dirty="0"/>
              <a:t>offers features we can start using in our API.</a:t>
            </a:r>
          </a:p>
        </p:txBody>
      </p:sp>
    </p:spTree>
    <p:extLst>
      <p:ext uri="{BB962C8B-B14F-4D97-AF65-F5344CB8AC3E}">
        <p14:creationId xmlns:p14="http://schemas.microsoft.com/office/powerpoint/2010/main" val="19060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EFFC-AF48-4A3A-9EEF-8691B1B1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Hard. 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CF48-0787-4DCF-9217-C8942161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81705"/>
          </a:xfrm>
        </p:spPr>
        <p:txBody>
          <a:bodyPr>
            <a:normAutofit/>
          </a:bodyPr>
          <a:lstStyle/>
          <a:p>
            <a:r>
              <a:rPr lang="en-US" dirty="0"/>
              <a:t>Spring Security chooses to secure </a:t>
            </a:r>
            <a:r>
              <a:rPr lang="en-US" u="sng" dirty="0"/>
              <a:t>everything</a:t>
            </a:r>
            <a:r>
              <a:rPr lang="en-US" dirty="0"/>
              <a:t> with HTTP Basic Authentication as a starting point.</a:t>
            </a:r>
          </a:p>
          <a:p>
            <a:r>
              <a:rPr lang="en-US" dirty="0"/>
              <a:t>Username: user</a:t>
            </a:r>
          </a:p>
          <a:p>
            <a:r>
              <a:rPr lang="en-US" dirty="0"/>
              <a:t>Password: (generated at startup)</a:t>
            </a:r>
          </a:p>
          <a:p>
            <a:r>
              <a:rPr lang="en-US" dirty="0"/>
              <a:t>Each time the app starts a new password will be generated.</a:t>
            </a:r>
          </a:p>
          <a:p>
            <a:r>
              <a:rPr lang="en-US" dirty="0"/>
              <a:t>Watch for a message similar to the following example in the console output: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B052D-4734-4DB0-8D2A-96512F3923A7}"/>
              </a:ext>
            </a:extLst>
          </p:cNvPr>
          <p:cNvSpPr txBox="1"/>
          <p:nvPr/>
        </p:nvSpPr>
        <p:spPr>
          <a:xfrm>
            <a:off x="838201" y="5259140"/>
            <a:ext cx="1051559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Using generated security password: b405885d-f1ae-4568-9ea1-8ad77eecd108</a:t>
            </a:r>
          </a:p>
        </p:txBody>
      </p:sp>
    </p:spTree>
    <p:extLst>
      <p:ext uri="{BB962C8B-B14F-4D97-AF65-F5344CB8AC3E}">
        <p14:creationId xmlns:p14="http://schemas.microsoft.com/office/powerpoint/2010/main" val="336722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E056-D71B-4D72-89E1-A5246312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Bare Bones Spring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26224-B6F9-4820-976E-187F2959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add nothing but the Spring Security dependency?</a:t>
            </a:r>
          </a:p>
        </p:txBody>
      </p:sp>
    </p:spTree>
    <p:extLst>
      <p:ext uri="{BB962C8B-B14F-4D97-AF65-F5344CB8AC3E}">
        <p14:creationId xmlns:p14="http://schemas.microsoft.com/office/powerpoint/2010/main" val="422942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859-992A-40E1-8B71-E92D0F36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HTTP Basic Authentication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AA2B-C941-4977-9575-C736D66F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</a:t>
            </a:r>
            <a:r>
              <a:rPr lang="en-US" dirty="0">
                <a:hlinkClick r:id="rId2"/>
              </a:rPr>
              <a:t>Authorization header</a:t>
            </a:r>
            <a:endParaRPr lang="en-US" dirty="0"/>
          </a:p>
          <a:p>
            <a:r>
              <a:rPr lang="en-US" dirty="0"/>
              <a:t>Contains the type and credentials</a:t>
            </a:r>
          </a:p>
          <a:p>
            <a:pPr lvl="1"/>
            <a:r>
              <a:rPr lang="en-US" dirty="0"/>
              <a:t>Authorization: &lt;type&gt; &lt;credentials&gt;</a:t>
            </a:r>
          </a:p>
          <a:p>
            <a:r>
              <a:rPr lang="en-US" dirty="0"/>
              <a:t>The credentials are the username and password connected by a colon</a:t>
            </a:r>
          </a:p>
          <a:p>
            <a:pPr lvl="1"/>
            <a:r>
              <a:rPr lang="en-US" dirty="0"/>
              <a:t>&lt;username&gt;:&lt;password&gt;</a:t>
            </a:r>
          </a:p>
          <a:p>
            <a:r>
              <a:rPr lang="en-US" dirty="0"/>
              <a:t>The credentials are base64 encoded.</a:t>
            </a:r>
          </a:p>
          <a:p>
            <a:r>
              <a:rPr lang="en-US" dirty="0"/>
              <a:t>END RESULT:</a:t>
            </a:r>
          </a:p>
          <a:p>
            <a:pPr lvl="1"/>
            <a:r>
              <a:rPr lang="en-US" dirty="0"/>
              <a:t>Authorization: Basic YWxhZGRpbjpvcGVuc2VzYW1l</a:t>
            </a:r>
          </a:p>
        </p:txBody>
      </p:sp>
    </p:spTree>
    <p:extLst>
      <p:ext uri="{BB962C8B-B14F-4D97-AF65-F5344CB8AC3E}">
        <p14:creationId xmlns:p14="http://schemas.microsoft.com/office/powerpoint/2010/main" val="3136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1F03-6E07-4D8B-9DE7-AD0920FC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631C-3715-418A-BAD2-C826E9C0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 Authentication is insecure without HTTPS.</a:t>
            </a:r>
          </a:p>
          <a:p>
            <a:r>
              <a:rPr lang="en-US" dirty="0"/>
              <a:t>If you are using the HTTP protocol rather than HTTPS, your Authentication header is essentially plain text.</a:t>
            </a:r>
          </a:p>
          <a:p>
            <a:r>
              <a:rPr lang="en-US" dirty="0"/>
              <a:t>Base64 encoding IS NOT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2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5295-A9CC-47F0-A686-965470F8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51F6-F141-445C-A0E7-94CACE0F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Think back to REST definition:</a:t>
            </a:r>
          </a:p>
          <a:p>
            <a:pPr lvl="1"/>
            <a:r>
              <a:rPr lang="en-US" dirty="0"/>
              <a:t>“using a uniform and predefined set of stateless operations”</a:t>
            </a:r>
          </a:p>
          <a:p>
            <a:pPr lvl="1"/>
            <a:r>
              <a:rPr lang="en-US" dirty="0"/>
              <a:t>No need for session/cookies (this will become important as we explore further).</a:t>
            </a:r>
          </a:p>
        </p:txBody>
      </p:sp>
    </p:spTree>
    <p:extLst>
      <p:ext uri="{BB962C8B-B14F-4D97-AF65-F5344CB8AC3E}">
        <p14:creationId xmlns:p14="http://schemas.microsoft.com/office/powerpoint/2010/main" val="284622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2D9D-DC01-435F-B541-D01F027E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2672-52BD-4338-918E-B8834CE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configuration class that extends </a:t>
            </a:r>
            <a:r>
              <a:rPr lang="en-US" dirty="0" err="1"/>
              <a:t>WebSecurityConfigurerAdapter</a:t>
            </a:r>
            <a:endParaRPr lang="en-US" dirty="0"/>
          </a:p>
          <a:p>
            <a:r>
              <a:rPr lang="en-US" dirty="0" err="1"/>
              <a:t>Overried</a:t>
            </a:r>
            <a:r>
              <a:rPr lang="en-US" dirty="0"/>
              <a:t> the appropriate methods</a:t>
            </a:r>
          </a:p>
        </p:txBody>
      </p:sp>
    </p:spTree>
    <p:extLst>
      <p:ext uri="{BB962C8B-B14F-4D97-AF65-F5344CB8AC3E}">
        <p14:creationId xmlns:p14="http://schemas.microsoft.com/office/powerpoint/2010/main" val="40738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32B916B-D78E-48C9-8523-BF94B222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7839"/>
            <a:ext cx="1219200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SecurityConfiguration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WebSecurityConfigurerAdapter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http)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Customize access here using the http object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519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Security</vt:lpstr>
      <vt:lpstr>Adding Security</vt:lpstr>
      <vt:lpstr>Security is Hard. Where to Start?</vt:lpstr>
      <vt:lpstr>Demo: Bare Bones Spring Security</vt:lpstr>
      <vt:lpstr>How Does HTTP Basic Authentication Work?</vt:lpstr>
      <vt:lpstr>WARNING</vt:lpstr>
      <vt:lpstr>HTTP Basic Advantages</vt:lpstr>
      <vt:lpstr>Configuring Access</vt:lpstr>
      <vt:lpstr>PowerPoint Presentation</vt:lpstr>
      <vt:lpstr>PowerPoint Presentation</vt:lpstr>
      <vt:lpstr>Demo: Customize Access by Request Method</vt:lpstr>
      <vt:lpstr>Add Users and Roles</vt:lpstr>
      <vt:lpstr>In-Memory Users</vt:lpstr>
      <vt:lpstr>PowerPoint Presentation</vt:lpstr>
      <vt:lpstr>Demo: Access via In-Memory User</vt:lpstr>
      <vt:lpstr>Database Users</vt:lpstr>
      <vt:lpstr>Demo: Simple JDBC Config</vt:lpstr>
      <vt:lpstr>Demo: Liquibase 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and Post</dc:title>
  <dc:creator>Ry Lowry</dc:creator>
  <cp:lastModifiedBy>Ry Lowry</cp:lastModifiedBy>
  <cp:revision>25</cp:revision>
  <dcterms:created xsi:type="dcterms:W3CDTF">2020-03-09T18:38:45Z</dcterms:created>
  <dcterms:modified xsi:type="dcterms:W3CDTF">2020-03-10T05:36:00Z</dcterms:modified>
</cp:coreProperties>
</file>