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  <p:sldId id="261" r:id="rId12"/>
    <p:sldId id="264" r:id="rId13"/>
    <p:sldId id="265" r:id="rId14"/>
    <p:sldId id="267" r:id="rId15"/>
    <p:sldId id="283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1" r:id="rId30"/>
    <p:sldId id="282" r:id="rId31"/>
    <p:sldId id="284" r:id="rId32"/>
    <p:sldId id="285" r:id="rId33"/>
    <p:sldId id="278" r:id="rId34"/>
    <p:sldId id="291" r:id="rId35"/>
    <p:sldId id="286" r:id="rId36"/>
    <p:sldId id="287" r:id="rId37"/>
    <p:sldId id="288" r:id="rId38"/>
    <p:sldId id="289" r:id="rId39"/>
    <p:sldId id="290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580ED-5548-4CCF-8658-C304569FA4E9}" v="15" dt="2020-01-21T08:18:48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5192-5781-49F7-9998-8197D87E4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80FEA-1D7B-4354-955F-62C389819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CF4D-1C71-4122-A984-3A523118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3E38-50F0-4560-8AF0-01C26BDA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8126-7DD9-4CBD-A5E8-9ACDC0B1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3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5884-A80A-493F-8DC4-E1C108F6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102EE-DA29-4069-A382-7E9FBDC84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EFAC-14E4-4D49-A32E-8F685CE3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FC48-DB56-4E13-9667-9F47EBDA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2C52-7FE5-4E86-9B31-1994CBC4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E72ED-BAD5-4D15-BB47-43A5BBAA4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215AB-3347-4D86-BE0D-796449BB9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A79A-E135-4C57-8428-6E7F2C55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6920-72B1-4FBE-AD78-3D09FAC0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50CA-3FF4-4580-91A7-BEC792F6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6553-776D-412B-953C-2B04CC40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3547-1615-4D94-8B6D-8D361EFB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12B8-AAEB-417D-BBEB-C0F31E44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49994-13BC-4ABD-9A36-EF56C96A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8B80-069C-46AE-9AC5-6E75FCB3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E744-3FC3-4840-92D1-BCC0F95B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CDDD-95ED-4033-8CC4-7EBC001F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99D-9008-4013-9658-91C39EBE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2667-6E95-4B68-B4FA-CE32BB67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7598-7239-4DF9-8459-9B6E2B49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DA6E-9852-4688-B34A-AB417639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A42D-9D4E-4A12-82A2-3DB4F70B1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9A7B3-3E8C-4630-87C0-5074F3D59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07993-2724-44EF-8D81-A798E577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4DE44-814C-49FC-9637-F63FEF3D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CF1AD-EBD9-4AEC-80ED-9371C492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0A39-D39E-40DF-B66F-5602BBB7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D6C4-8AAF-4BF7-8421-2B7E946B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F8EED-7CC8-403B-B195-58404E92A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7B76D-6AA8-4D64-A935-C7D7CCED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9F4D5-2EA6-4A11-9953-63047BDA1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B0B29-4405-4A59-8239-67A5C3DA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E7E6D-0822-47A3-A096-76AAD3B5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40439-79E0-47D3-805A-DB56E5DC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219E-405C-441D-977A-139A60A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59A93-7EB7-4C46-8E88-F017DB06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0E658-5C22-483B-91ED-BEB2BE52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7C519-5D83-4845-9CFA-21F974D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487E4-1823-45C3-906B-0001A363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31DA4-401B-4319-8309-CE96487E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C0C53-35B8-4363-A002-9ED26E22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3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AADF-C79E-4C42-B538-29037DAD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1DA2-4BD8-4AB3-9D77-2B59301A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71FD-7285-4285-A585-C17292152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C6EE6-569D-4F31-A97E-A9819C9A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0DB6F-7ABD-4203-844C-5255E8A9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F3D5-F36F-4290-BF09-AED5954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8DB4-9D6B-435D-9079-2FE4095D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E0ABC-3971-41C1-9F1B-C02CAD83A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4A6B3-B58C-4378-9E99-E0636BF43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62463-73DE-4E13-A8E1-C515928C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B5B80-9E4F-4BF8-98F0-0CF5FF29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C9376-6A19-471F-A54A-C4615852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A8135-4683-4592-815F-D754D94B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085C-E01C-483A-96BA-1E1DB5DF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C9C2-9EAC-44EF-BFF6-FDA4861C3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C179-74D8-4233-991E-D09988E98AC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08D2-57C4-471E-9AD2-D40D5FFF5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6AB2-601E-4896-844A-248F00B46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docs.spring.io/spring-boot/docs/2.2.4.RELEASE/reference/html/getting-started.html#getting-started-installing-spring-boo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current/spring-framework-reference/core.html#validation-beanvalidation-overview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4858211/spring-rest-validation-not-all-method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n%27t_repeat_yoursel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flection_(computer_programming)" TargetMode="External"/><Relationship Id="rId2" Type="http://schemas.openxmlformats.org/officeDocument/2006/relationships/hyperlink" Target="https://en.wikipedia.org/wiki/Java_annotati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using-spring-boot.html#using-boot-using-springbootapplication-annot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5AA2-1C0F-4DE6-8304-AA00995A5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C82D8-0510-4B5F-B26D-B013CA5B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AAD-592A-4563-9623-F9AF213C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403E-8BBF-4F83-B5BB-CB14ABCA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Javadoc: Annotation for mapping web requests onto methods in request-handling classes with flexible method signatures.</a:t>
            </a:r>
          </a:p>
          <a:p>
            <a:r>
              <a:rPr lang="en-US" dirty="0"/>
              <a:t>Configures the path, method, etc. that describes which requests the method should respond to.</a:t>
            </a:r>
          </a:p>
          <a:p>
            <a:pPr marL="0" indent="0">
              <a:buNone/>
            </a:pPr>
            <a:r>
              <a:rPr lang="en-US" b="1" dirty="0"/>
              <a:t>Fun Facts</a:t>
            </a:r>
          </a:p>
          <a:p>
            <a:r>
              <a:rPr lang="en-US" dirty="0"/>
              <a:t>Can match one or multiple HTTP methods. By default, matches on ALL of them.</a:t>
            </a:r>
          </a:p>
          <a:p>
            <a:r>
              <a:rPr lang="en-US" dirty="0"/>
              <a:t>The return type of the annotated method is IMPORTANT (we’ll see why next slide).</a:t>
            </a:r>
          </a:p>
          <a:p>
            <a:r>
              <a:rPr lang="en-US" dirty="0"/>
              <a:t>Can match on headers, and much more…</a:t>
            </a:r>
          </a:p>
          <a:p>
            <a:r>
              <a:rPr lang="en-US" dirty="0"/>
              <a:t>…maybe too much more…</a:t>
            </a:r>
          </a:p>
        </p:txBody>
      </p:sp>
    </p:spTree>
    <p:extLst>
      <p:ext uri="{BB962C8B-B14F-4D97-AF65-F5344CB8AC3E}">
        <p14:creationId xmlns:p14="http://schemas.microsoft.com/office/powerpoint/2010/main" val="420148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8D91-83F5-49E7-A33F-76C70D88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 and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99D5-B8E3-4C01-B907-91C8B215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that return String are expected to contain the name of an HTML template in a class annotated with @Controller.</a:t>
            </a:r>
          </a:p>
          <a:p>
            <a:r>
              <a:rPr lang="en-US" dirty="0"/>
              <a:t>If you want to return raw data, methods need @</a:t>
            </a:r>
            <a:r>
              <a:rPr lang="en-US" dirty="0" err="1"/>
              <a:t>ResponseBody</a:t>
            </a:r>
            <a:r>
              <a:rPr lang="en-US" dirty="0"/>
              <a:t> added.</a:t>
            </a:r>
          </a:p>
        </p:txBody>
      </p:sp>
    </p:spTree>
    <p:extLst>
      <p:ext uri="{BB962C8B-B14F-4D97-AF65-F5344CB8AC3E}">
        <p14:creationId xmlns:p14="http://schemas.microsoft.com/office/powerpoint/2010/main" val="242301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9ECD-5975-48A7-861C-3D7ACA40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447B-A47B-44CD-BA99-CF820021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@Controller, but @</a:t>
            </a:r>
            <a:r>
              <a:rPr lang="en-US" dirty="0" err="1"/>
              <a:t>ResponseBody</a:t>
            </a:r>
            <a:r>
              <a:rPr lang="en-US" dirty="0"/>
              <a:t> is implied on all methods.</a:t>
            </a:r>
          </a:p>
          <a:p>
            <a:r>
              <a:rPr lang="en-US" dirty="0"/>
              <a:t>This is a better choice when you are not returning HTML, but rather raw data, as is generally the case with an API.</a:t>
            </a:r>
          </a:p>
          <a:p>
            <a:r>
              <a:rPr lang="en-US" dirty="0"/>
              <a:t>Remember…we’re going to focus on building API’s…not HTML based websites...</a:t>
            </a:r>
          </a:p>
        </p:txBody>
      </p:sp>
    </p:spTree>
    <p:extLst>
      <p:ext uri="{BB962C8B-B14F-4D97-AF65-F5344CB8AC3E}">
        <p14:creationId xmlns:p14="http://schemas.microsoft.com/office/powerpoint/2010/main" val="179909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0879-8556-4716-8B32-B616F09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, @</a:t>
            </a:r>
            <a:r>
              <a:rPr lang="en-US" dirty="0" err="1"/>
              <a:t>PostMapping</a:t>
            </a:r>
            <a:r>
              <a:rPr lang="en-US" dirty="0"/>
              <a:t>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1C11-29A0-43AE-9A5B-38B5915A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@</a:t>
            </a:r>
            <a:r>
              <a:rPr lang="en-US" dirty="0" err="1"/>
              <a:t>RequestMapping</a:t>
            </a:r>
            <a:r>
              <a:rPr lang="en-US" dirty="0"/>
              <a:t> is too broad and too verbose. Maybe you meant for your method to only respond to GET, and you forgot </a:t>
            </a:r>
            <a:r>
              <a:rPr lang="en-US" dirty="0" err="1"/>
              <a:t>RequestMapping</a:t>
            </a:r>
            <a:r>
              <a:rPr lang="en-US" dirty="0"/>
              <a:t> would respond to POST, too, unless told to do otherwise.</a:t>
            </a:r>
          </a:p>
          <a:p>
            <a:r>
              <a:rPr lang="en-US" dirty="0"/>
              <a:t>These annotations work essentially the same, but limit which HTTP method the request responds to.</a:t>
            </a:r>
          </a:p>
          <a:p>
            <a:r>
              <a:rPr lang="en-US" dirty="0"/>
              <a:t>I recommend using these annotations instead of @</a:t>
            </a:r>
            <a:r>
              <a:rPr lang="en-US" dirty="0" err="1"/>
              <a:t>RequestMapping</a:t>
            </a:r>
            <a:r>
              <a:rPr lang="en-US" dirty="0"/>
              <a:t> when only one HTTP method is needed.</a:t>
            </a:r>
          </a:p>
        </p:txBody>
      </p:sp>
    </p:spTree>
    <p:extLst>
      <p:ext uri="{BB962C8B-B14F-4D97-AF65-F5344CB8AC3E}">
        <p14:creationId xmlns:p14="http://schemas.microsoft.com/office/powerpoint/2010/main" val="393980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E675-BADE-43B0-B2F3-5DC10256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5F4C-1387-492C-AEEA-D92DAE63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a request parameter onto a method argument</a:t>
            </a:r>
          </a:p>
          <a:p>
            <a:r>
              <a:rPr lang="en-US" dirty="0"/>
              <a:t>Annotates method arguments</a:t>
            </a:r>
          </a:p>
          <a:p>
            <a:pPr lvl="1"/>
            <a:r>
              <a:rPr lang="en-US" dirty="0"/>
              <a:t>It lives </a:t>
            </a:r>
            <a:r>
              <a:rPr lang="en-US" dirty="0">
                <a:highlight>
                  <a:srgbClr val="FFFF00"/>
                </a:highlight>
              </a:rPr>
              <a:t>INSIDE</a:t>
            </a:r>
            <a:r>
              <a:rPr lang="en-US" dirty="0"/>
              <a:t> the parenthesis of a method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public String method(@</a:t>
            </a:r>
            <a:r>
              <a:rPr lang="en-US" dirty="0" err="1"/>
              <a:t>RequestParam</a:t>
            </a:r>
            <a:r>
              <a:rPr lang="en-US" dirty="0"/>
              <a:t> String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Unless told otherwise, the name of the method argument is expected to match the name of the request parameter.</a:t>
            </a:r>
          </a:p>
        </p:txBody>
      </p:sp>
    </p:spTree>
    <p:extLst>
      <p:ext uri="{BB962C8B-B14F-4D97-AF65-F5344CB8AC3E}">
        <p14:creationId xmlns:p14="http://schemas.microsoft.com/office/powerpoint/2010/main" val="102768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AC9-7E45-4DB4-A406-0C2BE9B6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09CF-CBE7-40F8-87FD-164E34F4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9671"/>
          </a:xfrm>
        </p:spPr>
        <p:txBody>
          <a:bodyPr/>
          <a:lstStyle/>
          <a:p>
            <a:r>
              <a:rPr lang="en-US" dirty="0"/>
              <a:t>Extracts a variable from the request’s path and maps it to a method argument.</a:t>
            </a:r>
          </a:p>
          <a:p>
            <a:r>
              <a:rPr lang="en-US" dirty="0"/>
              <a:t>Annotates method arguments</a:t>
            </a:r>
          </a:p>
          <a:p>
            <a:pPr lvl="1"/>
            <a:r>
              <a:rPr lang="en-US" dirty="0"/>
              <a:t>It lives </a:t>
            </a:r>
            <a:r>
              <a:rPr lang="en-US" dirty="0">
                <a:highlight>
                  <a:srgbClr val="FFFF00"/>
                </a:highlight>
              </a:rPr>
              <a:t>INSIDE</a:t>
            </a:r>
            <a:r>
              <a:rPr lang="en-US" dirty="0"/>
              <a:t> the parenthesis of a method</a:t>
            </a:r>
          </a:p>
          <a:p>
            <a:pPr lvl="1"/>
            <a:r>
              <a:rPr lang="en-US" dirty="0"/>
              <a:t>The method argument’s name must match a portion of the path marked with curly braces “/some/path/{name}”</a:t>
            </a:r>
          </a:p>
          <a:p>
            <a:pPr lvl="1"/>
            <a:r>
              <a:rPr lang="en-US" dirty="0"/>
              <a:t>Unless told otherwise, the name of the method argument is expected to match the name of the path variable.</a:t>
            </a:r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7A7BE19-53C3-4962-8EA3-B65D03B3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99777"/>
            <a:ext cx="105156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"/path/to/{name}"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pathGreeting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name)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"You're on the path to %s!"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F693-DA69-4E8C-8A4B-6822706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322F-4FD6-41D4-A8D9-BC4B107E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simple values from the application’s configuration.</a:t>
            </a:r>
          </a:p>
          <a:p>
            <a:r>
              <a:rPr lang="en-US" dirty="0"/>
              <a:t>For example, values set in </a:t>
            </a:r>
            <a:r>
              <a:rPr lang="en-US" b="1" dirty="0" err="1"/>
              <a:t>src</a:t>
            </a:r>
            <a:r>
              <a:rPr lang="en-US" b="1" dirty="0"/>
              <a:t>\main\resources\application.properties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73849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878-6421-4914-B3ED-DDBCD338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application.properties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92BD-24B4-4A14-BFB4-DB2A91C6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Configures the behavior of your application to suit your needs.</a:t>
            </a:r>
          </a:p>
          <a:p>
            <a:r>
              <a:rPr lang="en-US" dirty="0"/>
              <a:t>Located at </a:t>
            </a:r>
            <a:r>
              <a:rPr lang="en-US" dirty="0" err="1"/>
              <a:t>src</a:t>
            </a:r>
            <a:r>
              <a:rPr lang="en-US" dirty="0"/>
              <a:t>\main\resources\application.properties</a:t>
            </a:r>
          </a:p>
          <a:p>
            <a:r>
              <a:rPr lang="en-US" dirty="0"/>
              <a:t>Spring Boot comes with defaults set, </a:t>
            </a:r>
            <a:r>
              <a:rPr lang="en-US" dirty="0" err="1"/>
              <a:t>application.properties</a:t>
            </a:r>
            <a:r>
              <a:rPr lang="en-US" dirty="0"/>
              <a:t> offers an easy way to change them.</a:t>
            </a:r>
          </a:p>
          <a:p>
            <a:r>
              <a:rPr lang="en-US" dirty="0">
                <a:hlinkClick r:id="rId2"/>
              </a:rPr>
              <a:t>Common Spring Properties</a:t>
            </a:r>
            <a:r>
              <a:rPr lang="en-US" dirty="0"/>
              <a:t> lists many of the values you can edit in this file.</a:t>
            </a:r>
          </a:p>
        </p:txBody>
      </p:sp>
    </p:spTree>
    <p:extLst>
      <p:ext uri="{BB962C8B-B14F-4D97-AF65-F5344CB8AC3E}">
        <p14:creationId xmlns:p14="http://schemas.microsoft.com/office/powerpoint/2010/main" val="138435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24DB-0585-4B3D-BF62-D5A571A2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Files &amp;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2412-8E9F-42CD-AC78-ABFF410F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applications need to be configured differently to run in under different conditions.</a:t>
            </a:r>
          </a:p>
          <a:p>
            <a:r>
              <a:rPr lang="en-US" dirty="0"/>
              <a:t>Your production server is probably a little different than your laptop.</a:t>
            </a:r>
          </a:p>
          <a:p>
            <a:r>
              <a:rPr lang="en-US" dirty="0"/>
              <a:t>Multiple profiles can be created in other files via naming convention.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src</a:t>
            </a:r>
            <a:r>
              <a:rPr lang="en-US" dirty="0"/>
              <a:t>\main\resources\application-</a:t>
            </a:r>
            <a:r>
              <a:rPr lang="en-US" dirty="0" err="1"/>
              <a:t>heroku.properties</a:t>
            </a:r>
            <a:endParaRPr lang="en-US" dirty="0"/>
          </a:p>
          <a:p>
            <a:pPr lvl="1"/>
            <a:r>
              <a:rPr lang="en-US" dirty="0"/>
              <a:t>This file may contain values specific to running in the Heroku environment.</a:t>
            </a:r>
          </a:p>
          <a:p>
            <a:pPr lvl="1"/>
            <a:r>
              <a:rPr lang="en-US" dirty="0"/>
              <a:t>Could be named anything: application-{anything-you-like-here}.properties</a:t>
            </a:r>
          </a:p>
          <a:p>
            <a:pPr lvl="1"/>
            <a:r>
              <a:rPr lang="en-US" dirty="0"/>
              <a:t>Different files can be selected using command line arguments, which can also be configured through the 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7904-CECB-46CC-BB8F-11E1C60E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Profile In IntelliJ</a:t>
            </a:r>
          </a:p>
        </p:txBody>
      </p:sp>
      <p:pic>
        <p:nvPicPr>
          <p:cNvPr id="5" name="Picture 4" descr="Step 1: Edit Configurations...">
            <a:extLst>
              <a:ext uri="{FF2B5EF4-FFF2-40B4-BE49-F238E27FC236}">
                <a16:creationId xmlns:a16="http://schemas.microsoft.com/office/drawing/2014/main" id="{2BEF5D1E-7CBF-444F-9AA1-85DFF07C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75" y="2538288"/>
            <a:ext cx="501084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6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6EEE-E891-4BD3-BA30-EBD71C59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Spring Boot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7145-E5E7-41DF-BDF0-D50D5E8B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 Boot makes it </a:t>
            </a:r>
            <a:r>
              <a:rPr lang="en-US" dirty="0">
                <a:highlight>
                  <a:srgbClr val="FFFF00"/>
                </a:highlight>
              </a:rPr>
              <a:t>easy to create</a:t>
            </a:r>
            <a:r>
              <a:rPr lang="en-US" dirty="0"/>
              <a:t> stand-alone, production-grade Spring based </a:t>
            </a:r>
            <a:r>
              <a:rPr lang="en-US" dirty="0">
                <a:highlight>
                  <a:srgbClr val="FFFF00"/>
                </a:highlight>
              </a:rPr>
              <a:t>Applications that you can "just run".</a:t>
            </a:r>
          </a:p>
          <a:p>
            <a:pPr marL="0" indent="0">
              <a:buNone/>
            </a:pPr>
            <a:r>
              <a:rPr lang="en-US" dirty="0"/>
              <a:t>We take </a:t>
            </a:r>
            <a:r>
              <a:rPr lang="en-US" dirty="0">
                <a:highlight>
                  <a:srgbClr val="FFFF00"/>
                </a:highlight>
              </a:rPr>
              <a:t>an opinionated view </a:t>
            </a:r>
            <a:r>
              <a:rPr lang="en-US" dirty="0"/>
              <a:t>of the Spring platform and third-party libraries so you can get started </a:t>
            </a:r>
            <a:r>
              <a:rPr lang="en-US" dirty="0">
                <a:highlight>
                  <a:srgbClr val="FFFF00"/>
                </a:highlight>
              </a:rPr>
              <a:t>with minimum fuss</a:t>
            </a:r>
            <a:r>
              <a:rPr lang="en-US" dirty="0"/>
              <a:t>. Most Spring Boot applications need very little Spring configuration.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https://spring.io/projects/spring-boot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90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7904-CECB-46CC-BB8F-11E1C60E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Profile In IntelliJ</a:t>
            </a:r>
          </a:p>
        </p:txBody>
      </p:sp>
      <p:pic>
        <p:nvPicPr>
          <p:cNvPr id="4" name="Picture 3" descr="Step 2: Set program arguments.">
            <a:extLst>
              <a:ext uri="{FF2B5EF4-FFF2-40B4-BE49-F238E27FC236}">
                <a16:creationId xmlns:a16="http://schemas.microsoft.com/office/drawing/2014/main" id="{B17E67FF-0D6C-4D7B-8E3E-3DD2F0CF3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82" y="1690688"/>
            <a:ext cx="6708035" cy="47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That’s a lot of annotations!</a:t>
            </a:r>
            <a:br>
              <a:rPr lang="en-US" dirty="0"/>
            </a:br>
            <a:r>
              <a:rPr lang="en-US" dirty="0"/>
              <a:t>Don’t worry, there are</a:t>
            </a:r>
            <a:r>
              <a:rPr lang="en-US" b="1" dirty="0"/>
              <a:t> EVEN MORE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>But let’s stop there for now.</a:t>
            </a:r>
          </a:p>
        </p:txBody>
      </p:sp>
    </p:spTree>
    <p:extLst>
      <p:ext uri="{BB962C8B-B14F-4D97-AF65-F5344CB8AC3E}">
        <p14:creationId xmlns:p14="http://schemas.microsoft.com/office/powerpoint/2010/main" val="155372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start digging into POST requests.</a:t>
            </a:r>
          </a:p>
        </p:txBody>
      </p:sp>
    </p:spTree>
    <p:extLst>
      <p:ext uri="{BB962C8B-B14F-4D97-AF65-F5344CB8AC3E}">
        <p14:creationId xmlns:p14="http://schemas.microsoft.com/office/powerpoint/2010/main" val="280186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A78F-F374-44E7-A95F-8226554B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POST: What Content Type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6BA0-DFAA-4600-86B8-5096E93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application/x-www-form-</a:t>
            </a:r>
            <a:r>
              <a:rPr lang="en-US" dirty="0" err="1"/>
              <a:t>urlencoded</a:t>
            </a:r>
            <a:r>
              <a:rPr lang="en-US" dirty="0"/>
              <a:t>?</a:t>
            </a:r>
          </a:p>
          <a:p>
            <a:r>
              <a:rPr lang="en-US" dirty="0"/>
              <a:t>How about multipart/form-data</a:t>
            </a:r>
          </a:p>
        </p:txBody>
      </p:sp>
    </p:spTree>
    <p:extLst>
      <p:ext uri="{BB962C8B-B14F-4D97-AF65-F5344CB8AC3E}">
        <p14:creationId xmlns:p14="http://schemas.microsoft.com/office/powerpoint/2010/main" val="35413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74CD-6438-4E3B-A107-5D59943A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We want to build an API.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5D2E-0BDE-4B45-A5CF-0BB51064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Application Programming Interface</a:t>
            </a:r>
          </a:p>
          <a:p>
            <a:pPr lvl="1"/>
            <a:r>
              <a:rPr lang="en-US" dirty="0"/>
              <a:t>We are interested in empowering PROGRAMMERS and other MACHINES to create their own software using our service.</a:t>
            </a:r>
          </a:p>
          <a:p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Could work but is most often used with HTML forms.</a:t>
            </a:r>
          </a:p>
          <a:p>
            <a:r>
              <a:rPr lang="en-US" dirty="0"/>
              <a:t>multipart/form-data</a:t>
            </a:r>
          </a:p>
          <a:p>
            <a:pPr lvl="1"/>
            <a:r>
              <a:rPr lang="en-US" dirty="0"/>
              <a:t>Probably only needed when files are being uploaded.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9707-CD43-4053-B5DE-6171BEE7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2D3A-461E-4968-9700-362DD19C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verbose and ugly! That’s so 2000 (or whatever year it was fashionable in)!</a:t>
            </a:r>
          </a:p>
        </p:txBody>
      </p:sp>
      <p:pic>
        <p:nvPicPr>
          <p:cNvPr id="5" name="Picture 4" descr="Ugly, good for nothing XML!">
            <a:extLst>
              <a:ext uri="{FF2B5EF4-FFF2-40B4-BE49-F238E27FC236}">
                <a16:creationId xmlns:a16="http://schemas.microsoft.com/office/drawing/2014/main" id="{0A799B2F-6ED7-4AE8-9E27-BEB0D3FF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20" y="2603598"/>
            <a:ext cx="4882125" cy="38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3DB1-A938-4EE6-AF3E-AF11EB84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7CA6-1622-4F0B-AAE2-2431BC38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0117"/>
          </a:xfrm>
        </p:spPr>
        <p:txBody>
          <a:bodyPr>
            <a:normAutofit/>
          </a:bodyPr>
          <a:lstStyle/>
          <a:p>
            <a:r>
              <a:rPr lang="en-US" dirty="0"/>
              <a:t>Less verbose, more fashionable.</a:t>
            </a:r>
          </a:p>
          <a:p>
            <a:r>
              <a:rPr lang="en-US" dirty="0"/>
              <a:t>Practically everyone is using it, so let’s join the bandwagon.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29ED6-09F6-4441-8194-2AD5A0CA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992924"/>
            <a:ext cx="704948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82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EEA2-E215-449D-A94F-49DAAB10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Yes, We Can POST JSON!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DE5E-70CE-4705-8801-88C60916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matter of setting the right headers to the right values.</a:t>
            </a:r>
          </a:p>
          <a:p>
            <a:r>
              <a:rPr lang="en-US" dirty="0"/>
              <a:t>Content-Type: application/json</a:t>
            </a:r>
          </a:p>
          <a:p>
            <a:r>
              <a:rPr lang="en-US" dirty="0"/>
              <a:t>Good news: Postman has a dropdown to make this easy.</a:t>
            </a:r>
          </a:p>
        </p:txBody>
      </p:sp>
    </p:spTree>
    <p:extLst>
      <p:ext uri="{BB962C8B-B14F-4D97-AF65-F5344CB8AC3E}">
        <p14:creationId xmlns:p14="http://schemas.microsoft.com/office/powerpoint/2010/main" val="369267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FF9E-FFA9-441B-B38D-5FA6596F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POST?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77EE-7748-4191-B3E0-8B83AD29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kind of data that changes the state of the server.</a:t>
            </a:r>
          </a:p>
          <a:p>
            <a:r>
              <a:rPr lang="en-US" dirty="0"/>
              <a:t>This could be many, many different things.</a:t>
            </a:r>
          </a:p>
          <a:p>
            <a:pPr lvl="1"/>
            <a:r>
              <a:rPr lang="en-US" dirty="0"/>
              <a:t>A user registers for a website (name and password stored to database).</a:t>
            </a:r>
          </a:p>
          <a:p>
            <a:pPr lvl="1"/>
            <a:r>
              <a:rPr lang="en-US" dirty="0"/>
              <a:t>A user updates their password (password updated in the database).</a:t>
            </a:r>
          </a:p>
          <a:p>
            <a:pPr lvl="1"/>
            <a:r>
              <a:rPr lang="en-US" dirty="0"/>
              <a:t>An new TODO item is added to a TODO list (new item appended to the end).</a:t>
            </a:r>
          </a:p>
        </p:txBody>
      </p:sp>
    </p:spTree>
    <p:extLst>
      <p:ext uri="{BB962C8B-B14F-4D97-AF65-F5344CB8AC3E}">
        <p14:creationId xmlns:p14="http://schemas.microsoft.com/office/powerpoint/2010/main" val="1003226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F371-D7C2-43DB-876D-BC4776B1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587F-73B9-43FA-B9E0-9876D7F2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data often includes more than one field, and they are often bundled together.</a:t>
            </a:r>
          </a:p>
          <a:p>
            <a:pPr lvl="1"/>
            <a:r>
              <a:rPr lang="en-US" dirty="0"/>
              <a:t>A login includes a “username” and “password” in one package.</a:t>
            </a:r>
          </a:p>
          <a:p>
            <a:r>
              <a:rPr lang="en-US" dirty="0"/>
              <a:t>Fields often need to be validated.</a:t>
            </a:r>
          </a:p>
          <a:p>
            <a:pPr lvl="1"/>
            <a:r>
              <a:rPr lang="en-US" dirty="0"/>
              <a:t>Username is required, but first and last name are not.</a:t>
            </a:r>
          </a:p>
          <a:p>
            <a:pPr lvl="1"/>
            <a:r>
              <a:rPr lang="en-US" dirty="0"/>
              <a:t>You expect a date in a particular format.</a:t>
            </a:r>
          </a:p>
        </p:txBody>
      </p:sp>
    </p:spTree>
    <p:extLst>
      <p:ext uri="{BB962C8B-B14F-4D97-AF65-F5344CB8AC3E}">
        <p14:creationId xmlns:p14="http://schemas.microsoft.com/office/powerpoint/2010/main" val="333379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B616-21DD-40EB-A5E0-B6A5C6E0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Create a Spring Boot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3273-8CD9-4D1A-8C36-D132EDE7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Hard Way</a:t>
            </a:r>
          </a:p>
          <a:p>
            <a:pPr lvl="1"/>
            <a:r>
              <a:rPr lang="en-US" dirty="0"/>
              <a:t>Create a Java project and add the required Gradle files yourself, adding dependencies one by one. You better know those long dependency names or know exactly where to find them (good luck)!</a:t>
            </a:r>
          </a:p>
          <a:p>
            <a:pPr lvl="1"/>
            <a:r>
              <a:rPr lang="en-US" dirty="0">
                <a:hlinkClick r:id="rId2"/>
              </a:rPr>
              <a:t>There is documentation</a:t>
            </a:r>
            <a:r>
              <a:rPr lang="en-US" dirty="0"/>
              <a:t> for numerous build tools if you want to do things by hand.</a:t>
            </a:r>
          </a:p>
          <a:p>
            <a:r>
              <a:rPr lang="en-US" b="1" dirty="0"/>
              <a:t>The Easy Way</a:t>
            </a:r>
          </a:p>
          <a:p>
            <a:pPr lvl="1"/>
            <a:r>
              <a:rPr lang="en-US" dirty="0"/>
              <a:t>Use Spring </a:t>
            </a:r>
            <a:r>
              <a:rPr lang="en-US" dirty="0" err="1"/>
              <a:t>Initializr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https://start.spring.io/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Fill out a form which generates a runnable project with everything you need.</a:t>
            </a:r>
          </a:p>
          <a:p>
            <a:pPr lvl="1"/>
            <a:r>
              <a:rPr lang="en-US" dirty="0"/>
              <a:t>You still need to know a bit about what you need, but its easier to find.</a:t>
            </a:r>
          </a:p>
          <a:p>
            <a:pPr lvl="1"/>
            <a:r>
              <a:rPr lang="en-US" dirty="0"/>
              <a:t>If you have the $$$, IntelliJ Ultimate has full Spring </a:t>
            </a:r>
            <a:r>
              <a:rPr lang="en-US" dirty="0" err="1"/>
              <a:t>Initializr</a:t>
            </a:r>
            <a:r>
              <a:rPr lang="en-US" dirty="0"/>
              <a:t> support, so you can do this </a:t>
            </a:r>
            <a:r>
              <a:rPr lang="en-US" i="1" dirty="0"/>
              <a:t>entirely</a:t>
            </a:r>
            <a:r>
              <a:rPr lang="en-US" dirty="0"/>
              <a:t> from your IDE!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Let’s start by collecting data into some kind of bundle with a Java method and @</a:t>
            </a:r>
            <a:r>
              <a:rPr lang="en-US" dirty="0" err="1"/>
              <a:t>PostMapping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36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ED0-27B5-4531-BB7F-B087500F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EFCC-7B8E-4175-A596-149B550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 annotation on the method</a:t>
            </a:r>
          </a:p>
          <a:p>
            <a:r>
              <a:rPr lang="en-US" dirty="0"/>
              <a:t>Return type</a:t>
            </a:r>
          </a:p>
          <a:p>
            <a:pPr lvl="1"/>
            <a:r>
              <a:rPr lang="en-US" dirty="0" err="1"/>
              <a:t>ResponseEntity</a:t>
            </a:r>
            <a:r>
              <a:rPr lang="en-US" dirty="0"/>
              <a:t>&lt;&gt; lets you return an arbitrary object paired with a response code.</a:t>
            </a:r>
          </a:p>
          <a:p>
            <a:r>
              <a:rPr lang="en-US" dirty="0"/>
              <a:t>A method argument with the container type of your choosing (custom class, map, etc.) annotated with…</a:t>
            </a:r>
          </a:p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/>
            <a:r>
              <a:rPr lang="en-US" dirty="0"/>
              <a:t>Java Doc: Annotation indicating a method parameter should be bound to the body of the web request.</a:t>
            </a:r>
          </a:p>
          <a:p>
            <a:r>
              <a:rPr lang="en-US" dirty="0"/>
              <a:t>@Valid if you want the data to be validated.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53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9B1F-22D1-4BDD-BFA1-20C675E5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Map&lt;String, Object&gt;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F8E4-7776-472C-BE4B-B8F48AD1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planning necessary, perhaps useful for rapid prototyping.</a:t>
            </a:r>
          </a:p>
          <a:p>
            <a:r>
              <a:rPr lang="en-US" dirty="0"/>
              <a:t>It’s flexible, but not very customizable.</a:t>
            </a:r>
          </a:p>
        </p:txBody>
      </p:sp>
    </p:spTree>
    <p:extLst>
      <p:ext uri="{BB962C8B-B14F-4D97-AF65-F5344CB8AC3E}">
        <p14:creationId xmlns:p14="http://schemas.microsoft.com/office/powerpoint/2010/main" val="4179203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D0F3-72E5-411B-828B-320CA0D8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88AE-6DA6-4B09-8ED9-9C96C71D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can be added to include useful functionality.</a:t>
            </a:r>
          </a:p>
          <a:p>
            <a:r>
              <a:rPr lang="en-US" dirty="0"/>
              <a:t>Class, fields, and methods can be annotated to control validation.</a:t>
            </a:r>
          </a:p>
          <a:p>
            <a:r>
              <a:rPr lang="en-US" dirty="0"/>
              <a:t>Better solution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4292086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199A-3CEF-400A-A84C-72CA114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4459-6C3F-47FD-AE31-A6EAA5C0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2 main options.</a:t>
            </a:r>
          </a:p>
          <a:p>
            <a:pPr lvl="1"/>
            <a:r>
              <a:rPr lang="en-US" dirty="0"/>
              <a:t>Implement the Validator interface.</a:t>
            </a:r>
          </a:p>
          <a:p>
            <a:pPr lvl="1"/>
            <a:r>
              <a:rPr lang="en-US" dirty="0"/>
              <a:t>Annotate your classes with </a:t>
            </a:r>
            <a:r>
              <a:rPr lang="en-US" dirty="0">
                <a:hlinkClick r:id="rId2"/>
              </a:rPr>
              <a:t>JSR-303 annotations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967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104D-429E-47BC-80D3-43DF7E41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1DBF-A574-4490-841B-55D8F83A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simple: just implement the interface.</a:t>
            </a:r>
          </a:p>
          <a:p>
            <a:r>
              <a:rPr lang="en-US" dirty="0" err="1"/>
              <a:t>ValidationUtils</a:t>
            </a:r>
            <a:r>
              <a:rPr lang="en-US" dirty="0"/>
              <a:t> class helps with common validation errors.</a:t>
            </a:r>
          </a:p>
          <a:p>
            <a:r>
              <a:rPr lang="en-US" dirty="0"/>
              <a:t>Register it in your implementation in a controller using @</a:t>
            </a:r>
            <a:r>
              <a:rPr lang="en-US" dirty="0" err="1"/>
              <a:t>InitBinder</a:t>
            </a:r>
            <a:r>
              <a:rPr lang="en-US" dirty="0"/>
              <a:t>.</a:t>
            </a:r>
          </a:p>
          <a:p>
            <a:r>
              <a:rPr lang="en-US" dirty="0"/>
              <a:t>Pitfalls</a:t>
            </a:r>
          </a:p>
          <a:p>
            <a:pPr lvl="1"/>
            <a:r>
              <a:rPr lang="en-US" dirty="0"/>
              <a:t>After you register a validator within a controller, it may validate more than you intended it to.</a:t>
            </a:r>
          </a:p>
          <a:p>
            <a:pPr lvl="1"/>
            <a:r>
              <a:rPr lang="en-US" dirty="0">
                <a:hlinkClick r:id="rId2"/>
              </a:rPr>
              <a:t>The problem can be worked around</a:t>
            </a:r>
            <a:r>
              <a:rPr lang="en-US" dirty="0"/>
              <a:t>, but it is not well documented.</a:t>
            </a:r>
          </a:p>
        </p:txBody>
      </p:sp>
    </p:spTree>
    <p:extLst>
      <p:ext uri="{BB962C8B-B14F-4D97-AF65-F5344CB8AC3E}">
        <p14:creationId xmlns:p14="http://schemas.microsoft.com/office/powerpoint/2010/main" val="4272598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0B08-FB99-4C55-BBB2-9789476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JSR-303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602F-550C-46E0-A1C1-38F1B1F92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docs: “JSR-303 standardizes validation constraint declaration and metadata for the Java platform.”</a:t>
            </a:r>
          </a:p>
          <a:p>
            <a:r>
              <a:rPr lang="en-US" dirty="0"/>
              <a:t>Very streamlined</a:t>
            </a:r>
          </a:p>
          <a:p>
            <a:r>
              <a:rPr lang="en-US" dirty="0"/>
              <a:t>Validation rules are readable in the class being validated.</a:t>
            </a:r>
          </a:p>
          <a:p>
            <a:r>
              <a:rPr lang="en-US" dirty="0"/>
              <a:t>Custom constraints can be created fairly easily if you have some familiarity with creating annotations.</a:t>
            </a:r>
          </a:p>
          <a:p>
            <a:r>
              <a:rPr lang="en-US" dirty="0"/>
              <a:t>No need for @</a:t>
            </a:r>
            <a:r>
              <a:rPr lang="en-US" dirty="0" err="1"/>
              <a:t>InitBinder</a:t>
            </a:r>
            <a:r>
              <a:rPr lang="en-US" dirty="0"/>
              <a:t> in controller classes.</a:t>
            </a:r>
          </a:p>
        </p:txBody>
      </p:sp>
    </p:spTree>
    <p:extLst>
      <p:ext uri="{BB962C8B-B14F-4D97-AF65-F5344CB8AC3E}">
        <p14:creationId xmlns:p14="http://schemas.microsoft.com/office/powerpoint/2010/main" val="3039928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2923"/>
            <a:ext cx="10515600" cy="439215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Validation Recommendation</a:t>
            </a:r>
            <a:br>
              <a:rPr lang="en-US" dirty="0"/>
            </a:br>
            <a:r>
              <a:rPr lang="en-US" dirty="0"/>
              <a:t>Prefer JSR-303 annotations over Validator interface.</a:t>
            </a:r>
          </a:p>
        </p:txBody>
      </p:sp>
    </p:spTree>
    <p:extLst>
      <p:ext uri="{BB962C8B-B14F-4D97-AF65-F5344CB8AC3E}">
        <p14:creationId xmlns:p14="http://schemas.microsoft.com/office/powerpoint/2010/main" val="4382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955734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EE3D-BA0D-4300-AB62-0AE594DC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3FA34-F304-464D-8AFA-0E507476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class depends on another class to complete its work, dependency injection supplies the dependent class.</a:t>
            </a:r>
          </a:p>
          <a:p>
            <a:r>
              <a:rPr lang="en-US" dirty="0"/>
              <a:t>Encourages code reuse (</a:t>
            </a:r>
            <a:r>
              <a:rPr lang="en-US" dirty="0">
                <a:hlinkClick r:id="rId2"/>
              </a:rPr>
              <a:t>DRY principle</a:t>
            </a:r>
            <a:r>
              <a:rPr lang="en-US" dirty="0"/>
              <a:t>).</a:t>
            </a:r>
          </a:p>
          <a:p>
            <a:r>
              <a:rPr lang="en-US" dirty="0"/>
              <a:t>A single class can be injected (shared) by many other classes, which can reduce memory usage.</a:t>
            </a:r>
          </a:p>
          <a:p>
            <a:r>
              <a:rPr lang="en-US" dirty="0"/>
              <a:t>Spring has a class called </a:t>
            </a:r>
            <a:r>
              <a:rPr lang="en-US" dirty="0" err="1"/>
              <a:t>ApplicationContext</a:t>
            </a:r>
            <a:r>
              <a:rPr lang="en-US" dirty="0"/>
              <a:t> that contains dependencies.</a:t>
            </a:r>
          </a:p>
          <a:p>
            <a:r>
              <a:rPr lang="en-US" dirty="0">
                <a:highlight>
                  <a:srgbClr val="FFFF00"/>
                </a:highlight>
              </a:rPr>
              <a:t>It’s a giant bag full of tools.</a:t>
            </a:r>
          </a:p>
        </p:txBody>
      </p:sp>
    </p:spTree>
    <p:extLst>
      <p:ext uri="{BB962C8B-B14F-4D97-AF65-F5344CB8AC3E}">
        <p14:creationId xmlns:p14="http://schemas.microsoft.com/office/powerpoint/2010/main" val="31771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73-2A63-4723-865B-89B380AB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Bootstrapped a Project.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D602-2A35-4203-AF6F-9F99DAC2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typical Java app, there is a class with a main method. This is the entry point of the application.</a:t>
            </a:r>
          </a:p>
          <a:p>
            <a:pPr lvl="1"/>
            <a:r>
              <a:rPr lang="en-US" dirty="0"/>
              <a:t>You can run this class from IntelliJ just like you would any simple Java program.	</a:t>
            </a:r>
          </a:p>
          <a:p>
            <a:r>
              <a:rPr lang="en-US" dirty="0">
                <a:hlinkClick r:id="rId2"/>
              </a:rPr>
              <a:t>Annotations, annotations, annotations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Metadata about your program that can be inspected at run-time via </a:t>
            </a:r>
            <a:r>
              <a:rPr lang="en-US" dirty="0">
                <a:hlinkClick r:id="rId3"/>
              </a:rPr>
              <a:t>reflection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Spring provides many, many annotations. They are part of the “magic” of Spring Boot and help you create apps quickly (or so they say).</a:t>
            </a:r>
          </a:p>
        </p:txBody>
      </p:sp>
    </p:spTree>
    <p:extLst>
      <p:ext uri="{BB962C8B-B14F-4D97-AF65-F5344CB8AC3E}">
        <p14:creationId xmlns:p14="http://schemas.microsoft.com/office/powerpoint/2010/main" val="66709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EECA-CFBC-4DC2-AEF4-E5A23DD4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46F5-6202-4D11-8E17-D68B32DA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Javadoc</a:t>
            </a:r>
            <a:r>
              <a:rPr lang="en-US" dirty="0"/>
              <a:t>: Indicates that an annotated class is a "component". Such classes are considered as candidates for auto-detection when using annotation-based configuration and </a:t>
            </a:r>
            <a:r>
              <a:rPr lang="en-US" dirty="0" err="1"/>
              <a:t>classpath</a:t>
            </a:r>
            <a:r>
              <a:rPr lang="en-US" dirty="0"/>
              <a:t> scanning.</a:t>
            </a:r>
          </a:p>
          <a:p>
            <a:r>
              <a:rPr lang="en-US" dirty="0"/>
              <a:t>Spring will automatically search for and load the annotated class and add it to the </a:t>
            </a:r>
            <a:r>
              <a:rPr lang="en-US" dirty="0" err="1"/>
              <a:t>ApplicationContext</a:t>
            </a:r>
            <a:r>
              <a:rPr lang="en-US" dirty="0"/>
              <a:t>.</a:t>
            </a:r>
          </a:p>
          <a:p>
            <a:r>
              <a:rPr lang="en-US" dirty="0"/>
              <a:t>Indicates the annotated class can be use by other classes and automatically injected when used with @</a:t>
            </a:r>
            <a:r>
              <a:rPr lang="en-US" dirty="0" err="1"/>
              <a:t>Autowired</a:t>
            </a:r>
            <a:r>
              <a:rPr lang="en-US" dirty="0"/>
              <a:t>.</a:t>
            </a:r>
          </a:p>
          <a:p>
            <a:r>
              <a:rPr lang="en-US" dirty="0"/>
              <a:t>Variations: @Repository, @Service, and more.</a:t>
            </a:r>
          </a:p>
          <a:p>
            <a:pPr lvl="1"/>
            <a:r>
              <a:rPr lang="en-US" dirty="0"/>
              <a:t>The variations sometimes imply some additional behavior.</a:t>
            </a:r>
          </a:p>
          <a:p>
            <a:r>
              <a:rPr lang="en-US" dirty="0">
                <a:highlight>
                  <a:srgbClr val="FFFF00"/>
                </a:highlight>
              </a:rPr>
              <a:t>Puts a tool in your tool bag.</a:t>
            </a:r>
          </a:p>
        </p:txBody>
      </p:sp>
    </p:spTree>
    <p:extLst>
      <p:ext uri="{BB962C8B-B14F-4D97-AF65-F5344CB8AC3E}">
        <p14:creationId xmlns:p14="http://schemas.microsoft.com/office/powerpoint/2010/main" val="917754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7A8-EBA4-49ED-BF77-BCCE5F89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75FF-5E6D-4CC1-B1CF-17367290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Javadoc: </a:t>
            </a:r>
            <a:r>
              <a:rPr lang="en-US" dirty="0"/>
              <a:t>Marks a constructor, field, setter method, or config method as to be </a:t>
            </a:r>
            <a:r>
              <a:rPr lang="en-US" dirty="0" err="1"/>
              <a:t>autowired</a:t>
            </a:r>
            <a:r>
              <a:rPr lang="en-US" dirty="0"/>
              <a:t> by Spring's dependency injection facilities.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Marks a location where you want to use a tool from the tool bag.</a:t>
            </a:r>
          </a:p>
        </p:txBody>
      </p:sp>
    </p:spTree>
    <p:extLst>
      <p:ext uri="{BB962C8B-B14F-4D97-AF65-F5344CB8AC3E}">
        <p14:creationId xmlns:p14="http://schemas.microsoft.com/office/powerpoint/2010/main" val="2548517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EFB9-BD51-4105-98DB-0AA2A206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F6AC-5A4C-4889-9E33-1C35F2E0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Javadoc:</a:t>
            </a:r>
            <a:r>
              <a:rPr lang="en-US" dirty="0"/>
              <a:t> Indicates that a class declares one or more @Bean methods and may be processed by the Spring container to generate bean definitions and service requests for those beans at runtime.</a:t>
            </a:r>
          </a:p>
          <a:p>
            <a:r>
              <a:rPr lang="en-US" dirty="0">
                <a:highlight>
                  <a:srgbClr val="FFFF00"/>
                </a:highlight>
              </a:rPr>
              <a:t>A class that creates tools and configures tools.</a:t>
            </a:r>
          </a:p>
        </p:txBody>
      </p:sp>
    </p:spTree>
    <p:extLst>
      <p:ext uri="{BB962C8B-B14F-4D97-AF65-F5344CB8AC3E}">
        <p14:creationId xmlns:p14="http://schemas.microsoft.com/office/powerpoint/2010/main" val="1895059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751550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4F0-88C2-4A49-A3EB-C5BA3059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6316-432D-42CE-B31F-B06F03DC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dependency injection in tests.</a:t>
            </a:r>
          </a:p>
          <a:p>
            <a:r>
              <a:rPr lang="en-US" dirty="0"/>
              <a:t>Tools for testing requests &amp; responses pretty easily.</a:t>
            </a:r>
          </a:p>
          <a:p>
            <a:pPr lvl="1"/>
            <a:r>
              <a:rPr lang="en-US" dirty="0"/>
              <a:t>Imagine a Postman request, only it’s configured in Java code.</a:t>
            </a:r>
          </a:p>
        </p:txBody>
      </p:sp>
    </p:spTree>
    <p:extLst>
      <p:ext uri="{BB962C8B-B14F-4D97-AF65-F5344CB8AC3E}">
        <p14:creationId xmlns:p14="http://schemas.microsoft.com/office/powerpoint/2010/main" val="3039906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61ED-4635-4AA1-9460-24862970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42B6-1700-4540-A058-0E2A3881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dirty="0"/>
          </a:p>
          <a:p>
            <a:pPr lvl="1"/>
            <a:r>
              <a:rPr lang="en-US" dirty="0"/>
              <a:t>Enable Spring dependency injection and other features in you tests.</a:t>
            </a:r>
          </a:p>
          <a:p>
            <a:r>
              <a:rPr lang="en-US" dirty="0"/>
              <a:t>@</a:t>
            </a:r>
            <a:r>
              <a:rPr lang="en-US" dirty="0" err="1"/>
              <a:t>AutoConfigureMockMvc</a:t>
            </a:r>
            <a:endParaRPr lang="en-US" dirty="0"/>
          </a:p>
          <a:p>
            <a:pPr lvl="1"/>
            <a:r>
              <a:rPr lang="en-US" dirty="0"/>
              <a:t>Automatically configure a </a:t>
            </a:r>
            <a:r>
              <a:rPr lang="en-US" dirty="0" err="1"/>
              <a:t>MockMvc</a:t>
            </a:r>
            <a:r>
              <a:rPr lang="en-US" dirty="0"/>
              <a:t> class to test your API.</a:t>
            </a:r>
          </a:p>
          <a:p>
            <a:r>
              <a:rPr lang="en-US" dirty="0"/>
              <a:t>@</a:t>
            </a:r>
            <a:r>
              <a:rPr lang="en-US" dirty="0" err="1"/>
              <a:t>ActiveProfiles</a:t>
            </a:r>
            <a:r>
              <a:rPr lang="en-US" dirty="0"/>
              <a:t>("test")</a:t>
            </a:r>
          </a:p>
          <a:p>
            <a:pPr lvl="1"/>
            <a:r>
              <a:rPr lang="en-US" dirty="0"/>
              <a:t>Run a test with a particular profile active.</a:t>
            </a:r>
          </a:p>
          <a:p>
            <a:pPr lvl="1"/>
            <a:r>
              <a:rPr lang="en-US" dirty="0"/>
              <a:t>Yes, this ties in with </a:t>
            </a:r>
            <a:r>
              <a:rPr lang="en-US" dirty="0" err="1"/>
              <a:t>application.properties</a:t>
            </a:r>
            <a:endParaRPr lang="en-US" dirty="0"/>
          </a:p>
          <a:p>
            <a:pPr lvl="1"/>
            <a:r>
              <a:rPr lang="en-US" dirty="0"/>
              <a:t>For example, application-</a:t>
            </a:r>
            <a:r>
              <a:rPr lang="en-US" dirty="0" err="1"/>
              <a:t>test.properties</a:t>
            </a:r>
            <a:r>
              <a:rPr lang="en-US" dirty="0"/>
              <a:t> could be loaded.</a:t>
            </a:r>
          </a:p>
          <a:p>
            <a:r>
              <a:rPr lang="en-US" dirty="0"/>
              <a:t>@Test</a:t>
            </a:r>
          </a:p>
          <a:p>
            <a:pPr lvl="1"/>
            <a:r>
              <a:rPr lang="en-US" dirty="0"/>
              <a:t>Marks methods that perform tests.</a:t>
            </a:r>
          </a:p>
        </p:txBody>
      </p:sp>
    </p:spTree>
    <p:extLst>
      <p:ext uri="{BB962C8B-B14F-4D97-AF65-F5344CB8AC3E}">
        <p14:creationId xmlns:p14="http://schemas.microsoft.com/office/powerpoint/2010/main" val="193307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look at an example main method!</a:t>
            </a:r>
          </a:p>
        </p:txBody>
      </p:sp>
    </p:spTree>
    <p:extLst>
      <p:ext uri="{BB962C8B-B14F-4D97-AF65-F5344CB8AC3E}">
        <p14:creationId xmlns:p14="http://schemas.microsoft.com/office/powerpoint/2010/main" val="43505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34C2-FB8C-4FE4-88AF-1CA3E911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Main Method and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5F29AD-4EFE-47AD-ACD7-6B9515B77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8055"/>
            <a:ext cx="1020984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SpringBootApplication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BasicsApplication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SpringApplication.</a:t>
            </a:r>
            <a:r>
              <a:rPr kumimoji="0" lang="en-US" altLang="en-US" sz="2400" b="0" i="1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BasicsApplication.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5DAFC-B513-44F9-8604-2AE75CB36BD4}"/>
              </a:ext>
            </a:extLst>
          </p:cNvPr>
          <p:cNvSpPr/>
          <p:nvPr/>
        </p:nvSpPr>
        <p:spPr>
          <a:xfrm>
            <a:off x="4718304" y="1410272"/>
            <a:ext cx="560832" cy="56083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6D2B5E-5B43-4C17-AD1E-B6F79C6CD093}"/>
              </a:ext>
            </a:extLst>
          </p:cNvPr>
          <p:cNvSpPr/>
          <p:nvPr/>
        </p:nvSpPr>
        <p:spPr>
          <a:xfrm>
            <a:off x="10920507" y="2868168"/>
            <a:ext cx="560832" cy="56083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79634-870A-42B2-A622-25E208305D7A}"/>
              </a:ext>
            </a:extLst>
          </p:cNvPr>
          <p:cNvSpPr txBox="1"/>
          <p:nvPr/>
        </p:nvSpPr>
        <p:spPr>
          <a:xfrm>
            <a:off x="838200" y="4709064"/>
            <a:ext cx="10209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SpringBootApplication</a:t>
            </a:r>
            <a:br>
              <a:rPr lang="en-US" sz="2400" dirty="0"/>
            </a:br>
            <a:r>
              <a:rPr lang="en-US" sz="2400" dirty="0"/>
              <a:t>We will talk about this in the next few slides.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SpringApplication.run</a:t>
            </a:r>
            <a:r>
              <a:rPr lang="en-US" sz="2400" b="1" dirty="0"/>
              <a:t>(</a:t>
            </a:r>
            <a:r>
              <a:rPr lang="en-US" sz="2400" b="1" dirty="0" err="1"/>
              <a:t>BasicsApplication.class</a:t>
            </a:r>
            <a:r>
              <a:rPr lang="en-US" sz="2400" b="1" dirty="0"/>
              <a:t>, </a:t>
            </a:r>
            <a:r>
              <a:rPr lang="en-US" sz="2400" b="1" dirty="0" err="1"/>
              <a:t>args</a:t>
            </a:r>
            <a:r>
              <a:rPr lang="en-US" sz="2400" b="1" dirty="0"/>
              <a:t>);</a:t>
            </a:r>
            <a:br>
              <a:rPr lang="en-US" sz="2400" dirty="0"/>
            </a:br>
            <a:r>
              <a:rPr lang="en-US" sz="2400" dirty="0"/>
              <a:t>Javadoc: Static helper that can be used to run a </a:t>
            </a:r>
            <a:r>
              <a:rPr lang="en-US" sz="2400" dirty="0" err="1"/>
              <a:t>SpringApplication</a:t>
            </a:r>
            <a:r>
              <a:rPr lang="en-US" sz="2400" dirty="0"/>
              <a:t> from the specified source using default settings.</a:t>
            </a:r>
          </a:p>
        </p:txBody>
      </p:sp>
    </p:spTree>
    <p:extLst>
      <p:ext uri="{BB962C8B-B14F-4D97-AF65-F5344CB8AC3E}">
        <p14:creationId xmlns:p14="http://schemas.microsoft.com/office/powerpoint/2010/main" val="327506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look at some annotations, too!</a:t>
            </a:r>
          </a:p>
        </p:txBody>
      </p:sp>
    </p:spTree>
    <p:extLst>
      <p:ext uri="{BB962C8B-B14F-4D97-AF65-F5344CB8AC3E}">
        <p14:creationId xmlns:p14="http://schemas.microsoft.com/office/powerpoint/2010/main" val="239745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F95D-36F9-4D10-92E5-1120A78D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1BBE-AF74-45B4-A0B1-44CD6C17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find this annotation sitting at the top of the class containing the application’s main method.</a:t>
            </a:r>
          </a:p>
          <a:p>
            <a:pPr marL="0" indent="0">
              <a:buNone/>
            </a:pPr>
            <a:r>
              <a:rPr lang="en-US" dirty="0"/>
              <a:t>It indicates the application uses Spring Boot and enables some default behaviors.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Read more about @</a:t>
            </a:r>
            <a:r>
              <a:rPr lang="en-US" dirty="0" err="1">
                <a:hlinkClick r:id="rId2"/>
              </a:rPr>
              <a:t>SpringBootApplication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4D08-E693-4B33-9D8A-E7D06925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0922-A215-41EF-A22E-15FDDD79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Javadoc: Indicates that an annotated class is a "Controller" (e.g. a web controller).</a:t>
            </a:r>
          </a:p>
          <a:p>
            <a:r>
              <a:rPr lang="en-US" dirty="0"/>
              <a:t>But what’s a controller?</a:t>
            </a:r>
          </a:p>
          <a:p>
            <a:pPr lvl="1"/>
            <a:r>
              <a:rPr lang="en-US" dirty="0"/>
              <a:t>The workhorse of any web app.</a:t>
            </a:r>
          </a:p>
          <a:p>
            <a:pPr lvl="1"/>
            <a:r>
              <a:rPr lang="en-US" dirty="0"/>
              <a:t>The methods of a controller receive requests and return responses.</a:t>
            </a:r>
          </a:p>
          <a:p>
            <a:pPr lvl="1"/>
            <a:r>
              <a:rPr lang="en-US" dirty="0"/>
              <a:t>The methods themselves are annotated to describe which requests they handle.</a:t>
            </a:r>
          </a:p>
        </p:txBody>
      </p:sp>
    </p:spTree>
    <p:extLst>
      <p:ext uri="{BB962C8B-B14F-4D97-AF65-F5344CB8AC3E}">
        <p14:creationId xmlns:p14="http://schemas.microsoft.com/office/powerpoint/2010/main" val="12586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0D5DC08ED48D4ABAEA1C30F0E97538" ma:contentTypeVersion="4" ma:contentTypeDescription="Create a new document." ma:contentTypeScope="" ma:versionID="7ab250b74ac1eed330dfc5c9e2da9ddc">
  <xsd:schema xmlns:xsd="http://www.w3.org/2001/XMLSchema" xmlns:xs="http://www.w3.org/2001/XMLSchema" xmlns:p="http://schemas.microsoft.com/office/2006/metadata/properties" xmlns:ns3="756bce03-edf8-48a8-8c33-845f97040487" targetNamespace="http://schemas.microsoft.com/office/2006/metadata/properties" ma:root="true" ma:fieldsID="ae58c0807806750dc056a188b4388fe6" ns3:_="">
    <xsd:import namespace="756bce03-edf8-48a8-8c33-845f97040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6bce03-edf8-48a8-8c33-845f97040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840D0D-6B6D-45C3-A98E-6BBD261FD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6bce03-edf8-48a8-8c33-845f97040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47E264-E74C-4008-9259-F3B8ADBCEB68}">
  <ds:schemaRefs>
    <ds:schemaRef ds:uri="756bce03-edf8-48a8-8c33-845f97040487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DF0219-55C7-4A15-928C-4D08467C77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1901</Words>
  <Application>Microsoft Office PowerPoint</Application>
  <PresentationFormat>Widescreen</PresentationFormat>
  <Paragraphs>191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Spring Boot Basics</vt:lpstr>
      <vt:lpstr>What Does Spring Boot Do?</vt:lpstr>
      <vt:lpstr>How Do I Create a Spring Boot Application?</vt:lpstr>
      <vt:lpstr>I Bootstrapped a Project. How Does it Work?</vt:lpstr>
      <vt:lpstr>Let’s look at an example main method!</vt:lpstr>
      <vt:lpstr>Basic Main Method and Class</vt:lpstr>
      <vt:lpstr>Let’s look at some annotations, too!</vt:lpstr>
      <vt:lpstr>@SpringBootApplication</vt:lpstr>
      <vt:lpstr>@Controller</vt:lpstr>
      <vt:lpstr>@RequestMapping</vt:lpstr>
      <vt:lpstr>@ResponseBody and Return Type</vt:lpstr>
      <vt:lpstr>@RestController</vt:lpstr>
      <vt:lpstr>@GetMapping, @PostMapping, etc.</vt:lpstr>
      <vt:lpstr>@RequestParam</vt:lpstr>
      <vt:lpstr>@PathVariable</vt:lpstr>
      <vt:lpstr>@Value</vt:lpstr>
      <vt:lpstr>application.properties</vt:lpstr>
      <vt:lpstr>Properties Files &amp; Profiles</vt:lpstr>
      <vt:lpstr>Select a Profile In IntelliJ</vt:lpstr>
      <vt:lpstr>Select a Profile In IntelliJ</vt:lpstr>
      <vt:lpstr>That’s a lot of annotations! Don’t worry, there are EVEN MORE! But let’s stop there for now.</vt:lpstr>
      <vt:lpstr>Let’s start digging into POST requests.</vt:lpstr>
      <vt:lpstr>POST: What Content Type Should I Use?</vt:lpstr>
      <vt:lpstr>Remember: We want to build an API.</vt:lpstr>
      <vt:lpstr>What about XML?</vt:lpstr>
      <vt:lpstr>Let’s use JSON</vt:lpstr>
      <vt:lpstr>Yes, We Can POST JSON!</vt:lpstr>
      <vt:lpstr>What Should We POST?</vt:lpstr>
      <vt:lpstr>Considerations</vt:lpstr>
      <vt:lpstr>Let’s start by collecting data into some kind of bundle with a Java method and @PostMapping.</vt:lpstr>
      <vt:lpstr>Critical Parts</vt:lpstr>
      <vt:lpstr>Map&lt;String, Object&gt;</vt:lpstr>
      <vt:lpstr>Java Class</vt:lpstr>
      <vt:lpstr>Validation</vt:lpstr>
      <vt:lpstr>Validator Interface</vt:lpstr>
      <vt:lpstr>JSR-303 Annotations</vt:lpstr>
      <vt:lpstr>Validation Recommendation Prefer JSR-303 annotations over Validator interface.</vt:lpstr>
      <vt:lpstr>Dependency Injection</vt:lpstr>
      <vt:lpstr>What is Dependency Injection</vt:lpstr>
      <vt:lpstr>@Component</vt:lpstr>
      <vt:lpstr>@Autowired</vt:lpstr>
      <vt:lpstr>@Configuration</vt:lpstr>
      <vt:lpstr>Testing</vt:lpstr>
      <vt:lpstr>Spring Boot &amp; Testing</vt:lpstr>
      <vt:lpstr>Testing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Basics</dc:title>
  <dc:creator>Ry Lowry</dc:creator>
  <cp:lastModifiedBy>Ry Lowry</cp:lastModifiedBy>
  <cp:revision>31</cp:revision>
  <dcterms:created xsi:type="dcterms:W3CDTF">2020-01-21T04:38:37Z</dcterms:created>
  <dcterms:modified xsi:type="dcterms:W3CDTF">2020-01-28T09:17:51Z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0x0101009F0D5DC08ED48D4ABAEA1C30F0E97538</vt:lpwstr>
  </property>
</Properties>
</file>