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73" r:id="rId3"/>
    <p:sldId id="258" r:id="rId4"/>
    <p:sldId id="259" r:id="rId5"/>
    <p:sldId id="267" r:id="rId6"/>
    <p:sldId id="260" r:id="rId7"/>
    <p:sldId id="262" r:id="rId8"/>
    <p:sldId id="263" r:id="rId9"/>
    <p:sldId id="264" r:id="rId10"/>
    <p:sldId id="276" r:id="rId11"/>
    <p:sldId id="268" r:id="rId12"/>
    <p:sldId id="261" r:id="rId13"/>
    <p:sldId id="265" r:id="rId14"/>
    <p:sldId id="270" r:id="rId15"/>
    <p:sldId id="271" r:id="rId16"/>
    <p:sldId id="275" r:id="rId17"/>
    <p:sldId id="269" r:id="rId18"/>
    <p:sldId id="272" r:id="rId19"/>
    <p:sldId id="277" r:id="rId20"/>
    <p:sldId id="278" r:id="rId21"/>
    <p:sldId id="279" r:id="rId22"/>
    <p:sldId id="280" r:id="rId23"/>
    <p:sldId id="281" r:id="rId24"/>
    <p:sldId id="283" r:id="rId25"/>
    <p:sldId id="282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5577" autoAdjust="0"/>
  </p:normalViewPr>
  <p:slideViewPr>
    <p:cSldViewPr snapToGrid="0">
      <p:cViewPr varScale="1">
        <p:scale>
          <a:sx n="107" d="100"/>
          <a:sy n="107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13CA-BDDA-44A7-9E0E-1B3B2C06E86C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684DD-E6C4-431E-8944-24331FC2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6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4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part2-basic-sql-scripts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Scripts initialize the embedded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 part3-broken-mysql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scripts were written for H2, don’t work with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 part4-mysql-support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platform can be switched.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both embedded and persisted.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the data duplication after restarting the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9633-C2FE-46D1-83E0-6D73619B6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E2D09-6E2C-4A9D-A450-77A1BA248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7916-CC03-48F2-8A14-4E6FD275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4163-3639-42B6-BC70-7C43E25A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EFFF-2283-41C5-893C-EAF77747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45E9-5A68-4FC7-8BC9-4CAB25EA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2127C-3924-4DA6-83FC-915231897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068CD-AC84-4D77-AE29-7BFDBBC6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342F-FDBA-4158-A3FE-43FC38AC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8FF69-2525-46BE-8484-212F67FB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7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DC68B-34E1-4261-8D20-05056B975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5C065-81B5-47D8-9F9F-D9CE0A811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FD810-0C83-4D87-B101-0122C5F5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5D0E-1F88-4600-88EA-CF09C061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4DFE-26FC-41B6-9E16-40C8D06F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21F6-8A80-4098-A736-198177F9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3FA3-80B9-4296-8BFD-DB981D99F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BB1A-5D42-483E-8DD7-FAB2ECA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AB013-CCD3-4CC7-9014-377A4824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A7B87-6A0B-4BA1-9222-9E3713ED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5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B395-EE2A-431F-8E8D-D97D9839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9EEAC-FD06-4D3F-92E7-FB7AFF9CA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CD2B-4B1C-412A-A8D1-631E1A98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D529-E65F-4EBD-BC4F-4D60F7EE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F9131-6C99-47C2-A827-750F44CC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BB40-4200-4513-BAB5-1D3F6554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8607-1EF8-4E06-8718-04634CA9C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17BBE-431D-4482-9C4A-2B28F7B6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805F0-B5EB-410A-8863-1AE58770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B216F-3882-4F0E-938C-E1D6D79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EC8A-9C67-4161-B882-8449CD20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A226-8A0D-418E-9D47-225B9525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7D65-A3A9-4D3D-B562-7DCF33F7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61342-A8BB-4ED5-984E-949746114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12A68-2F54-4FCF-AABC-7F7E5C391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000DC-DCF6-4A91-95B3-91666AD39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C8217-04BA-42B7-99DA-5B79B7FD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C0B41-901F-4F25-85E8-0C02D269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6EB65-395B-47E8-A80F-4E006135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4427-2CFD-4653-82D6-F2073201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73723-0AC8-48F7-8DA8-7B6E62FF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94BA5-45CF-429C-89D0-6C2B13E0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8F74B-2B39-46D0-B93C-82B44C64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8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F518F-6325-4572-9C51-5E32527F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A54BE-8D37-4609-A54C-59372BF4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E47DE-8D9D-4915-B977-C85FCD92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3DE3-EAD6-4B51-BB56-2885E020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1EB1-09B1-42F9-BA1E-4A24AEC6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DF25D-0869-4D66-8D4A-1CE233C0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59FBC-FD77-4BD3-8582-EFA3160E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F6F2C-9AD1-4209-B5BE-4D420C57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6845-C18D-4F20-9140-D3225627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095E-9600-4585-8453-78D5A7CC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B722-0AAA-409C-9F38-E1117F9EB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5096E-790B-42A5-9314-5BC2BC20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0AA04-B450-400B-9430-472EC507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6015B-5244-464A-954F-EEA56992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28463-2F56-4DC2-BD5B-94CD61C8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2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281B-C46E-4A13-A30A-2F9DD89C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D732D-DCFF-4E65-BA49-BBAB2D4F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22036-835B-456C-847E-A251EC8A7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9D00-AE5B-46A6-ADC3-4198439BF718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289B-D4B2-495D-B463-D553B69FB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911F-7389-4F97-BB69-54673C646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1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howto.html#howto-initialize-a-database-using-spring-jdb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Persistence_API/" TargetMode="External"/><Relationship Id="rId2" Type="http://schemas.openxmlformats.org/officeDocument/2006/relationships/hyperlink" Target="https://en.wikipedia.org/wiki/Java_Database_Connectivit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2database.com/html/main.html" TargetMode="External"/><Relationship Id="rId3" Type="http://schemas.openxmlformats.org/officeDocument/2006/relationships/hyperlink" Target="https://www.w3schools.com/sql/sql_create_table.asp" TargetMode="External"/><Relationship Id="rId7" Type="http://schemas.openxmlformats.org/officeDocument/2006/relationships/hyperlink" Target="https://www.w3schools.com/sql/sql_delete.asp" TargetMode="External"/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update.asp" TargetMode="External"/><Relationship Id="rId11" Type="http://schemas.openxmlformats.org/officeDocument/2006/relationships/hyperlink" Target="http://www.h2database.com/html/grammar.html" TargetMode="External"/><Relationship Id="rId5" Type="http://schemas.openxmlformats.org/officeDocument/2006/relationships/hyperlink" Target="https://www.w3schools.com/sql/sql_insert.asp" TargetMode="External"/><Relationship Id="rId10" Type="http://schemas.openxmlformats.org/officeDocument/2006/relationships/hyperlink" Target="http://www.h2database.com/html/commands.html" TargetMode="External"/><Relationship Id="rId4" Type="http://schemas.openxmlformats.org/officeDocument/2006/relationships/hyperlink" Target="https://www.w3schools.com/sql/sql_select.asp" TargetMode="External"/><Relationship Id="rId9" Type="http://schemas.openxmlformats.org/officeDocument/2006/relationships/hyperlink" Target="http://www.h2database.com/html/datatype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xkcd.com/327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sqldb.org/" TargetMode="External"/><Relationship Id="rId2" Type="http://schemas.openxmlformats.org/officeDocument/2006/relationships/hyperlink" Target="http://www.h2database.com/html/main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riadb.com/" TargetMode="External"/><Relationship Id="rId5" Type="http://schemas.openxmlformats.org/officeDocument/2006/relationships/hyperlink" Target="https://www.postgresql.org/" TargetMode="External"/><Relationship Id="rId4" Type="http://schemas.openxmlformats.org/officeDocument/2006/relationships/hyperlink" Target="https://www.mysql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2-conso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E43E-ECC2-440B-A56A-FA30E5CEC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27113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C2F1-F0AF-4E65-9372-D1202400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Using the 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6E0D2-5E29-4A6B-A3D7-6FABA7BC7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how to connect and get around.</a:t>
            </a:r>
          </a:p>
        </p:txBody>
      </p:sp>
    </p:spTree>
    <p:extLst>
      <p:ext uri="{BB962C8B-B14F-4D97-AF65-F5344CB8AC3E}">
        <p14:creationId xmlns:p14="http://schemas.microsoft.com/office/powerpoint/2010/main" val="110181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340E-C1E1-4FC1-8C06-912BD000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CA264-4592-46E0-9732-B47DB35D0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your database with tables and data</a:t>
            </a:r>
          </a:p>
        </p:txBody>
      </p:sp>
    </p:spTree>
    <p:extLst>
      <p:ext uri="{BB962C8B-B14F-4D97-AF65-F5344CB8AC3E}">
        <p14:creationId xmlns:p14="http://schemas.microsoft.com/office/powerpoint/2010/main" val="354511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F7B3-214B-4F88-8FBB-AB788DF7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A884-BBA8-4A3B-B17F-7A16018A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app starts its database is empty. No tables. No rows. No structure. NOTHING!</a:t>
            </a:r>
          </a:p>
          <a:p>
            <a:r>
              <a:rPr lang="en-US" dirty="0"/>
              <a:t>You need to </a:t>
            </a:r>
            <a:r>
              <a:rPr lang="en-US" b="1" dirty="0"/>
              <a:t>bootstrap</a:t>
            </a:r>
            <a:r>
              <a:rPr lang="en-US" dirty="0"/>
              <a:t> the database to make it useful.</a:t>
            </a:r>
          </a:p>
          <a:p>
            <a:pPr lvl="1"/>
            <a:r>
              <a:rPr lang="en-US" dirty="0"/>
              <a:t>Create tables</a:t>
            </a:r>
          </a:p>
          <a:p>
            <a:pPr lvl="1"/>
            <a:r>
              <a:rPr lang="en-US" dirty="0"/>
              <a:t>Insert default data</a:t>
            </a:r>
          </a:p>
          <a:p>
            <a:r>
              <a:rPr lang="en-US" dirty="0"/>
              <a:t>Spring Boot supports 2 methods:</a:t>
            </a:r>
          </a:p>
          <a:p>
            <a:pPr lvl="1"/>
            <a:r>
              <a:rPr lang="en-US" dirty="0"/>
              <a:t>SQL files (simple)</a:t>
            </a:r>
          </a:p>
          <a:p>
            <a:pPr lvl="1"/>
            <a:r>
              <a:rPr lang="en-US" dirty="0"/>
              <a:t>Migrations (advanced)</a:t>
            </a:r>
          </a:p>
        </p:txBody>
      </p:sp>
    </p:spTree>
    <p:extLst>
      <p:ext uri="{BB962C8B-B14F-4D97-AF65-F5344CB8AC3E}">
        <p14:creationId xmlns:p14="http://schemas.microsoft.com/office/powerpoint/2010/main" val="153189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85BA-83E9-49A2-B8B0-DA0E20A5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With SQL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EBE8-6175-4D7A-B226-B3146051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bootstrap the database with files containing SQL statements.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Schema</a:t>
            </a:r>
          </a:p>
          <a:p>
            <a:r>
              <a:rPr lang="en-US" dirty="0"/>
              <a:t>Create </a:t>
            </a:r>
            <a:r>
              <a:rPr lang="en-US" b="1" dirty="0" err="1"/>
              <a:t>src</a:t>
            </a:r>
            <a:r>
              <a:rPr lang="en-US" b="1" dirty="0"/>
              <a:t>/main/resources/</a:t>
            </a:r>
            <a:r>
              <a:rPr lang="en-US" b="1" dirty="0" err="1"/>
              <a:t>schema.sql</a:t>
            </a:r>
            <a:endParaRPr lang="en-US" b="1" dirty="0"/>
          </a:p>
          <a:p>
            <a:r>
              <a:rPr lang="en-US" dirty="0"/>
              <a:t>Write create statements for tables, indexes, etc. here.</a:t>
            </a:r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r>
              <a:rPr lang="en-US" dirty="0"/>
              <a:t>Create </a:t>
            </a:r>
            <a:r>
              <a:rPr lang="en-US" b="1" dirty="0" err="1"/>
              <a:t>src</a:t>
            </a:r>
            <a:r>
              <a:rPr lang="en-US" b="1" dirty="0"/>
              <a:t>/main/resources/</a:t>
            </a:r>
            <a:r>
              <a:rPr lang="en-US" b="1" dirty="0" err="1"/>
              <a:t>data.sql</a:t>
            </a:r>
            <a:endParaRPr lang="en-US" b="1" dirty="0"/>
          </a:p>
          <a:p>
            <a:r>
              <a:rPr lang="en-US" dirty="0"/>
              <a:t>Write insert statements to fill the database with an initial set of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2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0E57-CA9D-4D3D-8860-1598DB27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With SQL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4FC83-7315-46D0-8E3F-EBE0AC86A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85A46-26D7-46E9-B7D5-322ABB581D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if you are comfortable with SQL.</a:t>
            </a:r>
          </a:p>
          <a:p>
            <a:r>
              <a:rPr lang="en-US" dirty="0"/>
              <a:t>Fast and simple to add to your project.</a:t>
            </a:r>
          </a:p>
          <a:p>
            <a:r>
              <a:rPr lang="en-US" dirty="0"/>
              <a:t>Works well with embedded databases.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DEE4F-FC39-4DCC-8915-E98AA6B0D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E8CBF-9359-4F0B-8798-986C28BABD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very portable from database to database.</a:t>
            </a:r>
          </a:p>
          <a:p>
            <a:r>
              <a:rPr lang="en-US" dirty="0" err="1"/>
              <a:t>data.sql</a:t>
            </a:r>
            <a:r>
              <a:rPr lang="en-US" dirty="0"/>
              <a:t> can be tricky when using a persisted database and can lead to accidentally duplicating data.</a:t>
            </a:r>
          </a:p>
        </p:txBody>
      </p:sp>
    </p:spTree>
    <p:extLst>
      <p:ext uri="{BB962C8B-B14F-4D97-AF65-F5344CB8AC3E}">
        <p14:creationId xmlns:p14="http://schemas.microsoft.com/office/powerpoint/2010/main" val="276232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BFFC-B197-47BA-A494-DE26C154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Multiple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D4E7-141A-4369-A864-3E5B8C77D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Files can support multiple databases, with some effort.</a:t>
            </a:r>
          </a:p>
          <a:p>
            <a:r>
              <a:rPr lang="en-US" dirty="0"/>
              <a:t>Use the “</a:t>
            </a:r>
            <a:r>
              <a:rPr lang="en-US" dirty="0" err="1"/>
              <a:t>spring.datasource.platform</a:t>
            </a:r>
            <a:r>
              <a:rPr lang="en-US" dirty="0"/>
              <a:t>” property to identify which database you are using.</a:t>
            </a:r>
          </a:p>
          <a:p>
            <a:r>
              <a:rPr lang="en-US" dirty="0"/>
              <a:t>Create data-{platform}.</a:t>
            </a:r>
            <a:r>
              <a:rPr lang="en-US" dirty="0" err="1"/>
              <a:t>sql</a:t>
            </a:r>
            <a:r>
              <a:rPr lang="en-US" dirty="0"/>
              <a:t> and schema-{platform}.</a:t>
            </a:r>
            <a:r>
              <a:rPr lang="en-US" dirty="0" err="1"/>
              <a:t>sql</a:t>
            </a:r>
            <a:r>
              <a:rPr lang="en-US" dirty="0"/>
              <a:t> files.</a:t>
            </a:r>
          </a:p>
          <a:p>
            <a:r>
              <a:rPr lang="en-US" dirty="0">
                <a:hlinkClick r:id="rId2"/>
              </a:rPr>
              <a:t>Read Section 10.3. Initialize a Database</a:t>
            </a:r>
            <a:r>
              <a:rPr lang="en-US" dirty="0"/>
              <a:t> for details.</a:t>
            </a:r>
          </a:p>
        </p:txBody>
      </p:sp>
    </p:spTree>
    <p:extLst>
      <p:ext uri="{BB962C8B-B14F-4D97-AF65-F5344CB8AC3E}">
        <p14:creationId xmlns:p14="http://schemas.microsoft.com/office/powerpoint/2010/main" val="50324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AA67-8D4D-49BA-A7A1-CB9F932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Bootstrapping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5C05F-C1F2-49B3-A6A2-08D8C9436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how </a:t>
            </a:r>
            <a:r>
              <a:rPr lang="en-US" dirty="0" err="1"/>
              <a:t>data.sql</a:t>
            </a:r>
            <a:r>
              <a:rPr lang="en-US" dirty="0"/>
              <a:t> and </a:t>
            </a:r>
            <a:r>
              <a:rPr lang="en-US" dirty="0" err="1"/>
              <a:t>schema.sql</a:t>
            </a:r>
            <a:r>
              <a:rPr lang="en-US" dirty="0"/>
              <a:t> work in practice.</a:t>
            </a:r>
          </a:p>
        </p:txBody>
      </p:sp>
    </p:spTree>
    <p:extLst>
      <p:ext uri="{BB962C8B-B14F-4D97-AF65-F5344CB8AC3E}">
        <p14:creationId xmlns:p14="http://schemas.microsoft.com/office/powerpoint/2010/main" val="111847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340E-C1E1-4FC1-8C06-912BD000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from Java</a:t>
            </a:r>
          </a:p>
        </p:txBody>
      </p:sp>
    </p:spTree>
    <p:extLst>
      <p:ext uri="{BB962C8B-B14F-4D97-AF65-F5344CB8AC3E}">
        <p14:creationId xmlns:p14="http://schemas.microsoft.com/office/powerpoint/2010/main" val="118612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42B2-5D51-4494-A68B-5079DD81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and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D53F-C9A8-4265-A578-4FC17DE2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JDBC: Java Database Connectivity</a:t>
            </a:r>
            <a:br>
              <a:rPr lang="en-US" dirty="0"/>
            </a:br>
            <a:r>
              <a:rPr lang="en-US" dirty="0"/>
              <a:t>A basic API for communicating with databases from Java.</a:t>
            </a:r>
          </a:p>
          <a:p>
            <a:pPr lvl="1"/>
            <a:r>
              <a:rPr lang="en-US" dirty="0"/>
              <a:t>Write your own SQL statements.</a:t>
            </a:r>
          </a:p>
          <a:p>
            <a:pPr lvl="1"/>
            <a:r>
              <a:rPr lang="en-US" dirty="0"/>
              <a:t>Easy prepared statements.</a:t>
            </a:r>
          </a:p>
          <a:p>
            <a:r>
              <a:rPr lang="en-US" dirty="0">
                <a:hlinkClick r:id="rId3"/>
              </a:rPr>
              <a:t>JPA: Java Persistence API</a:t>
            </a:r>
            <a:br>
              <a:rPr lang="en-US" dirty="0"/>
            </a:br>
            <a:r>
              <a:rPr lang="en-US" dirty="0"/>
              <a:t>Another API offering more advanced functionality.</a:t>
            </a:r>
          </a:p>
          <a:p>
            <a:pPr lvl="1"/>
            <a:r>
              <a:rPr lang="en-US" dirty="0"/>
              <a:t>Automatically generate tables from a class definition.</a:t>
            </a:r>
          </a:p>
          <a:p>
            <a:pPr lvl="1"/>
            <a:r>
              <a:rPr lang="en-US" dirty="0"/>
              <a:t>No need to write SQL except in special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381172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924F-5F1B-4751-8ADD-A8BEB00D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87B1-D403-40B3-98B5-ED8671BF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JdbcTemplate</a:t>
            </a:r>
            <a:br>
              <a:rPr lang="en-US" dirty="0"/>
            </a:br>
            <a:r>
              <a:rPr lang="en-US" dirty="0" err="1"/>
              <a:t>JavaDoc</a:t>
            </a:r>
            <a:r>
              <a:rPr lang="en-US" dirty="0"/>
              <a:t>: Executes core JDBC workflow, leaving application code to provide SQL and extract results.</a:t>
            </a:r>
          </a:p>
          <a:p>
            <a:r>
              <a:rPr lang="en-US" dirty="0"/>
              <a:t>Write SQL and use the results in Java.</a:t>
            </a:r>
          </a:p>
          <a:p>
            <a:r>
              <a:rPr lang="en-US" dirty="0"/>
              <a:t>Use lambdas to transform database records into Java objects.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4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FBAF-532F-4FB6-B29C-A9B79784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4597-9FF0-4689-864F-53155591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SQL Tutorial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Knowing how to use SQL to </a:t>
            </a:r>
            <a:r>
              <a:rPr lang="en-US" dirty="0">
                <a:hlinkClick r:id="rId3"/>
              </a:rPr>
              <a:t>create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select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insert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update</a:t>
            </a:r>
            <a:r>
              <a:rPr lang="en-US" dirty="0"/>
              <a:t>, and </a:t>
            </a:r>
            <a:r>
              <a:rPr lang="en-US" dirty="0">
                <a:hlinkClick r:id="rId7"/>
              </a:rPr>
              <a:t>delete</a:t>
            </a:r>
            <a:r>
              <a:rPr lang="en-US" dirty="0"/>
              <a:t> will be helpful. This tutorial covers many of the commands, though they may need to be slightly adapted from database to database.</a:t>
            </a:r>
          </a:p>
          <a:p>
            <a:r>
              <a:rPr lang="en-US" dirty="0"/>
              <a:t>H2 </a:t>
            </a:r>
            <a:r>
              <a:rPr lang="en-US" dirty="0">
                <a:hlinkClick r:id="rId8"/>
              </a:rPr>
              <a:t>Homepage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Data Types</a:t>
            </a:r>
            <a:r>
              <a:rPr lang="en-US" dirty="0"/>
              <a:t>, </a:t>
            </a:r>
            <a:r>
              <a:rPr lang="en-US" dirty="0">
                <a:hlinkClick r:id="rId10"/>
              </a:rPr>
              <a:t>Commands</a:t>
            </a:r>
            <a:r>
              <a:rPr lang="en-US" dirty="0"/>
              <a:t>, </a:t>
            </a:r>
            <a:r>
              <a:rPr lang="en-US" dirty="0">
                <a:hlinkClick r:id="rId11"/>
              </a:rPr>
              <a:t>SQL Grammar</a:t>
            </a:r>
            <a:br>
              <a:rPr lang="en-US" dirty="0"/>
            </a:br>
            <a:r>
              <a:rPr lang="en-US" dirty="0"/>
              <a:t>H2 is the database we will use most extensively in class. These pages may come in handy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4162340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7C8E-87C9-435C-8D15-772727F2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JdbcTemplate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FD48FA-68BF-4F69-B46C-6164A24E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40"/>
            <a:ext cx="10515600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BookDemoConfiguration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1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AA3B-07C0-404F-8B5A-FD94BCFB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C67FE5-1B30-4D98-82D1-8ECCFEAF8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95228"/>
            <a:ext cx="10515600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PostMapping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"/authors"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&lt;Author&gt;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RequestBody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 author)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is used to capture newly generated IDs.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GeneratedKeyHolder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.update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(con -&gt;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Prepared statements guard again SQL injection attacks.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The "?" characters are place holders for real values.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con.prepareStatement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"insert into author (username, name, bio) values (?, ?, ?)"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Statement.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RETURN_GENERATED_KEYS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Provide the actual values for each place holder.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The first argument is the place holder position.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The second argument is the actual value.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.getUsername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.getBio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Extract the generated id.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keyHolder.getKey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0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16EA-6997-4BCA-A0DB-C7BD98F1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List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374736-0404-42F3-A127-4E013CF9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15600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"/authors"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List&lt;Author&gt;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findAuthors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.query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"select * from author"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-&gt;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This row mapper is written as a lambda and converts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// raw database results into Java objects.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author.setBio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"bio"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0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A7F3-6D47-410E-8CCB-18945D4A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an Individual Record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91473E-2515-41EE-AE42-DFBAA2202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1561"/>
            <a:ext cx="10515600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"/authors/{id}"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&lt;Author&gt;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findAuthor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PathVariable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id)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Author result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.queryForObject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"select * from author where id = ?"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-&gt;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Author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author.setBio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"bio"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This id will be used in the place holder.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NOT_FOUND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195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BF1C-3C36-7F41-998C-F21F579D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Statements &amp;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7720-337A-C24D-BF05-8BEB96C9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https://xkcd.com/327/</a:t>
            </a:r>
            <a:endParaRPr lang="en-US" dirty="0"/>
          </a:p>
          <a:p>
            <a:r>
              <a:rPr lang="en-US" dirty="0"/>
              <a:t>Prepared statements help prevent malicious SQL.</a:t>
            </a:r>
          </a:p>
          <a:p>
            <a:r>
              <a:rPr lang="en-US" dirty="0"/>
              <a:t>Use the “?” placeholder for values instead of raw strings.</a:t>
            </a:r>
          </a:p>
          <a:p>
            <a:r>
              <a:rPr lang="en-US" b="1" dirty="0"/>
              <a:t>NEVER</a:t>
            </a:r>
            <a:r>
              <a:rPr lang="en-US" dirty="0"/>
              <a:t> use string concatenation in a SQL statement.</a:t>
            </a:r>
          </a:p>
        </p:txBody>
      </p:sp>
    </p:spTree>
    <p:extLst>
      <p:ext uri="{BB962C8B-B14F-4D97-AF65-F5344CB8AC3E}">
        <p14:creationId xmlns:p14="http://schemas.microsoft.com/office/powerpoint/2010/main" val="210019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D535-86D9-4E24-894C-E375A51F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&amp; </a:t>
            </a:r>
            <a:r>
              <a:rPr lang="en-US" dirty="0" err="1"/>
              <a:t>JdbcTemplate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0FF9F-D0FD-48F2-92FD-B2C775F09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032F6-D3C7-4C8C-8885-0DA5B24931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Complete control over the SQL that is executed by the database.</a:t>
            </a:r>
          </a:p>
          <a:p>
            <a:r>
              <a:rPr lang="en-US" dirty="0"/>
              <a:t>Write complex queries with total control over how their results are mapped to java objects.</a:t>
            </a:r>
          </a:p>
          <a:p>
            <a:r>
              <a:rPr lang="en-US" dirty="0" err="1"/>
              <a:t>PreparedStatement</a:t>
            </a:r>
            <a:r>
              <a:rPr lang="en-US" dirty="0"/>
              <a:t> helps keep you safe from SQL injection.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040CE-EA3F-4186-A82E-B50435613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1EF50-608C-441B-B6B2-ECB1D0FB77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JdbcTemplate</a:t>
            </a:r>
            <a:r>
              <a:rPr lang="en-US" dirty="0"/>
              <a:t> has many methods. It can be hard to know which is best to use.</a:t>
            </a:r>
          </a:p>
          <a:p>
            <a:r>
              <a:rPr lang="en-US" dirty="0"/>
              <a:t>Verbose code with lots of boilerplate.</a:t>
            </a:r>
          </a:p>
        </p:txBody>
      </p:sp>
    </p:spTree>
    <p:extLst>
      <p:ext uri="{BB962C8B-B14F-4D97-AF65-F5344CB8AC3E}">
        <p14:creationId xmlns:p14="http://schemas.microsoft.com/office/powerpoint/2010/main" val="2742216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C1C9-D683-9C4D-BB3E-DC51D2F2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392E-9B39-7447-A159-29D7C3B3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for Java Persistence API, JPA adds a layer between your Java application and your database. It </a:t>
            </a:r>
            <a:r>
              <a:rPr lang="en-US" b="1" dirty="0"/>
              <a:t>maps Java objects</a:t>
            </a:r>
            <a:r>
              <a:rPr lang="en-US" dirty="0"/>
              <a:t> </a:t>
            </a:r>
            <a:r>
              <a:rPr lang="en-US" b="1" dirty="0"/>
              <a:t>to tables </a:t>
            </a:r>
            <a:r>
              <a:rPr lang="en-US" dirty="0"/>
              <a:t>in a database.</a:t>
            </a:r>
          </a:p>
          <a:p>
            <a:r>
              <a:rPr lang="en-US" dirty="0"/>
              <a:t>Reduces the amount of SQL you need to write by generating it for you.</a:t>
            </a:r>
          </a:p>
          <a:p>
            <a:r>
              <a:rPr lang="en-US" dirty="0"/>
              <a:t>Good for rapid prototyping when using an embedded database.</a:t>
            </a:r>
          </a:p>
        </p:txBody>
      </p:sp>
    </p:spTree>
    <p:extLst>
      <p:ext uri="{BB962C8B-B14F-4D97-AF65-F5344CB8AC3E}">
        <p14:creationId xmlns:p14="http://schemas.microsoft.com/office/powerpoint/2010/main" val="3184201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F7D5-92BC-6E42-B733-D6E2A701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00AE-651F-7644-B370-86058F845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JPA has the concept of entities.</a:t>
            </a:r>
          </a:p>
          <a:p>
            <a:r>
              <a:rPr lang="en-US" dirty="0"/>
              <a:t>Entities are Java classes that are stored in the database and managed by JPA.</a:t>
            </a:r>
          </a:p>
        </p:txBody>
      </p:sp>
    </p:spTree>
    <p:extLst>
      <p:ext uri="{BB962C8B-B14F-4D97-AF65-F5344CB8AC3E}">
        <p14:creationId xmlns:p14="http://schemas.microsoft.com/office/powerpoint/2010/main" val="3969243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41CF-1880-3D41-9E52-D74E5C8A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0409-0603-D841-AC61-00CCFB39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9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7C86-15F6-4C40-B88C-73DF4EF9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vs Persisted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CA606-AC5E-4BC7-8428-1B245E067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Embedded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659C7-8248-4E71-ABC7-4277E2A9D8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is lost when app restarts</a:t>
            </a:r>
          </a:p>
          <a:p>
            <a:r>
              <a:rPr lang="en-US" dirty="0"/>
              <a:t>Built into the app, no separate install needed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hlinkClick r:id="rId2"/>
              </a:rPr>
              <a:t>H2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HSQLDB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ADDC0-0622-4600-888D-A726D81B9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Persisted Databases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39CCB-6F89-4500-96B9-C8AFC5C680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Data remains when app restarts</a:t>
            </a:r>
          </a:p>
          <a:p>
            <a:r>
              <a:rPr lang="en-US" dirty="0"/>
              <a:t>Separate from the application, requires installation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hlinkClick r:id="rId4"/>
              </a:rPr>
              <a:t>MySQL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PostgreSQL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MariaDB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0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A6BB-C8A8-4549-AA07-63D23FD3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Embedded?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7259-7E5E-41EE-86F5-24AB60C9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prototyping</a:t>
            </a:r>
          </a:p>
          <a:p>
            <a:r>
              <a:rPr lang="en-US" dirty="0"/>
              <a:t>Makes automated testing easy</a:t>
            </a:r>
          </a:p>
          <a:p>
            <a:pPr lvl="1"/>
            <a:r>
              <a:rPr lang="en-US" dirty="0"/>
              <a:t>Tests do not pollute database with test data over time</a:t>
            </a:r>
          </a:p>
          <a:p>
            <a:r>
              <a:rPr lang="en-US" dirty="0"/>
              <a:t>Easy for others to clone your project and run it</a:t>
            </a:r>
          </a:p>
          <a:p>
            <a:pPr lvl="1"/>
            <a:r>
              <a:rPr lang="en-US" dirty="0"/>
              <a:t>Easy participation makes contributions to your project more likely</a:t>
            </a:r>
          </a:p>
          <a:p>
            <a:pPr lvl="1"/>
            <a:r>
              <a:rPr lang="en-US" dirty="0"/>
              <a:t>Someone can try your application without having to install a database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92852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4594-B84E-4FBC-B268-C3957A85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H2 In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419352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8263-9126-4D7E-BC80-85551C17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14FA-191F-44E4-B4C5-D3AE476C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16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H2 is an embedded database with a browser-based UI.</a:t>
            </a:r>
          </a:p>
          <a:p>
            <a:pPr marL="0" indent="0">
              <a:buNone/>
            </a:pPr>
            <a:r>
              <a:rPr lang="en-US" dirty="0"/>
              <a:t>To start using it, you need to add a new dependency to your project’s </a:t>
            </a:r>
            <a:r>
              <a:rPr lang="en-US" dirty="0" err="1"/>
              <a:t>build.gradle</a:t>
            </a:r>
            <a:r>
              <a:rPr lang="en-US" dirty="0"/>
              <a:t>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D1FCF72-5C2A-466C-876D-E2251AA1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27294"/>
            <a:ext cx="105156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runtime(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'com.h2database:h2’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8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6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9915-BF4C-47E0-805D-6D7D0D7E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FCBB-B4B0-4E25-AD57-25CF9778C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Enable H2’s console in </a:t>
            </a:r>
            <a:r>
              <a:rPr lang="en-US" dirty="0" err="1"/>
              <a:t>application.properties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your app and visit </a:t>
            </a:r>
            <a:r>
              <a:rPr lang="en-US" dirty="0">
                <a:hlinkClick r:id="rId2"/>
              </a:rPr>
              <a:t>http://localhost:8080/h2-console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E8726B-EA1A-4618-ABE8-CC1E45C8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7940"/>
            <a:ext cx="1051560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spring.h2.console.enabled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97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5235-47C6-4187-AD7A-74B6C662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2EB2-77BE-48E5-A10B-BBE205E2C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Connect using the settings below: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901670C-F946-4120-B666-D6F707E93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86523"/>
              </p:ext>
            </p:extLst>
          </p:nvPr>
        </p:nvGraphicFramePr>
        <p:xfrm>
          <a:off x="838200" y="3881966"/>
          <a:ext cx="494665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73325">
                  <a:extLst>
                    <a:ext uri="{9D8B030D-6E8A-4147-A177-3AD203B41FA5}">
                      <a16:colId xmlns:a16="http://schemas.microsoft.com/office/drawing/2014/main" val="2254103676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565711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org.h2.Driver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JDBC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jdbc:h2:mem:testdb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9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(leave blank)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12031"/>
                  </a:ext>
                </a:extLst>
              </a:tr>
            </a:tbl>
          </a:graphicData>
        </a:graphic>
      </p:graphicFrame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716DBF-EC42-4848-ACCA-5BA52864D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2" y="2732616"/>
            <a:ext cx="431542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9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44B6-49E1-497C-A90F-A3102575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F3CA-32E0-403D-86F3-61AE4B17F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Use the UI to explore and edit your data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034276-72BB-4448-8488-12AFA5CBA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90" y="2545077"/>
            <a:ext cx="7381620" cy="36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8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1468</Words>
  <Application>Microsoft Macintosh PowerPoint</Application>
  <PresentationFormat>Widescreen</PresentationFormat>
  <Paragraphs>143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Office Theme</vt:lpstr>
      <vt:lpstr>Databases</vt:lpstr>
      <vt:lpstr>SQL Resources</vt:lpstr>
      <vt:lpstr>Embedded vs Persisted Databases</vt:lpstr>
      <vt:lpstr>Why Use Embedded?</vt:lpstr>
      <vt:lpstr>Using H2 In Your Application</vt:lpstr>
      <vt:lpstr>Get Started</vt:lpstr>
      <vt:lpstr>Using the GUI</vt:lpstr>
      <vt:lpstr>Using the GUI</vt:lpstr>
      <vt:lpstr>Using the GUI</vt:lpstr>
      <vt:lpstr>Demo: Using the GUI</vt:lpstr>
      <vt:lpstr>Bootstrapping</vt:lpstr>
      <vt:lpstr>Database Bootstrapping</vt:lpstr>
      <vt:lpstr>Bootstrapping With SQL Files</vt:lpstr>
      <vt:lpstr>Bootstrapping With SQL Files</vt:lpstr>
      <vt:lpstr>Supporting Multiple Databases</vt:lpstr>
      <vt:lpstr>Demo: Bootstrapping Databases</vt:lpstr>
      <vt:lpstr>Accessing Data from Java</vt:lpstr>
      <vt:lpstr>JDBC and JPA</vt:lpstr>
      <vt:lpstr>Using JDBC</vt:lpstr>
      <vt:lpstr>Configuring JdbcTemplate</vt:lpstr>
      <vt:lpstr>Insert</vt:lpstr>
      <vt:lpstr>Select a List</vt:lpstr>
      <vt:lpstr>Select an Individual Record</vt:lpstr>
      <vt:lpstr>Prepared Statements &amp; SQL Injection</vt:lpstr>
      <vt:lpstr>JDBC &amp; JdbcTemplate</vt:lpstr>
      <vt:lpstr>JPA</vt:lpstr>
      <vt:lpstr>Entities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Databases</dc:title>
  <dc:creator>Ry Lowry</dc:creator>
  <cp:lastModifiedBy>Ry Lowry</cp:lastModifiedBy>
  <cp:revision>42</cp:revision>
  <dcterms:created xsi:type="dcterms:W3CDTF">2020-02-10T03:24:24Z</dcterms:created>
  <dcterms:modified xsi:type="dcterms:W3CDTF">2020-02-13T15:17:53Z</dcterms:modified>
</cp:coreProperties>
</file>