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2B47-53DE-491F-AFA8-F85C34F36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49186-A2A0-4D68-889F-CB621076C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E5B81-46BD-4F17-99CF-EBAA4508C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E94E-E393-48C1-95CD-8D7A0B3AE62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C5A14-D69E-4602-A426-EF7C4F971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98540-DA5C-4FF8-8C43-ACBF2133E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7195-30D2-45D6-937B-0E862EC98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7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450EA-E7BD-44FB-B216-519607D22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EBD9A-232C-4069-BB1F-4FF5AB41A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C60A8-AA81-40B5-A864-58CF930F3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E94E-E393-48C1-95CD-8D7A0B3AE62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DEFD3-A127-41AE-B07A-3CF9CEE7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13D82-3433-486A-BBCD-975AD302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7195-30D2-45D6-937B-0E862EC98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9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907D89-9C7A-4CC9-BCED-FEA3367DA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0F42D-0064-431B-8B47-7621F3678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A705-235F-4173-8ADF-386C0515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E94E-E393-48C1-95CD-8D7A0B3AE62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1D6D2-6ECC-4C0B-B95B-9D548085F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6F0A2-1960-45D5-8CA8-A532FF058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7195-30D2-45D6-937B-0E862EC98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3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7F949-0659-4017-8243-5698CC534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5BC66-BCBF-4A1E-BCCB-CA13D1200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C5764-5701-4A5D-A544-91BEDF16B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E94E-E393-48C1-95CD-8D7A0B3AE62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DA143-DBB6-4DC1-9B17-E315ED0A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5BE99-F26F-4689-A8D6-36833AD36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7195-30D2-45D6-937B-0E862EC98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8A392-3B3A-4F71-A5B3-065FE4C80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D80C5-523F-4DD8-B2FC-D4B587F59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65E75-28F8-43A0-B11D-8A083474E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E94E-E393-48C1-95CD-8D7A0B3AE62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4D63A-E4EE-4E6D-94CE-E0609C07D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FD5B1-39CE-4409-BF26-0141BBC20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7195-30D2-45D6-937B-0E862EC98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0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83A30-0D76-4ADF-B4BD-E929EBA54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1F002-CF66-406B-9290-CD01434D24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6B287-8EAE-449E-B511-2CA31DDDA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D152D-C4D0-41D9-B19B-4D389887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E94E-E393-48C1-95CD-8D7A0B3AE62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62F5C-CFCC-4446-914B-99CF4E1C2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4F9C0-6BFC-465F-AC55-B6021BE0E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7195-30D2-45D6-937B-0E862EC98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0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740F2-B50D-47C8-A272-F16ADE4E7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01BB0-A4A3-4E86-B44C-79FE65D77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BA8DA-54EA-4DDC-9DE3-2E27A4732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2AF0C2-3443-449E-9680-6B148105C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5E4151-38F7-4EDD-B954-13A54E0A6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9B2449-E85A-44F9-832E-C8C55E284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E94E-E393-48C1-95CD-8D7A0B3AE62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A8CA3E-AE75-46BD-BC7F-482740D2A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64838-7487-47A8-A60A-52397024F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7195-30D2-45D6-937B-0E862EC98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45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BE7D-EB61-4F24-93F2-0FE5FA41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28283F-8B9B-4120-A1C1-971544513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E94E-E393-48C1-95CD-8D7A0B3AE62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04D1C8-EFEC-4E24-A030-C483444B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46746-3E25-4310-A753-313F1EB54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7195-30D2-45D6-937B-0E862EC98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5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2B03A0-D5EA-41E8-BB26-AE6B4222C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E94E-E393-48C1-95CD-8D7A0B3AE62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B86EA-539B-48AB-85C3-2BC66393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B1D06-0A99-4036-9A6C-D2793D24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7195-30D2-45D6-937B-0E862EC98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8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199B-2125-469C-979C-7B89ABB57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FC103-9817-449C-BDE2-CDF9840D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67462-7AB5-46C0-AE98-7AD3FABCD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1B676-797A-49AE-91BB-8839EB350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E94E-E393-48C1-95CD-8D7A0B3AE62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57972-3BC6-43E2-A5B5-D0F24311B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7BC77-013F-4263-A3DB-58AE4DB5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7195-30D2-45D6-937B-0E862EC98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5C6D4-5F27-4AB4-BD51-97BB25AED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D2FB92-7E55-4573-B0FC-27406F710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ADFEA-A5C7-4DD0-8B68-CC849AC28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3DF5C-9A5D-41CC-93F3-EF6E0AA8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E94E-E393-48C1-95CD-8D7A0B3AE62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A808F-DB46-4904-899D-596656DA2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2356D-C778-4FCE-80B0-168057AD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7195-30D2-45D6-937B-0E862EC98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74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DEF1A8-E4D2-4F7E-B07D-EE689FA7A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A1B7D-4F98-4A7A-B742-8DFC16AA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AE866-D135-4A09-9FCD-3E729C32E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6E94E-E393-48C1-95CD-8D7A0B3AE62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F3165-BDD5-4EEA-85B8-47EA1EE7A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7D709-1F88-4B2F-B082-3AA0C485C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07195-30D2-45D6-937B-0E862EC98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57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help.github.com/en/github/collaborating-with-issues-and-pull-requests/about-fork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username/project.git" TargetMode="External"/><Relationship Id="rId2" Type="http://schemas.openxmlformats.org/officeDocument/2006/relationships/hyperlink" Target="https://github.com/username/project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elp.github.com/en/github/creating-cloning-and-archiving-repositories/cloning-a-repositor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howtogit.archive.pieterdedecker.be/concepts/types-of-change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2C6D-60AE-46BD-96D4-AC4274F65B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With Git &amp; GitHub</a:t>
            </a:r>
          </a:p>
        </p:txBody>
      </p:sp>
    </p:spTree>
    <p:extLst>
      <p:ext uri="{BB962C8B-B14F-4D97-AF65-F5344CB8AC3E}">
        <p14:creationId xmlns:p14="http://schemas.microsoft.com/office/powerpoint/2010/main" val="1264813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E6CA6-7940-4080-B42E-8AF489F88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1493" y="332509"/>
            <a:ext cx="7398326" cy="590143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$ git add .</a:t>
            </a:r>
          </a:p>
          <a:p>
            <a:pPr marL="0" indent="0">
              <a:buNone/>
            </a:pPr>
            <a:r>
              <a:rPr lang="en-US" dirty="0"/>
              <a:t>$ git status</a:t>
            </a:r>
          </a:p>
          <a:p>
            <a:pPr marL="0" indent="0">
              <a:buNone/>
            </a:pPr>
            <a:r>
              <a:rPr lang="en-US" dirty="0"/>
              <a:t>On branch master</a:t>
            </a:r>
          </a:p>
          <a:p>
            <a:pPr marL="0" indent="0">
              <a:buNone/>
            </a:pPr>
            <a:r>
              <a:rPr lang="en-US" dirty="0"/>
              <a:t>Your branch is up-to-date with 'origin/master'.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Changes to be committed:</a:t>
            </a:r>
          </a:p>
          <a:p>
            <a:pPr marL="0" indent="0">
              <a:buNone/>
            </a:pPr>
            <a:r>
              <a:rPr lang="en-US" dirty="0"/>
              <a:t>  (use "git reset HEAD &lt;file&gt;..." to </a:t>
            </a:r>
            <a:r>
              <a:rPr lang="en-US" dirty="0" err="1"/>
              <a:t>unstage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        new file:   files/working-with-git-github.pptx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        new file:   images/git-1.svg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        new file:   images/github-fork.png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        modified:   index.md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DFEC92-07F8-48FB-A123-72BCCE977C69}"/>
              </a:ext>
            </a:extLst>
          </p:cNvPr>
          <p:cNvSpPr txBox="1"/>
          <p:nvPr/>
        </p:nvSpPr>
        <p:spPr>
          <a:xfrm>
            <a:off x="421766" y="5279832"/>
            <a:ext cx="34366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Over-Simplification</a:t>
            </a:r>
          </a:p>
          <a:p>
            <a:pPr algn="ctr"/>
            <a:r>
              <a:rPr lang="en-US" sz="2800" dirty="0"/>
              <a:t>Green = Good 2 Go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5023400-787D-44AF-9D04-22D8C84666BE}"/>
              </a:ext>
            </a:extLst>
          </p:cNvPr>
          <p:cNvSpPr/>
          <p:nvPr/>
        </p:nvSpPr>
        <p:spPr>
          <a:xfrm>
            <a:off x="3710996" y="253633"/>
            <a:ext cx="724461" cy="552203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5C85F0-A76B-4269-90D5-2DDCA475562E}"/>
              </a:ext>
            </a:extLst>
          </p:cNvPr>
          <p:cNvSpPr txBox="1"/>
          <p:nvPr/>
        </p:nvSpPr>
        <p:spPr>
          <a:xfrm>
            <a:off x="421767" y="205671"/>
            <a:ext cx="3138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“git add” lets you select which changes you would like to commit. The dot on the end reads as “all changes.”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8C63E3B-6467-45F8-BF29-4ABF15874E1E}"/>
              </a:ext>
            </a:extLst>
          </p:cNvPr>
          <p:cNvSpPr/>
          <p:nvPr/>
        </p:nvSpPr>
        <p:spPr>
          <a:xfrm>
            <a:off x="3710996" y="4015672"/>
            <a:ext cx="1230607" cy="552203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6F0FAF-64A8-482F-8270-1519B79F5403}"/>
              </a:ext>
            </a:extLst>
          </p:cNvPr>
          <p:cNvSpPr txBox="1"/>
          <p:nvPr/>
        </p:nvSpPr>
        <p:spPr>
          <a:xfrm>
            <a:off x="363307" y="3830108"/>
            <a:ext cx="3197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“git status” now shows changes in green, meaning they are ready to commit.</a:t>
            </a:r>
          </a:p>
        </p:txBody>
      </p:sp>
    </p:spTree>
    <p:extLst>
      <p:ext uri="{BB962C8B-B14F-4D97-AF65-F5344CB8AC3E}">
        <p14:creationId xmlns:p14="http://schemas.microsoft.com/office/powerpoint/2010/main" val="4016968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E6CA6-7940-4080-B42E-8AF489F88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6462" y="397823"/>
            <a:ext cx="7872231" cy="517764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$ git commit -m "Added a new presentation and updated index.md"</a:t>
            </a:r>
          </a:p>
          <a:p>
            <a:pPr marL="0" indent="0">
              <a:buNone/>
            </a:pPr>
            <a:r>
              <a:rPr lang="en-US" dirty="0"/>
              <a:t>[master 4232352] Added a new presentation and updated index.md</a:t>
            </a:r>
          </a:p>
          <a:p>
            <a:pPr marL="0" indent="0">
              <a:buNone/>
            </a:pPr>
            <a:r>
              <a:rPr lang="en-US" dirty="0"/>
              <a:t> 4 files changed, 2 insertions(+)</a:t>
            </a:r>
          </a:p>
          <a:p>
            <a:pPr marL="0" indent="0">
              <a:buNone/>
            </a:pPr>
            <a:r>
              <a:rPr lang="en-US" dirty="0"/>
              <a:t> create mode 100644 files/working-with-git-github.pptx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err="1"/>
              <a:t>create</a:t>
            </a:r>
            <a:r>
              <a:rPr lang="fr-FR" dirty="0"/>
              <a:t> mode 100644 images/git-1.svg</a:t>
            </a:r>
          </a:p>
          <a:p>
            <a:pPr marL="0" indent="0">
              <a:buNone/>
            </a:pPr>
            <a:r>
              <a:rPr lang="en-US" dirty="0"/>
              <a:t> create mode 100644 images/github-fork.png</a:t>
            </a:r>
          </a:p>
          <a:p>
            <a:pPr marL="0" indent="0">
              <a:buNone/>
            </a:pPr>
            <a:r>
              <a:rPr lang="en-US" dirty="0"/>
              <a:t>$ git status</a:t>
            </a:r>
          </a:p>
          <a:p>
            <a:pPr marL="0" indent="0">
              <a:buNone/>
            </a:pPr>
            <a:r>
              <a:rPr lang="en-US" dirty="0"/>
              <a:t>On branch master</a:t>
            </a:r>
          </a:p>
          <a:p>
            <a:pPr marL="0" indent="0">
              <a:buNone/>
            </a:pPr>
            <a:r>
              <a:rPr lang="en-US" dirty="0"/>
              <a:t>Your branch is ahead of 'origin/master' by 1 commit.</a:t>
            </a:r>
          </a:p>
          <a:p>
            <a:pPr marL="0" indent="0">
              <a:buNone/>
            </a:pPr>
            <a:r>
              <a:rPr lang="en-US" dirty="0"/>
              <a:t>  (use "git push" to publish your local commits)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nothing to commit, working tree clean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5023400-787D-44AF-9D04-22D8C84666BE}"/>
              </a:ext>
            </a:extLst>
          </p:cNvPr>
          <p:cNvSpPr/>
          <p:nvPr/>
        </p:nvSpPr>
        <p:spPr>
          <a:xfrm>
            <a:off x="3303362" y="289259"/>
            <a:ext cx="724461" cy="552203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5C85F0-A76B-4269-90D5-2DDCA475562E}"/>
              </a:ext>
            </a:extLst>
          </p:cNvPr>
          <p:cNvSpPr txBox="1"/>
          <p:nvPr/>
        </p:nvSpPr>
        <p:spPr>
          <a:xfrm>
            <a:off x="363307" y="205671"/>
            <a:ext cx="28430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“git commit” saves the staged (green) changes to its history.</a:t>
            </a:r>
          </a:p>
          <a:p>
            <a:endParaRPr lang="en-US" dirty="0"/>
          </a:p>
          <a:p>
            <a:r>
              <a:rPr lang="en-US" dirty="0"/>
              <a:t>Use the “-m” argument to write a short message that will appear in the history.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8C63E3B-6467-45F8-BF29-4ABF15874E1E}"/>
              </a:ext>
            </a:extLst>
          </p:cNvPr>
          <p:cNvSpPr/>
          <p:nvPr/>
        </p:nvSpPr>
        <p:spPr>
          <a:xfrm>
            <a:off x="3303362" y="3087717"/>
            <a:ext cx="724461" cy="552203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6F0FAF-64A8-482F-8270-1519B79F5403}"/>
              </a:ext>
            </a:extLst>
          </p:cNvPr>
          <p:cNvSpPr txBox="1"/>
          <p:nvPr/>
        </p:nvSpPr>
        <p:spPr>
          <a:xfrm>
            <a:off x="363308" y="2763653"/>
            <a:ext cx="28430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“git status” now reports the local repository is ahead of the remote repository named “origin” by 1 commit.</a:t>
            </a:r>
          </a:p>
        </p:txBody>
      </p:sp>
    </p:spTree>
    <p:extLst>
      <p:ext uri="{BB962C8B-B14F-4D97-AF65-F5344CB8AC3E}">
        <p14:creationId xmlns:p14="http://schemas.microsoft.com/office/powerpoint/2010/main" val="1779417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E6CA6-7940-4080-B42E-8AF489F88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3968" y="289259"/>
            <a:ext cx="5056909" cy="628967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$ git log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commit 030b3aa0e55c3ab97f3983bc246a3a9a4922ec75 (HEAD -&gt; master)</a:t>
            </a:r>
          </a:p>
          <a:p>
            <a:pPr marL="0" indent="0">
              <a:buNone/>
            </a:pPr>
            <a:r>
              <a:rPr lang="en-US" dirty="0"/>
              <a:t>Author: Ry Lowry &lt;rylowry@gmail.com&gt;</a:t>
            </a:r>
          </a:p>
          <a:p>
            <a:pPr marL="0" indent="0">
              <a:buNone/>
            </a:pPr>
            <a:r>
              <a:rPr lang="en-US" dirty="0"/>
              <a:t>Date:   Tue Feb 4 01:08:01 2020 -0600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Added a new presentation and updated index.md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commit c219eee14934c63d3a05d87182e65b15290aca84 (origin/master, origin/HEAD)</a:t>
            </a:r>
          </a:p>
          <a:p>
            <a:pPr marL="0" indent="0">
              <a:buNone/>
            </a:pPr>
            <a:r>
              <a:rPr lang="en-US" dirty="0"/>
              <a:t>Author: Ry Lowry &lt;rylowry@gmail.com&gt;</a:t>
            </a:r>
          </a:p>
          <a:p>
            <a:pPr marL="0" indent="0">
              <a:buNone/>
            </a:pPr>
            <a:r>
              <a:rPr lang="en-US" dirty="0"/>
              <a:t>Date:   Thu Jan 30 00:31:07 2020 -0600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Prepare git fork notes.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commit e9dfc377a3578135ad5469e51532cd45e9f1cd66</a:t>
            </a:r>
          </a:p>
          <a:p>
            <a:pPr marL="0" indent="0">
              <a:buNone/>
            </a:pPr>
            <a:r>
              <a:rPr lang="en-US" dirty="0"/>
              <a:t>Author: Ry Lowry &lt;rylowry@gmail.com&gt;</a:t>
            </a:r>
          </a:p>
          <a:p>
            <a:pPr marL="0" indent="0">
              <a:buNone/>
            </a:pPr>
            <a:r>
              <a:rPr lang="en-US" dirty="0"/>
              <a:t>Date:   Thu Jan 30 00:00:46 2020 -0600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Added ide tips &amp; a reference page for annotations and classes.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commit 7fc967ca01be6bc8277b25636ff43201fb7c7ce0</a:t>
            </a:r>
          </a:p>
          <a:p>
            <a:pPr marL="0" indent="0">
              <a:buNone/>
            </a:pPr>
            <a:r>
              <a:rPr lang="en-US" dirty="0"/>
              <a:t>Author: Ry Lowry &lt;rylowry@gmail.com&gt;</a:t>
            </a:r>
          </a:p>
          <a:p>
            <a:pPr marL="0" indent="0">
              <a:buNone/>
            </a:pPr>
            <a:r>
              <a:rPr lang="en-US" dirty="0"/>
              <a:t>Date:   Tue Jan 28 03:19:04 2020 -0600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Updated presentation and homepage.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5023400-787D-44AF-9D04-22D8C84666BE}"/>
              </a:ext>
            </a:extLst>
          </p:cNvPr>
          <p:cNvSpPr/>
          <p:nvPr/>
        </p:nvSpPr>
        <p:spPr>
          <a:xfrm>
            <a:off x="3528993" y="117067"/>
            <a:ext cx="724461" cy="552203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5C85F0-A76B-4269-90D5-2DDCA475562E}"/>
              </a:ext>
            </a:extLst>
          </p:cNvPr>
          <p:cNvSpPr txBox="1"/>
          <p:nvPr/>
        </p:nvSpPr>
        <p:spPr>
          <a:xfrm>
            <a:off x="363307" y="205671"/>
            <a:ext cx="2843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“git log” lets you view the history of the project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6F0FAF-64A8-482F-8270-1519B79F5403}"/>
              </a:ext>
            </a:extLst>
          </p:cNvPr>
          <p:cNvSpPr txBox="1"/>
          <p:nvPr/>
        </p:nvSpPr>
        <p:spPr>
          <a:xfrm>
            <a:off x="573148" y="2613392"/>
            <a:ext cx="295584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Navigation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Up Arrow: </a:t>
            </a:r>
            <a:r>
              <a:rPr lang="en-US" dirty="0"/>
              <a:t>Scroll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Down Arrow: </a:t>
            </a:r>
            <a:r>
              <a:rPr lang="en-US" dirty="0"/>
              <a:t>Scroll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Q: </a:t>
            </a:r>
            <a:r>
              <a:rPr lang="en-US" dirty="0"/>
              <a:t>Quit viewing logs</a:t>
            </a:r>
          </a:p>
        </p:txBody>
      </p:sp>
    </p:spTree>
    <p:extLst>
      <p:ext uri="{BB962C8B-B14F-4D97-AF65-F5344CB8AC3E}">
        <p14:creationId xmlns:p14="http://schemas.microsoft.com/office/powerpoint/2010/main" val="199884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2BB23-6872-40D4-ACF8-61A4D05B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Local Changes to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D246F-9D84-4778-A32D-B63C77101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59783"/>
          </a:xfrm>
        </p:spPr>
        <p:txBody>
          <a:bodyPr/>
          <a:lstStyle/>
          <a:p>
            <a:r>
              <a:rPr lang="en-US" dirty="0"/>
              <a:t>You have committed changes locally, nice job!</a:t>
            </a:r>
          </a:p>
          <a:p>
            <a:r>
              <a:rPr lang="en-US" dirty="0"/>
              <a:t>They only exist on your computer, though.</a:t>
            </a:r>
          </a:p>
          <a:p>
            <a:r>
              <a:rPr lang="en-US" dirty="0"/>
              <a:t>You need to “push” your changes to share them with the world.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D761FC-B447-46DD-AEC8-C170B8F1AAA7}"/>
              </a:ext>
            </a:extLst>
          </p:cNvPr>
          <p:cNvSpPr txBox="1"/>
          <p:nvPr/>
        </p:nvSpPr>
        <p:spPr>
          <a:xfrm>
            <a:off x="4638303" y="3905923"/>
            <a:ext cx="6715497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$ git push</a:t>
            </a:r>
          </a:p>
          <a:p>
            <a:r>
              <a:rPr lang="en-US" dirty="0"/>
              <a:t>Counting objects: 14, done.</a:t>
            </a:r>
          </a:p>
          <a:p>
            <a:r>
              <a:rPr lang="en-US" dirty="0"/>
              <a:t>Delta compression using up to 8 threads.</a:t>
            </a:r>
          </a:p>
          <a:p>
            <a:r>
              <a:rPr lang="en-US" dirty="0"/>
              <a:t>Compressing objects: 100% (14/14), done.</a:t>
            </a:r>
          </a:p>
          <a:p>
            <a:r>
              <a:rPr lang="en-US" dirty="0"/>
              <a:t>Writing objects: 100% (14/14), 205.45 KiB | 3.48 </a:t>
            </a:r>
            <a:r>
              <a:rPr lang="en-US" dirty="0" err="1"/>
              <a:t>MiB</a:t>
            </a:r>
            <a:r>
              <a:rPr lang="en-US" dirty="0"/>
              <a:t>/s, done.</a:t>
            </a:r>
          </a:p>
          <a:p>
            <a:r>
              <a:rPr lang="sv-SE" dirty="0"/>
              <a:t>Total 14 (delta 8), reused 0 (delta 0)</a:t>
            </a:r>
          </a:p>
          <a:p>
            <a:r>
              <a:rPr lang="en-US" dirty="0"/>
              <a:t>remote: Resolving deltas: 100% (8/8), completed with 3 local objects.</a:t>
            </a:r>
          </a:p>
          <a:p>
            <a:r>
              <a:rPr lang="en-US" dirty="0"/>
              <a:t>To </a:t>
            </a:r>
            <a:r>
              <a:rPr lang="en-US" dirty="0" err="1"/>
              <a:t>github.com:ryl</a:t>
            </a:r>
            <a:r>
              <a:rPr lang="en-US" dirty="0"/>
              <a:t>/cybr406-2020.git</a:t>
            </a:r>
          </a:p>
          <a:p>
            <a:r>
              <a:rPr lang="en-US" dirty="0"/>
              <a:t>   54ee24c..b21d2fc  master -&gt; master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A872311-D54B-45A5-931D-6AFD7CFCF1A1}"/>
              </a:ext>
            </a:extLst>
          </p:cNvPr>
          <p:cNvSpPr/>
          <p:nvPr/>
        </p:nvSpPr>
        <p:spPr>
          <a:xfrm>
            <a:off x="3831135" y="3764478"/>
            <a:ext cx="864083" cy="670956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6274EC-2982-4545-8543-6F153485B471}"/>
              </a:ext>
            </a:extLst>
          </p:cNvPr>
          <p:cNvSpPr txBox="1"/>
          <p:nvPr/>
        </p:nvSpPr>
        <p:spPr>
          <a:xfrm>
            <a:off x="838200" y="3638291"/>
            <a:ext cx="2683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“git push” will send all the local commits to the remote repository.</a:t>
            </a:r>
          </a:p>
        </p:txBody>
      </p:sp>
    </p:spTree>
    <p:extLst>
      <p:ext uri="{BB962C8B-B14F-4D97-AF65-F5344CB8AC3E}">
        <p14:creationId xmlns:p14="http://schemas.microsoft.com/office/powerpoint/2010/main" val="1230180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C31F9C5-187D-415A-9570-4646EA103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71" y="0"/>
            <a:ext cx="10776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693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2AB0C-7EBF-4463-A349-5363FBC24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Collaborator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B9B4455-2F4C-4E3D-80BB-F690DEC03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71" y="1690688"/>
            <a:ext cx="10259857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127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31186-2AF9-4BEC-ABEA-82418DF85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Homework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D9B3C-49B9-40EF-A40A-5C046748B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git clone (paste your repository URL copied from GitHub here)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git status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git add 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git commit -m "A short, descriptive message“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git push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“</a:t>
            </a:r>
            <a:r>
              <a:rPr lang="en-US" dirty="0" err="1"/>
              <a:t>ryl</a:t>
            </a:r>
            <a:r>
              <a:rPr lang="en-US" dirty="0"/>
              <a:t>” as a collaborator.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031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D7FE7-2FD9-4833-B821-42E947F9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a Class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F4481-6BF1-4D70-AC05-13D5B93EC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fork is a copy of a repository in your own account.</a:t>
            </a:r>
          </a:p>
          <a:p>
            <a:r>
              <a:rPr lang="en-US" dirty="0"/>
              <a:t>Use the “Fork” button in the top right corner.</a:t>
            </a:r>
          </a:p>
          <a:p>
            <a:r>
              <a:rPr lang="en-US" dirty="0">
                <a:hlinkClick r:id="rId2"/>
              </a:rPr>
              <a:t>Read about forks on GitHub</a:t>
            </a:r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3473ED-72C9-45CD-B9E6-B0C0AA3059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0" y="3660922"/>
            <a:ext cx="8105779" cy="283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77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567C-66AC-4B39-A2D4-49C35DF7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Your Copy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59904-A232-4CA0-8D01-250B4506B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you fork the class repository, clone it locally.</a:t>
            </a:r>
          </a:p>
          <a:p>
            <a:endParaRPr lang="en-US" b="1" dirty="0"/>
          </a:p>
          <a:p>
            <a:r>
              <a:rPr lang="en-US" b="1" dirty="0"/>
              <a:t>Using HTTP</a:t>
            </a:r>
            <a:br>
              <a:rPr lang="en-US" dirty="0"/>
            </a:br>
            <a:r>
              <a:rPr lang="en-US" dirty="0"/>
              <a:t>git clone </a:t>
            </a:r>
            <a:r>
              <a:rPr lang="en-US" dirty="0">
                <a:hlinkClick r:id="rId2"/>
              </a:rPr>
              <a:t>https://github.com/username/project.git</a:t>
            </a:r>
            <a:endParaRPr lang="en-US" dirty="0"/>
          </a:p>
          <a:p>
            <a:r>
              <a:rPr lang="en-US" b="1" dirty="0"/>
              <a:t>Using SSH</a:t>
            </a:r>
            <a:br>
              <a:rPr lang="en-US" dirty="0"/>
            </a:br>
            <a:r>
              <a:rPr lang="en-US" dirty="0"/>
              <a:t>git clone </a:t>
            </a:r>
            <a:r>
              <a:rPr lang="en-US" dirty="0" err="1">
                <a:hlinkClick r:id="rId3"/>
              </a:rPr>
              <a:t>git@github.com:username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project.git</a:t>
            </a:r>
            <a:endParaRPr lang="en-US" dirty="0"/>
          </a:p>
          <a:p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Read about cloning on GitHub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69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82D022-AF41-4BB5-BF56-3BD29273E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3747" y="-150"/>
            <a:ext cx="7364345" cy="6858149"/>
          </a:xfrm>
        </p:spPr>
      </p:pic>
    </p:spTree>
    <p:extLst>
      <p:ext uri="{BB962C8B-B14F-4D97-AF65-F5344CB8AC3E}">
        <p14:creationId xmlns:p14="http://schemas.microsoft.com/office/powerpoint/2010/main" val="1379915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82D022-AF41-4BB5-BF56-3BD29273E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7694" y="189779"/>
            <a:ext cx="6956612" cy="6478442"/>
          </a:xfr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7D0B1BF-DB7F-4AA1-B5E2-49E671A4BE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7571" y="0"/>
            <a:ext cx="10776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296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5C67-0CB0-4D13-8E0B-B064DBAA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Remote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65761-472E-426D-B86B-2A15071A2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08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 “git remote -v” to list remote repositories your local repository is linked to.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9B20EB-2FC6-4E9F-BF6C-F6BDDCBBE09C}"/>
              </a:ext>
            </a:extLst>
          </p:cNvPr>
          <p:cNvSpPr txBox="1"/>
          <p:nvPr/>
        </p:nvSpPr>
        <p:spPr>
          <a:xfrm>
            <a:off x="362197" y="5150318"/>
            <a:ext cx="1930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name of the</a:t>
            </a:r>
          </a:p>
          <a:p>
            <a:pPr algn="ctr"/>
            <a:r>
              <a:rPr lang="en-US" dirty="0"/>
              <a:t>remote repository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D8A256-505C-42AE-8359-BD66F0611F97}"/>
              </a:ext>
            </a:extLst>
          </p:cNvPr>
          <p:cNvSpPr txBox="1"/>
          <p:nvPr/>
        </p:nvSpPr>
        <p:spPr>
          <a:xfrm>
            <a:off x="3729400" y="5150317"/>
            <a:ext cx="1951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location of the</a:t>
            </a:r>
          </a:p>
          <a:p>
            <a:pPr algn="ctr"/>
            <a:r>
              <a:rPr lang="en-US" dirty="0"/>
              <a:t>remote repository.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913E61-1B86-40B4-BD88-46F40CCC1287}"/>
              </a:ext>
            </a:extLst>
          </p:cNvPr>
          <p:cNvSpPr txBox="1"/>
          <p:nvPr/>
        </p:nvSpPr>
        <p:spPr>
          <a:xfrm>
            <a:off x="838200" y="3194595"/>
            <a:ext cx="10251777" cy="1384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$ git remote -v</a:t>
            </a:r>
          </a:p>
          <a:p>
            <a:r>
              <a:rPr lang="en-US" sz="2800" dirty="0">
                <a:solidFill>
                  <a:schemeClr val="bg1"/>
                </a:solidFill>
              </a:rPr>
              <a:t>origin  </a:t>
            </a:r>
            <a:r>
              <a:rPr lang="en-US" sz="2800" dirty="0" err="1">
                <a:solidFill>
                  <a:schemeClr val="bg1"/>
                </a:solidFill>
              </a:rPr>
              <a:t>git@github.com:ryl</a:t>
            </a:r>
            <a:r>
              <a:rPr lang="en-US" sz="2800" dirty="0">
                <a:solidFill>
                  <a:schemeClr val="bg1"/>
                </a:solidFill>
              </a:rPr>
              <a:t>/cybr406-2020.git (fetch)</a:t>
            </a:r>
          </a:p>
          <a:p>
            <a:r>
              <a:rPr lang="en-US" sz="2800" dirty="0">
                <a:solidFill>
                  <a:schemeClr val="bg1"/>
                </a:solidFill>
              </a:rPr>
              <a:t>origin  </a:t>
            </a:r>
            <a:r>
              <a:rPr lang="en-US" sz="2800" dirty="0" err="1">
                <a:solidFill>
                  <a:schemeClr val="bg1"/>
                </a:solidFill>
              </a:rPr>
              <a:t>git@github.com:ryl</a:t>
            </a:r>
            <a:r>
              <a:rPr lang="en-US" sz="2800" dirty="0">
                <a:solidFill>
                  <a:schemeClr val="bg1"/>
                </a:solidFill>
              </a:rPr>
              <a:t>/cybr406-2020.git (push)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D52590A1-3B6D-4881-AB96-9F0777FA1BAD}"/>
              </a:ext>
            </a:extLst>
          </p:cNvPr>
          <p:cNvSpPr/>
          <p:nvPr/>
        </p:nvSpPr>
        <p:spPr>
          <a:xfrm>
            <a:off x="1102023" y="4538739"/>
            <a:ext cx="451262" cy="611579"/>
          </a:xfrm>
          <a:prstGeom prst="up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B6459C8D-935C-4263-A4A4-48A20D7FF4EF}"/>
              </a:ext>
            </a:extLst>
          </p:cNvPr>
          <p:cNvSpPr/>
          <p:nvPr/>
        </p:nvSpPr>
        <p:spPr>
          <a:xfrm>
            <a:off x="4479742" y="4538740"/>
            <a:ext cx="451262" cy="611579"/>
          </a:xfrm>
          <a:prstGeom prst="up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1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B85A9-261F-4415-A6D8-B0F6A000D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Committing Local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ACF74-BE69-40A6-8D81-65FA24285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stores the entire history of your project.</a:t>
            </a:r>
          </a:p>
          <a:p>
            <a:r>
              <a:rPr lang="en-US" dirty="0"/>
              <a:t>Your local repository is a complete copy of the entire history of the remote repository.</a:t>
            </a:r>
          </a:p>
          <a:p>
            <a:r>
              <a:rPr lang="en-US" dirty="0"/>
              <a:t>When you make changes locally you must push them back to the remote repository.</a:t>
            </a:r>
          </a:p>
          <a:p>
            <a:r>
              <a:rPr lang="en-US" dirty="0"/>
              <a:t>This is how code gets shared with others!</a:t>
            </a:r>
          </a:p>
        </p:txBody>
      </p:sp>
    </p:spTree>
    <p:extLst>
      <p:ext uri="{BB962C8B-B14F-4D97-AF65-F5344CB8AC3E}">
        <p14:creationId xmlns:p14="http://schemas.microsoft.com/office/powerpoint/2010/main" val="3194213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B85A9-261F-4415-A6D8-B0F6A000D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Committing Local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ACF74-BE69-40A6-8D81-65FA24285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7799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“git status” for an overview of changes.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“git add” to prepare the changes you want to commit.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“git commit” to save the prepared changes to Git’s history.</a:t>
            </a:r>
          </a:p>
        </p:txBody>
      </p:sp>
    </p:spTree>
    <p:extLst>
      <p:ext uri="{BB962C8B-B14F-4D97-AF65-F5344CB8AC3E}">
        <p14:creationId xmlns:p14="http://schemas.microsoft.com/office/powerpoint/2010/main" val="1724016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FD960B-41F2-4F28-9D3C-D10C0C62595D}"/>
              </a:ext>
            </a:extLst>
          </p:cNvPr>
          <p:cNvSpPr txBox="1"/>
          <p:nvPr/>
        </p:nvSpPr>
        <p:spPr>
          <a:xfrm>
            <a:off x="4152900" y="458956"/>
            <a:ext cx="7627620" cy="56323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$ git status</a:t>
            </a:r>
          </a:p>
          <a:p>
            <a:r>
              <a:rPr lang="en-US" sz="2000" dirty="0"/>
              <a:t>On branch master</a:t>
            </a:r>
          </a:p>
          <a:p>
            <a:r>
              <a:rPr lang="en-US" sz="2000" dirty="0"/>
              <a:t>Your branch is up-to-date with 'origin/master'.</a:t>
            </a:r>
          </a:p>
          <a:p>
            <a:endParaRPr lang="en-US" sz="2000" dirty="0"/>
          </a:p>
          <a:p>
            <a:r>
              <a:rPr lang="en-US" sz="2000" dirty="0"/>
              <a:t>Changes not staged for commit:</a:t>
            </a:r>
          </a:p>
          <a:p>
            <a:r>
              <a:rPr lang="en-US" sz="2000" dirty="0"/>
              <a:t>  (use "git add &lt;file&gt;..." to update what will be committed)</a:t>
            </a:r>
          </a:p>
          <a:p>
            <a:r>
              <a:rPr lang="en-US" sz="2000" dirty="0"/>
              <a:t>  (use "git checkout -- &lt;file&gt;..." to discard changes in working directory)</a:t>
            </a:r>
          </a:p>
          <a:p>
            <a:endParaRPr lang="en-US" sz="2000" dirty="0"/>
          </a:p>
          <a:p>
            <a:r>
              <a:rPr lang="en-US" sz="2000" dirty="0"/>
              <a:t>        </a:t>
            </a:r>
            <a:r>
              <a:rPr lang="en-US" sz="2000" dirty="0">
                <a:solidFill>
                  <a:srgbClr val="FF0000"/>
                </a:solidFill>
              </a:rPr>
              <a:t>modified:   index.md</a:t>
            </a:r>
          </a:p>
          <a:p>
            <a:endParaRPr lang="en-US" sz="2000" dirty="0"/>
          </a:p>
          <a:p>
            <a:r>
              <a:rPr lang="en-US" sz="2000" dirty="0"/>
              <a:t>Untracked files:</a:t>
            </a:r>
          </a:p>
          <a:p>
            <a:r>
              <a:rPr lang="en-US" sz="2000" dirty="0"/>
              <a:t>  (use "git add &lt;file&gt;..." to include in what will be committed)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        files/working-with-git-github.pptx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images/git-1.svg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images/github-fork.png</a:t>
            </a:r>
          </a:p>
          <a:p>
            <a:endParaRPr lang="en-US" sz="2000" dirty="0"/>
          </a:p>
          <a:p>
            <a:r>
              <a:rPr lang="en-US" sz="2000" dirty="0"/>
              <a:t>no changes added to commit (use "git add" and/or "git commit -a")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61E77D4-BD3F-4E1B-B6EB-8DC47A850FDD}"/>
              </a:ext>
            </a:extLst>
          </p:cNvPr>
          <p:cNvSpPr/>
          <p:nvPr/>
        </p:nvSpPr>
        <p:spPr>
          <a:xfrm>
            <a:off x="3116580" y="2827020"/>
            <a:ext cx="1463040" cy="601980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223DD5B-8C07-489C-98F2-14486B98884B}"/>
              </a:ext>
            </a:extLst>
          </p:cNvPr>
          <p:cNvSpPr/>
          <p:nvPr/>
        </p:nvSpPr>
        <p:spPr>
          <a:xfrm>
            <a:off x="3116580" y="4619818"/>
            <a:ext cx="1463040" cy="601980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08572A-13A7-4289-A642-B65DE645AC98}"/>
              </a:ext>
            </a:extLst>
          </p:cNvPr>
          <p:cNvSpPr txBox="1"/>
          <p:nvPr/>
        </p:nvSpPr>
        <p:spPr>
          <a:xfrm>
            <a:off x="411480" y="2666345"/>
            <a:ext cx="2415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change to an existing file that is not recorded in Git’s history.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B7C49A-8186-4F24-8979-55D5772E80D9}"/>
              </a:ext>
            </a:extLst>
          </p:cNvPr>
          <p:cNvSpPr txBox="1"/>
          <p:nvPr/>
        </p:nvSpPr>
        <p:spPr>
          <a:xfrm>
            <a:off x="411480" y="4459143"/>
            <a:ext cx="2415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files that are not yet recorded in Git’s history.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862982-1FC8-4C6A-9725-C7EEC49CD229}"/>
              </a:ext>
            </a:extLst>
          </p:cNvPr>
          <p:cNvSpPr txBox="1"/>
          <p:nvPr/>
        </p:nvSpPr>
        <p:spPr>
          <a:xfrm>
            <a:off x="411480" y="458956"/>
            <a:ext cx="34366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Over-Simplification</a:t>
            </a:r>
          </a:p>
          <a:p>
            <a:pPr algn="ctr"/>
            <a:r>
              <a:rPr lang="en-US" sz="2800" dirty="0"/>
              <a:t>Red = Not Ready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46FE24-03EC-4AAE-9E32-96A500E6715C}"/>
              </a:ext>
            </a:extLst>
          </p:cNvPr>
          <p:cNvSpPr txBox="1"/>
          <p:nvPr/>
        </p:nvSpPr>
        <p:spPr>
          <a:xfrm>
            <a:off x="411480" y="1585280"/>
            <a:ext cx="3436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Read about untracked, </a:t>
            </a:r>
            <a:r>
              <a:rPr lang="en-US" dirty="0" err="1">
                <a:hlinkClick r:id="rId2"/>
              </a:rPr>
              <a:t>unstaged</a:t>
            </a:r>
            <a:r>
              <a:rPr lang="en-US" dirty="0">
                <a:hlinkClick r:id="rId2"/>
              </a:rPr>
              <a:t>, and staged changes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7047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1047</Words>
  <Application>Microsoft Office PowerPoint</Application>
  <PresentationFormat>Widescreen</PresentationFormat>
  <Paragraphs>143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Working With Git &amp; GitHub</vt:lpstr>
      <vt:lpstr>Fork a Class Project</vt:lpstr>
      <vt:lpstr>Clone Your Copy</vt:lpstr>
      <vt:lpstr>PowerPoint Presentation</vt:lpstr>
      <vt:lpstr>PowerPoint Presentation</vt:lpstr>
      <vt:lpstr>List Remote Repositories</vt:lpstr>
      <vt:lpstr>Committing Local Changes</vt:lpstr>
      <vt:lpstr>Committing Local Changes</vt:lpstr>
      <vt:lpstr>PowerPoint Presentation</vt:lpstr>
      <vt:lpstr>PowerPoint Presentation</vt:lpstr>
      <vt:lpstr>PowerPoint Presentation</vt:lpstr>
      <vt:lpstr>PowerPoint Presentation</vt:lpstr>
      <vt:lpstr>Push Local Changes to GitHub</vt:lpstr>
      <vt:lpstr>PowerPoint Presentation</vt:lpstr>
      <vt:lpstr>Add a Collaborator</vt:lpstr>
      <vt:lpstr>Basic Homework Recipe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Git &amp; GitHub</dc:title>
  <dc:creator>Ry Lowry</dc:creator>
  <cp:lastModifiedBy>Ry Lowry</cp:lastModifiedBy>
  <cp:revision>24</cp:revision>
  <dcterms:created xsi:type="dcterms:W3CDTF">2020-02-04T05:09:25Z</dcterms:created>
  <dcterms:modified xsi:type="dcterms:W3CDTF">2020-02-04T08:17:37Z</dcterms:modified>
</cp:coreProperties>
</file>