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3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76" r:id="rId11"/>
    <p:sldId id="268" r:id="rId12"/>
    <p:sldId id="261" r:id="rId13"/>
    <p:sldId id="265" r:id="rId14"/>
    <p:sldId id="270" r:id="rId15"/>
    <p:sldId id="271" r:id="rId16"/>
    <p:sldId id="275" r:id="rId17"/>
    <p:sldId id="269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5" r:id="rId32"/>
    <p:sldId id="292" r:id="rId33"/>
    <p:sldId id="288" r:id="rId34"/>
    <p:sldId id="293" r:id="rId35"/>
    <p:sldId id="291" r:id="rId36"/>
    <p:sldId id="294" r:id="rId37"/>
    <p:sldId id="290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4E95C6-983F-49B9-A283-BFA9CEB81EAD}">
          <p14:sldIdLst>
            <p14:sldId id="256"/>
            <p14:sldId id="273"/>
            <p14:sldId id="258"/>
            <p14:sldId id="259"/>
          </p14:sldIdLst>
        </p14:section>
        <p14:section name="H2" id="{81DC501F-0826-476F-962C-663892E880B8}">
          <p14:sldIdLst>
            <p14:sldId id="267"/>
            <p14:sldId id="260"/>
            <p14:sldId id="262"/>
            <p14:sldId id="263"/>
            <p14:sldId id="264"/>
            <p14:sldId id="276"/>
            <p14:sldId id="268"/>
            <p14:sldId id="261"/>
            <p14:sldId id="265"/>
            <p14:sldId id="270"/>
            <p14:sldId id="271"/>
            <p14:sldId id="275"/>
          </p14:sldIdLst>
        </p14:section>
        <p14:section name="JDBC" id="{BE5B45D0-3702-4E31-B263-B3C075399414}">
          <p14:sldIdLst>
            <p14:sldId id="269"/>
            <p14:sldId id="272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JPA" id="{D31E70F4-593D-423D-931E-6DA215A67DBD}">
          <p14:sldIdLst>
            <p14:sldId id="283"/>
            <p14:sldId id="284"/>
            <p14:sldId id="285"/>
            <p14:sldId id="286"/>
            <p14:sldId id="287"/>
            <p14:sldId id="289"/>
            <p14:sldId id="295"/>
          </p14:sldIdLst>
        </p14:section>
        <p14:section name="Repositories" id="{ED37F317-76DC-41A6-A340-93DB0B4F42F8}">
          <p14:sldIdLst>
            <p14:sldId id="292"/>
            <p14:sldId id="288"/>
            <p14:sldId id="293"/>
            <p14:sldId id="291"/>
            <p14:sldId id="294"/>
          </p14:sldIdLst>
        </p14:section>
        <p14:section name="Debugging" id="{EAB4380E-E99D-4658-AEA2-7F7B28759A9C}">
          <p14:sldIdLst>
            <p14:sldId id="290"/>
          </p14:sldIdLst>
        </p14:section>
        <p14:section name="JPA Summary" id="{9FBA1240-4B10-4B33-91CD-7A4A2720FAFE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774" autoAdjust="0"/>
  </p:normalViewPr>
  <p:slideViewPr>
    <p:cSldViewPr snapToGrid="0">
      <p:cViewPr varScale="1">
        <p:scale>
          <a:sx n="79" d="100"/>
          <a:sy n="79" d="100"/>
        </p:scale>
        <p:origin x="12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3CA-BDDA-44A7-9E0E-1B3B2C06E86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84DD-E6C4-431E-8944-24331FC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part2-basic-sql-scripts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initialize the embedded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part3-broken-mysql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were written for H2, don’t work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part4-mysql-support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platform can be switched.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both embedded and persisted.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data duplication after restarting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633-C2FE-46D1-83E0-6D73619B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2D09-6E2C-4A9D-A450-77A1BA2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7916-CC03-48F2-8A14-4E6FD27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4163-3639-42B6-BC70-7C43E25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EFFF-2283-41C5-893C-EAF7774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5E9-5A68-4FC7-8BC9-4CAB25E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127C-3924-4DA6-83FC-91523189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8CD-AC84-4D77-AE29-7BFDBBC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42F-FDBA-4158-A3FE-43FC38AC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FF69-2525-46BE-8484-212F67F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DC68B-34E1-4261-8D20-05056B9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C065-81B5-47D8-9F9F-D9CE0A81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D810-0C83-4D87-B101-0122C5F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5D0E-1F88-4600-88EA-CF09C06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4DFE-26FC-41B6-9E16-40C8D06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1F6-8A80-4098-A736-198177F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FA3-80B9-4296-8BFD-DB981D9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B1A-5D42-483E-8DD7-FAB2ECA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013-CCD3-4CC7-9014-377A482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7B87-6A0B-4BA1-9222-9E3713E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395-EE2A-431F-8E8D-D97D9839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EEAC-FD06-4D3F-92E7-FB7AFF9C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D2B-4B1C-412A-A8D1-631E1A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D529-E65F-4EBD-BC4F-4D60F7E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131-6C99-47C2-A827-750F44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B40-4200-4513-BAB5-1D3F655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607-1EF8-4E06-8718-04634CA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7BBE-431D-4482-9C4A-2B28F7B6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05F0-B5EB-410A-8863-1AE5877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216F-3882-4F0E-938C-E1D6D7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EC8A-9C67-4161-B882-8449CD2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226-8A0D-418E-9D47-225B952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7D65-A3A9-4D3D-B562-7DCF33F7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1342-A8BB-4ED5-984E-94974611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2A68-2F54-4FCF-AABC-7F7E5C39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000DC-DCF6-4A91-95B3-91666AD3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217-04BA-42B7-99DA-5B79B7F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C0B41-901F-4F25-85E8-0C02D26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EB65-395B-47E8-A80F-4E00613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427-2CFD-4653-82D6-F2073201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3723-0AC8-48F7-8DA8-7B6E62F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4BA5-45CF-429C-89D0-6C2B13E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F74B-2B39-46D0-B93C-82B44C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518F-6325-4572-9C51-5E32527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54BE-8D37-4609-A54C-59372BF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7DE-8D9D-4915-B977-C85FCD9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DE3-EAD6-4B51-BB56-2885E0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EB1-09B1-42F9-BA1E-4A24AEC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F25D-0869-4D66-8D4A-1CE233C0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9FBC-FD77-4BD3-8582-EFA3160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F2C-9AD1-4209-B5BE-4D420C5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845-C18D-4F20-9140-D322562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95E-9600-4585-8453-78D5A7CC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B722-0AAA-409C-9F38-E1117F9E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096E-790B-42A5-9314-5BC2BC20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04-B450-400B-9430-472EC50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5B-5244-464A-954F-EEA5699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8463-2F56-4DC2-BD5B-94CD61C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281B-C46E-4A13-A30A-2F9DD89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732D-DCFF-4E65-BA49-BBAB2D4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2036-835B-456C-847E-A251EC8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9B-D4B2-495D-B463-D553B69F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11F-7389-4F97-BB69-54673C64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howto.html#howto-initialize-a-database-using-spring-jd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ersistence_API/" TargetMode="External"/><Relationship Id="rId2" Type="http://schemas.openxmlformats.org/officeDocument/2006/relationships/hyperlink" Target="https://en.wikipedia.org/wiki/Java_Database_Connectiv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2database.com/html/main.html" TargetMode="External"/><Relationship Id="rId3" Type="http://schemas.openxmlformats.org/officeDocument/2006/relationships/hyperlink" Target="https://www.w3schools.com/sql/sql_create_table.asp" TargetMode="External"/><Relationship Id="rId7" Type="http://schemas.openxmlformats.org/officeDocument/2006/relationships/hyperlink" Target="https://www.w3schools.com/sql/sql_delete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update.asp" TargetMode="External"/><Relationship Id="rId11" Type="http://schemas.openxmlformats.org/officeDocument/2006/relationships/hyperlink" Target="http://www.h2database.com/html/grammar.html" TargetMode="External"/><Relationship Id="rId5" Type="http://schemas.openxmlformats.org/officeDocument/2006/relationships/hyperlink" Target="https://www.w3schools.com/sql/sql_insert.asp" TargetMode="External"/><Relationship Id="rId10" Type="http://schemas.openxmlformats.org/officeDocument/2006/relationships/hyperlink" Target="http://www.h2database.com/html/commands.html" TargetMode="External"/><Relationship Id="rId4" Type="http://schemas.openxmlformats.org/officeDocument/2006/relationships/hyperlink" Target="https://www.w3schools.com/sql/sql_select.asp" TargetMode="External"/><Relationship Id="rId9" Type="http://schemas.openxmlformats.org/officeDocument/2006/relationships/hyperlink" Target="http://www.h2database.com/html/datatyp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sqldb.org/" TargetMode="External"/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riadb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query-cre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special-paramete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at-quer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43E-ECC2-440B-A56A-FA30E5CE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711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2F1-F0AF-4E65-9372-D120240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E0D2-5E29-4A6B-A3D7-6FABA7BC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to connect and get around.</a:t>
            </a:r>
          </a:p>
        </p:txBody>
      </p:sp>
    </p:spTree>
    <p:extLst>
      <p:ext uri="{BB962C8B-B14F-4D97-AF65-F5344CB8AC3E}">
        <p14:creationId xmlns:p14="http://schemas.microsoft.com/office/powerpoint/2010/main" val="11018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264-4592-46E0-9732-B47DB35D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your database with tables and data</a:t>
            </a:r>
          </a:p>
        </p:txBody>
      </p:sp>
    </p:spTree>
    <p:extLst>
      <p:ext uri="{BB962C8B-B14F-4D97-AF65-F5344CB8AC3E}">
        <p14:creationId xmlns:p14="http://schemas.microsoft.com/office/powerpoint/2010/main" val="3545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7B3-214B-4F88-8FBB-AB788DF7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A884-BBA8-4A3B-B17F-7A16018A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app starts its database is empty. No tables. No rows. No structure. NOTHING!</a:t>
            </a:r>
          </a:p>
          <a:p>
            <a:r>
              <a:rPr lang="en-US" dirty="0"/>
              <a:t>You need to </a:t>
            </a:r>
            <a:r>
              <a:rPr lang="en-US" b="1" dirty="0"/>
              <a:t>bootstrap</a:t>
            </a:r>
            <a:r>
              <a:rPr lang="en-US" dirty="0"/>
              <a:t> the database to make it useful.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Insert default data</a:t>
            </a:r>
          </a:p>
          <a:p>
            <a:r>
              <a:rPr lang="en-US" dirty="0"/>
              <a:t>Spring Boot supports 2 methods:</a:t>
            </a:r>
          </a:p>
          <a:p>
            <a:pPr lvl="1"/>
            <a:r>
              <a:rPr lang="en-US" dirty="0"/>
              <a:t>SQL files (simple)</a:t>
            </a:r>
          </a:p>
          <a:p>
            <a:pPr lvl="1"/>
            <a:r>
              <a:rPr lang="en-US" dirty="0"/>
              <a:t>Migrations (advanced)</a:t>
            </a:r>
          </a:p>
        </p:txBody>
      </p:sp>
    </p:spTree>
    <p:extLst>
      <p:ext uri="{BB962C8B-B14F-4D97-AF65-F5344CB8AC3E}">
        <p14:creationId xmlns:p14="http://schemas.microsoft.com/office/powerpoint/2010/main" val="153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5BA-83E9-49A2-B8B0-DA0E20A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BE8-6175-4D7A-B226-B314605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bootstrap the database with files containing SQL statements.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schema.sql</a:t>
            </a:r>
            <a:endParaRPr lang="en-US" b="1" dirty="0"/>
          </a:p>
          <a:p>
            <a:r>
              <a:rPr lang="en-US" dirty="0"/>
              <a:t>Write create statements for tables, indexes, etc. here.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Write insert statements to fill the database with an initial set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E57-CA9D-4D3D-8860-1598DB2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FC83-7315-46D0-8E3F-EBE0AC86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A46-26D7-46E9-B7D5-322ABB58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if you are comfortable with SQL.</a:t>
            </a:r>
          </a:p>
          <a:p>
            <a:r>
              <a:rPr lang="en-US" dirty="0"/>
              <a:t>Fast and simple to add to your project.</a:t>
            </a:r>
          </a:p>
          <a:p>
            <a:r>
              <a:rPr lang="en-US" dirty="0"/>
              <a:t>Works well with embedded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EE4F-FC39-4DCC-8915-E98AA6B0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CBF-9359-4F0B-8798-986C28BAB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very portable from database to database.</a:t>
            </a:r>
          </a:p>
          <a:p>
            <a:r>
              <a:rPr lang="en-US" dirty="0" err="1"/>
              <a:t>data.sql</a:t>
            </a:r>
            <a:r>
              <a:rPr lang="en-US" dirty="0"/>
              <a:t> can be tricky when using a persisted database and can lead to accidentally duplicating data.</a:t>
            </a:r>
          </a:p>
        </p:txBody>
      </p:sp>
    </p:spTree>
    <p:extLst>
      <p:ext uri="{BB962C8B-B14F-4D97-AF65-F5344CB8AC3E}">
        <p14:creationId xmlns:p14="http://schemas.microsoft.com/office/powerpoint/2010/main" val="27623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FFC-B197-47BA-A494-DE26C1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D4E7-141A-4369-A864-3E5B8C7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Files can support multiple databases, with some effort.</a:t>
            </a:r>
          </a:p>
          <a:p>
            <a:r>
              <a:rPr lang="en-US" dirty="0"/>
              <a:t>Use the “</a:t>
            </a:r>
            <a:r>
              <a:rPr lang="en-US" dirty="0" err="1"/>
              <a:t>spring.datasource.platform</a:t>
            </a:r>
            <a:r>
              <a:rPr lang="en-US" dirty="0"/>
              <a:t>” property to identify which database you are using.</a:t>
            </a:r>
          </a:p>
          <a:p>
            <a:r>
              <a:rPr lang="en-US" dirty="0"/>
              <a:t>Create data-{platform}.</a:t>
            </a:r>
            <a:r>
              <a:rPr lang="en-US" dirty="0" err="1"/>
              <a:t>sql</a:t>
            </a:r>
            <a:r>
              <a:rPr lang="en-US" dirty="0"/>
              <a:t> and schema-{platform}.</a:t>
            </a:r>
            <a:r>
              <a:rPr lang="en-US" dirty="0" err="1"/>
              <a:t>sql</a:t>
            </a:r>
            <a:r>
              <a:rPr lang="en-US" dirty="0"/>
              <a:t> files.</a:t>
            </a:r>
          </a:p>
          <a:p>
            <a:r>
              <a:rPr lang="en-US" dirty="0">
                <a:hlinkClick r:id="rId2"/>
              </a:rPr>
              <a:t>Read Section 10.3. Initialize a Database</a:t>
            </a:r>
            <a:r>
              <a:rPr lang="en-US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5032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Bootstrapping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</a:t>
            </a:r>
            <a:r>
              <a:rPr lang="en-US" dirty="0" err="1"/>
              <a:t>data.sql</a:t>
            </a:r>
            <a:r>
              <a:rPr lang="en-US" dirty="0"/>
              <a:t> and </a:t>
            </a:r>
            <a:r>
              <a:rPr lang="en-US" dirty="0" err="1"/>
              <a:t>schema.sql</a:t>
            </a:r>
            <a:r>
              <a:rPr lang="en-US" dirty="0"/>
              <a:t>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11184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Java</a:t>
            </a:r>
          </a:p>
        </p:txBody>
      </p:sp>
    </p:spTree>
    <p:extLst>
      <p:ext uri="{BB962C8B-B14F-4D97-AF65-F5344CB8AC3E}">
        <p14:creationId xmlns:p14="http://schemas.microsoft.com/office/powerpoint/2010/main" val="1186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2B2-5D51-4494-A68B-5079DD8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53F-C9A8-4265-A578-4FC17DE2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JDBC: Java Database Connectivity</a:t>
            </a:r>
            <a:br>
              <a:rPr lang="en-US" dirty="0"/>
            </a:br>
            <a:r>
              <a:rPr lang="en-US" dirty="0"/>
              <a:t>A basic API for communicating with databases from Java.</a:t>
            </a:r>
          </a:p>
          <a:p>
            <a:pPr lvl="1"/>
            <a:r>
              <a:rPr lang="en-US" dirty="0"/>
              <a:t>Write your own SQL statements.</a:t>
            </a:r>
          </a:p>
          <a:p>
            <a:pPr lvl="1"/>
            <a:r>
              <a:rPr lang="en-US" dirty="0"/>
              <a:t>Easy prepared statements.</a:t>
            </a:r>
          </a:p>
          <a:p>
            <a:r>
              <a:rPr lang="en-US" dirty="0">
                <a:hlinkClick r:id="rId3"/>
              </a:rPr>
              <a:t>JPA: Java Persistence API</a:t>
            </a:r>
            <a:br>
              <a:rPr lang="en-US" dirty="0"/>
            </a:br>
            <a:r>
              <a:rPr lang="en-US" dirty="0"/>
              <a:t>Another API offering more advanced functionality.</a:t>
            </a:r>
          </a:p>
          <a:p>
            <a:pPr lvl="1"/>
            <a:r>
              <a:rPr lang="en-US" dirty="0"/>
              <a:t>Automatically generate tables from a class definition.</a:t>
            </a:r>
          </a:p>
          <a:p>
            <a:pPr lvl="1"/>
            <a:r>
              <a:rPr lang="en-US" dirty="0"/>
              <a:t>No need to write SQL except in special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81172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24F-5F1B-4751-8ADD-A8BEB0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7B1-D403-40B3-98B5-ED8671B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: Executes core JDBC workflow, leaving application code to provide SQL and extract results.</a:t>
            </a:r>
          </a:p>
          <a:p>
            <a:r>
              <a:rPr lang="en-US" dirty="0"/>
              <a:t>Write SQL and use the results in Java.</a:t>
            </a:r>
          </a:p>
          <a:p>
            <a:r>
              <a:rPr lang="en-US" dirty="0"/>
              <a:t>Use lambdas to transform database records into Java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BAF-532F-4FB6-B29C-A9B7978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597-9FF0-4689-864F-53155591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 Tutorial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Knowing how to use SQL to </a:t>
            </a:r>
            <a:r>
              <a:rPr lang="en-US" dirty="0">
                <a:hlinkClick r:id="rId3"/>
              </a:rPr>
              <a:t>create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update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delete</a:t>
            </a:r>
            <a:r>
              <a:rPr lang="en-US" dirty="0"/>
              <a:t> will be helpful. This tutorial covers many of the commands, though they may need to be slightly adapted from database to database.</a:t>
            </a:r>
          </a:p>
          <a:p>
            <a:r>
              <a:rPr lang="en-US" dirty="0"/>
              <a:t>H2 </a:t>
            </a:r>
            <a:r>
              <a:rPr lang="en-US" dirty="0">
                <a:hlinkClick r:id="rId8"/>
              </a:rPr>
              <a:t>Homepage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Data Types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Commands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SQL Grammar</a:t>
            </a:r>
            <a:br>
              <a:rPr lang="en-US" dirty="0"/>
            </a:br>
            <a:r>
              <a:rPr lang="en-US" dirty="0"/>
              <a:t>H2 is the database we will use most extensively in class. These pages may come in handy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1623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C8E-87C9-435C-8D15-772727F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D48FA-68BF-4F69-B46C-6164A24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105156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BookDemoConfiguration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A3B-07C0-404F-8B5A-FD94BCF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67FE5-1B30-4D98-82D1-8ECCFEA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5228"/>
            <a:ext cx="105156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author)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used to capture newly generated IDs.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GeneratedKeyHolder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Prepared statements guard again SQL injection attacks.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"?" characters are place holders for real values.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author (username, name, bio) values (?,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RETURN_GENERATED_KEYS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Provide the actual values for each place holder.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first argument is the place holder position.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second argument is the actual value.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.getBio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 the generated id.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keyHolder.getKey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6EA-6997-4BCA-A0DB-C7BD98F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374736-0404-42F3-A127-4E013CF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row mapper is written as a lambda and converts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 raw database results into Java objects.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7F3-6D47-410E-8CCB-18945D4A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 Individual Record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1473E-2515-41EE-AE42-DFBAA22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1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Author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.queryForObject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 where id = 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id will be used in the place holder.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535-86D9-4E24-894C-E375A5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&amp;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F9F-D0FD-48F2-92FD-B2C775F0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32F6-D3C7-4C8C-8885-0DA5B2493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control over the SQL that is executed by the database.</a:t>
            </a:r>
          </a:p>
          <a:p>
            <a:r>
              <a:rPr lang="en-US" dirty="0"/>
              <a:t>Write complex queries with total control over how their results are mapped to java objects.</a:t>
            </a:r>
          </a:p>
          <a:p>
            <a:r>
              <a:rPr lang="en-US" dirty="0" err="1"/>
              <a:t>PreparedStatement</a:t>
            </a:r>
            <a:r>
              <a:rPr lang="en-US" dirty="0"/>
              <a:t> helps keep you safe from SQL injection.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0CE-EA3F-4186-A82E-B5043561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EF50-608C-441B-B6B2-ECB1D0FB7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has many methods. It can be hard to know which is best to use.</a:t>
            </a:r>
          </a:p>
          <a:p>
            <a:r>
              <a:rPr lang="en-US" dirty="0"/>
              <a:t>Verbose code with lots of boilerplate.</a:t>
            </a:r>
          </a:p>
        </p:txBody>
      </p:sp>
    </p:spTree>
    <p:extLst>
      <p:ext uri="{BB962C8B-B14F-4D97-AF65-F5344CB8AC3E}">
        <p14:creationId xmlns:p14="http://schemas.microsoft.com/office/powerpoint/2010/main" val="274221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72B4-CA77-49E8-9C39-4AC677EF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B4DF-17D4-48E3-957C-81BEC206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heavily on annotations</a:t>
            </a:r>
          </a:p>
          <a:p>
            <a:r>
              <a:rPr lang="en-US" dirty="0"/>
              <a:t>Generates most of your SQL for you</a:t>
            </a:r>
          </a:p>
          <a:p>
            <a:r>
              <a:rPr lang="en-US" dirty="0"/>
              <a:t>Maps Java objects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22539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B71-458B-47A4-9E8D-5E199A4A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EB1C-0795-4F66-931E-D1CF4047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the object as a class to be saved to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3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0B5-07EE-4652-9642-3A999A3E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3712-C2D0-48D3-8EA7-5A72C285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Annotates the property that uniquely identifies the object</a:t>
            </a:r>
          </a:p>
          <a:p>
            <a:r>
              <a:rPr lang="en-US" dirty="0"/>
              <a:t>Becomes the primary key in the table generated for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36B7-B83F-4C29-8182-87E44747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97D3-758D-499D-B4B7-66E94F30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conjunction with @Id</a:t>
            </a:r>
          </a:p>
          <a:p>
            <a:r>
              <a:rPr lang="en-US" dirty="0"/>
              <a:t>Indicates the database should generate this value. The strategy parameter indicates how to generate the value. Use IDENTITY to create unique, auto-incrementing numbers.</a:t>
            </a:r>
          </a:p>
        </p:txBody>
      </p:sp>
    </p:spTree>
    <p:extLst>
      <p:ext uri="{BB962C8B-B14F-4D97-AF65-F5344CB8AC3E}">
        <p14:creationId xmlns:p14="http://schemas.microsoft.com/office/powerpoint/2010/main" val="280969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C6AA-4FEE-4F75-85B0-EB8ECFF3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56C3-BBF4-4C43-B87F-50B234C7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a String to store large chunks of data into large object (LOB)</a:t>
            </a:r>
          </a:p>
        </p:txBody>
      </p:sp>
    </p:spTree>
    <p:extLst>
      <p:ext uri="{BB962C8B-B14F-4D97-AF65-F5344CB8AC3E}">
        <p14:creationId xmlns:p14="http://schemas.microsoft.com/office/powerpoint/2010/main" val="423873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C86-15F6-4C40-B88C-73DF4EF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 Persisted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A606-AC5E-4BC7-8428-1B245E0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59C7-8248-4E71-ABC7-4277E2A9D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lost when app restarts</a:t>
            </a:r>
          </a:p>
          <a:p>
            <a:r>
              <a:rPr lang="en-US" dirty="0"/>
              <a:t>Built into the app, no separate install needed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HSQLDB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DDC0-0622-4600-888D-A726D81B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Persisted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9CCB-6F89-4500-96B9-C8AFC5C68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remains when app restarts</a:t>
            </a:r>
          </a:p>
          <a:p>
            <a:r>
              <a:rPr lang="en-US" dirty="0"/>
              <a:t>Separate from the application, requires installation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995C-8E34-4229-A212-8C39B65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D106-8C68-4790-9BB0-B7ADB22A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classes relate to one another.</a:t>
            </a:r>
          </a:p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, 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6C45-243F-4BE3-AF1B-37FA9075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JPA </a:t>
            </a:r>
            <a:r>
              <a:rPr lang="en-US" dirty="0" err="1"/>
              <a:t>Bootstraping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AA26-A289-476B-84B6-E99A615A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967"/>
          </a:xfrm>
        </p:spPr>
        <p:txBody>
          <a:bodyPr>
            <a:normAutofit/>
          </a:bodyPr>
          <a:lstStyle/>
          <a:p>
            <a:r>
              <a:rPr lang="en-US" dirty="0" err="1"/>
              <a:t>spring.jpa.hibernate.ddl</a:t>
            </a:r>
            <a:r>
              <a:rPr lang="en-US" dirty="0"/>
              <a:t>-auto={value}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FF3707-D9E3-4B81-8256-8A300451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54333"/>
              </p:ext>
            </p:extLst>
          </p:nvPr>
        </p:nvGraphicFramePr>
        <p:xfrm>
          <a:off x="838200" y="2780114"/>
          <a:ext cx="10515600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29612">
                  <a:extLst>
                    <a:ext uri="{9D8B030D-6E8A-4147-A177-3AD203B41FA5}">
                      <a16:colId xmlns:a16="http://schemas.microsoft.com/office/drawing/2014/main" val="2493094580"/>
                    </a:ext>
                  </a:extLst>
                </a:gridCol>
                <a:gridCol w="8585988">
                  <a:extLst>
                    <a:ext uri="{9D8B030D-6E8A-4147-A177-3AD203B41FA5}">
                      <a16:colId xmlns:a16="http://schemas.microsoft.com/office/drawing/2014/main" val="82102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1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tables on application startup. Does not drop them during shutdown.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create-drop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on startup, drop on shutdown. Similar to using an embedded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tables in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that tables match your Java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 at 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8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6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and manage your data.</a:t>
            </a:r>
          </a:p>
        </p:txBody>
      </p:sp>
    </p:spTree>
    <p:extLst>
      <p:ext uri="{BB962C8B-B14F-4D97-AF65-F5344CB8AC3E}">
        <p14:creationId xmlns:p14="http://schemas.microsoft.com/office/powerpoint/2010/main" val="247743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480-1A77-4336-9B75-7EA0005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7846-FA94-469C-A628-A47E77F9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data</a:t>
            </a:r>
          </a:p>
          <a:p>
            <a:r>
              <a:rPr lang="en-US" dirty="0"/>
              <a:t>Expose basic CRUD operations (Create, Retrieve, Update, Delete)</a:t>
            </a:r>
          </a:p>
          <a:p>
            <a:r>
              <a:rPr lang="en-US" dirty="0"/>
              <a:t>Create search methods using naming conventions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7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EA17-A647-48F5-A336-E12101BB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A7B4-E8E3-4AB1-9584-FC14384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queries using method naming convention</a:t>
            </a:r>
          </a:p>
          <a:p>
            <a:r>
              <a:rPr lang="en-US" dirty="0"/>
              <a:t>SQL will automatically be generated for you.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 err="1"/>
              <a:t>findByLastnameAndFirstname</a:t>
            </a:r>
            <a:endParaRPr lang="en-US" dirty="0"/>
          </a:p>
          <a:p>
            <a:pPr lvl="1"/>
            <a:r>
              <a:rPr lang="en-US" dirty="0" err="1"/>
              <a:t>findByFirstnameLike</a:t>
            </a:r>
            <a:endParaRPr lang="en-US" dirty="0"/>
          </a:p>
          <a:p>
            <a:pPr lvl="1"/>
            <a:r>
              <a:rPr lang="en-US" dirty="0" err="1"/>
              <a:t>findByStartDateBetween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6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7C8A-FFA9-4BB6-BF24-263EA003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Pagination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2249-4B88-413B-8710-641CD5E5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Pageable interface as a method argument to capture:</a:t>
            </a:r>
          </a:p>
          <a:p>
            <a:pPr lvl="1"/>
            <a:r>
              <a:rPr lang="en-US" dirty="0"/>
              <a:t>Page number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Sort</a:t>
            </a:r>
          </a:p>
          <a:p>
            <a:r>
              <a:rPr lang="en-US" dirty="0"/>
              <a:t>Return Page&lt;T&gt; from a Repository to display a subset of a large result set.</a:t>
            </a:r>
          </a:p>
          <a:p>
            <a:pPr lvl="1"/>
            <a:r>
              <a:rPr lang="en-US" dirty="0"/>
              <a:t>Contains useful information about the number of results.</a:t>
            </a:r>
          </a:p>
        </p:txBody>
      </p:sp>
    </p:spTree>
    <p:extLst>
      <p:ext uri="{BB962C8B-B14F-4D97-AF65-F5344CB8AC3E}">
        <p14:creationId xmlns:p14="http://schemas.microsoft.com/office/powerpoint/2010/main" val="3316080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071-0C17-4E35-85C8-F2635C8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E060-93D4-4459-8DB5-4EA77115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difficult to write a method name that describes your search.</a:t>
            </a:r>
          </a:p>
          <a:p>
            <a:r>
              <a:rPr lang="en-US" dirty="0"/>
              <a:t>For certain cases, writing SQL may still be easier.</a:t>
            </a:r>
          </a:p>
          <a:p>
            <a:r>
              <a:rPr lang="en-US" dirty="0"/>
              <a:t>Supports JPQL, which is portable between databases.</a:t>
            </a:r>
          </a:p>
          <a:p>
            <a:r>
              <a:rPr lang="en-US" dirty="0"/>
              <a:t>Supports native SQL, which may or may not be portable.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32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DAB-1015-41F7-9AE8-3BFA64C3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4F80-A435-4FAB-8A91-46D9B671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these to </a:t>
            </a:r>
            <a:r>
              <a:rPr lang="en-US" dirty="0" err="1"/>
              <a:t>application.properties</a:t>
            </a:r>
            <a:r>
              <a:rPr lang="en-US" dirty="0"/>
              <a:t>. They can help you solve problems by revealing the SQL statements JPA generates.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892171-0FC3-4777-8BF9-F92D0129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40" y="2917761"/>
            <a:ext cx="842772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Generated SQL statements will be logged.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is a good starting point that won't overwhelm your logs with information.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spring.jpa.show-sql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has the same outcome as the property shown above.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DEBUG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property will log the values being bound to SQL prepared statements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without dumping out an overwhelming amount of information.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logging.level.org.hibernate.type.descriptor.sql.BasicBinder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property will reveal even more information about bindings and values.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Expect a large amount of logging in your console.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4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9C7-EEC4-47E9-89C9-2A547A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99F2-641F-4520-8431-94F1A8E43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6FE-7F73-4529-B352-111ECBC81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Greatly reduces boilerplate.</a:t>
            </a:r>
          </a:p>
          <a:p>
            <a:r>
              <a:rPr lang="en-US" dirty="0"/>
              <a:t>Extensive knowledge of SQL not needed (it still helps greatly, though).</a:t>
            </a:r>
          </a:p>
          <a:p>
            <a:r>
              <a:rPr lang="en-US" dirty="0"/>
              <a:t>Rapid prototyping with classes.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68919-89AD-4F73-935E-775C29D78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2500-4954-4AFA-91EE-A64403B9C0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always obvious what queries will be generated.</a:t>
            </a:r>
          </a:p>
          <a:p>
            <a:r>
              <a:rPr lang="en-US" dirty="0"/>
              <a:t>Sometimes difficult to map Java object models to database tables. Polymorphism can be challenging.</a:t>
            </a:r>
          </a:p>
          <a:p>
            <a:r>
              <a:rPr lang="en-US" dirty="0"/>
              <a:t>Multi-column primary keys can be very difficult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2210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6BB-C8A8-4549-AA07-63D23F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Embedded?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7259-7E5E-41EE-86F5-24AB60C9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US" dirty="0"/>
              <a:t>Makes automated testing easy</a:t>
            </a:r>
          </a:p>
          <a:p>
            <a:pPr lvl="1"/>
            <a:r>
              <a:rPr lang="en-US" dirty="0"/>
              <a:t>Tests do not pollute database with test data over time</a:t>
            </a:r>
          </a:p>
          <a:p>
            <a:r>
              <a:rPr lang="en-US" dirty="0"/>
              <a:t>Easy for others to clone your project and run it</a:t>
            </a:r>
          </a:p>
          <a:p>
            <a:pPr lvl="1"/>
            <a:r>
              <a:rPr lang="en-US" dirty="0"/>
              <a:t>Easy participation makes contributions to your project more likely</a:t>
            </a:r>
          </a:p>
          <a:p>
            <a:pPr lvl="1"/>
            <a:r>
              <a:rPr lang="en-US" dirty="0"/>
              <a:t>Someone can try your application without having to install a database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9285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594-B84E-4FBC-B268-C3957A8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H2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935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263-9126-4D7E-BC80-85551C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4FA-191F-44E4-B4C5-D3AE476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H2 is an embedded database with a browser-based UI.</a:t>
            </a:r>
          </a:p>
          <a:p>
            <a:pPr marL="0" indent="0">
              <a:buNone/>
            </a:pPr>
            <a:r>
              <a:rPr lang="en-US" dirty="0"/>
              <a:t>To start using it, you need to add a new dependency to your project’s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1FCF72-5C2A-466C-876D-E2251AA1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294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runtime(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'com.h2database:h2’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915-BF4C-47E0-805D-6D7D0D7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CBB-B4B0-4E25-AD57-25CF9778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H2’s console in </a:t>
            </a:r>
            <a:r>
              <a:rPr lang="en-US" dirty="0" err="1"/>
              <a:t>application.properties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your app and visit </a:t>
            </a:r>
            <a:r>
              <a:rPr lang="en-US" dirty="0">
                <a:hlinkClick r:id="rId2"/>
              </a:rPr>
              <a:t>http://localhost:8080/h2-console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E8726B-EA1A-4618-ABE8-CC1E45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940"/>
            <a:ext cx="105156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235-47C6-4187-AD7A-74B6C66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EB2-77BE-48E5-A10B-BBE205E2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Connect using the settings below: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901670C-F946-4120-B666-D6F707E9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6523"/>
              </p:ext>
            </p:extLst>
          </p:nvPr>
        </p:nvGraphicFramePr>
        <p:xfrm>
          <a:off x="838200" y="3881966"/>
          <a:ext cx="494665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25410367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56571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org.h2.Driver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jdbc:h2:mem:testdb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(leave blank)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2031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16DBF-EC42-4848-ACCA-5BA52864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2" y="2732616"/>
            <a:ext cx="4315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4B6-49E1-497C-A90F-A310257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3CA-32E0-403D-86F3-61AE4B17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the UI to explore and edit your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034276-72BB-4448-8488-12AFA5CB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0" y="2545077"/>
            <a:ext cx="7381620" cy="36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1916</Words>
  <Application>Microsoft Office PowerPoint</Application>
  <PresentationFormat>Widescreen</PresentationFormat>
  <Paragraphs>201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Office Theme</vt:lpstr>
      <vt:lpstr>Databases</vt:lpstr>
      <vt:lpstr>SQL Resources</vt:lpstr>
      <vt:lpstr>Embedded vs Persisted Databases</vt:lpstr>
      <vt:lpstr>Why Use Embedded?</vt:lpstr>
      <vt:lpstr>Using H2 In Your Application</vt:lpstr>
      <vt:lpstr>Get Started</vt:lpstr>
      <vt:lpstr>Using the GUI</vt:lpstr>
      <vt:lpstr>Using the GUI</vt:lpstr>
      <vt:lpstr>Using the GUI</vt:lpstr>
      <vt:lpstr>Demo: Using the GUI</vt:lpstr>
      <vt:lpstr>Bootstrapping</vt:lpstr>
      <vt:lpstr>Database Bootstrapping</vt:lpstr>
      <vt:lpstr>Bootstrapping With SQL Files</vt:lpstr>
      <vt:lpstr>Bootstrapping With SQL Files</vt:lpstr>
      <vt:lpstr>Supporting Multiple Databases</vt:lpstr>
      <vt:lpstr>Demo: Bootstrapping Databases</vt:lpstr>
      <vt:lpstr>Accessing Data from Java</vt:lpstr>
      <vt:lpstr>JDBC and JPA</vt:lpstr>
      <vt:lpstr>Using JDBC</vt:lpstr>
      <vt:lpstr>Configuring JdbcTemplate</vt:lpstr>
      <vt:lpstr>Insert</vt:lpstr>
      <vt:lpstr>Select a List</vt:lpstr>
      <vt:lpstr>Select an Individual Record</vt:lpstr>
      <vt:lpstr>JDBC &amp; JdbcTemplate</vt:lpstr>
      <vt:lpstr>Using JPA</vt:lpstr>
      <vt:lpstr>@Entity</vt:lpstr>
      <vt:lpstr>@Id</vt:lpstr>
      <vt:lpstr>@GeneratedValue</vt:lpstr>
      <vt:lpstr>@Lob</vt:lpstr>
      <vt:lpstr>Relationships</vt:lpstr>
      <vt:lpstr>Controlling JPA Bootstraping</vt:lpstr>
      <vt:lpstr>JPA Repositories</vt:lpstr>
      <vt:lpstr>Repositories</vt:lpstr>
      <vt:lpstr>Search</vt:lpstr>
      <vt:lpstr>Pagination</vt:lpstr>
      <vt:lpstr>@Query</vt:lpstr>
      <vt:lpstr>Debugging</vt:lpstr>
      <vt:lpstr>JPA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Databases</dc:title>
  <dc:creator>Ry Lowry</dc:creator>
  <cp:lastModifiedBy>Ry Lowry</cp:lastModifiedBy>
  <cp:revision>51</cp:revision>
  <dcterms:created xsi:type="dcterms:W3CDTF">2020-02-10T03:24:24Z</dcterms:created>
  <dcterms:modified xsi:type="dcterms:W3CDTF">2020-02-18T05:57:13Z</dcterms:modified>
</cp:coreProperties>
</file>