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j+fmiLmeL4NJsZXsjUInBHWCaT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446" y="-2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468880" y="5387342"/>
            <a:ext cx="27980641" cy="114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0"/>
              <a:buFont typeface="Calibri"/>
              <a:buNone/>
              <a:defRPr sz="2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114800" y="17289781"/>
            <a:ext cx="24688800" cy="794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1pPr>
            <a:lvl2pPr lvl="1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None/>
              <a:defRPr sz="6480"/>
            </a:lvl3pPr>
            <a:lvl4pPr lvl="3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4pPr>
            <a:lvl5pPr lvl="4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5pPr>
            <a:lvl6pPr lvl="5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6pPr>
            <a:lvl7pPr lvl="6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7pPr>
            <a:lvl8pPr lvl="7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8pPr>
            <a:lvl9pPr lvl="8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226314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0904220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324862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263140" y="1752607"/>
            <a:ext cx="28392119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015989" y="5010150"/>
            <a:ext cx="20886422" cy="2839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226314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904220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324862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13157837" y="12151996"/>
            <a:ext cx="27896822" cy="709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43964" y="5259706"/>
            <a:ext cx="27896822" cy="2088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226314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904220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324862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2263140" y="1752607"/>
            <a:ext cx="28392119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263140" y="8763000"/>
            <a:ext cx="28392119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226314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10904220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2324862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245997" y="8206749"/>
            <a:ext cx="28392119" cy="1369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0"/>
              <a:buFont typeface="Calibri"/>
              <a:buNone/>
              <a:defRPr sz="2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245997" y="22029430"/>
            <a:ext cx="28392119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6480"/>
              <a:buNone/>
              <a:defRPr sz="648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760"/>
              <a:buNone/>
              <a:defRPr sz="576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226314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10904220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2324862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263140" y="1752607"/>
            <a:ext cx="28392119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263140" y="8763000"/>
            <a:ext cx="13990321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6664941" y="8763000"/>
            <a:ext cx="13990321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226314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0904220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324862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267428" y="1752607"/>
            <a:ext cx="28392119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267431" y="8069582"/>
            <a:ext cx="13926023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None/>
              <a:defRPr sz="6480" b="1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267431" y="12024360"/>
            <a:ext cx="13926023" cy="17686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6664942" y="8069582"/>
            <a:ext cx="13994608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None/>
              <a:defRPr sz="6480" b="1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6664942" y="12024360"/>
            <a:ext cx="13994608" cy="17686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226314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0904220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2324862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263140" y="1752607"/>
            <a:ext cx="28392119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226314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0904220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2324862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226314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904220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324862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267428" y="2194560"/>
            <a:ext cx="10617041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Calibri"/>
              <a:buNone/>
              <a:defRPr sz="1152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3994608" y="4739647"/>
            <a:ext cx="16664939" cy="23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96012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1pPr>
            <a:lvl2pPr marL="914400" lvl="1" indent="-86868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80"/>
              <a:buChar char="•"/>
              <a:defRPr sz="10080"/>
            </a:lvl2pPr>
            <a:lvl3pPr marL="1371600" lvl="2" indent="-7772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Char char="•"/>
              <a:defRPr sz="8640"/>
            </a:lvl3pPr>
            <a:lvl4pPr marL="1828800" lvl="3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4pPr>
            <a:lvl5pPr marL="2286000" lvl="4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5pPr>
            <a:lvl6pPr marL="2743200" lvl="5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6pPr>
            <a:lvl7pPr marL="3200400" lvl="6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7pPr>
            <a:lvl8pPr marL="3657600" lvl="7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8pPr>
            <a:lvl9pPr marL="4114800" lvl="8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267428" y="9875520"/>
            <a:ext cx="10617041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432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226314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904220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324862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2267428" y="2194560"/>
            <a:ext cx="10617041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Calibri"/>
              <a:buNone/>
              <a:defRPr sz="1152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3994608" y="4739647"/>
            <a:ext cx="16664939" cy="23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None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None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None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2267428" y="9875520"/>
            <a:ext cx="10617041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320"/>
              <a:buNone/>
              <a:defRPr sz="432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226314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904220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324862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2263140" y="1752607"/>
            <a:ext cx="28392119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840"/>
              <a:buFont typeface="Calibri"/>
              <a:buNone/>
              <a:defRPr sz="158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2263140" y="8763000"/>
            <a:ext cx="28392119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868680" algn="l" rtl="0">
              <a:lnSpc>
                <a:spcPct val="9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7724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400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4007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80"/>
              <a:buFont typeface="Arial"/>
              <a:buChar char="•"/>
              <a:defRPr sz="6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226314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904220" y="30510488"/>
            <a:ext cx="1110996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3248620" y="30510488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20"/>
              <a:buFont typeface="Arial"/>
              <a:buNone/>
              <a:defRPr sz="4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6363652" cy="472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0" y="4724400"/>
            <a:ext cx="6363652" cy="2819399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363652" y="0"/>
            <a:ext cx="26554748" cy="472440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599722" y="0"/>
            <a:ext cx="26334721" cy="293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50" tIns="685725" rIns="342850" bIns="34285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Comparing the Abilities of AI Assistants in Web Development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54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OpenAI ChatGPT-3.5 and GitHub Copilot</a:t>
            </a:r>
            <a:endParaRPr sz="4400" i="1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6583680" y="2574348"/>
            <a:ext cx="26334721" cy="176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50" tIns="342850" rIns="342850" bIns="34285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Rylan Casanova</a:t>
            </a:r>
            <a:endParaRPr sz="3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College of Engineering and Technology</a:t>
            </a:r>
            <a:endParaRPr sz="35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20027" y="4724400"/>
            <a:ext cx="6143624" cy="27984450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200" dirty="0">
                <a:solidFill>
                  <a:schemeClr val="lt1"/>
                </a:solidFill>
              </a:rPr>
              <a:t>This study investigates the comparative capabilities of GPT-3.5 and GitHub Copilot in coding assistance and communication within the context of Scrum and Agile methodologies. Drawing upon a review of peer-reviewed literature, which emphasizes effective Scrum Master roles, management techniques in Agile methodologies, and considerations of AI assistant capabilities and limitations, this research employs a mixed-methods approach to analyze Likert scores and qualitative observations. Results suggest GitHub Copilot's superior communication effectiveness and proficiency in handling tasks across multiple files, while GPT-3.5 exhibits a slight edge in smaller, more specific tasks, with both assistants demonstrating comparable debugging accuracy. These findings contribute to a deeper understanding of AI-powered coding tools and their potential in optimizing productivity and efficiency in software development processes, thereby providing valuable insights for developers and researchers alike.</a:t>
            </a:r>
            <a:endParaRPr sz="22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US" sz="900" i="1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[1] Paasivaara, M. (2021, May 1). </a:t>
            </a:r>
            <a:r>
              <a:rPr lang="en-US" sz="2400" b="0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Teaching the Scrum Master Role using Professional Agile Coaches and Communities of Practice. </a:t>
            </a:r>
            <a:r>
              <a:rPr lang="en-US" sz="2400" b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IEEE Xplore.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US" sz="900" dirty="0">
              <a:solidFill>
                <a:schemeClr val="lt1"/>
              </a:solidFill>
            </a:endParaRPr>
          </a:p>
          <a:p>
            <a:pPr>
              <a:buSzPts val="2800"/>
            </a:pPr>
            <a:r>
              <a:rPr lang="en-US" sz="2400" b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[2] Hidayati, A., Budiardjo, E. K., &amp; Purwandari, B. (2020). </a:t>
            </a:r>
            <a:r>
              <a:rPr lang="en-US" sz="2400" b="0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Hard and Soft Skills for Scrum Global Software Development Teams. </a:t>
            </a:r>
            <a:r>
              <a:rPr lang="en-US" sz="2400" b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Proceedings of the 3rd International Conference on Software Engineering and Information Management.</a:t>
            </a:r>
            <a:endParaRPr lang="en-US" sz="24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US" sz="9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</a:rPr>
              <a:t>[3] Hayat, F., Rehman, A., Arif, K., Wahab, K., &amp; Abbas, M. (n.d.). </a:t>
            </a:r>
            <a:r>
              <a:rPr lang="en-US" sz="2400" i="1" dirty="0">
                <a:solidFill>
                  <a:schemeClr val="lt1"/>
                </a:solidFill>
              </a:rPr>
              <a:t>The Influence of Agile Methodology (Scrum) on Software Project Management</a:t>
            </a:r>
            <a:r>
              <a:rPr lang="en-US" sz="2400" dirty="0">
                <a:solidFill>
                  <a:schemeClr val="lt1"/>
                </a:solidFill>
              </a:rPr>
              <a:t>. IEEE Computer Society.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US" sz="9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</a:rPr>
              <a:t>[4] Tokdemir, G., &amp; Uguz, S. (2022). </a:t>
            </a:r>
            <a:r>
              <a:rPr lang="en-US" sz="2400" i="1" dirty="0">
                <a:solidFill>
                  <a:schemeClr val="lt1"/>
                </a:solidFill>
              </a:rPr>
              <a:t>Research Trends in Agile Software Development</a:t>
            </a:r>
            <a:r>
              <a:rPr lang="en-US" sz="2400" dirty="0">
                <a:solidFill>
                  <a:schemeClr val="lt1"/>
                </a:solidFill>
              </a:rPr>
              <a:t>. 2022 International Conference on Emerging Trends in Computing and Engineering Applications (ETCEA).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US" sz="9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[5] Alexander, F., Abdiwijaya, E. A., Pherry, F., Gunawan, A. A. S., &amp; Anderies. (2022). </a:t>
            </a:r>
            <a:r>
              <a:rPr lang="en-US" sz="2400" b="0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Systematic Literature Review on Solving Competitive Programming Problem with Artificial Intelligence (AI)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2022 1st International Conference on Software Engineering and Information Technology (ICoSEIT).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[6] Nghiem, K., Nguyen, A. M., &amp; Bui, N. D. Q. (2024). </a:t>
            </a:r>
            <a:r>
              <a:rPr lang="en-US" sz="2400" b="0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Envisioning the Next-Generation AI Coding Assistants: Insights &amp; Proposals.</a:t>
            </a:r>
            <a:endParaRPr lang="en-US" sz="24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US" sz="9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400" dirty="0">
                <a:solidFill>
                  <a:schemeClr val="lt1"/>
                </a:solidFill>
              </a:rPr>
              <a:t>7</a:t>
            </a:r>
            <a:r>
              <a:rPr lang="en-US" sz="2400" b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] Zhang, D., Mohd, &amp; Yamaguchi, S. (2022). </a:t>
            </a:r>
            <a:r>
              <a:rPr lang="en-US" sz="2400" b="0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Human-AI Pair Programming by Data Stream and Its Application Example</a:t>
            </a:r>
            <a:r>
              <a:rPr lang="en-US" sz="2400" b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2022 IEEE International Conference on Consumer Electronics-Asia (ICCE-Asia).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US" sz="9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[8] Johari, D., Samaddar, S., &amp; Kumar, S. (n.d.). </a:t>
            </a:r>
            <a:r>
              <a:rPr lang="en-US" sz="2400" b="0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 based WebApp development using Application Programming Interface (API). </a:t>
            </a:r>
            <a:r>
              <a:rPr lang="en-US" sz="2400" b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IEEE Xplore; 2022 2nd International Conference on Advance Computing and Innovative Technologies in Engineering (ICACITE).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‌</a:t>
            </a:r>
          </a:p>
        </p:txBody>
      </p:sp>
      <p:sp>
        <p:nvSpPr>
          <p:cNvPr id="91" name="Google Shape;91;p1"/>
          <p:cNvSpPr txBox="1"/>
          <p:nvPr/>
        </p:nvSpPr>
        <p:spPr>
          <a:xfrm>
            <a:off x="6768809" y="5151494"/>
            <a:ext cx="25692392" cy="33654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HYPOTHESES/ OBJECTIVES</a:t>
            </a:r>
            <a:endParaRPr lang="pt-BR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pt-BR" sz="2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i="1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H</a:t>
            </a:r>
            <a:r>
              <a:rPr lang="pt-BR" sz="3000" b="1" i="1" u="none" strike="noStrike" cap="none" baseline="-2500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0</a:t>
            </a:r>
            <a:r>
              <a:rPr lang="pt-BR" sz="3000" b="1" i="1" baseline="-25000" dirty="0">
                <a:solidFill>
                  <a:schemeClr val="dk1"/>
                </a:solidFill>
                <a:latin typeface="+mj-lt"/>
              </a:rPr>
              <a:t>    </a:t>
            </a:r>
            <a:r>
              <a:rPr lang="en-US" sz="3200" dirty="0">
                <a:effectLst/>
                <a:latin typeface="+mj-lt"/>
                <a:ea typeface="Calibri" panose="020F0502020204030204" pitchFamily="34" charset="0"/>
              </a:rPr>
              <a:t>There is a significant difference in the coding ability between GPT-3.5 and GitHub Copilot</a:t>
            </a:r>
            <a:r>
              <a:rPr lang="pt-BR" sz="3000" b="1" i="1" dirty="0">
                <a:solidFill>
                  <a:schemeClr val="dk1"/>
                </a:solidFill>
                <a:latin typeface="+mj-lt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i="1" dirty="0">
                <a:solidFill>
                  <a:schemeClr val="dk1"/>
                </a:solidFill>
                <a:latin typeface="+mj-lt"/>
              </a:rPr>
              <a:t>H</a:t>
            </a:r>
            <a:r>
              <a:rPr lang="pt-BR" sz="3000" b="1" i="1" u="none" strike="noStrike" cap="none" baseline="-2500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1</a:t>
            </a:r>
            <a:r>
              <a:rPr lang="pt-BR" sz="3000" b="1" i="1" baseline="-25000" dirty="0">
                <a:solidFill>
                  <a:schemeClr val="dk1"/>
                </a:solidFill>
                <a:latin typeface="+mj-lt"/>
              </a:rPr>
              <a:t>    </a:t>
            </a:r>
            <a:r>
              <a:rPr lang="en-US" sz="3200" dirty="0">
                <a:latin typeface="+mj-lt"/>
                <a:ea typeface="Calibri" panose="020F0502020204030204" pitchFamily="34" charset="0"/>
              </a:rPr>
              <a:t>The debugging accuracy of GPT-3.5 significantly differs from the debugging accuracy of GitHub Copilot</a:t>
            </a:r>
            <a:r>
              <a:rPr lang="pt-BR" sz="3000" b="1" i="1" dirty="0">
                <a:solidFill>
                  <a:schemeClr val="dk1"/>
                </a:solidFill>
                <a:latin typeface="+mj-lt"/>
              </a:rPr>
              <a:t> </a:t>
            </a:r>
          </a:p>
          <a:p>
            <a:pPr marL="457200" lvl="0"/>
            <a:r>
              <a:rPr lang="pt-BR" sz="3000" b="1" i="1" dirty="0">
                <a:solidFill>
                  <a:schemeClr val="dk1"/>
                </a:solidFill>
                <a:latin typeface="+mj-lt"/>
              </a:rPr>
              <a:t>H</a:t>
            </a:r>
            <a:r>
              <a:rPr lang="pt-BR" sz="3000" b="1" i="1" baseline="-25000" dirty="0">
                <a:solidFill>
                  <a:schemeClr val="dk1"/>
                </a:solidFill>
                <a:latin typeface="+mj-lt"/>
              </a:rPr>
              <a:t>2    </a:t>
            </a:r>
            <a:r>
              <a:rPr lang="en-US" sz="3200" dirty="0">
                <a:latin typeface="+mj-lt"/>
                <a:ea typeface="Calibri" panose="020F0502020204030204" pitchFamily="34" charset="0"/>
              </a:rPr>
              <a:t>There is a significant difference in the effectiveness of communication between GPT-3.5 and GitHub Copilot</a:t>
            </a:r>
            <a:endParaRPr sz="3200" dirty="0">
              <a:latin typeface="+mj-lt"/>
              <a:ea typeface="Calibri" panose="020F0502020204030204" pitchFamily="34" charset="0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761299" y="17580077"/>
            <a:ext cx="16555902" cy="64708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Mixed Methods Research Framework</a:t>
            </a:r>
          </a:p>
          <a:p>
            <a:pPr marL="457200" marR="0" lvl="0" indent="-457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Quantitative Data: Likert scores, keywords</a:t>
            </a:r>
          </a:p>
          <a:p>
            <a:pPr marL="457200" marR="0" lvl="0" indent="-457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Qualitative Data: Observations, notes, overall trends and themes</a:t>
            </a: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Partially Structured Observations</a:t>
            </a:r>
          </a:p>
          <a:p>
            <a:pPr marL="457200" marR="0" lvl="0" indent="-457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AI tests are conducted “equally” among both assistants</a:t>
            </a:r>
          </a:p>
          <a:p>
            <a:pPr marL="457200" marR="0" lvl="0" indent="-457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Prompts are open-ended and collected observations are examined for patterns</a:t>
            </a:r>
          </a:p>
          <a:p>
            <a:pPr marL="457200" marR="0" lvl="0" indent="-457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Analysis for similarities, differences, trends</a:t>
            </a: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Experimental Design</a:t>
            </a:r>
          </a:p>
          <a:p>
            <a:pPr marL="457200" marR="0" lvl="0" indent="-457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</a:rPr>
              <a:t>Follow a set of procedures for recording and grading observations (Likert)</a:t>
            </a:r>
            <a:endParaRPr lang="en-US" sz="32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lang="en-US" sz="30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lang="en-US" sz="3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lang="en-US" sz="30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3774402" y="18007173"/>
            <a:ext cx="8686798" cy="144540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lang="en-US" sz="3600" b="1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600" b="1" dirty="0">
                <a:solidFill>
                  <a:schemeClr val="dk1"/>
                </a:solidFill>
              </a:rPr>
              <a:t>DATA &amp; </a:t>
            </a:r>
          </a:p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600" b="1" dirty="0">
                <a:solidFill>
                  <a:schemeClr val="dk1"/>
                </a:solidFill>
              </a:rPr>
              <a:t>ANALYSIS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Recorded 32 table entries (prompts, results, notes, and scores for each AI assistant)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/>
              <a:t>ChatGPT-3.5 Likert Analysis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Mean: 3.75 stars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Median: 4 stars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Mode: 4 stars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/>
              <a:t>GitHub Copilot Likert Analysis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Mean: 4.00 stars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Median: 4 stars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Mode: 5 stars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000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b="1" dirty="0"/>
              <a:t>Key Analysis + Themes</a:t>
            </a:r>
            <a:endParaRPr lang="en-US" sz="3000"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Copilot never scored below a 2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Both AIs gave a functioning response a majority (&gt;50%) of the time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Copilot’s Likert data having a mode of 5 stars demonstrates its high level of communication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Copilot is better than ChatGPT with tasks that require modification of multiple files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ChatGPT has a slight edge over Copilot with tasks that are smaller and more specific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3000" b="1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3000"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6740D4-AD0F-00B9-BA4D-E437BA79A43B}"/>
              </a:ext>
            </a:extLst>
          </p:cNvPr>
          <p:cNvSpPr/>
          <p:nvPr/>
        </p:nvSpPr>
        <p:spPr>
          <a:xfrm>
            <a:off x="742696" y="1184136"/>
            <a:ext cx="487825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Grand Canyon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University</a:t>
            </a:r>
          </a:p>
        </p:txBody>
      </p:sp>
      <p:sp>
        <p:nvSpPr>
          <p:cNvPr id="3" name="Google Shape;92;p1">
            <a:extLst>
              <a:ext uri="{FF2B5EF4-FFF2-40B4-BE49-F238E27FC236}">
                <a16:creationId xmlns:a16="http://schemas.microsoft.com/office/drawing/2014/main" id="{FE0424A2-BB16-924D-728A-3F08192DCD13}"/>
              </a:ext>
            </a:extLst>
          </p:cNvPr>
          <p:cNvSpPr txBox="1"/>
          <p:nvPr/>
        </p:nvSpPr>
        <p:spPr>
          <a:xfrm>
            <a:off x="6761299" y="8882698"/>
            <a:ext cx="16555902" cy="84284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</a:t>
            </a:r>
            <a:endParaRPr lang="en-US" sz="32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/>
              <a:t>	In my review of peer-reviewed articles, I researched several new methodologies related to AI assistants in code development and Scrum or Agile in coding classes.</a:t>
            </a: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dirty="0"/>
              <a:t>	The literature reviewed gave insight on how to be an effective Scrum Master [1], fully utilizing my Scrum development team [2] of AI assistants through proper communication practices. Furthermore, Scrum and Agile emphasize management techniques for time, scope, quality, risk, human (or AI assistant, in this case) resource management [3], and proper execution of the Software Development Process (SDP) [4].</a:t>
            </a: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dirty="0"/>
              <a:t>	It was also important to consider the capabilities and limitations [5] the AI assistants may encounter throughout my research. The literature review was critical to reviewing and implementing proper communication practices [6] throughout my research. Multiple of the articles reviewed demonstrated how AI assistants can be effective in code generation [7] and web app development [8].</a:t>
            </a: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E7F46A-282D-35FA-7DEA-5351F0572E77}"/>
              </a:ext>
            </a:extLst>
          </p:cNvPr>
          <p:cNvSpPr/>
          <p:nvPr/>
        </p:nvSpPr>
        <p:spPr>
          <a:xfrm>
            <a:off x="23774400" y="8944085"/>
            <a:ext cx="8686799" cy="863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5" name="Google Shape;92;p1">
            <a:extLst>
              <a:ext uri="{FF2B5EF4-FFF2-40B4-BE49-F238E27FC236}">
                <a16:creationId xmlns:a16="http://schemas.microsoft.com/office/drawing/2014/main" id="{58B2A33C-6474-FF8A-31E9-43F455EC35A5}"/>
              </a:ext>
            </a:extLst>
          </p:cNvPr>
          <p:cNvSpPr txBox="1"/>
          <p:nvPr/>
        </p:nvSpPr>
        <p:spPr>
          <a:xfrm>
            <a:off x="6761299" y="24319882"/>
            <a:ext cx="16555902" cy="8141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9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conclusion, the research findings reveal nuanced differences in the capabilities of GPT-3.5 and GitHub Copilot in coding assistance and communication. While GitHub Copilot demonstrates superiority in communication effectiveness in context and handling tasks across multiple files, GPT-3.5 shows a slight advantage in smaller, more specific tasks. Copilot’s ability to use context and give a working response in a significantly lower average amount of prompts demonstrates its effectiveness of communication. However, both assistants exhibit comparable performance in debugging accuracy. These insights contribute to a better understanding of AI-powered coding tools and can guide developers and researchers in leveraging these technologies to enhance productivity and efficiency in software development workflows.</a:t>
            </a: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lang="en-US" sz="3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lang="en-US"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377637-20F0-5BF3-DBAB-E92D784C8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0912" y="9087996"/>
            <a:ext cx="4143345" cy="3961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401A5F-896C-4078-C8A1-25BF1B534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1341" y="9087996"/>
            <a:ext cx="4160797" cy="39619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241AE2-37C5-8937-FA9F-BE3E60FC3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7845" y="13186224"/>
            <a:ext cx="4408590" cy="42576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1040</Words>
  <Application>Microsoft Office PowerPoint</Application>
  <PresentationFormat>Custom</PresentationFormat>
  <Paragraphs>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Bakke</dc:creator>
  <cp:lastModifiedBy>Rylan Casanova</cp:lastModifiedBy>
  <cp:revision>7</cp:revision>
  <dcterms:modified xsi:type="dcterms:W3CDTF">2024-04-10T10:45:54Z</dcterms:modified>
</cp:coreProperties>
</file>