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saucecode/threejs-demos" TargetMode="External"/><Relationship Id="rId4" Type="http://schemas.openxmlformats.org/officeDocument/2006/relationships/hyperlink" Target="https://github.com/stemkoski/stemkoski.github.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Hadida Hunter</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By: Rylan Perumal</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Hadida Hunter ?</a:t>
            </a:r>
            <a:endParaRPr/>
          </a:p>
        </p:txBody>
      </p:sp>
      <p:sp>
        <p:nvSpPr>
          <p:cNvPr id="66" name="Shape 6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Hadida Hunter is a first person shooter game played in the browser designed using the </a:t>
            </a:r>
            <a:r>
              <a:rPr b="1" lang="en"/>
              <a:t>three.js</a:t>
            </a:r>
            <a:r>
              <a:rPr lang="en"/>
              <a:t> library. </a:t>
            </a:r>
            <a:endParaRPr/>
          </a:p>
          <a:p>
            <a:pPr indent="0" lvl="0" marL="0">
              <a:spcBef>
                <a:spcPts val="1600"/>
              </a:spcBef>
              <a:spcAft>
                <a:spcPts val="0"/>
              </a:spcAft>
              <a:buNone/>
            </a:pPr>
            <a:r>
              <a:rPr b="1" lang="en" u="sng"/>
              <a:t>Backstory</a:t>
            </a:r>
            <a:endParaRPr b="1" u="sng"/>
          </a:p>
          <a:p>
            <a:pPr indent="0" lvl="0" marL="0">
              <a:spcBef>
                <a:spcPts val="1600"/>
              </a:spcBef>
              <a:spcAft>
                <a:spcPts val="0"/>
              </a:spcAft>
              <a:buNone/>
            </a:pPr>
            <a:r>
              <a:rPr lang="en"/>
              <a:t>A man named Santiago Muttonchop was experimenting on Hadidas trying to discover human-flight but something went wrong, during his experimentations the hadidas became intelligent and started to formulate their own plan of world domination. To his misfortune the hadidas have infected him and he is on the verge of dying unless he can destroy all the hadidas in his </a:t>
            </a:r>
            <a:r>
              <a:rPr lang="en"/>
              <a:t>vicinity.</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Game Dynamics</a:t>
            </a:r>
            <a:endParaRPr/>
          </a:p>
        </p:txBody>
      </p:sp>
      <p:sp>
        <p:nvSpPr>
          <p:cNvPr id="72" name="Shape 7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objective of the game is to kill all the mutated hadidas before you, the player who is infected, die or they escape beyond your reach. The game is played in all three dimensions and is very competitive ! Controls of the game: WASD to move, Q to run, SPACEBAR to jump, Mouse to look around, Click to shoot, if the user wishes to restart the game mid-game R. The player will receive a score based on the number of kills. Player score is reset to 0 every time a hadida escapes, if one or more hadidas escape player can still survive but will not win the game. If the player manages to kill all of the hadidas player will win the game. If the player does not kill all of the hadidas before death then player loses the game.</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Scene Graph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AB97"/>
            </a:gs>
            <a:gs pos="100000">
              <a:srgbClr val="022622"/>
            </a:gs>
          </a:gsLst>
          <a:path path="circle">
            <a:fillToRect b="50%" l="50%" r="50%" t="50%"/>
          </a:path>
          <a:tileRect/>
        </a:gradFill>
      </p:bgPr>
    </p:bg>
    <p:spTree>
      <p:nvGrpSpPr>
        <p:cNvPr id="81" name="Shape 81"/>
        <p:cNvGrpSpPr/>
        <p:nvPr/>
      </p:nvGrpSpPr>
      <p:grpSpPr>
        <a:xfrm>
          <a:off x="0" y="0"/>
          <a:ext cx="0" cy="0"/>
          <a:chOff x="0" y="0"/>
          <a:chExt cx="0" cy="0"/>
        </a:xfrm>
      </p:grpSpPr>
      <p:sp>
        <p:nvSpPr>
          <p:cNvPr id="82" name="Shape 82"/>
          <p:cNvSpPr txBox="1"/>
          <p:nvPr>
            <p:ph type="title"/>
          </p:nvPr>
        </p:nvSpPr>
        <p:spPr>
          <a:xfrm>
            <a:off x="1611950" y="146950"/>
            <a:ext cx="1273800" cy="4893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600"/>
              <a:t>Main Scene</a:t>
            </a:r>
            <a:endParaRPr sz="1600"/>
          </a:p>
        </p:txBody>
      </p:sp>
      <p:cxnSp>
        <p:nvCxnSpPr>
          <p:cNvPr id="83" name="Shape 83"/>
          <p:cNvCxnSpPr>
            <a:stCxn id="82" idx="2"/>
            <a:endCxn id="84" idx="0"/>
          </p:cNvCxnSpPr>
          <p:nvPr/>
        </p:nvCxnSpPr>
        <p:spPr>
          <a:xfrm flipH="1">
            <a:off x="1038950" y="636250"/>
            <a:ext cx="1209900" cy="414900"/>
          </a:xfrm>
          <a:prstGeom prst="straightConnector1">
            <a:avLst/>
          </a:prstGeom>
          <a:noFill/>
          <a:ln cap="flat" cmpd="sng" w="19050">
            <a:solidFill>
              <a:srgbClr val="000000"/>
            </a:solidFill>
            <a:prstDash val="solid"/>
            <a:round/>
            <a:headEnd len="med" w="med" type="none"/>
            <a:tailEnd len="med" w="med" type="none"/>
          </a:ln>
        </p:spPr>
      </p:cxnSp>
      <p:sp>
        <p:nvSpPr>
          <p:cNvPr id="84" name="Shape 84"/>
          <p:cNvSpPr txBox="1"/>
          <p:nvPr/>
        </p:nvSpPr>
        <p:spPr>
          <a:xfrm>
            <a:off x="465950" y="1051226"/>
            <a:ext cx="1146000" cy="1091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300">
                <a:solidFill>
                  <a:schemeClr val="lt1"/>
                </a:solidFill>
                <a:latin typeface="Old Standard TT"/>
                <a:ea typeface="Old Standard TT"/>
                <a:cs typeface="Old Standard TT"/>
                <a:sym typeface="Old Standard TT"/>
              </a:rPr>
              <a:t>Yaw Object, mouse move across width</a:t>
            </a:r>
            <a:endParaRPr sz="1300">
              <a:solidFill>
                <a:schemeClr val="lt1"/>
              </a:solidFill>
              <a:latin typeface="Old Standard TT"/>
              <a:ea typeface="Old Standard TT"/>
              <a:cs typeface="Old Standard TT"/>
              <a:sym typeface="Old Standard TT"/>
            </a:endParaRPr>
          </a:p>
        </p:txBody>
      </p:sp>
      <p:cxnSp>
        <p:nvCxnSpPr>
          <p:cNvPr id="85" name="Shape 85"/>
          <p:cNvCxnSpPr>
            <a:stCxn id="84" idx="2"/>
            <a:endCxn id="86" idx="0"/>
          </p:cNvCxnSpPr>
          <p:nvPr/>
        </p:nvCxnSpPr>
        <p:spPr>
          <a:xfrm>
            <a:off x="1038950" y="2142326"/>
            <a:ext cx="0" cy="327600"/>
          </a:xfrm>
          <a:prstGeom prst="straightConnector1">
            <a:avLst/>
          </a:prstGeom>
          <a:noFill/>
          <a:ln cap="flat" cmpd="sng" w="19050">
            <a:solidFill>
              <a:srgbClr val="000000"/>
            </a:solidFill>
            <a:prstDash val="solid"/>
            <a:round/>
            <a:headEnd len="med" w="med" type="none"/>
            <a:tailEnd len="med" w="med" type="none"/>
          </a:ln>
        </p:spPr>
      </p:cxnSp>
      <p:sp>
        <p:nvSpPr>
          <p:cNvPr id="86" name="Shape 86"/>
          <p:cNvSpPr txBox="1"/>
          <p:nvPr/>
        </p:nvSpPr>
        <p:spPr>
          <a:xfrm>
            <a:off x="402050" y="2469850"/>
            <a:ext cx="1273800" cy="816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Pitch Object, mouse move across height </a:t>
            </a:r>
            <a:endParaRPr>
              <a:solidFill>
                <a:schemeClr val="accent1"/>
              </a:solidFill>
              <a:latin typeface="Old Standard TT"/>
              <a:ea typeface="Old Standard TT"/>
              <a:cs typeface="Old Standard TT"/>
              <a:sym typeface="Old Standard TT"/>
            </a:endParaRPr>
          </a:p>
        </p:txBody>
      </p:sp>
      <p:cxnSp>
        <p:nvCxnSpPr>
          <p:cNvPr id="87" name="Shape 87"/>
          <p:cNvCxnSpPr>
            <a:stCxn id="86" idx="2"/>
            <a:endCxn id="88" idx="0"/>
          </p:cNvCxnSpPr>
          <p:nvPr/>
        </p:nvCxnSpPr>
        <p:spPr>
          <a:xfrm>
            <a:off x="1038950" y="3286750"/>
            <a:ext cx="0" cy="180600"/>
          </a:xfrm>
          <a:prstGeom prst="straightConnector1">
            <a:avLst/>
          </a:prstGeom>
          <a:noFill/>
          <a:ln cap="flat" cmpd="sng" w="19050">
            <a:solidFill>
              <a:srgbClr val="000000"/>
            </a:solidFill>
            <a:prstDash val="solid"/>
            <a:round/>
            <a:headEnd len="med" w="med" type="none"/>
            <a:tailEnd len="med" w="med" type="none"/>
          </a:ln>
        </p:spPr>
      </p:cxnSp>
      <p:sp>
        <p:nvSpPr>
          <p:cNvPr id="88" name="Shape 88"/>
          <p:cNvSpPr txBox="1"/>
          <p:nvPr/>
        </p:nvSpPr>
        <p:spPr>
          <a:xfrm>
            <a:off x="588200" y="3467350"/>
            <a:ext cx="901500" cy="43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Camera</a:t>
            </a:r>
            <a:endParaRPr>
              <a:solidFill>
                <a:schemeClr val="accent1"/>
              </a:solidFill>
              <a:latin typeface="Old Standard TT"/>
              <a:ea typeface="Old Standard TT"/>
              <a:cs typeface="Old Standard TT"/>
              <a:sym typeface="Old Standard TT"/>
            </a:endParaRPr>
          </a:p>
        </p:txBody>
      </p:sp>
      <p:cxnSp>
        <p:nvCxnSpPr>
          <p:cNvPr id="89" name="Shape 89"/>
          <p:cNvCxnSpPr>
            <a:stCxn id="88" idx="2"/>
            <a:endCxn id="90" idx="0"/>
          </p:cNvCxnSpPr>
          <p:nvPr/>
        </p:nvCxnSpPr>
        <p:spPr>
          <a:xfrm>
            <a:off x="1038950" y="3906250"/>
            <a:ext cx="906000" cy="363300"/>
          </a:xfrm>
          <a:prstGeom prst="straightConnector1">
            <a:avLst/>
          </a:prstGeom>
          <a:noFill/>
          <a:ln cap="flat" cmpd="sng" w="19050">
            <a:solidFill>
              <a:srgbClr val="000000"/>
            </a:solidFill>
            <a:prstDash val="solid"/>
            <a:round/>
            <a:headEnd len="med" w="med" type="none"/>
            <a:tailEnd len="med" w="med" type="none"/>
          </a:ln>
        </p:spPr>
      </p:cxnSp>
      <p:cxnSp>
        <p:nvCxnSpPr>
          <p:cNvPr id="91" name="Shape 91"/>
          <p:cNvCxnSpPr>
            <a:stCxn id="88" idx="2"/>
            <a:endCxn id="92" idx="0"/>
          </p:cNvCxnSpPr>
          <p:nvPr/>
        </p:nvCxnSpPr>
        <p:spPr>
          <a:xfrm flipH="1">
            <a:off x="813350" y="3906250"/>
            <a:ext cx="225600" cy="413700"/>
          </a:xfrm>
          <a:prstGeom prst="straightConnector1">
            <a:avLst/>
          </a:prstGeom>
          <a:noFill/>
          <a:ln cap="flat" cmpd="sng" w="19050">
            <a:solidFill>
              <a:srgbClr val="000000"/>
            </a:solidFill>
            <a:prstDash val="solid"/>
            <a:round/>
            <a:headEnd len="med" w="med" type="none"/>
            <a:tailEnd len="med" w="med" type="none"/>
          </a:ln>
        </p:spPr>
      </p:cxnSp>
      <p:sp>
        <p:nvSpPr>
          <p:cNvPr id="92" name="Shape 92"/>
          <p:cNvSpPr txBox="1"/>
          <p:nvPr/>
        </p:nvSpPr>
        <p:spPr>
          <a:xfrm>
            <a:off x="362750" y="4319800"/>
            <a:ext cx="901500" cy="43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Bullet</a:t>
            </a:r>
            <a:endParaRPr>
              <a:solidFill>
                <a:schemeClr val="accent1"/>
              </a:solidFill>
              <a:latin typeface="Old Standard TT"/>
              <a:ea typeface="Old Standard TT"/>
              <a:cs typeface="Old Standard TT"/>
              <a:sym typeface="Old Standard TT"/>
            </a:endParaRPr>
          </a:p>
        </p:txBody>
      </p:sp>
      <p:sp>
        <p:nvSpPr>
          <p:cNvPr id="90" name="Shape 90"/>
          <p:cNvSpPr txBox="1"/>
          <p:nvPr/>
        </p:nvSpPr>
        <p:spPr>
          <a:xfrm>
            <a:off x="1494175" y="4269400"/>
            <a:ext cx="901500" cy="5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Player Weapon</a:t>
            </a:r>
            <a:endParaRPr>
              <a:solidFill>
                <a:schemeClr val="accent1"/>
              </a:solidFill>
              <a:latin typeface="Old Standard TT"/>
              <a:ea typeface="Old Standard TT"/>
              <a:cs typeface="Old Standard TT"/>
              <a:sym typeface="Old Standard TT"/>
            </a:endParaRPr>
          </a:p>
        </p:txBody>
      </p:sp>
      <p:sp>
        <p:nvSpPr>
          <p:cNvPr id="93" name="Shape 93"/>
          <p:cNvSpPr txBox="1"/>
          <p:nvPr/>
        </p:nvSpPr>
        <p:spPr>
          <a:xfrm>
            <a:off x="2352850" y="1843963"/>
            <a:ext cx="1146000" cy="59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latin typeface="Old Standard TT"/>
                <a:ea typeface="Old Standard TT"/>
                <a:cs typeface="Old Standard TT"/>
                <a:sym typeface="Old Standard TT"/>
              </a:rPr>
              <a:t>Hadida, Object3D</a:t>
            </a:r>
            <a:endParaRPr>
              <a:solidFill>
                <a:schemeClr val="lt1"/>
              </a:solidFill>
              <a:latin typeface="Old Standard TT"/>
              <a:ea typeface="Old Standard TT"/>
              <a:cs typeface="Old Standard TT"/>
              <a:sym typeface="Old Standard TT"/>
            </a:endParaRPr>
          </a:p>
        </p:txBody>
      </p:sp>
      <p:sp>
        <p:nvSpPr>
          <p:cNvPr id="94" name="Shape 94"/>
          <p:cNvSpPr txBox="1"/>
          <p:nvPr/>
        </p:nvSpPr>
        <p:spPr>
          <a:xfrm>
            <a:off x="2300875" y="2579938"/>
            <a:ext cx="1146000" cy="59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latin typeface="Old Standard TT"/>
                <a:ea typeface="Old Standard TT"/>
                <a:cs typeface="Old Standard TT"/>
                <a:sym typeface="Old Standard TT"/>
              </a:rPr>
              <a:t>Hadida Mesh</a:t>
            </a:r>
            <a:endParaRPr>
              <a:solidFill>
                <a:schemeClr val="lt1"/>
              </a:solidFill>
              <a:latin typeface="Old Standard TT"/>
              <a:ea typeface="Old Standard TT"/>
              <a:cs typeface="Old Standard TT"/>
              <a:sym typeface="Old Standard TT"/>
            </a:endParaRPr>
          </a:p>
        </p:txBody>
      </p:sp>
      <p:cxnSp>
        <p:nvCxnSpPr>
          <p:cNvPr id="95" name="Shape 95"/>
          <p:cNvCxnSpPr>
            <a:stCxn id="82" idx="2"/>
            <a:endCxn id="96" idx="1"/>
          </p:cNvCxnSpPr>
          <p:nvPr/>
        </p:nvCxnSpPr>
        <p:spPr>
          <a:xfrm rot="5400000">
            <a:off x="826850" y="2045350"/>
            <a:ext cx="2831100" cy="12900"/>
          </a:xfrm>
          <a:prstGeom prst="bentConnector4">
            <a:avLst>
              <a:gd fmla="val 46334" name="adj1"/>
              <a:gd fmla="val 1944961" name="adj2"/>
            </a:avLst>
          </a:prstGeom>
          <a:noFill/>
          <a:ln cap="flat" cmpd="sng" w="19050">
            <a:solidFill>
              <a:schemeClr val="dk1"/>
            </a:solidFill>
            <a:prstDash val="solid"/>
            <a:round/>
            <a:headEnd len="med" w="med" type="none"/>
            <a:tailEnd len="med" w="med" type="none"/>
          </a:ln>
        </p:spPr>
      </p:cxnSp>
      <p:sp>
        <p:nvSpPr>
          <p:cNvPr id="96" name="Shape 96"/>
          <p:cNvSpPr txBox="1"/>
          <p:nvPr/>
        </p:nvSpPr>
        <p:spPr>
          <a:xfrm>
            <a:off x="2236075" y="3259800"/>
            <a:ext cx="994200" cy="414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latin typeface="Old Standard TT"/>
                <a:ea typeface="Old Standard TT"/>
                <a:cs typeface="Old Standard TT"/>
                <a:sym typeface="Old Standard TT"/>
              </a:rPr>
              <a:t>Floor</a:t>
            </a:r>
            <a:endParaRPr>
              <a:solidFill>
                <a:schemeClr val="lt1"/>
              </a:solidFill>
              <a:latin typeface="Old Standard TT"/>
              <a:ea typeface="Old Standard TT"/>
              <a:cs typeface="Old Standard TT"/>
              <a:sym typeface="Old Standard TT"/>
            </a:endParaRPr>
          </a:p>
        </p:txBody>
      </p:sp>
      <p:cxnSp>
        <p:nvCxnSpPr>
          <p:cNvPr id="97" name="Shape 97"/>
          <p:cNvCxnSpPr>
            <a:stCxn id="98" idx="1"/>
            <a:endCxn id="82" idx="2"/>
          </p:cNvCxnSpPr>
          <p:nvPr/>
        </p:nvCxnSpPr>
        <p:spPr>
          <a:xfrm rot="10800000">
            <a:off x="2248975" y="636188"/>
            <a:ext cx="1197900" cy="857100"/>
          </a:xfrm>
          <a:prstGeom prst="bentConnector2">
            <a:avLst/>
          </a:prstGeom>
          <a:noFill/>
          <a:ln cap="flat" cmpd="sng" w="19050">
            <a:solidFill>
              <a:schemeClr val="dk1"/>
            </a:solidFill>
            <a:prstDash val="solid"/>
            <a:round/>
            <a:headEnd len="med" w="med" type="none"/>
            <a:tailEnd len="med" w="med" type="none"/>
          </a:ln>
        </p:spPr>
      </p:cxnSp>
      <p:sp>
        <p:nvSpPr>
          <p:cNvPr id="98" name="Shape 98"/>
          <p:cNvSpPr txBox="1"/>
          <p:nvPr/>
        </p:nvSpPr>
        <p:spPr>
          <a:xfrm>
            <a:off x="3446875" y="1194938"/>
            <a:ext cx="1273800" cy="59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lt1"/>
                </a:solidFill>
                <a:latin typeface="Old Standard TT"/>
                <a:ea typeface="Old Standard TT"/>
                <a:cs typeface="Old Standard TT"/>
                <a:sym typeface="Old Standard TT"/>
              </a:rPr>
              <a:t>Trees, Rocks, Cubes</a:t>
            </a:r>
            <a:endParaRPr sz="1200">
              <a:solidFill>
                <a:schemeClr val="lt1"/>
              </a:solidFill>
              <a:latin typeface="Old Standard TT"/>
              <a:ea typeface="Old Standard TT"/>
              <a:cs typeface="Old Standard TT"/>
              <a:sym typeface="Old Standard TT"/>
            </a:endParaRPr>
          </a:p>
        </p:txBody>
      </p:sp>
      <p:sp>
        <p:nvSpPr>
          <p:cNvPr id="99" name="Shape 99"/>
          <p:cNvSpPr txBox="1"/>
          <p:nvPr/>
        </p:nvSpPr>
        <p:spPr>
          <a:xfrm>
            <a:off x="3376038" y="451400"/>
            <a:ext cx="806400" cy="5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lt1"/>
                </a:solidFill>
                <a:latin typeface="Old Standard TT"/>
                <a:ea typeface="Old Standard TT"/>
                <a:cs typeface="Old Standard TT"/>
                <a:sym typeface="Old Standard TT"/>
              </a:rPr>
              <a:t>Hemi Light</a:t>
            </a:r>
            <a:endParaRPr sz="1200">
              <a:solidFill>
                <a:schemeClr val="lt1"/>
              </a:solidFill>
              <a:latin typeface="Old Standard TT"/>
              <a:ea typeface="Old Standard TT"/>
              <a:cs typeface="Old Standard TT"/>
              <a:sym typeface="Old Standard TT"/>
            </a:endParaRPr>
          </a:p>
        </p:txBody>
      </p:sp>
      <p:sp>
        <p:nvSpPr>
          <p:cNvPr id="100" name="Shape 100"/>
          <p:cNvSpPr txBox="1"/>
          <p:nvPr/>
        </p:nvSpPr>
        <p:spPr>
          <a:xfrm>
            <a:off x="4289150" y="109100"/>
            <a:ext cx="719700" cy="5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lt1"/>
                </a:solidFill>
                <a:latin typeface="Old Standard TT"/>
                <a:ea typeface="Old Standard TT"/>
                <a:cs typeface="Old Standard TT"/>
                <a:sym typeface="Old Standard TT"/>
              </a:rPr>
              <a:t>Dir Light</a:t>
            </a:r>
            <a:endParaRPr sz="1200">
              <a:solidFill>
                <a:schemeClr val="lt1"/>
              </a:solidFill>
              <a:latin typeface="Old Standard TT"/>
              <a:ea typeface="Old Standard TT"/>
              <a:cs typeface="Old Standard TT"/>
              <a:sym typeface="Old Standard TT"/>
            </a:endParaRPr>
          </a:p>
        </p:txBody>
      </p:sp>
      <p:cxnSp>
        <p:nvCxnSpPr>
          <p:cNvPr id="101" name="Shape 101"/>
          <p:cNvCxnSpPr>
            <a:stCxn id="100" idx="1"/>
            <a:endCxn id="82" idx="3"/>
          </p:cNvCxnSpPr>
          <p:nvPr/>
        </p:nvCxnSpPr>
        <p:spPr>
          <a:xfrm flipH="1">
            <a:off x="2885750" y="378950"/>
            <a:ext cx="1403400" cy="12600"/>
          </a:xfrm>
          <a:prstGeom prst="straightConnector1">
            <a:avLst/>
          </a:prstGeom>
          <a:noFill/>
          <a:ln cap="flat" cmpd="sng" w="19050">
            <a:solidFill>
              <a:srgbClr val="000000"/>
            </a:solidFill>
            <a:prstDash val="solid"/>
            <a:round/>
            <a:headEnd len="med" w="med" type="none"/>
            <a:tailEnd len="med" w="med" type="none"/>
          </a:ln>
        </p:spPr>
      </p:cxnSp>
      <p:cxnSp>
        <p:nvCxnSpPr>
          <p:cNvPr id="102" name="Shape 102"/>
          <p:cNvCxnSpPr>
            <a:stCxn id="99" idx="1"/>
            <a:endCxn id="82" idx="3"/>
          </p:cNvCxnSpPr>
          <p:nvPr/>
        </p:nvCxnSpPr>
        <p:spPr>
          <a:xfrm rot="10800000">
            <a:off x="2885838" y="391550"/>
            <a:ext cx="490200" cy="329700"/>
          </a:xfrm>
          <a:prstGeom prst="straightConnector1">
            <a:avLst/>
          </a:prstGeom>
          <a:noFill/>
          <a:ln cap="flat" cmpd="sng" w="19050">
            <a:solidFill>
              <a:srgbClr val="000000"/>
            </a:solidFill>
            <a:prstDash val="solid"/>
            <a:round/>
            <a:headEnd len="med" w="med" type="none"/>
            <a:tailEnd len="med" w="med" type="none"/>
          </a:ln>
        </p:spPr>
      </p:cxnSp>
      <p:cxnSp>
        <p:nvCxnSpPr>
          <p:cNvPr id="103" name="Shape 103"/>
          <p:cNvCxnSpPr>
            <a:stCxn id="104" idx="1"/>
            <a:endCxn id="82" idx="2"/>
          </p:cNvCxnSpPr>
          <p:nvPr/>
        </p:nvCxnSpPr>
        <p:spPr>
          <a:xfrm rot="10800000">
            <a:off x="2248950" y="636350"/>
            <a:ext cx="2601600" cy="428400"/>
          </a:xfrm>
          <a:prstGeom prst="bentConnector2">
            <a:avLst/>
          </a:prstGeom>
          <a:noFill/>
          <a:ln cap="flat" cmpd="sng" w="19050">
            <a:solidFill>
              <a:schemeClr val="dk1"/>
            </a:solidFill>
            <a:prstDash val="solid"/>
            <a:round/>
            <a:headEnd len="med" w="med" type="none"/>
            <a:tailEnd len="med" w="med" type="none"/>
          </a:ln>
        </p:spPr>
      </p:cxnSp>
      <p:sp>
        <p:nvSpPr>
          <p:cNvPr id="104" name="Shape 104"/>
          <p:cNvSpPr txBox="1"/>
          <p:nvPr/>
        </p:nvSpPr>
        <p:spPr>
          <a:xfrm>
            <a:off x="4850550" y="766400"/>
            <a:ext cx="1273800" cy="59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lt1"/>
                </a:solidFill>
                <a:latin typeface="Old Standard TT"/>
                <a:ea typeface="Old Standard TT"/>
                <a:cs typeface="Old Standard TT"/>
                <a:sym typeface="Old Standard TT"/>
              </a:rPr>
              <a:t>Picture View Plane</a:t>
            </a:r>
            <a:endParaRPr sz="1200">
              <a:solidFill>
                <a:schemeClr val="lt1"/>
              </a:solidFill>
              <a:latin typeface="Old Standard TT"/>
              <a:ea typeface="Old Standard TT"/>
              <a:cs typeface="Old Standard TT"/>
              <a:sym typeface="Old Standard TT"/>
            </a:endParaRPr>
          </a:p>
        </p:txBody>
      </p:sp>
      <p:sp>
        <p:nvSpPr>
          <p:cNvPr id="105" name="Shape 105"/>
          <p:cNvSpPr txBox="1"/>
          <p:nvPr/>
        </p:nvSpPr>
        <p:spPr>
          <a:xfrm>
            <a:off x="231550" y="247550"/>
            <a:ext cx="994200" cy="59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lt1"/>
                </a:solidFill>
                <a:latin typeface="Old Standard TT"/>
                <a:ea typeface="Old Standard TT"/>
                <a:cs typeface="Old Standard TT"/>
                <a:sym typeface="Old Standard TT"/>
              </a:rPr>
              <a:t>Texture Camera</a:t>
            </a:r>
            <a:endParaRPr sz="1200">
              <a:solidFill>
                <a:schemeClr val="lt1"/>
              </a:solidFill>
              <a:latin typeface="Old Standard TT"/>
              <a:ea typeface="Old Standard TT"/>
              <a:cs typeface="Old Standard TT"/>
              <a:sym typeface="Old Standard TT"/>
            </a:endParaRPr>
          </a:p>
        </p:txBody>
      </p:sp>
      <p:cxnSp>
        <p:nvCxnSpPr>
          <p:cNvPr id="106" name="Shape 106"/>
          <p:cNvCxnSpPr>
            <a:stCxn id="82" idx="1"/>
            <a:endCxn id="105" idx="3"/>
          </p:cNvCxnSpPr>
          <p:nvPr/>
        </p:nvCxnSpPr>
        <p:spPr>
          <a:xfrm flipH="1">
            <a:off x="1225850" y="391600"/>
            <a:ext cx="386100" cy="154200"/>
          </a:xfrm>
          <a:prstGeom prst="straightConnector1">
            <a:avLst/>
          </a:prstGeom>
          <a:noFill/>
          <a:ln cap="flat" cmpd="sng" w="19050">
            <a:solidFill>
              <a:srgbClr val="000000"/>
            </a:solidFill>
            <a:prstDash val="solid"/>
            <a:round/>
            <a:headEnd len="med" w="med" type="none"/>
            <a:tailEnd len="med" w="med" type="none"/>
          </a:ln>
        </p:spPr>
      </p:cxnSp>
      <p:cxnSp>
        <p:nvCxnSpPr>
          <p:cNvPr id="107" name="Shape 107"/>
          <p:cNvCxnSpPr>
            <a:stCxn id="93" idx="3"/>
            <a:endCxn id="94" idx="3"/>
          </p:cNvCxnSpPr>
          <p:nvPr/>
        </p:nvCxnSpPr>
        <p:spPr>
          <a:xfrm flipH="1">
            <a:off x="3446950" y="2142313"/>
            <a:ext cx="51900" cy="735900"/>
          </a:xfrm>
          <a:prstGeom prst="bentConnector3">
            <a:avLst>
              <a:gd fmla="val -458815" name="adj1"/>
            </a:avLst>
          </a:prstGeom>
          <a:noFill/>
          <a:ln cap="flat" cmpd="sng" w="19050">
            <a:solidFill>
              <a:schemeClr val="dk1"/>
            </a:solidFill>
            <a:prstDash val="solid"/>
            <a:round/>
            <a:headEnd len="med" w="med" type="none"/>
            <a:tailEnd len="med" w="med" type="none"/>
          </a:ln>
        </p:spPr>
      </p:cxnSp>
      <p:cxnSp>
        <p:nvCxnSpPr>
          <p:cNvPr id="108" name="Shape 108"/>
          <p:cNvCxnSpPr>
            <a:stCxn id="82" idx="2"/>
            <a:endCxn id="93" idx="1"/>
          </p:cNvCxnSpPr>
          <p:nvPr/>
        </p:nvCxnSpPr>
        <p:spPr>
          <a:xfrm flipH="1" rot="-5400000">
            <a:off x="1547900" y="1337200"/>
            <a:ext cx="1506000" cy="104100"/>
          </a:xfrm>
          <a:prstGeom prst="bentConnector2">
            <a:avLst/>
          </a:prstGeom>
          <a:noFill/>
          <a:ln cap="flat" cmpd="sng" w="19050">
            <a:solidFill>
              <a:schemeClr val="dk1"/>
            </a:solidFill>
            <a:prstDash val="solid"/>
            <a:round/>
            <a:headEnd len="med" w="med" type="none"/>
            <a:tailEnd len="med" w="med" type="none"/>
          </a:ln>
        </p:spPr>
      </p:cxnSp>
      <p:sp>
        <p:nvSpPr>
          <p:cNvPr id="109" name="Shape 109"/>
          <p:cNvSpPr txBox="1"/>
          <p:nvPr/>
        </p:nvSpPr>
        <p:spPr>
          <a:xfrm>
            <a:off x="5976375" y="1518625"/>
            <a:ext cx="1958400" cy="48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accent1"/>
                </a:solidFill>
                <a:latin typeface="Old Standard TT"/>
                <a:ea typeface="Old Standard TT"/>
                <a:cs typeface="Old Standard TT"/>
                <a:sym typeface="Old Standard TT"/>
              </a:rPr>
              <a:t>Intermediate Scene</a:t>
            </a:r>
            <a:endParaRPr sz="1600">
              <a:solidFill>
                <a:schemeClr val="accent1"/>
              </a:solidFill>
              <a:latin typeface="Old Standard TT"/>
              <a:ea typeface="Old Standard TT"/>
              <a:cs typeface="Old Standard TT"/>
              <a:sym typeface="Old Standard TT"/>
            </a:endParaRPr>
          </a:p>
        </p:txBody>
      </p:sp>
      <p:cxnSp>
        <p:nvCxnSpPr>
          <p:cNvPr id="110" name="Shape 110"/>
          <p:cNvCxnSpPr>
            <a:stCxn id="109" idx="2"/>
            <a:endCxn id="111" idx="0"/>
          </p:cNvCxnSpPr>
          <p:nvPr/>
        </p:nvCxnSpPr>
        <p:spPr>
          <a:xfrm>
            <a:off x="6955575" y="2007925"/>
            <a:ext cx="881100" cy="779100"/>
          </a:xfrm>
          <a:prstGeom prst="straightConnector1">
            <a:avLst/>
          </a:prstGeom>
          <a:noFill/>
          <a:ln cap="flat" cmpd="sng" w="19050">
            <a:solidFill>
              <a:srgbClr val="000000"/>
            </a:solidFill>
            <a:prstDash val="solid"/>
            <a:round/>
            <a:headEnd len="med" w="med" type="none"/>
            <a:tailEnd len="med" w="med" type="none"/>
          </a:ln>
        </p:spPr>
      </p:cxnSp>
      <p:cxnSp>
        <p:nvCxnSpPr>
          <p:cNvPr id="112" name="Shape 112"/>
          <p:cNvCxnSpPr>
            <a:stCxn id="109" idx="2"/>
            <a:endCxn id="113" idx="0"/>
          </p:cNvCxnSpPr>
          <p:nvPr/>
        </p:nvCxnSpPr>
        <p:spPr>
          <a:xfrm flipH="1">
            <a:off x="5821875" y="2007925"/>
            <a:ext cx="1133700" cy="715800"/>
          </a:xfrm>
          <a:prstGeom prst="straightConnector1">
            <a:avLst/>
          </a:prstGeom>
          <a:noFill/>
          <a:ln cap="flat" cmpd="sng" w="19050">
            <a:solidFill>
              <a:srgbClr val="000000"/>
            </a:solidFill>
            <a:prstDash val="solid"/>
            <a:round/>
            <a:headEnd len="med" w="med" type="none"/>
            <a:tailEnd len="med" w="med" type="none"/>
          </a:ln>
        </p:spPr>
      </p:cxnSp>
      <p:sp>
        <p:nvSpPr>
          <p:cNvPr id="113" name="Shape 113"/>
          <p:cNvSpPr txBox="1"/>
          <p:nvPr/>
        </p:nvSpPr>
        <p:spPr>
          <a:xfrm>
            <a:off x="5222850" y="2723575"/>
            <a:ext cx="1197900" cy="978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Temp Plane, serves as first render target</a:t>
            </a:r>
            <a:endParaRPr>
              <a:solidFill>
                <a:schemeClr val="accent1"/>
              </a:solidFill>
              <a:latin typeface="Old Standard TT"/>
              <a:ea typeface="Old Standard TT"/>
              <a:cs typeface="Old Standard TT"/>
              <a:sym typeface="Old Standard TT"/>
            </a:endParaRPr>
          </a:p>
        </p:txBody>
      </p:sp>
      <p:sp>
        <p:nvSpPr>
          <p:cNvPr id="111" name="Shape 111"/>
          <p:cNvSpPr txBox="1"/>
          <p:nvPr/>
        </p:nvSpPr>
        <p:spPr>
          <a:xfrm>
            <a:off x="7237575" y="2787125"/>
            <a:ext cx="1197900" cy="779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1"/>
                </a:solidFill>
                <a:latin typeface="Old Standard TT"/>
                <a:ea typeface="Old Standard TT"/>
                <a:cs typeface="Old Standard TT"/>
                <a:sym typeface="Old Standard TT"/>
              </a:rPr>
              <a:t>Screen Camera, for mirroring</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Sources</a:t>
            </a:r>
            <a:endParaRPr/>
          </a:p>
        </p:txBody>
      </p:sp>
      <p:sp>
        <p:nvSpPr>
          <p:cNvPr id="119" name="Shape 119"/>
          <p:cNvSpPr txBox="1"/>
          <p:nvPr>
            <p:ph idx="1" type="body"/>
          </p:nvPr>
        </p:nvSpPr>
        <p:spPr>
          <a:xfrm>
            <a:off x="311700" y="1171675"/>
            <a:ext cx="66888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https://threejs.org/</a:t>
            </a:r>
            <a:endParaRPr sz="1800"/>
          </a:p>
          <a:p>
            <a:pPr indent="-342900" lvl="0" marL="457200" rtl="0">
              <a:spcBef>
                <a:spcPts val="0"/>
              </a:spcBef>
              <a:spcAft>
                <a:spcPts val="0"/>
              </a:spcAft>
              <a:buSzPts val="1800"/>
              <a:buAutoNum type="arabicPeriod"/>
            </a:pPr>
            <a:r>
              <a:rPr lang="en" sz="1800" u="sng">
                <a:solidFill>
                  <a:schemeClr val="hlink"/>
                </a:solidFill>
                <a:hlinkClick r:id="rId3"/>
              </a:rPr>
              <a:t>https://github.com/saucecode/threejs-demos</a:t>
            </a:r>
            <a:endParaRPr sz="1800"/>
          </a:p>
          <a:p>
            <a:pPr indent="-342900" lvl="0" marL="457200" rtl="0">
              <a:spcBef>
                <a:spcPts val="0"/>
              </a:spcBef>
              <a:spcAft>
                <a:spcPts val="0"/>
              </a:spcAft>
              <a:buSzPts val="1800"/>
              <a:buAutoNum type="arabicPeriod"/>
            </a:pPr>
            <a:r>
              <a:rPr lang="en" sz="1800" u="sng">
                <a:solidFill>
                  <a:schemeClr val="hlink"/>
                </a:solidFill>
                <a:hlinkClick r:id="rId4"/>
              </a:rPr>
              <a:t>https://github.com/stemkoski/stemkoski.github.com</a:t>
            </a:r>
            <a:endParaRPr sz="1800"/>
          </a:p>
          <a:p>
            <a:pPr indent="-342900" lvl="0" marL="457200" rtl="0">
              <a:spcBef>
                <a:spcPts val="0"/>
              </a:spcBef>
              <a:spcAft>
                <a:spcPts val="0"/>
              </a:spcAft>
              <a:buSzPts val="1800"/>
              <a:buAutoNum type="arabicPeriod"/>
            </a:pPr>
            <a:r>
              <a:rPr lang="en" sz="1800"/>
              <a:t>https://github.com/IceCreamYou/Nemesis</a:t>
            </a:r>
            <a:endParaRPr sz="1800"/>
          </a:p>
          <a:p>
            <a:pPr indent="0" lvl="0" marL="0" rtl="0">
              <a:spcBef>
                <a:spcPts val="1600"/>
              </a:spcBef>
              <a:spcAft>
                <a:spcPts val="0"/>
              </a:spcAft>
              <a:buNone/>
            </a:pPr>
            <a:r>
              <a:t/>
            </a:r>
            <a:endParaRPr sz="1800"/>
          </a:p>
          <a:p>
            <a:pPr indent="0" lvl="0" marL="0" rtl="0">
              <a:spcBef>
                <a:spcPts val="1600"/>
              </a:spcBef>
              <a:spcAft>
                <a:spcPts val="0"/>
              </a:spcAft>
              <a:buNone/>
            </a:pPr>
            <a:r>
              <a:t/>
            </a:r>
            <a:endParaRPr sz="1800"/>
          </a:p>
          <a:p>
            <a:pPr indent="0" lvl="0" marL="0" rtl="0">
              <a:spcBef>
                <a:spcPts val="1600"/>
              </a:spcBef>
              <a:spcAft>
                <a:spcPts val="0"/>
              </a:spcAft>
              <a:buNone/>
            </a:pPr>
            <a:r>
              <a:t/>
            </a:r>
            <a:endParaRPr sz="1800"/>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120" name="Shape 120"/>
          <p:cNvSpPr txBox="1"/>
          <p:nvPr>
            <p:ph idx="2" type="body"/>
          </p:nvPr>
        </p:nvSpPr>
        <p:spPr>
          <a:xfrm>
            <a:off x="7803700" y="2205975"/>
            <a:ext cx="783900" cy="25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