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75" autoAdjust="0"/>
    <p:restoredTop sz="85433" autoAdjust="0"/>
  </p:normalViewPr>
  <p:slideViewPr>
    <p:cSldViewPr snapToGrid="0">
      <p:cViewPr varScale="1">
        <p:scale>
          <a:sx n="70" d="100"/>
          <a:sy n="70" d="100"/>
        </p:scale>
        <p:origin x="16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1:56.207"/>
    </inkml:context>
    <inkml:brush xml:id="br0">
      <inkml:brushProperty name="width" value="0.05" units="cm"/>
      <inkml:brushProperty name="height" value="0.05" units="cm"/>
      <inkml:brushProperty name="color" value="#CC0066"/>
    </inkml:brush>
  </inkml:definitions>
  <inkml:trace contextRef="#ctx0" brushRef="#br0">19 1 24575,'-5'0'0,"-2"5"0,1 7 0,6 1 0,3 4 0,1 4 0,0 3 0,-1-1-8191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5:12.135"/>
    </inkml:context>
    <inkml:brush xml:id="br0">
      <inkml:brushProperty name="width" value="0.05" units="cm"/>
      <inkml:brushProperty name="height" value="0.05" units="cm"/>
      <inkml:brushProperty name="color" value="#CC0066"/>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8:52.605"/>
    </inkml:context>
    <inkml:brush xml:id="br0">
      <inkml:brushProperty name="width" value="0.05" units="cm"/>
      <inkml:brushProperty name="height" value="0.05" units="cm"/>
      <inkml:brushProperty name="color" value="#CC0066"/>
    </inkml:brush>
  </inkml:definitions>
  <inkml:trace contextRef="#ctx0" brushRef="#br0">1 0 24575,'0'5'0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6:48.325"/>
    </inkml:context>
    <inkml:brush xml:id="br0">
      <inkml:brushProperty name="width" value="0.025" units="cm"/>
      <inkml:brushProperty name="height" value="0.025" units="cm"/>
      <inkml:brushProperty name="color" value="#CC0066"/>
    </inkml:brush>
  </inkml:definitions>
  <inkml:trace contextRef="#ctx0" brushRef="#br0">1 1 24575,'4'0'0,"2"0"-8191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7:04.672"/>
    </inkml:context>
    <inkml:brush xml:id="br0">
      <inkml:brushProperty name="width" value="0.025" units="cm"/>
      <inkml:brushProperty name="height" value="0.025" units="cm"/>
      <inkml:brushProperty name="color" value="#CC0066"/>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7:05.477"/>
    </inkml:context>
    <inkml:brush xml:id="br0">
      <inkml:brushProperty name="width" value="0.025" units="cm"/>
      <inkml:brushProperty name="height" value="0.025" units="cm"/>
      <inkml:brushProperty name="color" value="#CC0066"/>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7:06.033"/>
    </inkml:context>
    <inkml:brush xml:id="br0">
      <inkml:brushProperty name="width" value="0.025" units="cm"/>
      <inkml:brushProperty name="height" value="0.025" units="cm"/>
      <inkml:brushProperty name="color" value="#CC0066"/>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7:02.095"/>
    </inkml:context>
    <inkml:brush xml:id="br0">
      <inkml:brushProperty name="width" value="0.025" units="cm"/>
      <inkml:brushProperty name="height" value="0.025" units="cm"/>
      <inkml:brushProperty name="color" value="#CC0066"/>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4:57:03.447"/>
    </inkml:context>
    <inkml:brush xml:id="br0">
      <inkml:brushProperty name="width" value="0.025" units="cm"/>
      <inkml:brushProperty name="height" value="0.025" units="cm"/>
      <inkml:brushProperty name="color" value="#CC0066"/>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5:02:11.632"/>
    </inkml:context>
    <inkml:brush xml:id="br0">
      <inkml:brushProperty name="width" value="0.025" units="cm"/>
      <inkml:brushProperty name="height" value="0.025" units="cm"/>
      <inkml:brushProperty name="color" value="#CC0066"/>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5:02:13.439"/>
    </inkml:context>
    <inkml:brush xml:id="br0">
      <inkml:brushProperty name="width" value="0.025" units="cm"/>
      <inkml:brushProperty name="height" value="0.025" units="cm"/>
      <inkml:brushProperty name="color" value="#CC0066"/>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5:08:17.952"/>
    </inkml:context>
    <inkml:brush xml:id="br0">
      <inkml:brushProperty name="width" value="0.025" units="cm"/>
      <inkml:brushProperty name="height" value="0.025" units="cm"/>
      <inkml:brushProperty name="color" value="#CC0066"/>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10:33.019"/>
    </inkml:context>
    <inkml:brush xml:id="br0">
      <inkml:brushProperty name="width" value="0.05" units="cm"/>
      <inkml:brushProperty name="height" value="0.05" units="cm"/>
      <inkml:brushProperty name="color" value="#CC0066"/>
    </inkml:brush>
  </inkml:definitions>
  <inkml:trace contextRef="#ctx0" brushRef="#br0">1 0 24575,'0'6'0,"0"6"0,0 7 0,5 5 0,1 3 0,1-2-8191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4T05:08:18.459"/>
    </inkml:context>
    <inkml:brush xml:id="br0">
      <inkml:brushProperty name="width" value="0.025" units="cm"/>
      <inkml:brushProperty name="height" value="0.02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2:10.542"/>
    </inkml:context>
    <inkml:brush xml:id="br0">
      <inkml:brushProperty name="width" value="0.05" units="cm"/>
      <inkml:brushProperty name="height" value="0.05" units="cm"/>
      <inkml:brushProperty name="color" value="#CC0066"/>
    </inkml:brush>
  </inkml:definitions>
  <inkml:trace contextRef="#ctx0" brushRef="#br0">0 33 24575,'263'-12'0,"-54"-4"0,244 11 0,-262 8 0,2201-3-1365,-2365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2:12.512"/>
    </inkml:context>
    <inkml:brush xml:id="br0">
      <inkml:brushProperty name="width" value="0.05" units="cm"/>
      <inkml:brushProperty name="height" value="0.05" units="cm"/>
      <inkml:brushProperty name="color" value="#CC0066"/>
    </inkml:brush>
  </inkml:definitions>
  <inkml:trace contextRef="#ctx0" brushRef="#br0">3052 62 24575,'-52'0'0,"-84"0"0,-149-18 0,169 8 0,-149 6 0,-80-6 0,-399-10 0,503 22 0,-600-2-1365,815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3:31.175"/>
    </inkml:context>
    <inkml:brush xml:id="br0">
      <inkml:brushProperty name="width" value="0.05" units="cm"/>
      <inkml:brushProperty name="height" value="0.05" units="cm"/>
      <inkml:brushProperty name="color" value="#CC0066"/>
    </inkml:brush>
  </inkml:definitions>
  <inkml:trace contextRef="#ctx0" brushRef="#br0">0 0 24575,'21'5'0,"27"7"0,41 6 0,42 1 0,45 7 0,28 4 0,21 2 0,18 1-1215,4 0 1215,-25-6 0,-29-2 0,-47-5-6976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3:43.378"/>
    </inkml:context>
    <inkml:brush xml:id="br0">
      <inkml:brushProperty name="width" value="0.05" units="cm"/>
      <inkml:brushProperty name="height" value="0.05" units="cm"/>
      <inkml:brushProperty name="color" value="#CC0066"/>
    </inkml:brush>
  </inkml:definitions>
  <inkml:trace contextRef="#ctx0" brushRef="#br0">2296 123 24575,'-24'-1'0,"-1"-2"0,-26-4 0,0-1 0,-135-21 0,-122-11 0,123 25 0,-138-3 0,38 17 0,-178 3 0,105 27-1365,322-28-5461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3:48.553"/>
    </inkml:context>
    <inkml:brush xml:id="br0">
      <inkml:brushProperty name="width" value="0.05" units="cm"/>
      <inkml:brushProperty name="height" value="0.05" units="cm"/>
      <inkml:brushProperty name="color" value="#CC0066"/>
    </inkml:brush>
  </inkml:definitions>
  <inkml:trace contextRef="#ctx0" brushRef="#br0">1145 0 24575,'-907'0'0,"876"2"63,-63 11 0,11-1-1554,54-9-5335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05:11.40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357D-01C5-4094-A6CF-5F7009443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5BDC1-F282-443E-8997-ECB88B588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03B35-7EA7-4B16-956B-65164EB300E7}"/>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B9BAB9A7-01EA-470F-B98D-4D09F725C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60933-3139-4FD7-B627-2CC178EE2448}"/>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234432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9A1C-7C6A-4F6C-B38A-742DA7102A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427C12-56D6-40F1-91DA-C754966BD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2191-6275-48A0-B6CB-0026C665E208}"/>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1FEBC685-9556-403A-B044-BA52C47C6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8BF2E-E0D4-4F55-9B52-39048BCCE891}"/>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223449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4BE2C-955A-41AC-AB3C-10C5417E9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2046C5-D188-4E6C-B5B8-870CB8BCB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8A162-BB9D-4D23-9349-8435378C585D}"/>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7B1749C7-7595-4A5C-96DC-8F2116ECA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7CC4B-4AA1-4A0E-A2DC-E6AB968A31B0}"/>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327541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8F49-B5A1-45FD-8681-9F09CE111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3B0351-70C0-488F-8D02-11D7D4023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DE83B-FBFB-45E6-A923-EA4E56C192F8}"/>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4AB3ED4D-895D-4F08-8CB3-593A3B9D1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2E0BB-86C0-4C2E-8A3F-7C63857A18E5}"/>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19310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3001-D854-4530-BF95-72E980C55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505B74-AAC1-44C5-B55E-AF843C25C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425F9C-4BCB-44EA-9609-05546DA094DF}"/>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2C022A14-6606-47F9-8ED2-F3C6F3B23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5F5B9-BFBC-44F9-8BF9-02343C87CFDA}"/>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51711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87F3-8E45-4133-A768-102B9DDDC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9F347-5C32-4228-9368-6B8CC5EA7E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C0AC0-1EB5-4EDD-A421-78F13A583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8C080-F0D0-4429-BF34-AC7802CDAF82}"/>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6" name="Footer Placeholder 5">
            <a:extLst>
              <a:ext uri="{FF2B5EF4-FFF2-40B4-BE49-F238E27FC236}">
                <a16:creationId xmlns:a16="http://schemas.microsoft.com/office/drawing/2014/main" id="{54C5A74F-7F52-442D-9176-A2E7D4A6C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851EB-DB10-45C9-8D8D-941E6739AEA7}"/>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117425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73FB-95B7-4A68-B370-32BEE3DBFC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098DC-34A6-4B7C-BCE6-3FBE5E316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35EFF-5408-4226-9FE9-D559E9865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E9108-4F56-46D2-8319-3597A30DF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42E18-8A6C-4FB7-B551-241926696B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AA6C4A-22C7-4BB4-9F80-A1DE1C37042A}"/>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8" name="Footer Placeholder 7">
            <a:extLst>
              <a:ext uri="{FF2B5EF4-FFF2-40B4-BE49-F238E27FC236}">
                <a16:creationId xmlns:a16="http://schemas.microsoft.com/office/drawing/2014/main" id="{B8247D25-AFBD-4BB9-8189-9C01891052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DA14C-A469-4481-B6B7-90C0A3E32C70}"/>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258633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EE60-9938-4D38-BECA-7A882DC04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D0072-4298-41A2-8D97-17E919FB79EE}"/>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4" name="Footer Placeholder 3">
            <a:extLst>
              <a:ext uri="{FF2B5EF4-FFF2-40B4-BE49-F238E27FC236}">
                <a16:creationId xmlns:a16="http://schemas.microsoft.com/office/drawing/2014/main" id="{6E4CE664-17F6-4D41-9E2B-9B21E52BA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9BD0B-35CB-43A6-9A47-5223527CA01D}"/>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217290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6035D-BB28-482C-A1D1-B843C7161C1D}"/>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3" name="Footer Placeholder 2">
            <a:extLst>
              <a:ext uri="{FF2B5EF4-FFF2-40B4-BE49-F238E27FC236}">
                <a16:creationId xmlns:a16="http://schemas.microsoft.com/office/drawing/2014/main" id="{570AE088-FFC4-4A49-BC16-BDB61FED4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A211D-7ECC-4DC4-9F79-1E74A7C3855E}"/>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184831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4534-1363-4F24-B3E8-DD471994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2B09A-C8D4-4A08-BC4F-37315B2CC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9FD2E-31E2-489C-B7C7-5166FC480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C265B-62D0-44B7-B390-1AB7DD3775CB}"/>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6" name="Footer Placeholder 5">
            <a:extLst>
              <a:ext uri="{FF2B5EF4-FFF2-40B4-BE49-F238E27FC236}">
                <a16:creationId xmlns:a16="http://schemas.microsoft.com/office/drawing/2014/main" id="{A0620F25-975C-41A4-B687-0B7D51CB2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3F54B-04F0-46FF-B175-2DBB1F63CCAC}"/>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404133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D5D1-8BA2-4019-9F0F-0B9FF024E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0217A-4231-4A64-B030-50FD9C638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9A9D6C-8E4B-49B5-B488-75D513B02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F5994-D534-4E8D-9730-F347C4C49B42}"/>
              </a:ext>
            </a:extLst>
          </p:cNvPr>
          <p:cNvSpPr>
            <a:spLocks noGrp="1"/>
          </p:cNvSpPr>
          <p:nvPr>
            <p:ph type="dt" sz="half" idx="10"/>
          </p:nvPr>
        </p:nvSpPr>
        <p:spPr/>
        <p:txBody>
          <a:bodyPr/>
          <a:lstStyle/>
          <a:p>
            <a:fld id="{90315AE6-3F6F-4747-8FF0-DFAD870CF921}" type="datetimeFigureOut">
              <a:rPr lang="en-US" smtClean="0"/>
              <a:t>1/31/2024</a:t>
            </a:fld>
            <a:endParaRPr lang="en-US"/>
          </a:p>
        </p:txBody>
      </p:sp>
      <p:sp>
        <p:nvSpPr>
          <p:cNvPr id="6" name="Footer Placeholder 5">
            <a:extLst>
              <a:ext uri="{FF2B5EF4-FFF2-40B4-BE49-F238E27FC236}">
                <a16:creationId xmlns:a16="http://schemas.microsoft.com/office/drawing/2014/main" id="{B025D388-ABA2-4E85-97B0-B492D568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12A15-9DC8-4ECD-B245-86D49A5F7F2A}"/>
              </a:ext>
            </a:extLst>
          </p:cNvPr>
          <p:cNvSpPr>
            <a:spLocks noGrp="1"/>
          </p:cNvSpPr>
          <p:nvPr>
            <p:ph type="sldNum" sz="quarter" idx="12"/>
          </p:nvPr>
        </p:nvSpPr>
        <p:spPr/>
        <p:txBody>
          <a:bodyPr/>
          <a:lstStyle/>
          <a:p>
            <a:fld id="{BFFA9A7A-E7FE-43DB-BAA8-31500DB19652}" type="slidenum">
              <a:rPr lang="en-US" smtClean="0"/>
              <a:t>‹#›</a:t>
            </a:fld>
            <a:endParaRPr lang="en-US"/>
          </a:p>
        </p:txBody>
      </p:sp>
    </p:spTree>
    <p:extLst>
      <p:ext uri="{BB962C8B-B14F-4D97-AF65-F5344CB8AC3E}">
        <p14:creationId xmlns:p14="http://schemas.microsoft.com/office/powerpoint/2010/main" val="97525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90D87-B75C-4AC8-A332-AE2EF4D44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1179AC-7C22-4C89-8CA5-7AA6E2B96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12EF-D0D9-422F-8247-33D54FFC0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15AE6-3F6F-4747-8FF0-DFAD870CF921}" type="datetimeFigureOut">
              <a:rPr lang="en-US" smtClean="0"/>
              <a:t>1/31/2024</a:t>
            </a:fld>
            <a:endParaRPr lang="en-US"/>
          </a:p>
        </p:txBody>
      </p:sp>
      <p:sp>
        <p:nvSpPr>
          <p:cNvPr id="5" name="Footer Placeholder 4">
            <a:extLst>
              <a:ext uri="{FF2B5EF4-FFF2-40B4-BE49-F238E27FC236}">
                <a16:creationId xmlns:a16="http://schemas.microsoft.com/office/drawing/2014/main" id="{D06AE417-2FC0-457D-AA34-D393D5147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3AD1AB-0441-4676-B2FB-E8F099322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A9A7A-E7FE-43DB-BAA8-31500DB19652}" type="slidenum">
              <a:rPr lang="en-US" smtClean="0"/>
              <a:t>‹#›</a:t>
            </a:fld>
            <a:endParaRPr lang="en-US"/>
          </a:p>
        </p:txBody>
      </p:sp>
    </p:spTree>
    <p:extLst>
      <p:ext uri="{BB962C8B-B14F-4D97-AF65-F5344CB8AC3E}">
        <p14:creationId xmlns:p14="http://schemas.microsoft.com/office/powerpoint/2010/main" val="155899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5.png"/><Relationship Id="rId3" Type="http://schemas.openxmlformats.org/officeDocument/2006/relationships/customXml" Target="../ink/ink2.xml"/><Relationship Id="rId7" Type="http://schemas.openxmlformats.org/officeDocument/2006/relationships/image" Target="../media/image2.png"/><Relationship Id="rId12"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4.png"/><Relationship Id="rId5" Type="http://schemas.openxmlformats.org/officeDocument/2006/relationships/customXml" Target="../ink/ink3.xml"/><Relationship Id="rId15" Type="http://schemas.openxmlformats.org/officeDocument/2006/relationships/image" Target="../media/image6.png"/><Relationship Id="rId10" Type="http://schemas.openxmlformats.org/officeDocument/2006/relationships/customXml" Target="../ink/ink6.xml"/><Relationship Id="rId4" Type="http://schemas.openxmlformats.org/officeDocument/2006/relationships/image" Target="../media/image19.png"/><Relationship Id="rId9" Type="http://schemas.openxmlformats.org/officeDocument/2006/relationships/image" Target="../media/image3.png"/><Relationship Id="rId14" Type="http://schemas.openxmlformats.org/officeDocument/2006/relationships/customXml" Target="../ink/ink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customXml" Target="../ink/ink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9.png"/><Relationship Id="rId3" Type="http://schemas.openxmlformats.org/officeDocument/2006/relationships/image" Target="../media/image29.png"/><Relationship Id="rId7" Type="http://schemas.openxmlformats.org/officeDocument/2006/relationships/customXml" Target="../ink/ink15.xml"/><Relationship Id="rId12" Type="http://schemas.openxmlformats.org/officeDocument/2006/relationships/customXml" Target="../ink/ink20.xml"/><Relationship Id="rId2"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customXml" Target="../ink/ink14.xml"/><Relationship Id="rId11" Type="http://schemas.openxmlformats.org/officeDocument/2006/relationships/customXml" Target="../ink/ink19.xml"/><Relationship Id="rId5" Type="http://schemas.openxmlformats.org/officeDocument/2006/relationships/image" Target="../media/image19.png"/><Relationship Id="rId10" Type="http://schemas.openxmlformats.org/officeDocument/2006/relationships/customXml" Target="../ink/ink18.xml"/><Relationship Id="rId4" Type="http://schemas.openxmlformats.org/officeDocument/2006/relationships/customXml" Target="../ink/ink13.xml"/><Relationship Id="rId9" Type="http://schemas.openxmlformats.org/officeDocument/2006/relationships/customXml" Target="../ink/ink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CA48-5081-4DFD-A342-14C67BEA84CE}"/>
              </a:ext>
            </a:extLst>
          </p:cNvPr>
          <p:cNvSpPr>
            <a:spLocks noGrp="1"/>
          </p:cNvSpPr>
          <p:nvPr>
            <p:ph type="ctrTitle"/>
          </p:nvPr>
        </p:nvSpPr>
        <p:spPr/>
        <p:txBody>
          <a:bodyPr/>
          <a:lstStyle/>
          <a:p>
            <a:r>
              <a:rPr lang="en-US"/>
              <a:t>Program 4</a:t>
            </a:r>
          </a:p>
        </p:txBody>
      </p:sp>
      <p:sp>
        <p:nvSpPr>
          <p:cNvPr id="3" name="Subtitle 2">
            <a:extLst>
              <a:ext uri="{FF2B5EF4-FFF2-40B4-BE49-F238E27FC236}">
                <a16:creationId xmlns:a16="http://schemas.microsoft.com/office/drawing/2014/main" id="{33D5F155-0A57-4F4B-8BF0-1D72593BF6C5}"/>
              </a:ext>
            </a:extLst>
          </p:cNvPr>
          <p:cNvSpPr>
            <a:spLocks noGrp="1"/>
          </p:cNvSpPr>
          <p:nvPr>
            <p:ph type="subTitle" idx="1"/>
          </p:nvPr>
        </p:nvSpPr>
        <p:spPr/>
        <p:txBody>
          <a:bodyPr/>
          <a:lstStyle/>
          <a:p>
            <a:r>
              <a:rPr lang="en-US"/>
              <a:t>Discussion</a:t>
            </a:r>
          </a:p>
        </p:txBody>
      </p:sp>
    </p:spTree>
    <p:extLst>
      <p:ext uri="{BB962C8B-B14F-4D97-AF65-F5344CB8AC3E}">
        <p14:creationId xmlns:p14="http://schemas.microsoft.com/office/powerpoint/2010/main" val="1008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669E-A4F1-47CC-8179-5FB2B763EC84}"/>
              </a:ext>
            </a:extLst>
          </p:cNvPr>
          <p:cNvSpPr>
            <a:spLocks noGrp="1"/>
          </p:cNvSpPr>
          <p:nvPr>
            <p:ph type="title"/>
          </p:nvPr>
        </p:nvSpPr>
        <p:spPr/>
        <p:txBody>
          <a:bodyPr/>
          <a:lstStyle/>
          <a:p>
            <a:r>
              <a:rPr lang="en-US"/>
              <a:t>Use ranked choice to generate a winner </a:t>
            </a:r>
          </a:p>
        </p:txBody>
      </p:sp>
      <p:sp>
        <p:nvSpPr>
          <p:cNvPr id="3" name="Content Placeholder 2">
            <a:extLst>
              <a:ext uri="{FF2B5EF4-FFF2-40B4-BE49-F238E27FC236}">
                <a16:creationId xmlns:a16="http://schemas.microsoft.com/office/drawing/2014/main" id="{5D11DA89-7159-4A0E-9283-0B10C0013010}"/>
              </a:ext>
            </a:extLst>
          </p:cNvPr>
          <p:cNvSpPr>
            <a:spLocks noGrp="1"/>
          </p:cNvSpPr>
          <p:nvPr>
            <p:ph idx="1"/>
          </p:nvPr>
        </p:nvSpPr>
        <p:spPr>
          <a:xfrm>
            <a:off x="679269" y="1345474"/>
            <a:ext cx="10674531" cy="4831489"/>
          </a:xfrm>
        </p:spPr>
        <p:txBody>
          <a:bodyPr>
            <a:normAutofit fontScale="70000" lnSpcReduction="20000"/>
          </a:bodyPr>
          <a:lstStyle/>
          <a:p>
            <a:r>
              <a:rPr lang="en-US"/>
              <a:t>Preferences are generated by ordinal and cardinal values:</a:t>
            </a:r>
          </a:p>
          <a:p>
            <a:pPr marL="0" marR="0" lvl="0" indent="0">
              <a:lnSpc>
                <a:spcPct val="107000"/>
              </a:lnSpc>
              <a:spcBef>
                <a:spcPts val="0"/>
              </a:spcBef>
              <a:spcAft>
                <a:spcPts val="800"/>
              </a:spcAft>
              <a:buNone/>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starter code allows the user to select number of voters and number of candidates.  It uses a seed so everyone will have the same input (so results should be comparable)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Calibri" panose="020F0502020204030204" pitchFamily="34" charset="0"/>
                <a:ea typeface="Times New Roman" panose="02020603050405020304" pitchFamily="18" charset="0"/>
                <a:cs typeface="Times New Roman" panose="02020603050405020304" pitchFamily="18" charset="0"/>
              </a:rPr>
              <a:t>The starter code generates the preference of each voter for each candidate by generating a random number between 1 and 10.  The higher the number, the higher the preference</a:t>
            </a:r>
            <a:endParaRPr lang="en-US"/>
          </a:p>
          <a:p>
            <a:r>
              <a:rPr lang="en-US"/>
              <a:t>Candidates are numbers.</a:t>
            </a:r>
          </a:p>
          <a:p>
            <a:r>
              <a:rPr lang="en-US" sz="1800">
                <a:effectLst/>
                <a:latin typeface="Calibri" panose="020F0502020204030204" pitchFamily="34" charset="0"/>
                <a:ea typeface="Times New Roman" panose="02020603050405020304" pitchFamily="18" charset="0"/>
                <a:cs typeface="Times New Roman" panose="02020603050405020304" pitchFamily="18" charset="0"/>
              </a:rPr>
              <a:t>The format of the list is [candidate, score, ranking].  So Alice gave a score to candidate 1 of 2.5 (which was her 5</a:t>
            </a:r>
            <a:r>
              <a:rPr lang="en-US" sz="1800" baseline="30000">
                <a:effectLst/>
                <a:latin typeface="Calibri" panose="020F0502020204030204" pitchFamily="34" charset="0"/>
                <a:ea typeface="Times New Roman" panose="02020603050405020304" pitchFamily="18" charset="0"/>
                <a:cs typeface="Times New Roman" panose="02020603050405020304" pitchFamily="18" charset="0"/>
              </a:rPr>
              <a:t>th </a:t>
            </a:r>
            <a:r>
              <a:rPr lang="en-US" sz="1800">
                <a:effectLst/>
                <a:latin typeface="Calibri" panose="020F0502020204030204" pitchFamily="34" charset="0"/>
                <a:ea typeface="Times New Roman" panose="02020603050405020304" pitchFamily="18" charset="0"/>
                <a:cs typeface="Times New Roman" panose="02020603050405020304" pitchFamily="18" charset="0"/>
              </a:rPr>
              <a:t>choice) and a score of 5.5 to candidate 2 which was her 4</a:t>
            </a:r>
            <a:r>
              <a:rPr lang="en-US" sz="1800" baseline="30000">
                <a:effectLst/>
                <a:latin typeface="Calibri" panose="020F0502020204030204" pitchFamily="34" charset="0"/>
                <a:ea typeface="Times New Roman" panose="02020603050405020304" pitchFamily="18" charset="0"/>
                <a:cs typeface="Times New Roman" panose="02020603050405020304" pitchFamily="18" charset="0"/>
              </a:rPr>
              <a:t>th</a:t>
            </a:r>
            <a:r>
              <a:rPr lang="en-US" sz="1800">
                <a:effectLst/>
                <a:latin typeface="Calibri" panose="020F0502020204030204" pitchFamily="34" charset="0"/>
                <a:ea typeface="Times New Roman" panose="02020603050405020304" pitchFamily="18" charset="0"/>
                <a:cs typeface="Times New Roman" panose="02020603050405020304" pitchFamily="18" charset="0"/>
              </a:rPr>
              <a:t> choice.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The complete order of candidates for Alice is </a:t>
            </a:r>
            <a:r>
              <a:rPr lang="en-US" sz="1800">
                <a:effectLst/>
                <a:latin typeface="Calibri" panose="020F0502020204030204" pitchFamily="34" charset="0"/>
                <a:ea typeface="Calibri" panose="020F0502020204030204" pitchFamily="34" charset="0"/>
                <a:cs typeface="Calibri" panose="020F0502020204030204" pitchFamily="34" charset="0"/>
              </a:rPr>
              <a:t>[4, 5, 3, 2, 1] which means candidate 4 is her first choice.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r>
              <a:rPr lang="en-US"/>
              <a:t>Voters are named:</a:t>
            </a:r>
          </a:p>
          <a:p>
            <a:r>
              <a:rPr lang="en-US" sz="1800">
                <a:effectLst/>
                <a:latin typeface="Calibri" panose="020F0502020204030204" pitchFamily="34" charset="0"/>
                <a:ea typeface="Calibri" panose="020F0502020204030204" pitchFamily="34" charset="0"/>
                <a:cs typeface="Calibri" panose="020F0502020204030204" pitchFamily="34" charset="0"/>
              </a:rPr>
              <a:t>Alice  [1, 2.5, 5][2, 5.5, 4][3, 6.0, 3][4, 9.0, 1][5, 8.9, 2] ORDER  [4, 5, 3, 2, 1]</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Bart   [1, 6.6, 2][2, 1.8, 5][3, 2.6, 4][4, 5.7, 3][5, 8.9, 1] ORDER  [5, 1, 4, 3,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Cindy  [1, 4.0, 4][2, 6.7, 3][3, 1.6, 5][4, 8.5, 1][5, 7.2, 2] ORDER  [4, 5, 2, 1,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Darin  [1, 3.0, 3][2, 5.1, 1][3, 2.3, 5][4, 4.8, 2][5, 2.9, 4] ORDER  [2, 4, 1, 5,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Elmer  [1, 3.0, 4][2, 9.5, 1][3, 4.3, 3][4, 7.7, 2][5, 3.0, 5] ORDER  [2, 4, 3, 1,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Finn   [1, 5.5, 4][2, 6.0, 3][3, 6.2, 2][4, 1.6, 5][5, 8.3, 1] ORDER  [5, 3, 2, 1, 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Greg   [1, 6.6, 1][2, 6.5, 2][3, 5.2, 3][4, 4.4, 4][5, 4.4, 5] ORDER  [1, 2, 3, 4,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0D8E9414-5794-1002-455E-506914C9E825}"/>
                  </a:ext>
                </a:extLst>
              </p14:cNvPr>
              <p14:cNvContentPartPr/>
              <p14:nvPr/>
            </p14:nvContentPartPr>
            <p14:xfrm>
              <a:off x="2028926" y="6019697"/>
              <a:ext cx="6840" cy="41760"/>
            </p14:xfrm>
          </p:contentPart>
        </mc:Choice>
        <mc:Fallback>
          <p:pic>
            <p:nvPicPr>
              <p:cNvPr id="33" name="Ink 32">
                <a:extLst>
                  <a:ext uri="{FF2B5EF4-FFF2-40B4-BE49-F238E27FC236}">
                    <a16:creationId xmlns:a16="http://schemas.microsoft.com/office/drawing/2014/main" id="{0D8E9414-5794-1002-455E-506914C9E825}"/>
                  </a:ext>
                </a:extLst>
              </p:cNvPr>
              <p:cNvPicPr/>
              <p:nvPr/>
            </p:nvPicPr>
            <p:blipFill>
              <a:blip r:embed="rId3"/>
              <a:stretch>
                <a:fillRect/>
              </a:stretch>
            </p:blipFill>
            <p:spPr>
              <a:xfrm>
                <a:off x="2020286" y="6011057"/>
                <a:ext cx="24480" cy="59400"/>
              </a:xfrm>
              <a:prstGeom prst="rect">
                <a:avLst/>
              </a:prstGeom>
            </p:spPr>
          </p:pic>
        </mc:Fallback>
      </mc:AlternateContent>
    </p:spTree>
    <p:extLst>
      <p:ext uri="{BB962C8B-B14F-4D97-AF65-F5344CB8AC3E}">
        <p14:creationId xmlns:p14="http://schemas.microsoft.com/office/powerpoint/2010/main" val="1724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669E-A4F1-47CC-8179-5FB2B763EC84}"/>
              </a:ext>
            </a:extLst>
          </p:cNvPr>
          <p:cNvSpPr>
            <a:spLocks noGrp="1"/>
          </p:cNvSpPr>
          <p:nvPr>
            <p:ph type="title"/>
          </p:nvPr>
        </p:nvSpPr>
        <p:spPr/>
        <p:txBody>
          <a:bodyPr/>
          <a:lstStyle/>
          <a:p>
            <a:r>
              <a:rPr lang="en-US"/>
              <a:t>Social welfare of choice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11DA89-7159-4A0E-9283-0B10C0013010}"/>
                  </a:ext>
                </a:extLst>
              </p:cNvPr>
              <p:cNvSpPr>
                <a:spLocks noGrp="1"/>
              </p:cNvSpPr>
              <p:nvPr>
                <p:ph idx="1"/>
              </p:nvPr>
            </p:nvSpPr>
            <p:spPr/>
            <p:txBody>
              <a:bodyPr/>
              <a:lstStyle/>
              <a:p>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a:effectLst/>
                    <a:ea typeface="Calibri" panose="020F0502020204030204" pitchFamily="34" charset="0"/>
                    <a:cs typeface="Times New Roman" panose="02020603050405020304" pitchFamily="18" charset="0"/>
                  </a:rPr>
                  <a:t> </a:t>
                </a:r>
                <a14:m>
                  <m:oMath xmlns:m="http://schemas.openxmlformats.org/officeDocument/2006/math">
                    <m:r>
                      <a:rPr lang="en-US" sz="180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𝑝𝑟𝑒𝑓</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𝑓𝑖𝑟𝑠𝑡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𝑝𝑟𝑒𝑓</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𝑤𝑖𝑛𝑛𝑒𝑟</m:t>
                        </m:r>
                      </m:e>
                    </m:d>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Calibri" panose="020F0502020204030204" pitchFamily="34" charset="0"/>
                    <a:ea typeface="Calibri" panose="020F0502020204030204" pitchFamily="34" charset="0"/>
                    <a:cs typeface="Calibri" panose="020F0502020204030204" pitchFamily="34" charset="0"/>
                  </a:rPr>
                  <a:t>For the previous data set, if candidate 4 was selected as the winner, the cardinal utility for Alice would be 0  and the ordinal utility for Alice would be 0.  However, for Bart the cardinal utility of 4 winning would be 8.9-5.7 = 3.2.  For Bart, the ordinal utility is |1-3|=2.  The utility for the system is the sum of the utilities for the voters.</a:t>
                </a:r>
              </a:p>
              <a:p>
                <a:endParaRPr lang="en-US" sz="1800">
                  <a:latin typeface="Calibri" panose="020F0502020204030204" pitchFamily="34" charset="0"/>
                  <a:ea typeface="Calibri" panose="020F0502020204030204" pitchFamily="34" charset="0"/>
                  <a:cs typeface="Calibri" panose="020F0502020204030204" pitchFamily="34" charset="0"/>
                </a:endParaRPr>
              </a:p>
              <a:p>
                <a:endParaRPr lang="en-US" sz="1800">
                  <a:effectLst/>
                  <a:latin typeface="Calibri" panose="020F0502020204030204" pitchFamily="34" charset="0"/>
                  <a:ea typeface="Calibri" panose="020F0502020204030204" pitchFamily="34" charset="0"/>
                  <a:cs typeface="Calibri" panose="020F0502020204030204" pitchFamily="34" charset="0"/>
                </a:endParaRPr>
              </a:p>
              <a:p>
                <a:r>
                  <a:rPr lang="en-US" sz="1800">
                    <a:effectLst/>
                    <a:latin typeface="Calibri" panose="020F0502020204030204" pitchFamily="34" charset="0"/>
                    <a:ea typeface="Calibri" panose="020F0502020204030204" pitchFamily="34" charset="0"/>
                    <a:cs typeface="Calibri" panose="020F0502020204030204" pitchFamily="34" charset="0"/>
                  </a:rPr>
                  <a:t>The social welfare is the sum of all the utilities for each voter.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mc:Choice>
        <mc:Fallback xmlns="">
          <p:sp>
            <p:nvSpPr>
              <p:cNvPr id="3" name="Content Placeholder 2">
                <a:extLst>
                  <a:ext uri="{FF2B5EF4-FFF2-40B4-BE49-F238E27FC236}">
                    <a16:creationId xmlns:a16="http://schemas.microsoft.com/office/drawing/2014/main" id="{5D11DA89-7159-4A0E-9283-0B10C0013010}"/>
                  </a:ext>
                </a:extLst>
              </p:cNvPr>
              <p:cNvSpPr>
                <a:spLocks noGrp="1" noRot="1" noChangeAspect="1" noMove="1" noResize="1" noEditPoints="1" noAdjustHandles="1" noChangeArrowheads="1" noChangeShapeType="1" noTextEdit="1"/>
              </p:cNvSpPr>
              <p:nvPr>
                <p:ph idx="1"/>
              </p:nvPr>
            </p:nvSpPr>
            <p:spPr>
              <a:blipFill>
                <a:blip r:embed="rId2"/>
                <a:stretch>
                  <a:fillRect l="-406" t="-84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2F9FE23A-27E0-4266-B547-4DCF434D39B9}"/>
                  </a:ext>
                </a:extLst>
              </p14:cNvPr>
              <p14:cNvContentPartPr/>
              <p14:nvPr/>
            </p14:nvContentPartPr>
            <p14:xfrm>
              <a:off x="1921058" y="2123942"/>
              <a:ext cx="360" cy="360"/>
            </p14:xfrm>
          </p:contentPart>
        </mc:Choice>
        <mc:Fallback xmlns="">
          <p:pic>
            <p:nvPicPr>
              <p:cNvPr id="13" name="Ink 12">
                <a:extLst>
                  <a:ext uri="{FF2B5EF4-FFF2-40B4-BE49-F238E27FC236}">
                    <a16:creationId xmlns:a16="http://schemas.microsoft.com/office/drawing/2014/main" id="{2F9FE23A-27E0-4266-B547-4DCF434D39B9}"/>
                  </a:ext>
                </a:extLst>
              </p:cNvPr>
              <p:cNvPicPr/>
              <p:nvPr/>
            </p:nvPicPr>
            <p:blipFill>
              <a:blip r:embed="rId4"/>
              <a:stretch>
                <a:fillRect/>
              </a:stretch>
            </p:blipFill>
            <p:spPr>
              <a:xfrm>
                <a:off x="1916738" y="211962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3453435-7176-4C7E-8699-8E3F5491A78A}"/>
                  </a:ext>
                </a:extLst>
              </p14:cNvPr>
              <p14:cNvContentPartPr/>
              <p14:nvPr/>
            </p14:nvContentPartPr>
            <p14:xfrm>
              <a:off x="1809818" y="1920902"/>
              <a:ext cx="360" cy="360"/>
            </p14:xfrm>
          </p:contentPart>
        </mc:Choice>
        <mc:Fallback xmlns="">
          <p:pic>
            <p:nvPicPr>
              <p:cNvPr id="14" name="Ink 13">
                <a:extLst>
                  <a:ext uri="{FF2B5EF4-FFF2-40B4-BE49-F238E27FC236}">
                    <a16:creationId xmlns:a16="http://schemas.microsoft.com/office/drawing/2014/main" id="{23453435-7176-4C7E-8699-8E3F5491A78A}"/>
                  </a:ext>
                </a:extLst>
              </p:cNvPr>
              <p:cNvPicPr/>
              <p:nvPr/>
            </p:nvPicPr>
            <p:blipFill>
              <a:blip r:embed="rId4"/>
              <a:stretch>
                <a:fillRect/>
              </a:stretch>
            </p:blipFill>
            <p:spPr>
              <a:xfrm>
                <a:off x="1805498" y="1916582"/>
                <a:ext cx="9000" cy="9000"/>
              </a:xfrm>
              <a:prstGeom prst="rect">
                <a:avLst/>
              </a:prstGeom>
            </p:spPr>
          </p:pic>
        </mc:Fallback>
      </mc:AlternateContent>
      <p:grpSp>
        <p:nvGrpSpPr>
          <p:cNvPr id="6" name="Group 5">
            <a:extLst>
              <a:ext uri="{FF2B5EF4-FFF2-40B4-BE49-F238E27FC236}">
                <a16:creationId xmlns:a16="http://schemas.microsoft.com/office/drawing/2014/main" id="{F1962762-B895-F8AA-D8D3-3B1938169283}"/>
              </a:ext>
            </a:extLst>
          </p:cNvPr>
          <p:cNvGrpSpPr/>
          <p:nvPr/>
        </p:nvGrpSpPr>
        <p:grpSpPr>
          <a:xfrm>
            <a:off x="1644806" y="2089577"/>
            <a:ext cx="2894040" cy="22680"/>
            <a:chOff x="1644806" y="2089577"/>
            <a:chExt cx="2894040" cy="2268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11D10A0-89FA-52BA-1BB5-775668880E7B}"/>
                    </a:ext>
                  </a:extLst>
                </p14:cNvPr>
                <p14:cNvContentPartPr/>
                <p14:nvPr/>
              </p14:nvContentPartPr>
              <p14:xfrm>
                <a:off x="3265886" y="2100017"/>
                <a:ext cx="1272960" cy="12240"/>
              </p14:xfrm>
            </p:contentPart>
          </mc:Choice>
          <mc:Fallback>
            <p:pic>
              <p:nvPicPr>
                <p:cNvPr id="4" name="Ink 3">
                  <a:extLst>
                    <a:ext uri="{FF2B5EF4-FFF2-40B4-BE49-F238E27FC236}">
                      <a16:creationId xmlns:a16="http://schemas.microsoft.com/office/drawing/2014/main" id="{311D10A0-89FA-52BA-1BB5-775668880E7B}"/>
                    </a:ext>
                  </a:extLst>
                </p:cNvPr>
                <p:cNvPicPr/>
                <p:nvPr/>
              </p:nvPicPr>
              <p:blipFill>
                <a:blip r:embed="rId7"/>
                <a:stretch>
                  <a:fillRect/>
                </a:stretch>
              </p:blipFill>
              <p:spPr>
                <a:xfrm>
                  <a:off x="3256886" y="2091017"/>
                  <a:ext cx="1290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EF9FFEB-D217-445B-07D5-6B486D92629D}"/>
                    </a:ext>
                  </a:extLst>
                </p14:cNvPr>
                <p14:cNvContentPartPr/>
                <p14:nvPr/>
              </p14:nvContentPartPr>
              <p14:xfrm>
                <a:off x="1644806" y="2089577"/>
                <a:ext cx="1098720" cy="22680"/>
              </p14:xfrm>
            </p:contentPart>
          </mc:Choice>
          <mc:Fallback>
            <p:pic>
              <p:nvPicPr>
                <p:cNvPr id="5" name="Ink 4">
                  <a:extLst>
                    <a:ext uri="{FF2B5EF4-FFF2-40B4-BE49-F238E27FC236}">
                      <a16:creationId xmlns:a16="http://schemas.microsoft.com/office/drawing/2014/main" id="{7EF9FFEB-D217-445B-07D5-6B486D92629D}"/>
                    </a:ext>
                  </a:extLst>
                </p:cNvPr>
                <p:cNvPicPr/>
                <p:nvPr/>
              </p:nvPicPr>
              <p:blipFill>
                <a:blip r:embed="rId9"/>
                <a:stretch>
                  <a:fillRect/>
                </a:stretch>
              </p:blipFill>
              <p:spPr>
                <a:xfrm>
                  <a:off x="1636166" y="2080577"/>
                  <a:ext cx="1116360" cy="4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1467B9E-6A1F-75A4-BA75-078C7914DB45}"/>
                  </a:ext>
                </a:extLst>
              </p14:cNvPr>
              <p14:cNvContentPartPr/>
              <p14:nvPr/>
            </p14:nvContentPartPr>
            <p14:xfrm>
              <a:off x="6172166" y="3015497"/>
              <a:ext cx="700560" cy="101160"/>
            </p14:xfrm>
          </p:contentPart>
        </mc:Choice>
        <mc:Fallback>
          <p:pic>
            <p:nvPicPr>
              <p:cNvPr id="7" name="Ink 6">
                <a:extLst>
                  <a:ext uri="{FF2B5EF4-FFF2-40B4-BE49-F238E27FC236}">
                    <a16:creationId xmlns:a16="http://schemas.microsoft.com/office/drawing/2014/main" id="{C1467B9E-6A1F-75A4-BA75-078C7914DB45}"/>
                  </a:ext>
                </a:extLst>
              </p:cNvPr>
              <p:cNvPicPr/>
              <p:nvPr/>
            </p:nvPicPr>
            <p:blipFill>
              <a:blip r:embed="rId11"/>
              <a:stretch>
                <a:fillRect/>
              </a:stretch>
            </p:blipFill>
            <p:spPr>
              <a:xfrm>
                <a:off x="6163166" y="3006497"/>
                <a:ext cx="718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4C4EC5C-7B84-006C-47AA-FF8B28170B95}"/>
                  </a:ext>
                </a:extLst>
              </p14:cNvPr>
              <p14:cNvContentPartPr/>
              <p14:nvPr/>
            </p14:nvContentPartPr>
            <p14:xfrm>
              <a:off x="1067726" y="2949257"/>
              <a:ext cx="826560" cy="44280"/>
            </p14:xfrm>
          </p:contentPart>
        </mc:Choice>
        <mc:Fallback>
          <p:pic>
            <p:nvPicPr>
              <p:cNvPr id="8" name="Ink 7">
                <a:extLst>
                  <a:ext uri="{FF2B5EF4-FFF2-40B4-BE49-F238E27FC236}">
                    <a16:creationId xmlns:a16="http://schemas.microsoft.com/office/drawing/2014/main" id="{34C4EC5C-7B84-006C-47AA-FF8B28170B95}"/>
                  </a:ext>
                </a:extLst>
              </p:cNvPr>
              <p:cNvPicPr/>
              <p:nvPr/>
            </p:nvPicPr>
            <p:blipFill>
              <a:blip r:embed="rId13"/>
              <a:stretch>
                <a:fillRect/>
              </a:stretch>
            </p:blipFill>
            <p:spPr>
              <a:xfrm>
                <a:off x="1059086" y="2940617"/>
                <a:ext cx="8442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FC027444-3557-18A4-AD63-07C344ED7CF1}"/>
                  </a:ext>
                </a:extLst>
              </p14:cNvPr>
              <p14:cNvContentPartPr/>
              <p14:nvPr/>
            </p14:nvContentPartPr>
            <p14:xfrm>
              <a:off x="4889486" y="3015497"/>
              <a:ext cx="412200" cy="11160"/>
            </p14:xfrm>
          </p:contentPart>
        </mc:Choice>
        <mc:Fallback>
          <p:pic>
            <p:nvPicPr>
              <p:cNvPr id="9" name="Ink 8">
                <a:extLst>
                  <a:ext uri="{FF2B5EF4-FFF2-40B4-BE49-F238E27FC236}">
                    <a16:creationId xmlns:a16="http://schemas.microsoft.com/office/drawing/2014/main" id="{FC027444-3557-18A4-AD63-07C344ED7CF1}"/>
                  </a:ext>
                </a:extLst>
              </p:cNvPr>
              <p:cNvPicPr/>
              <p:nvPr/>
            </p:nvPicPr>
            <p:blipFill>
              <a:blip r:embed="rId15"/>
              <a:stretch>
                <a:fillRect/>
              </a:stretch>
            </p:blipFill>
            <p:spPr>
              <a:xfrm>
                <a:off x="4880846" y="3006497"/>
                <a:ext cx="429840" cy="28800"/>
              </a:xfrm>
              <a:prstGeom prst="rect">
                <a:avLst/>
              </a:prstGeom>
            </p:spPr>
          </p:pic>
        </mc:Fallback>
      </mc:AlternateContent>
    </p:spTree>
    <p:extLst>
      <p:ext uri="{BB962C8B-B14F-4D97-AF65-F5344CB8AC3E}">
        <p14:creationId xmlns:p14="http://schemas.microsoft.com/office/powerpoint/2010/main" val="106041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669E-A4F1-47CC-8179-5FB2B763EC84}"/>
              </a:ext>
            </a:extLst>
          </p:cNvPr>
          <p:cNvSpPr>
            <a:spLocks noGrp="1"/>
          </p:cNvSpPr>
          <p:nvPr>
            <p:ph type="title"/>
          </p:nvPr>
        </p:nvSpPr>
        <p:spPr/>
        <p:txBody>
          <a:bodyPr/>
          <a:lstStyle/>
          <a:p>
            <a:r>
              <a:rPr lang="en-US"/>
              <a:t>Part 1</a:t>
            </a:r>
          </a:p>
        </p:txBody>
      </p:sp>
      <p:sp>
        <p:nvSpPr>
          <p:cNvPr id="3" name="Content Placeholder 2">
            <a:extLst>
              <a:ext uri="{FF2B5EF4-FFF2-40B4-BE49-F238E27FC236}">
                <a16:creationId xmlns:a16="http://schemas.microsoft.com/office/drawing/2014/main" id="{5D11DA89-7159-4A0E-9283-0B10C0013010}"/>
              </a:ext>
            </a:extLst>
          </p:cNvPr>
          <p:cNvSpPr>
            <a:spLocks noGrp="1"/>
          </p:cNvSpPr>
          <p:nvPr>
            <p:ph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Output the preference matrix (as above).  List the order in which candidates are eliminated.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Output the winner using ranked choice voting.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Output the social welfare for the system given the winner using both cardinal and ordinal utility.</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Voters rank all candidates in order of their preference. When tallying the votes, the first-choice candidates of all voters go up against each other and the candidate with the least first-choice votes is eliminated. Break ties by eliminating the candidate with the most last-choice votes.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Calibri" panose="020F0502020204030204" pitchFamily="34" charset="0"/>
                <a:ea typeface="Calibri" panose="020F0502020204030204" pitchFamily="34" charset="0"/>
              </a:rPr>
              <a:t>The ballots that ranked the eliminated candidate first are redistributed to the candidate they ranked second, and the process is repeated, eliminating candidates and re-tallying ballots until only the winner is leftranked-choice</a:t>
            </a:r>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40CF439-26EF-0DAC-E90E-127C9BD492BD}"/>
                  </a:ext>
                </a:extLst>
              </p14:cNvPr>
              <p14:cNvContentPartPr/>
              <p14:nvPr/>
            </p14:nvContentPartPr>
            <p14:xfrm>
              <a:off x="2558126" y="2851697"/>
              <a:ext cx="360" cy="360"/>
            </p14:xfrm>
          </p:contentPart>
        </mc:Choice>
        <mc:Fallback>
          <p:pic>
            <p:nvPicPr>
              <p:cNvPr id="5" name="Ink 4">
                <a:extLst>
                  <a:ext uri="{FF2B5EF4-FFF2-40B4-BE49-F238E27FC236}">
                    <a16:creationId xmlns:a16="http://schemas.microsoft.com/office/drawing/2014/main" id="{B40CF439-26EF-0DAC-E90E-127C9BD492BD}"/>
                  </a:ext>
                </a:extLst>
              </p:cNvPr>
              <p:cNvPicPr/>
              <p:nvPr/>
            </p:nvPicPr>
            <p:blipFill>
              <a:blip r:embed="rId3"/>
              <a:stretch>
                <a:fillRect/>
              </a:stretch>
            </p:blipFill>
            <p:spPr>
              <a:xfrm>
                <a:off x="2549486" y="284305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EF614716-778A-CED3-ACCA-95473A0714E2}"/>
                  </a:ext>
                </a:extLst>
              </p14:cNvPr>
              <p14:cNvContentPartPr/>
              <p14:nvPr/>
            </p14:nvContentPartPr>
            <p14:xfrm>
              <a:off x="3886166" y="3254537"/>
              <a:ext cx="360" cy="360"/>
            </p14:xfrm>
          </p:contentPart>
        </mc:Choice>
        <mc:Fallback>
          <p:pic>
            <p:nvPicPr>
              <p:cNvPr id="6" name="Ink 5">
                <a:extLst>
                  <a:ext uri="{FF2B5EF4-FFF2-40B4-BE49-F238E27FC236}">
                    <a16:creationId xmlns:a16="http://schemas.microsoft.com/office/drawing/2014/main" id="{EF614716-778A-CED3-ACCA-95473A0714E2}"/>
                  </a:ext>
                </a:extLst>
              </p:cNvPr>
              <p:cNvPicPr/>
              <p:nvPr/>
            </p:nvPicPr>
            <p:blipFill>
              <a:blip r:embed="rId3"/>
              <a:stretch>
                <a:fillRect/>
              </a:stretch>
            </p:blipFill>
            <p:spPr>
              <a:xfrm>
                <a:off x="3877166" y="3245537"/>
                <a:ext cx="18000" cy="18000"/>
              </a:xfrm>
              <a:prstGeom prst="rect">
                <a:avLst/>
              </a:prstGeom>
            </p:spPr>
          </p:pic>
        </mc:Fallback>
      </mc:AlternateContent>
    </p:spTree>
    <p:extLst>
      <p:ext uri="{BB962C8B-B14F-4D97-AF65-F5344CB8AC3E}">
        <p14:creationId xmlns:p14="http://schemas.microsoft.com/office/powerpoint/2010/main" val="210214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669E-A4F1-47CC-8179-5FB2B763EC84}"/>
              </a:ext>
            </a:extLst>
          </p:cNvPr>
          <p:cNvSpPr>
            <a:spLocks noGrp="1"/>
          </p:cNvSpPr>
          <p:nvPr>
            <p:ph type="title"/>
          </p:nvPr>
        </p:nvSpPr>
        <p:spPr/>
        <p:txBody>
          <a:bodyPr/>
          <a:lstStyle/>
          <a:p>
            <a:r>
              <a:rPr lang="en-US"/>
              <a:t>Part 2</a:t>
            </a:r>
          </a:p>
        </p:txBody>
      </p:sp>
      <p:sp>
        <p:nvSpPr>
          <p:cNvPr id="3" name="Content Placeholder 2">
            <a:extLst>
              <a:ext uri="{FF2B5EF4-FFF2-40B4-BE49-F238E27FC236}">
                <a16:creationId xmlns:a16="http://schemas.microsoft.com/office/drawing/2014/main" id="{5D11DA89-7159-4A0E-9283-0B10C0013010}"/>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Social network model.  Voters are embedded in a social network. Each voter observes the ballots of her neighbors in the network, from which she infers the likely outcome of the election. Each voter may then revise her vote strategically, to maximize her expected utility.  Winners are determined by plurality (after a series of rounds).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Real world social networks exhibit a property called homophily; sometimes called “The Echo Chamber Effect”, which is the tendency for friends to have similar ideologies.</a:t>
            </a:r>
          </a:p>
          <a:p>
            <a:pPr marL="0" marR="0">
              <a:lnSpc>
                <a:spcPct val="107000"/>
              </a:lnSpc>
              <a:spcBef>
                <a:spcPts val="0"/>
              </a:spcBef>
              <a:spcAft>
                <a:spcPts val="800"/>
              </a:spcAft>
            </a:pPr>
            <a:endParaRPr lang="en-US" sz="180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1800">
                <a:latin typeface="Calibri" panose="020F0502020204030204" pitchFamily="34" charset="0"/>
                <a:ea typeface="Calibri" panose="020F0502020204030204" pitchFamily="34" charset="0"/>
                <a:cs typeface="Calibri" panose="020F0502020204030204" pitchFamily="34" charset="0"/>
              </a:rPr>
              <a:t>You can have voters change their mind any reasonable way.  Be sure you explain how you decided.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How should the voter use the knowledge about other voters:</a:t>
            </a:r>
          </a:p>
          <a:p>
            <a:pPr marL="342900" marR="0" lvl="0" indent="-342900">
              <a:lnSpc>
                <a:spcPct val="107000"/>
              </a:lnSpc>
              <a:spcBef>
                <a:spcPts val="0"/>
              </a:spcBef>
              <a:spcAft>
                <a:spcPts val="0"/>
              </a:spcAft>
              <a:buFont typeface="+mj-lt"/>
              <a:buAutoNum type="alphaLcPeriod"/>
            </a:pPr>
            <a:r>
              <a:rPr lang="en-US" sz="1800">
                <a:effectLst/>
                <a:latin typeface="Calibri" panose="020F0502020204030204" pitchFamily="34" charset="0"/>
                <a:ea typeface="Calibri" panose="020F0502020204030204" pitchFamily="34" charset="0"/>
                <a:cs typeface="Times New Roman" panose="02020603050405020304" pitchFamily="18" charset="0"/>
              </a:rPr>
              <a:t>Everyone else seems to like my last choice. There is no reason to change my vote.</a:t>
            </a:r>
          </a:p>
          <a:p>
            <a:pPr marL="342900" marR="0" lvl="0" indent="-342900">
              <a:lnSpc>
                <a:spcPct val="107000"/>
              </a:lnSpc>
              <a:spcBef>
                <a:spcPts val="0"/>
              </a:spcBef>
              <a:spcAft>
                <a:spcPts val="0"/>
              </a:spcAft>
              <a:buFont typeface="+mj-lt"/>
              <a:buAutoNum type="alphaLcPeriod"/>
            </a:pPr>
            <a:r>
              <a:rPr lang="en-US" sz="1800">
                <a:effectLst/>
                <a:latin typeface="Calibri" panose="020F0502020204030204" pitchFamily="34" charset="0"/>
                <a:ea typeface="Calibri" panose="020F0502020204030204" pitchFamily="34" charset="0"/>
                <a:cs typeface="Times New Roman" panose="02020603050405020304" pitchFamily="18" charset="0"/>
              </a:rPr>
              <a:t>The other voters are split.  Several like my second choice and several like my third choice.  Changing my vote to my second choice would give them a better chance of winning.  My first choice seems to have no chance.</a:t>
            </a:r>
          </a:p>
          <a:p>
            <a:pPr marL="342900" marR="0" lvl="0" indent="-342900">
              <a:lnSpc>
                <a:spcPct val="107000"/>
              </a:lnSpc>
              <a:spcBef>
                <a:spcPts val="0"/>
              </a:spcBef>
              <a:spcAft>
                <a:spcPts val="800"/>
              </a:spcAft>
              <a:buFont typeface="+mj-lt"/>
              <a:buAutoNum type="alphaLcPeriod"/>
            </a:pPr>
            <a:r>
              <a:rPr lang="en-US" sz="1800">
                <a:effectLst/>
                <a:latin typeface="Calibri" panose="020F0502020204030204" pitchFamily="34" charset="0"/>
                <a:ea typeface="Calibri" panose="020F0502020204030204" pitchFamily="34" charset="0"/>
                <a:cs typeface="Times New Roman" panose="02020603050405020304" pitchFamily="18" charset="0"/>
              </a:rPr>
              <a:t>Other ideas?</a:t>
            </a:r>
          </a:p>
          <a:p>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05E1FCC-135C-BFF9-96DE-2208323EEEDF}"/>
                  </a:ext>
                </a:extLst>
              </p14:cNvPr>
              <p14:cNvContentPartPr/>
              <p14:nvPr/>
            </p14:nvContentPartPr>
            <p14:xfrm>
              <a:off x="6563846" y="4376297"/>
              <a:ext cx="360" cy="2160"/>
            </p14:xfrm>
          </p:contentPart>
        </mc:Choice>
        <mc:Fallback>
          <p:pic>
            <p:nvPicPr>
              <p:cNvPr id="6" name="Ink 5">
                <a:extLst>
                  <a:ext uri="{FF2B5EF4-FFF2-40B4-BE49-F238E27FC236}">
                    <a16:creationId xmlns:a16="http://schemas.microsoft.com/office/drawing/2014/main" id="{805E1FCC-135C-BFF9-96DE-2208323EEEDF}"/>
                  </a:ext>
                </a:extLst>
              </p:cNvPr>
              <p:cNvPicPr/>
              <p:nvPr/>
            </p:nvPicPr>
            <p:blipFill>
              <a:blip r:embed="rId3"/>
              <a:stretch>
                <a:fillRect/>
              </a:stretch>
            </p:blipFill>
            <p:spPr>
              <a:xfrm>
                <a:off x="6555206" y="4367297"/>
                <a:ext cx="18000" cy="19800"/>
              </a:xfrm>
              <a:prstGeom prst="rect">
                <a:avLst/>
              </a:prstGeom>
            </p:spPr>
          </p:pic>
        </mc:Fallback>
      </mc:AlternateContent>
    </p:spTree>
    <p:extLst>
      <p:ext uri="{BB962C8B-B14F-4D97-AF65-F5344CB8AC3E}">
        <p14:creationId xmlns:p14="http://schemas.microsoft.com/office/powerpoint/2010/main" val="206475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8FDC6-2470-456D-B108-0275F76EA814}"/>
              </a:ext>
            </a:extLst>
          </p:cNvPr>
          <p:cNvSpPr txBox="1"/>
          <p:nvPr/>
        </p:nvSpPr>
        <p:spPr>
          <a:xfrm>
            <a:off x="1805939" y="1378152"/>
            <a:ext cx="7991203" cy="2769284"/>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Alice     0 0 1 0 0 0 0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Bart      0 0 0 1 0 0 0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Cindy   0 0 0 0 1 0 0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Darin   0 0 1 0 1 0 0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Elmer  0 0 0 0 0 0 1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Finn     0 0 0 0 1 0 1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Greg    0 1 1 0 0 1 0</a:t>
            </a: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75BA9C-FF26-4470-8430-23D7F7DE5B05}"/>
                  </a:ext>
                </a:extLst>
              </p14:cNvPr>
              <p14:cNvContentPartPr/>
              <p14:nvPr/>
            </p14:nvContentPartPr>
            <p14:xfrm>
              <a:off x="2825738" y="1421942"/>
              <a:ext cx="3960" cy="360"/>
            </p14:xfrm>
          </p:contentPart>
        </mc:Choice>
        <mc:Fallback xmlns="">
          <p:pic>
            <p:nvPicPr>
              <p:cNvPr id="4" name="Ink 3">
                <a:extLst>
                  <a:ext uri="{FF2B5EF4-FFF2-40B4-BE49-F238E27FC236}">
                    <a16:creationId xmlns:a16="http://schemas.microsoft.com/office/drawing/2014/main" id="{6575BA9C-FF26-4470-8430-23D7F7DE5B05}"/>
                  </a:ext>
                </a:extLst>
              </p:cNvPr>
              <p:cNvPicPr/>
              <p:nvPr/>
            </p:nvPicPr>
            <p:blipFill>
              <a:blip r:embed="rId3"/>
              <a:stretch>
                <a:fillRect/>
              </a:stretch>
            </p:blipFill>
            <p:spPr>
              <a:xfrm>
                <a:off x="2821418" y="1417622"/>
                <a:ext cx="12600" cy="9000"/>
              </a:xfrm>
              <a:prstGeom prst="rect">
                <a:avLst/>
              </a:prstGeom>
            </p:spPr>
          </p:pic>
        </mc:Fallback>
      </mc:AlternateContent>
      <p:grpSp>
        <p:nvGrpSpPr>
          <p:cNvPr id="21" name="Group 20">
            <a:extLst>
              <a:ext uri="{FF2B5EF4-FFF2-40B4-BE49-F238E27FC236}">
                <a16:creationId xmlns:a16="http://schemas.microsoft.com/office/drawing/2014/main" id="{2439EE4F-0D61-44BA-B469-065BFE439E1D}"/>
              </a:ext>
            </a:extLst>
          </p:cNvPr>
          <p:cNvGrpSpPr/>
          <p:nvPr/>
        </p:nvGrpSpPr>
        <p:grpSpPr>
          <a:xfrm>
            <a:off x="3509378" y="1671422"/>
            <a:ext cx="101880" cy="9720"/>
            <a:chOff x="3509378" y="1671422"/>
            <a:chExt cx="101880" cy="9720"/>
          </a:xfrm>
        </p:grpSpPr>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C2D90F33-8F6F-41FF-BC8B-C5C036879027}"/>
                    </a:ext>
                  </a:extLst>
                </p14:cNvPr>
                <p14:cNvContentPartPr/>
                <p14:nvPr/>
              </p14:nvContentPartPr>
              <p14:xfrm>
                <a:off x="3509378" y="1680782"/>
                <a:ext cx="360" cy="360"/>
              </p14:xfrm>
            </p:contentPart>
          </mc:Choice>
          <mc:Fallback xmlns="">
            <p:pic>
              <p:nvPicPr>
                <p:cNvPr id="18" name="Ink 17">
                  <a:extLst>
                    <a:ext uri="{FF2B5EF4-FFF2-40B4-BE49-F238E27FC236}">
                      <a16:creationId xmlns:a16="http://schemas.microsoft.com/office/drawing/2014/main" id="{C2D90F33-8F6F-41FF-BC8B-C5C036879027}"/>
                    </a:ext>
                  </a:extLst>
                </p:cNvPr>
                <p:cNvPicPr/>
                <p:nvPr/>
              </p:nvPicPr>
              <p:blipFill>
                <a:blip r:embed="rId5"/>
                <a:stretch>
                  <a:fillRect/>
                </a:stretch>
              </p:blipFill>
              <p:spPr>
                <a:xfrm>
                  <a:off x="3505058" y="167646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3E797733-7572-4971-996F-445DAB41226A}"/>
                    </a:ext>
                  </a:extLst>
                </p14:cNvPr>
                <p14:cNvContentPartPr/>
                <p14:nvPr/>
              </p14:nvContentPartPr>
              <p14:xfrm>
                <a:off x="3610898" y="1671422"/>
                <a:ext cx="360" cy="360"/>
              </p14:xfrm>
            </p:contentPart>
          </mc:Choice>
          <mc:Fallback xmlns="">
            <p:pic>
              <p:nvPicPr>
                <p:cNvPr id="19" name="Ink 18">
                  <a:extLst>
                    <a:ext uri="{FF2B5EF4-FFF2-40B4-BE49-F238E27FC236}">
                      <a16:creationId xmlns:a16="http://schemas.microsoft.com/office/drawing/2014/main" id="{3E797733-7572-4971-996F-445DAB41226A}"/>
                    </a:ext>
                  </a:extLst>
                </p:cNvPr>
                <p:cNvPicPr/>
                <p:nvPr/>
              </p:nvPicPr>
              <p:blipFill>
                <a:blip r:embed="rId5"/>
                <a:stretch>
                  <a:fillRect/>
                </a:stretch>
              </p:blipFill>
              <p:spPr>
                <a:xfrm>
                  <a:off x="3606578" y="166710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AB6BDFA3-FB70-4033-8609-894FC9DD64C7}"/>
                  </a:ext>
                </a:extLst>
              </p14:cNvPr>
              <p14:cNvContentPartPr/>
              <p14:nvPr/>
            </p14:nvContentPartPr>
            <p14:xfrm>
              <a:off x="3823658" y="1671422"/>
              <a:ext cx="360" cy="360"/>
            </p14:xfrm>
          </p:contentPart>
        </mc:Choice>
        <mc:Fallback xmlns="">
          <p:pic>
            <p:nvPicPr>
              <p:cNvPr id="20" name="Ink 19">
                <a:extLst>
                  <a:ext uri="{FF2B5EF4-FFF2-40B4-BE49-F238E27FC236}">
                    <a16:creationId xmlns:a16="http://schemas.microsoft.com/office/drawing/2014/main" id="{AB6BDFA3-FB70-4033-8609-894FC9DD64C7}"/>
                  </a:ext>
                </a:extLst>
              </p:cNvPr>
              <p:cNvPicPr/>
              <p:nvPr/>
            </p:nvPicPr>
            <p:blipFill>
              <a:blip r:embed="rId5"/>
              <a:stretch>
                <a:fillRect/>
              </a:stretch>
            </p:blipFill>
            <p:spPr>
              <a:xfrm>
                <a:off x="3819338" y="1667102"/>
                <a:ext cx="9000" cy="9000"/>
              </a:xfrm>
              <a:prstGeom prst="rect">
                <a:avLst/>
              </a:prstGeom>
            </p:spPr>
          </p:pic>
        </mc:Fallback>
      </mc:AlternateContent>
      <p:grpSp>
        <p:nvGrpSpPr>
          <p:cNvPr id="23" name="Group 22">
            <a:extLst>
              <a:ext uri="{FF2B5EF4-FFF2-40B4-BE49-F238E27FC236}">
                <a16:creationId xmlns:a16="http://schemas.microsoft.com/office/drawing/2014/main" id="{44841A6F-664C-42B0-B8C4-338543654BC7}"/>
              </a:ext>
            </a:extLst>
          </p:cNvPr>
          <p:cNvGrpSpPr/>
          <p:nvPr/>
        </p:nvGrpSpPr>
        <p:grpSpPr>
          <a:xfrm>
            <a:off x="3186098" y="1699142"/>
            <a:ext cx="129960" cy="360"/>
            <a:chOff x="3186098" y="1699142"/>
            <a:chExt cx="129960" cy="360"/>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CEFCAB0A-426E-4D82-B3D8-1148F9501863}"/>
                    </a:ext>
                  </a:extLst>
                </p14:cNvPr>
                <p14:cNvContentPartPr/>
                <p14:nvPr/>
              </p14:nvContentPartPr>
              <p14:xfrm>
                <a:off x="3186098" y="1699142"/>
                <a:ext cx="360" cy="360"/>
              </p14:xfrm>
            </p:contentPart>
          </mc:Choice>
          <mc:Fallback xmlns="">
            <p:pic>
              <p:nvPicPr>
                <p:cNvPr id="15" name="Ink 14">
                  <a:extLst>
                    <a:ext uri="{FF2B5EF4-FFF2-40B4-BE49-F238E27FC236}">
                      <a16:creationId xmlns:a16="http://schemas.microsoft.com/office/drawing/2014/main" id="{CEFCAB0A-426E-4D82-B3D8-1148F9501863}"/>
                    </a:ext>
                  </a:extLst>
                </p:cNvPr>
                <p:cNvPicPr/>
                <p:nvPr/>
              </p:nvPicPr>
              <p:blipFill>
                <a:blip r:embed="rId5"/>
                <a:stretch>
                  <a:fillRect/>
                </a:stretch>
              </p:blipFill>
              <p:spPr>
                <a:xfrm>
                  <a:off x="3181778" y="169482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D8F1D85-4388-4FE5-8141-897057D7B863}"/>
                    </a:ext>
                  </a:extLst>
                </p14:cNvPr>
                <p14:cNvContentPartPr/>
                <p14:nvPr/>
              </p14:nvContentPartPr>
              <p14:xfrm>
                <a:off x="3315698" y="1699142"/>
                <a:ext cx="360" cy="360"/>
              </p14:xfrm>
            </p:contentPart>
          </mc:Choice>
          <mc:Fallback xmlns="">
            <p:pic>
              <p:nvPicPr>
                <p:cNvPr id="16" name="Ink 15">
                  <a:extLst>
                    <a:ext uri="{FF2B5EF4-FFF2-40B4-BE49-F238E27FC236}">
                      <a16:creationId xmlns:a16="http://schemas.microsoft.com/office/drawing/2014/main" id="{2D8F1D85-4388-4FE5-8141-897057D7B863}"/>
                    </a:ext>
                  </a:extLst>
                </p:cNvPr>
                <p:cNvPicPr/>
                <p:nvPr/>
              </p:nvPicPr>
              <p:blipFill>
                <a:blip r:embed="rId5"/>
                <a:stretch>
                  <a:fillRect/>
                </a:stretch>
              </p:blipFill>
              <p:spPr>
                <a:xfrm>
                  <a:off x="3311378" y="1694822"/>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91B34BA5-960E-4498-B275-2086DC83BB43}"/>
                  </a:ext>
                </a:extLst>
              </p14:cNvPr>
              <p14:cNvContentPartPr/>
              <p14:nvPr/>
            </p14:nvContentPartPr>
            <p14:xfrm>
              <a:off x="3241538" y="1440662"/>
              <a:ext cx="360" cy="360"/>
            </p14:xfrm>
          </p:contentPart>
        </mc:Choice>
        <mc:Fallback xmlns="">
          <p:pic>
            <p:nvPicPr>
              <p:cNvPr id="25" name="Ink 24">
                <a:extLst>
                  <a:ext uri="{FF2B5EF4-FFF2-40B4-BE49-F238E27FC236}">
                    <a16:creationId xmlns:a16="http://schemas.microsoft.com/office/drawing/2014/main" id="{91B34BA5-960E-4498-B275-2086DC83BB43}"/>
                  </a:ext>
                </a:extLst>
              </p:cNvPr>
              <p:cNvPicPr/>
              <p:nvPr/>
            </p:nvPicPr>
            <p:blipFill>
              <a:blip r:embed="rId5"/>
              <a:stretch>
                <a:fillRect/>
              </a:stretch>
            </p:blipFill>
            <p:spPr>
              <a:xfrm>
                <a:off x="3237218" y="143634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632979B7-138A-497C-8451-D656021DF8DF}"/>
                  </a:ext>
                </a:extLst>
              </p14:cNvPr>
              <p14:cNvContentPartPr/>
              <p14:nvPr/>
            </p14:nvContentPartPr>
            <p14:xfrm>
              <a:off x="2290418" y="1597622"/>
              <a:ext cx="360" cy="360"/>
            </p14:xfrm>
          </p:contentPart>
        </mc:Choice>
        <mc:Fallback xmlns="">
          <p:pic>
            <p:nvPicPr>
              <p:cNvPr id="28" name="Ink 27">
                <a:extLst>
                  <a:ext uri="{FF2B5EF4-FFF2-40B4-BE49-F238E27FC236}">
                    <a16:creationId xmlns:a16="http://schemas.microsoft.com/office/drawing/2014/main" id="{632979B7-138A-497C-8451-D656021DF8DF}"/>
                  </a:ext>
                </a:extLst>
              </p:cNvPr>
              <p:cNvPicPr/>
              <p:nvPr/>
            </p:nvPicPr>
            <p:blipFill>
              <a:blip r:embed="rId5"/>
              <a:stretch>
                <a:fillRect/>
              </a:stretch>
            </p:blipFill>
            <p:spPr>
              <a:xfrm>
                <a:off x="2286098" y="1593302"/>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7A31824-97D2-2B09-E371-49F6C54B2999}"/>
                  </a:ext>
                </a:extLst>
              </p14:cNvPr>
              <p14:cNvContentPartPr/>
              <p14:nvPr/>
            </p14:nvContentPartPr>
            <p14:xfrm>
              <a:off x="3504926" y="4038257"/>
              <a:ext cx="6840" cy="40680"/>
            </p14:xfrm>
          </p:contentPart>
        </mc:Choice>
        <mc:Fallback>
          <p:pic>
            <p:nvPicPr>
              <p:cNvPr id="12" name="Ink 11">
                <a:extLst>
                  <a:ext uri="{FF2B5EF4-FFF2-40B4-BE49-F238E27FC236}">
                    <a16:creationId xmlns:a16="http://schemas.microsoft.com/office/drawing/2014/main" id="{57A31824-97D2-2B09-E371-49F6C54B2999}"/>
                  </a:ext>
                </a:extLst>
              </p:cNvPr>
              <p:cNvPicPr/>
              <p:nvPr/>
            </p:nvPicPr>
            <p:blipFill>
              <a:blip r:embed="rId13"/>
              <a:stretch>
                <a:fillRect/>
              </a:stretch>
            </p:blipFill>
            <p:spPr>
              <a:xfrm>
                <a:off x="3496286" y="4029257"/>
                <a:ext cx="24480" cy="58320"/>
              </a:xfrm>
              <a:prstGeom prst="rect">
                <a:avLst/>
              </a:prstGeom>
            </p:spPr>
          </p:pic>
        </mc:Fallback>
      </mc:AlternateContent>
      <p:graphicFrame>
        <p:nvGraphicFramePr>
          <p:cNvPr id="26" name="Table 25">
            <a:extLst>
              <a:ext uri="{FF2B5EF4-FFF2-40B4-BE49-F238E27FC236}">
                <a16:creationId xmlns:a16="http://schemas.microsoft.com/office/drawing/2014/main" id="{6EB0C317-1CDE-7A0A-2A30-F57C1D1079A0}"/>
              </a:ext>
            </a:extLst>
          </p:cNvPr>
          <p:cNvGraphicFramePr>
            <a:graphicFrameLocks noGrp="1"/>
          </p:cNvGraphicFramePr>
          <p:nvPr>
            <p:extLst>
              <p:ext uri="{D42A27DB-BD31-4B8C-83A1-F6EECF244321}">
                <p14:modId xmlns:p14="http://schemas.microsoft.com/office/powerpoint/2010/main" val="4178550712"/>
              </p:ext>
            </p:extLst>
          </p:nvPr>
        </p:nvGraphicFramePr>
        <p:xfrm>
          <a:off x="4778828" y="1219199"/>
          <a:ext cx="5442856" cy="2721432"/>
        </p:xfrm>
        <a:graphic>
          <a:graphicData uri="http://schemas.openxmlformats.org/drawingml/2006/table">
            <a:tbl>
              <a:tblPr>
                <a:tableStyleId>{5C22544A-7EE6-4342-B048-85BDC9FD1C3A}</a:tableStyleId>
              </a:tblPr>
              <a:tblGrid>
                <a:gridCol w="680357">
                  <a:extLst>
                    <a:ext uri="{9D8B030D-6E8A-4147-A177-3AD203B41FA5}">
                      <a16:colId xmlns:a16="http://schemas.microsoft.com/office/drawing/2014/main" val="1383301818"/>
                    </a:ext>
                  </a:extLst>
                </a:gridCol>
                <a:gridCol w="680357">
                  <a:extLst>
                    <a:ext uri="{9D8B030D-6E8A-4147-A177-3AD203B41FA5}">
                      <a16:colId xmlns:a16="http://schemas.microsoft.com/office/drawing/2014/main" val="3051674402"/>
                    </a:ext>
                  </a:extLst>
                </a:gridCol>
                <a:gridCol w="680357">
                  <a:extLst>
                    <a:ext uri="{9D8B030D-6E8A-4147-A177-3AD203B41FA5}">
                      <a16:colId xmlns:a16="http://schemas.microsoft.com/office/drawing/2014/main" val="1053198365"/>
                    </a:ext>
                  </a:extLst>
                </a:gridCol>
                <a:gridCol w="680357">
                  <a:extLst>
                    <a:ext uri="{9D8B030D-6E8A-4147-A177-3AD203B41FA5}">
                      <a16:colId xmlns:a16="http://schemas.microsoft.com/office/drawing/2014/main" val="1675162694"/>
                    </a:ext>
                  </a:extLst>
                </a:gridCol>
                <a:gridCol w="680357">
                  <a:extLst>
                    <a:ext uri="{9D8B030D-6E8A-4147-A177-3AD203B41FA5}">
                      <a16:colId xmlns:a16="http://schemas.microsoft.com/office/drawing/2014/main" val="1889605065"/>
                    </a:ext>
                  </a:extLst>
                </a:gridCol>
                <a:gridCol w="680357">
                  <a:extLst>
                    <a:ext uri="{9D8B030D-6E8A-4147-A177-3AD203B41FA5}">
                      <a16:colId xmlns:a16="http://schemas.microsoft.com/office/drawing/2014/main" val="988306795"/>
                    </a:ext>
                  </a:extLst>
                </a:gridCol>
                <a:gridCol w="680357">
                  <a:extLst>
                    <a:ext uri="{9D8B030D-6E8A-4147-A177-3AD203B41FA5}">
                      <a16:colId xmlns:a16="http://schemas.microsoft.com/office/drawing/2014/main" val="682098354"/>
                    </a:ext>
                  </a:extLst>
                </a:gridCol>
                <a:gridCol w="680357">
                  <a:extLst>
                    <a:ext uri="{9D8B030D-6E8A-4147-A177-3AD203B41FA5}">
                      <a16:colId xmlns:a16="http://schemas.microsoft.com/office/drawing/2014/main" val="2953283081"/>
                    </a:ext>
                  </a:extLst>
                </a:gridCol>
              </a:tblGrid>
              <a:tr h="340179">
                <a:tc>
                  <a:txBody>
                    <a:bodyPr/>
                    <a:lstStyle/>
                    <a:p>
                      <a:pPr algn="l" fontAlgn="b"/>
                      <a:r>
                        <a:rPr lang="en-US" sz="1800" u="none" strike="noStrike">
                          <a:effectLst/>
                        </a:rPr>
                        <a:t> </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Alice</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Bart</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Cindy</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Darin</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Elmer</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Finn</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u="none" strike="noStrike">
                          <a:effectLst/>
                        </a:rPr>
                        <a:t>Greg</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6948007"/>
                  </a:ext>
                </a:extLst>
              </a:tr>
              <a:tr h="340179">
                <a:tc>
                  <a:txBody>
                    <a:bodyPr/>
                    <a:lstStyle/>
                    <a:p>
                      <a:pPr algn="l" fontAlgn="b"/>
                      <a:r>
                        <a:rPr lang="en-US" sz="1800" u="none" strike="noStrike">
                          <a:effectLst/>
                        </a:rPr>
                        <a:t>Alice</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31976186"/>
                  </a:ext>
                </a:extLst>
              </a:tr>
              <a:tr h="340179">
                <a:tc>
                  <a:txBody>
                    <a:bodyPr/>
                    <a:lstStyle/>
                    <a:p>
                      <a:pPr algn="l" fontAlgn="b"/>
                      <a:r>
                        <a:rPr lang="en-US" sz="1800" u="none" strike="noStrike">
                          <a:effectLst/>
                        </a:rPr>
                        <a:t>Bart</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14461829"/>
                  </a:ext>
                </a:extLst>
              </a:tr>
              <a:tr h="340179">
                <a:tc>
                  <a:txBody>
                    <a:bodyPr/>
                    <a:lstStyle/>
                    <a:p>
                      <a:pPr algn="l" fontAlgn="b"/>
                      <a:r>
                        <a:rPr lang="en-US" sz="1800" u="none" strike="noStrike">
                          <a:effectLst/>
                        </a:rPr>
                        <a:t>Cindy</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55600387"/>
                  </a:ext>
                </a:extLst>
              </a:tr>
              <a:tr h="340179">
                <a:tc>
                  <a:txBody>
                    <a:bodyPr/>
                    <a:lstStyle/>
                    <a:p>
                      <a:pPr algn="l" fontAlgn="b"/>
                      <a:r>
                        <a:rPr lang="en-US" sz="1800" u="none" strike="noStrike">
                          <a:effectLst/>
                        </a:rPr>
                        <a:t>Darin</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52072742"/>
                  </a:ext>
                </a:extLst>
              </a:tr>
              <a:tr h="340179">
                <a:tc>
                  <a:txBody>
                    <a:bodyPr/>
                    <a:lstStyle/>
                    <a:p>
                      <a:pPr algn="l" fontAlgn="b"/>
                      <a:r>
                        <a:rPr lang="en-US" sz="1800" u="none" strike="noStrike">
                          <a:effectLst/>
                        </a:rPr>
                        <a:t>Elmer</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01763609"/>
                  </a:ext>
                </a:extLst>
              </a:tr>
              <a:tr h="340179">
                <a:tc>
                  <a:txBody>
                    <a:bodyPr/>
                    <a:lstStyle/>
                    <a:p>
                      <a:pPr algn="l" fontAlgn="b"/>
                      <a:r>
                        <a:rPr lang="en-US" sz="1800" u="none" strike="noStrike">
                          <a:effectLst/>
                        </a:rPr>
                        <a:t>Finn</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603003"/>
                  </a:ext>
                </a:extLst>
              </a:tr>
              <a:tr h="340179">
                <a:tc>
                  <a:txBody>
                    <a:bodyPr/>
                    <a:lstStyle/>
                    <a:p>
                      <a:pPr algn="l" fontAlgn="b"/>
                      <a:r>
                        <a:rPr lang="en-US" sz="1800" u="none" strike="noStrike">
                          <a:effectLst/>
                        </a:rPr>
                        <a:t>Greg</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1</a:t>
                      </a:r>
                      <a:endParaRPr lang="en-US" sz="1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800" u="none" strike="noStrike">
                          <a:effectLst/>
                        </a:rPr>
                        <a:t>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2415325"/>
                  </a:ext>
                </a:extLst>
              </a:tr>
            </a:tbl>
          </a:graphicData>
        </a:graphic>
      </p:graphicFrame>
    </p:spTree>
    <p:extLst>
      <p:ext uri="{BB962C8B-B14F-4D97-AF65-F5344CB8AC3E}">
        <p14:creationId xmlns:p14="http://schemas.microsoft.com/office/powerpoint/2010/main" val="35063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AF9A3-0BCD-4F72-9BE7-E53BE4F85B18}"/>
              </a:ext>
            </a:extLst>
          </p:cNvPr>
          <p:cNvSpPr txBox="1"/>
          <p:nvPr/>
        </p:nvSpPr>
        <p:spPr>
          <a:xfrm>
            <a:off x="796833" y="1136469"/>
            <a:ext cx="9522823" cy="4284506"/>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Both"/>
            </a:pPr>
            <a:r>
              <a:rPr lang="en-US" sz="3200">
                <a:effectLst/>
                <a:latin typeface="Calibri" panose="020F0502020204030204" pitchFamily="34" charset="0"/>
                <a:ea typeface="Times New Roman" panose="02020603050405020304" pitchFamily="18" charset="0"/>
                <a:cs typeface="Times New Roman" panose="02020603050405020304" pitchFamily="18" charset="0"/>
              </a:rPr>
              <a:t>Show the connection matrix.</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Both"/>
            </a:pPr>
            <a:r>
              <a:rPr lang="en-US" sz="3200">
                <a:effectLst/>
                <a:latin typeface="Calibri" panose="020F0502020204030204" pitchFamily="34" charset="0"/>
                <a:ea typeface="Times New Roman" panose="02020603050405020304" pitchFamily="18" charset="0"/>
                <a:cs typeface="Times New Roman" panose="02020603050405020304" pitchFamily="18" charset="0"/>
              </a:rPr>
              <a:t>Using the social network model, show how many voters change their mind at each round.</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Both"/>
            </a:pPr>
            <a:r>
              <a:rPr lang="en-US" sz="3200">
                <a:effectLst/>
                <a:latin typeface="Calibri" panose="020F0502020204030204" pitchFamily="34" charset="0"/>
                <a:ea typeface="Times New Roman" panose="02020603050405020304" pitchFamily="18" charset="0"/>
                <a:cs typeface="Times New Roman" panose="02020603050405020304" pitchFamily="18" charset="0"/>
              </a:rPr>
              <a:t> Output the winner.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Both"/>
            </a:pPr>
            <a:r>
              <a:rPr lang="en-US" sz="3200">
                <a:effectLst/>
                <a:latin typeface="Calibri" panose="020F0502020204030204" pitchFamily="34" charset="0"/>
                <a:ea typeface="Times New Roman" panose="02020603050405020304" pitchFamily="18" charset="0"/>
                <a:cs typeface="Times New Roman" panose="02020603050405020304" pitchFamily="18" charset="0"/>
              </a:rPr>
              <a:t> List the social welfare of your solution using both ordinal and cardinal method (using their original votes).  Social welfare should be based on actual preference, not reported preference.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850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2B46-C931-9EA7-364C-EE9A94A56BD2}"/>
              </a:ext>
            </a:extLst>
          </p:cNvPr>
          <p:cNvSpPr>
            <a:spLocks noGrp="1"/>
          </p:cNvSpPr>
          <p:nvPr>
            <p:ph type="title"/>
          </p:nvPr>
        </p:nvSpPr>
        <p:spPr/>
        <p:txBody>
          <a:bodyPr>
            <a:normAutofit/>
          </a:bodyPr>
          <a:lstStyle/>
          <a:p>
            <a:r>
              <a:rPr lang="en-US" sz="3200" b="1">
                <a:solidFill>
                  <a:srgbClr val="77458B"/>
                </a:solidFill>
                <a:effectLst/>
                <a:latin typeface="Calibri" panose="020F0502020204030204" pitchFamily="34" charset="0"/>
                <a:ea typeface="Times New Roman" panose="02020603050405020304" pitchFamily="18" charset="0"/>
                <a:cs typeface="Times New Roman" panose="02020603050405020304" pitchFamily="18" charset="0"/>
              </a:rPr>
              <a:t>Extra  (Required for 6110, bonus 4 points for 5110)</a:t>
            </a:r>
            <a:br>
              <a:rPr lang="en-US" sz="3200">
                <a:effectLst/>
                <a:latin typeface="Calibri" panose="020F0502020204030204" pitchFamily="34" charset="0"/>
                <a:ea typeface="Calibri" panose="020F0502020204030204" pitchFamily="34" charset="0"/>
                <a:cs typeface="Times New Roman" panose="02020603050405020304" pitchFamily="18" charset="0"/>
              </a:rPr>
            </a:br>
            <a:endParaRPr lang="en-US" sz="3200"/>
          </a:p>
        </p:txBody>
      </p:sp>
      <p:sp>
        <p:nvSpPr>
          <p:cNvPr id="3" name="Content Placeholder 2">
            <a:extLst>
              <a:ext uri="{FF2B5EF4-FFF2-40B4-BE49-F238E27FC236}">
                <a16:creationId xmlns:a16="http://schemas.microsoft.com/office/drawing/2014/main" id="{1AC32C82-538A-3475-46A8-98776E0A0EC7}"/>
              </a:ext>
            </a:extLst>
          </p:cNvPr>
          <p:cNvSpPr>
            <a:spLocks noGrp="1"/>
          </p:cNvSpPr>
          <p:nvPr>
            <p:ph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Compare the solution obtained by Borda with these two methods (ranked-choice and social networks).  You may find it interesting to compare results for between 10 and 50 voters.  How often do all three methods give the same result?  On average, what method yields the best utility?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Would you get better more interesting results if connections were more in clusters than determined randomly?  Why?  When we determine things randomly, we can’t capture common situations like clusters of friend groups or some candidates being more appealing than others.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328798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1186</Words>
  <Application>Microsoft Office PowerPoint</Application>
  <PresentationFormat>Widescreen</PresentationFormat>
  <Paragraphs>119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Narrow</vt:lpstr>
      <vt:lpstr>Arial</vt:lpstr>
      <vt:lpstr>Calibri</vt:lpstr>
      <vt:lpstr>Calibri Light</vt:lpstr>
      <vt:lpstr>Cambria Math</vt:lpstr>
      <vt:lpstr>Office Theme</vt:lpstr>
      <vt:lpstr>Program 4</vt:lpstr>
      <vt:lpstr>Use ranked choice to generate a winner </vt:lpstr>
      <vt:lpstr>Social welfare of choice</vt:lpstr>
      <vt:lpstr>Part 1</vt:lpstr>
      <vt:lpstr>Part 2</vt:lpstr>
      <vt:lpstr>PowerPoint Presentation</vt:lpstr>
      <vt:lpstr>PowerPoint Presentation</vt:lpstr>
      <vt:lpstr>Extra  (Required for 6110, bonus 4 points for 5110)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3</dc:title>
  <dc:creator>Vicki Allan</dc:creator>
  <cp:lastModifiedBy>Vicki Allan</cp:lastModifiedBy>
  <cp:revision>6</cp:revision>
  <dcterms:created xsi:type="dcterms:W3CDTF">2022-02-24T04:27:39Z</dcterms:created>
  <dcterms:modified xsi:type="dcterms:W3CDTF">2024-01-31T18:25:55Z</dcterms:modified>
</cp:coreProperties>
</file>