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0"/>
  </p:notesMasterIdLst>
  <p:sldIdLst>
    <p:sldId id="308" r:id="rId2"/>
    <p:sldId id="310" r:id="rId3"/>
    <p:sldId id="311" r:id="rId4"/>
    <p:sldId id="312" r:id="rId5"/>
    <p:sldId id="313" r:id="rId6"/>
    <p:sldId id="314" r:id="rId7"/>
    <p:sldId id="315" r:id="rId8"/>
    <p:sldId id="322" r:id="rId9"/>
    <p:sldId id="323" r:id="rId10"/>
    <p:sldId id="316" r:id="rId11"/>
    <p:sldId id="317" r:id="rId12"/>
    <p:sldId id="318" r:id="rId13"/>
    <p:sldId id="319" r:id="rId14"/>
    <p:sldId id="324" r:id="rId15"/>
    <p:sldId id="320" r:id="rId16"/>
    <p:sldId id="321" r:id="rId17"/>
    <p:sldId id="325" r:id="rId18"/>
    <p:sldId id="326" r:id="rId19"/>
    <p:sldId id="335" r:id="rId20"/>
    <p:sldId id="336" r:id="rId21"/>
    <p:sldId id="337" r:id="rId22"/>
    <p:sldId id="338" r:id="rId23"/>
    <p:sldId id="341" r:id="rId24"/>
    <p:sldId id="342" r:id="rId25"/>
    <p:sldId id="343" r:id="rId26"/>
    <p:sldId id="344" r:id="rId27"/>
    <p:sldId id="345" r:id="rId28"/>
    <p:sldId id="30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1836C-7304-42FD-AD5C-BB3557462281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BADBC-FEB1-47F9-98A3-249EED76A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3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4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7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3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20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4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5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00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2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49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9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0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9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2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5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2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3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1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ADBC-FEB1-47F9-98A3-249EED76A3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2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0E1D14-63F4-47A4-8586-DC2BBF7B9392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769963E0-4135-46DF-B202-301E1859F4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4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D70B9-6CAC-4A35-B492-B3A5C308B201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C9C653B-73DF-4878-97F6-6A7481C45E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D70B9-6CAC-4A35-B492-B3A5C308B201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C9C653B-73DF-4878-97F6-6A7481C45E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43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D70B9-6CAC-4A35-B492-B3A5C308B201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C9C653B-73DF-4878-97F6-6A7481C45E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5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D70B9-6CAC-4A35-B492-B3A5C308B201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C9C653B-73DF-4878-97F6-6A7481C45E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68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D70B9-6CAC-4A35-B492-B3A5C308B201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C9C653B-73DF-4878-97F6-6A7481C45E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0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5DD82-F413-4F12-9F3C-FF7945B102E8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B44C8-21E6-4508-A9AC-43FE5E9A4D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3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7C09EB-FA2D-41BB-8770-2E8ACB2B255D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1F726-6F39-4FC0-A993-8B469369B9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4AD43-75C3-4F46-B1DC-47314F6676E8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E2670-8052-4A9C-80FD-378AF1FD0B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8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1FC97E-63AA-4A83-8F33-18960B2F2B03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16B9B5-0D50-404C-A5DB-B06001F8E4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0A0864-925D-46DA-AD72-9C5776A997C6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8311CF0B-E4AF-4D62-90AC-B9FF5D212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25027-68FF-405F-8322-2C5C81212FE6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1723DF46-8622-4987-B0FA-FB53F2251D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2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7CD323-F86B-4549-AF29-3EA4E02F1371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055-74E8-41F1-AD29-14E98A9BF2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EE9DD-694E-401B-BB86-CA52E21CE99C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A8587-5917-4768-B551-DFF7BC8BC9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64BA85-380A-4856-BD30-317EBBE2D353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B7840-D063-4FCB-9423-AF40228401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1ED8E-D818-4FA0-ACDC-4B44F1F73E47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33313EFF-3877-41A7-B380-33D27833B8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CD70B9-6CAC-4A35-B492-B3A5C308B201}" type="datetimeFigureOut">
              <a:rPr lang="en-US" smtClean="0"/>
              <a:pPr>
                <a:defRPr/>
              </a:pPr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AC9C653B-73DF-4878-97F6-6A7481C45E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524" y="2286000"/>
            <a:ext cx="7702550" cy="2262781"/>
          </a:xfrm>
        </p:spPr>
        <p:txBody>
          <a:bodyPr>
            <a:normAutofit/>
          </a:bodyPr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&amp; Digraph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276600" y="228600"/>
            <a:ext cx="5568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246888"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defRPr/>
            </a:pPr>
            <a:endParaRPr lang="en-US" sz="34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4648200"/>
            <a:ext cx="6600451" cy="11262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i="1" dirty="0">
                <a:solidFill>
                  <a:schemeClr val="tx1"/>
                </a:solidFill>
              </a:rPr>
              <a:t>KC A. CACAYURAN</a:t>
            </a:r>
          </a:p>
          <a:p>
            <a:pPr>
              <a:spcBef>
                <a:spcPts val="0"/>
              </a:spcBef>
            </a:pPr>
            <a:r>
              <a:rPr lang="en-US" b="1" i="1" dirty="0">
                <a:solidFill>
                  <a:schemeClr val="tx1"/>
                </a:solidFill>
              </a:rPr>
              <a:t>Instructor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07" y="457200"/>
            <a:ext cx="7046399" cy="12808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and Terminologies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42413" y="1295400"/>
            <a:ext cx="6591985" cy="52578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A </a:t>
            </a:r>
            <a:r>
              <a:rPr lang="en-US" sz="2600" i="1" dirty="0">
                <a:solidFill>
                  <a:srgbClr val="FF0000"/>
                </a:solidFill>
              </a:rPr>
              <a:t>path</a:t>
            </a:r>
            <a:r>
              <a:rPr lang="en-US" sz="2600" dirty="0"/>
              <a:t> is a sequence of vertices in which each successive pair is an edge. </a:t>
            </a:r>
          </a:p>
          <a:p>
            <a:pPr marL="457200" lvl="1" indent="0">
              <a:buNone/>
            </a:pPr>
            <a:r>
              <a:rPr lang="en-US" sz="2600" dirty="0"/>
              <a:t>	For example: </a:t>
            </a:r>
            <a:r>
              <a:rPr lang="en-US" sz="2600" i="1" dirty="0"/>
              <a:t>Anchorage-Billings-Denver-Edmonton-Anchorage (refer to figure)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A </a:t>
            </a:r>
            <a:r>
              <a:rPr lang="en-US" sz="2600" i="1" dirty="0">
                <a:solidFill>
                  <a:srgbClr val="FF0000"/>
                </a:solidFill>
              </a:rPr>
              <a:t>cycle</a:t>
            </a:r>
            <a:r>
              <a:rPr lang="en-US" sz="2600" dirty="0"/>
              <a:t> is a path in which the first and last vertices are the same and there are no repeated edges. </a:t>
            </a:r>
          </a:p>
          <a:p>
            <a:pPr marL="457200" lvl="1" indent="0">
              <a:buNone/>
            </a:pPr>
            <a:r>
              <a:rPr lang="en-US" sz="2600" dirty="0"/>
              <a:t>	For example: </a:t>
            </a:r>
            <a:r>
              <a:rPr lang="en-US" sz="2600" i="1" dirty="0"/>
              <a:t>Anchorage-Billings-Denver-Flagstaff (refer to figure)</a:t>
            </a: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Directed Graph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676400" y="1264555"/>
            <a:ext cx="6591985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each edge is an ordered pair of vertices – it has a direction defined</a:t>
            </a:r>
          </a:p>
        </p:txBody>
      </p:sp>
      <p:pic>
        <p:nvPicPr>
          <p:cNvPr id="4" name="Picture 3" descr="digraph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8192" y="2971800"/>
            <a:ext cx="6248400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6910"/>
            <a:ext cx="6589199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Concepts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42415" y="1066800"/>
            <a:ext cx="6591985" cy="56388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path in a directed graph must follow the direction of the arrows.</a:t>
            </a:r>
          </a:p>
          <a:p>
            <a:pPr marL="457200" lvl="1" indent="0">
              <a:buNone/>
            </a:pPr>
            <a:r>
              <a:rPr lang="en-US" sz="3200" dirty="0"/>
              <a:t>	The following is a path in this graph: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Billings-Denver-Flagstaff</a:t>
            </a:r>
          </a:p>
          <a:p>
            <a:pPr marL="457200" lvl="1" indent="0">
              <a:buNone/>
            </a:pPr>
            <a:r>
              <a:rPr lang="en-US" sz="3200" dirty="0"/>
              <a:t>while the following is not, because there is no edge from Denver to Billings: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Flagstaff-Billings-Denver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323112"/>
            <a:ext cx="6589199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219200" y="4114800"/>
            <a:ext cx="7086600" cy="21336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The following example graph is not connected – can you see why? What single edge could you change to make it connected?</a:t>
            </a:r>
          </a:p>
        </p:txBody>
      </p:sp>
      <p:pic>
        <p:nvPicPr>
          <p:cNvPr id="22532" name="Picture 3" descr="digraph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317016"/>
            <a:ext cx="32214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447800"/>
            <a:ext cx="45720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buFont typeface="Arial" panose="020B0604020202020204" pitchFamily="34" charset="0"/>
              <a:buChar char="•"/>
            </a:pPr>
            <a:r>
              <a:rPr lang="en-US" sz="3200" dirty="0"/>
              <a:t>A directed graph is connected if, for any pair of vertices, there is a path between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Examples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905000"/>
            <a:ext cx="7696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a Graph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377762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Traversal is the facility to move through a structure visiting each of the vertices once.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looked previously at the ways in which a binary tree can be traversed.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Two possible traversal methods for a graph are </a:t>
            </a:r>
            <a:r>
              <a:rPr lang="en-US" sz="3200" i="1" dirty="0">
                <a:solidFill>
                  <a:srgbClr val="FF0000"/>
                </a:solidFill>
              </a:rPr>
              <a:t>breadth-first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FF0000"/>
                </a:solidFill>
              </a:rPr>
              <a:t>depth-first</a:t>
            </a:r>
            <a:r>
              <a:rPr lang="en-US" sz="3200" b="1" dirty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24110"/>
            <a:ext cx="6589199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Breadth-First Traversal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51816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method visits all the vertices, beginning with a specified </a:t>
            </a:r>
            <a:r>
              <a:rPr lang="en-US" sz="3200" i="1" dirty="0">
                <a:solidFill>
                  <a:srgbClr val="FF0000"/>
                </a:solidFill>
              </a:rPr>
              <a:t>start vertex</a:t>
            </a:r>
            <a:r>
              <a:rPr lang="en-US" sz="3200" b="1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It can be described roughly as </a:t>
            </a:r>
            <a:r>
              <a:rPr lang="en-US" sz="3200" dirty="0">
                <a:solidFill>
                  <a:srgbClr val="FF0000"/>
                </a:solidFill>
              </a:rPr>
              <a:t>“neighbors-first”.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No vertex is visited more than once, and vertices are only visited if they can be reached – that is, if there is a path from the start vertex.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01" y="395510"/>
            <a:ext cx="6589199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Breadth-First Traversal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6591985" cy="5486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Breadth-first traversal makes use of a </a:t>
            </a:r>
            <a:r>
              <a:rPr lang="en-US" sz="3200" i="1" dirty="0">
                <a:solidFill>
                  <a:srgbClr val="FF0000"/>
                </a:solidFill>
              </a:rPr>
              <a:t>queue data structure</a:t>
            </a:r>
            <a:r>
              <a:rPr lang="en-US" sz="3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queue holds a list of vertices which have not been visited yet but which should be visited soon.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Since a queue is a first-in first-out structure, vertices are visited in the order in which they are added to the queue.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6589199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Breadth-First Traversal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866215" y="1447800"/>
            <a:ext cx="6591985" cy="53340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Visiting a vertex involves, for example, outputting the data stored in that vertex, and also adding its neighbors to the queue.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Neighbors are not added to the queue if they are already in the queue, or have already been visited.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48768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 depth-first traversal works in a similar way, except that the neighbors of each visited vertex are added to a stack data structure.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Vertices are visited in the order in which they are popped from the stack, i.e. last-in, first-out.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xfrm>
            <a:off x="1942415" y="1447800"/>
            <a:ext cx="6591985" cy="377762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binary tree data structure</a:t>
            </a:r>
          </a:p>
          <a:p>
            <a:pPr marL="457200" lvl="1" indent="0">
              <a:buNone/>
            </a:pPr>
            <a:r>
              <a:rPr lang="en-US" sz="2800" dirty="0"/>
              <a:t>	provides a useful way of storing data for efficient searching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All tree structures are </a:t>
            </a:r>
            <a:r>
              <a:rPr lang="en-US" sz="2800" i="1" dirty="0">
                <a:solidFill>
                  <a:srgbClr val="FF0000"/>
                </a:solidFill>
              </a:rPr>
              <a:t>hierarchical.</a:t>
            </a:r>
          </a:p>
          <a:p>
            <a:pPr marL="457200" lvl="1" indent="0">
              <a:buNone/>
            </a:pPr>
            <a:r>
              <a:rPr lang="en-US" sz="2800" dirty="0"/>
              <a:t>	each node can only</a:t>
            </a:r>
            <a:r>
              <a:rPr lang="en-US" sz="2800" b="1" dirty="0"/>
              <a:t> </a:t>
            </a:r>
            <a:r>
              <a:rPr lang="en-US" sz="2800" dirty="0"/>
              <a:t>have</a:t>
            </a:r>
            <a:r>
              <a:rPr lang="en-US" sz="2800" b="1" dirty="0"/>
              <a:t> </a:t>
            </a:r>
            <a:r>
              <a:rPr lang="en-US" sz="2800" dirty="0"/>
              <a:t>one parent node</a:t>
            </a:r>
          </a:p>
          <a:p>
            <a:pPr marL="457200" lvl="1" indent="0">
              <a:buNone/>
            </a:pPr>
            <a:r>
              <a:rPr lang="en-US" sz="2800" dirty="0"/>
              <a:t>	Trees can be used to store data which has a definite hierarchy; for example a family tree or a computer file system.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Implementation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591985" cy="48768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Internal representation:</a:t>
            </a:r>
          </a:p>
          <a:p>
            <a:pPr marL="457200" lvl="1" indent="0">
              <a:buNone/>
            </a:pPr>
            <a:r>
              <a:rPr lang="en-US" sz="3600" dirty="0"/>
              <a:t>Vertices are stored as </a:t>
            </a:r>
            <a:r>
              <a:rPr lang="en-US" sz="3600" i="1" dirty="0">
                <a:solidFill>
                  <a:srgbClr val="FF0000"/>
                </a:solidFill>
              </a:rPr>
              <a:t>keys in a Map structure</a:t>
            </a:r>
            <a:r>
              <a:rPr lang="en-US" sz="3600" dirty="0"/>
              <a:t> – this means a vertex can be quickly looked up. This Map is known as the </a:t>
            </a:r>
            <a:r>
              <a:rPr lang="en-US" sz="3600" i="1" dirty="0">
                <a:solidFill>
                  <a:srgbClr val="FF0000"/>
                </a:solidFill>
              </a:rPr>
              <a:t>adjacency map</a:t>
            </a:r>
            <a:r>
              <a:rPr lang="en-US" sz="3600" dirty="0"/>
              <a:t>.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3600" dirty="0"/>
              <a:t>Edges starting from each vertex are stored as </a:t>
            </a:r>
            <a:r>
              <a:rPr lang="en-US" sz="3600" i="1" dirty="0">
                <a:solidFill>
                  <a:srgbClr val="FF0000"/>
                </a:solidFill>
              </a:rPr>
              <a:t>a List of the adjacent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i="1" dirty="0">
                <a:solidFill>
                  <a:srgbClr val="FF0000"/>
                </a:solidFill>
              </a:rPr>
              <a:t>vertices</a:t>
            </a:r>
            <a:r>
              <a:rPr lang="en-US" sz="3600" dirty="0"/>
              <a:t>. This List is stored as the </a:t>
            </a:r>
            <a:r>
              <a:rPr lang="en-US" sz="3600" i="1" dirty="0">
                <a:solidFill>
                  <a:srgbClr val="FF0000"/>
                </a:solidFill>
              </a:rPr>
              <a:t>value</a:t>
            </a:r>
            <a:r>
              <a:rPr lang="en-US" sz="3600" dirty="0"/>
              <a:t> associated with the appropriate key in the Map.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6589199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42415" y="1295400"/>
            <a:ext cx="6591985" cy="5410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For example, the representation of the graph used in the example would consist of a Map with the following entry representing </a:t>
            </a:r>
            <a:r>
              <a:rPr lang="en-US" sz="3600" i="1" dirty="0"/>
              <a:t>Anchorage: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>
                <a:solidFill>
                  <a:srgbClr val="FF0000"/>
                </a:solidFill>
              </a:rPr>
              <a:t>Key</a:t>
            </a:r>
            <a:r>
              <a:rPr lang="en-US" sz="3600" dirty="0"/>
              <a:t>: “Anchorage”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>
                <a:solidFill>
                  <a:srgbClr val="FF0000"/>
                </a:solidFill>
              </a:rPr>
              <a:t>Value</a:t>
            </a:r>
            <a:r>
              <a:rPr lang="en-US" sz="3600" dirty="0"/>
              <a:t>: [“Billings”, “Corvallis”, “Edmonton”]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Networks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591985" cy="5105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Sometimes the edges in a graph have numbers, or weights, associated with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Weights in the example below could be based on, for example, costs of flights, or on WAN bandwidth.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graph like this is called a </a:t>
            </a:r>
            <a:r>
              <a:rPr lang="en-US" sz="3200" b="1" i="1" dirty="0">
                <a:solidFill>
                  <a:srgbClr val="FF0000"/>
                </a:solidFill>
              </a:rPr>
              <a:t>weighted graph</a:t>
            </a:r>
            <a:r>
              <a:rPr lang="en-US" sz="3200" b="1" dirty="0"/>
              <a:t>, </a:t>
            </a:r>
            <a:r>
              <a:rPr lang="en-US" sz="3200" dirty="0"/>
              <a:t>or a </a:t>
            </a:r>
            <a:r>
              <a:rPr lang="en-US" sz="3200" b="1" i="1" dirty="0">
                <a:solidFill>
                  <a:srgbClr val="FF0000"/>
                </a:solidFill>
              </a:rPr>
              <a:t>network</a:t>
            </a:r>
            <a:r>
              <a:rPr lang="en-US" sz="3200" b="1" dirty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42415" y="1371600"/>
            <a:ext cx="6591985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similar to the breadth first traversal, except that it uses a special kind of queue data structure called a </a:t>
            </a:r>
            <a:r>
              <a:rPr lang="en-US" sz="3200" b="1" i="1" dirty="0">
                <a:solidFill>
                  <a:srgbClr val="FF0000"/>
                </a:solidFill>
              </a:rPr>
              <a:t>priority queue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 the priority queue, items are removed in order of value rather than in order of being added to the queue.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When the target vertex is removed from the priority queue, the shortest path has been found.</a:t>
            </a:r>
          </a:p>
          <a:p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304800"/>
            <a:ext cx="6589199" cy="97609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80890"/>
            <a:ext cx="6591985" cy="511991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dirty="0"/>
              <a:t>A directed graph or (digraph) is a set of vertices and collection of directed edges that each connects an ordered pair of vertices. We say that a directed edge points from the first vertex in the pair and points to the second vertex in the pair. We use the name 0 through V-1 for the vertices in a V-vertex graph.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451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Digraphs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1524000"/>
            <a:ext cx="6553200" cy="3733800"/>
            <a:chOff x="0" y="0"/>
            <a:chExt cx="3423747" cy="177314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3423747" cy="1773141"/>
              <a:chOff x="0" y="0"/>
              <a:chExt cx="3423747" cy="1773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421419" cy="397565"/>
                <a:chOff x="0" y="0"/>
                <a:chExt cx="421419" cy="397565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ext Box 2"/>
                <p:cNvSpPr txBox="1"/>
                <p:nvPr/>
              </p:nvSpPr>
              <p:spPr>
                <a:xfrm>
                  <a:off x="148347" y="165457"/>
                  <a:ext cx="191145" cy="16054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0" y="1375576"/>
                <a:ext cx="421419" cy="397565"/>
                <a:chOff x="0" y="0"/>
                <a:chExt cx="421419" cy="397565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Text Box 6"/>
                <p:cNvSpPr txBox="1"/>
                <p:nvPr/>
              </p:nvSpPr>
              <p:spPr>
                <a:xfrm>
                  <a:off x="139826" y="118398"/>
                  <a:ext cx="174516" cy="16755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13468" y="477078"/>
                <a:ext cx="421005" cy="397510"/>
                <a:chOff x="0" y="0"/>
                <a:chExt cx="421419" cy="39756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ext Box 9"/>
                <p:cNvSpPr txBox="1"/>
                <p:nvPr/>
              </p:nvSpPr>
              <p:spPr>
                <a:xfrm>
                  <a:off x="142061" y="143100"/>
                  <a:ext cx="201247" cy="15905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13468" y="930303"/>
                <a:ext cx="421005" cy="397510"/>
                <a:chOff x="0" y="0"/>
                <a:chExt cx="421419" cy="397565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ext Box 12"/>
                <p:cNvSpPr txBox="1"/>
                <p:nvPr/>
              </p:nvSpPr>
              <p:spPr>
                <a:xfrm>
                  <a:off x="147086" y="135163"/>
                  <a:ext cx="214846" cy="17488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017767" y="492981"/>
                <a:ext cx="421005" cy="397510"/>
                <a:chOff x="0" y="0"/>
                <a:chExt cx="421419" cy="397565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Text Box 15"/>
                <p:cNvSpPr txBox="1"/>
                <p:nvPr/>
              </p:nvSpPr>
              <p:spPr>
                <a:xfrm>
                  <a:off x="134399" y="119281"/>
                  <a:ext cx="230573" cy="1828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033670" y="1176793"/>
                <a:ext cx="421005" cy="397510"/>
                <a:chOff x="0" y="0"/>
                <a:chExt cx="421419" cy="397565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ext Box 18"/>
                <p:cNvSpPr txBox="1"/>
                <p:nvPr/>
              </p:nvSpPr>
              <p:spPr>
                <a:xfrm>
                  <a:off x="138605" y="117490"/>
                  <a:ext cx="222528" cy="17492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22066" y="174929"/>
                <a:ext cx="421005" cy="397510"/>
                <a:chOff x="0" y="0"/>
                <a:chExt cx="421419" cy="39756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 Box 21"/>
                <p:cNvSpPr txBox="1"/>
                <p:nvPr/>
              </p:nvSpPr>
              <p:spPr>
                <a:xfrm>
                  <a:off x="167555" y="136117"/>
                  <a:ext cx="175188" cy="18900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6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218414" y="707666"/>
                <a:ext cx="421419" cy="397565"/>
                <a:chOff x="0" y="0"/>
                <a:chExt cx="421419" cy="397565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Text Box 24"/>
                <p:cNvSpPr txBox="1"/>
                <p:nvPr/>
              </p:nvSpPr>
              <p:spPr>
                <a:xfrm>
                  <a:off x="158345" y="115255"/>
                  <a:ext cx="202216" cy="19083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9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226365" y="1327868"/>
                <a:ext cx="421005" cy="397510"/>
                <a:chOff x="0" y="0"/>
                <a:chExt cx="421419" cy="397565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ext Box 27"/>
                <p:cNvSpPr txBox="1"/>
                <p:nvPr/>
              </p:nvSpPr>
              <p:spPr>
                <a:xfrm>
                  <a:off x="117341" y="127857"/>
                  <a:ext cx="218720" cy="16695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002742" y="715617"/>
                <a:ext cx="421005" cy="397510"/>
                <a:chOff x="28982" y="0"/>
                <a:chExt cx="421419" cy="397565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28982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Text Box 30"/>
                <p:cNvSpPr txBox="1"/>
                <p:nvPr/>
              </p:nvSpPr>
              <p:spPr>
                <a:xfrm>
                  <a:off x="126442" y="124527"/>
                  <a:ext cx="259192" cy="17496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10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981739" y="1327868"/>
                <a:ext cx="421005" cy="397510"/>
                <a:chOff x="0" y="0"/>
                <a:chExt cx="421419" cy="397565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Text Box 33"/>
                <p:cNvSpPr txBox="1"/>
                <p:nvPr/>
              </p:nvSpPr>
              <p:spPr>
                <a:xfrm>
                  <a:off x="115515" y="127239"/>
                  <a:ext cx="246318" cy="19084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234317" y="151075"/>
                <a:ext cx="421419" cy="397565"/>
                <a:chOff x="0" y="0"/>
                <a:chExt cx="421419" cy="39756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ext Box 36"/>
                <p:cNvSpPr txBox="1"/>
                <p:nvPr/>
              </p:nvSpPr>
              <p:spPr>
                <a:xfrm>
                  <a:off x="145461" y="125162"/>
                  <a:ext cx="199197" cy="18288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7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957885" y="151075"/>
                <a:ext cx="421005" cy="397510"/>
                <a:chOff x="0" y="0"/>
                <a:chExt cx="421419" cy="397565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0" y="0"/>
                  <a:ext cx="421419" cy="39756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Text Box 39"/>
                <p:cNvSpPr txBox="1"/>
                <p:nvPr/>
              </p:nvSpPr>
              <p:spPr>
                <a:xfrm>
                  <a:off x="143475" y="128701"/>
                  <a:ext cx="238152" cy="17496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8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>
              <a:xfrm>
                <a:off x="198783" y="413468"/>
                <a:ext cx="7951" cy="938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712" y="341906"/>
                <a:ext cx="111318" cy="166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389614" y="1327868"/>
                <a:ext cx="135172" cy="119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842839" y="866692"/>
                <a:ext cx="262255" cy="198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79228" y="779228"/>
                <a:ext cx="245469" cy="198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811033" y="1232452"/>
                <a:ext cx="230588" cy="636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437322" y="1470991"/>
                <a:ext cx="611836" cy="103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437322" y="198783"/>
                <a:ext cx="1168841" cy="135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1232452" y="898497"/>
                <a:ext cx="0" cy="262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351722" y="580445"/>
                <a:ext cx="365674" cy="6042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1470992" y="1447137"/>
                <a:ext cx="731520" cy="87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441051" y="1121134"/>
                <a:ext cx="0" cy="1989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663687" y="1534602"/>
                <a:ext cx="3101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2608028" y="1049572"/>
                <a:ext cx="429260" cy="301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196425" y="1121134"/>
                <a:ext cx="0" cy="198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995778" y="540689"/>
                <a:ext cx="254441" cy="214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23931" y="516835"/>
                <a:ext cx="381662" cy="270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52" idx="6"/>
              </p:cNvCxnSpPr>
              <p:nvPr/>
            </p:nvCxnSpPr>
            <p:spPr>
              <a:xfrm flipH="1">
                <a:off x="2043071" y="357809"/>
                <a:ext cx="175757" cy="15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71639" y="333955"/>
                <a:ext cx="285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2655736" y="405516"/>
                <a:ext cx="2862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>
              <a:off x="2667995" y="906449"/>
              <a:ext cx="317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884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7609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Digraphs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Here are some definitions that we use.</a:t>
            </a:r>
          </a:p>
          <a:p>
            <a:pPr marL="742950" indent="-400050">
              <a:buFont typeface="Arial" panose="020B0604020202020204" pitchFamily="34" charset="0"/>
              <a:buChar char="•"/>
            </a:pPr>
            <a:r>
              <a:rPr lang="en-US" sz="3200" dirty="0"/>
              <a:t>Self-loop is an edge that connects a vertex to itself</a:t>
            </a:r>
          </a:p>
          <a:p>
            <a:pPr marL="742950" indent="-400050">
              <a:buFont typeface="Arial" panose="020B0604020202020204" pitchFamily="34" charset="0"/>
              <a:buChar char="•"/>
            </a:pPr>
            <a:r>
              <a:rPr lang="en-US" sz="3200" dirty="0"/>
              <a:t>Two edges are parallel if they connect the same ordered pair of vertices</a:t>
            </a:r>
          </a:p>
          <a:p>
            <a:pPr marL="742950" indent="-40005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dirty="0" err="1"/>
              <a:t>outdegree</a:t>
            </a:r>
            <a:r>
              <a:rPr lang="en-US" sz="3200" dirty="0"/>
              <a:t> of a vertex is the number of edge pointing from it. The </a:t>
            </a:r>
            <a:r>
              <a:rPr lang="en-US" sz="3200" dirty="0" err="1"/>
              <a:t>indegree</a:t>
            </a:r>
            <a:r>
              <a:rPr lang="en-US" sz="3200" dirty="0"/>
              <a:t> of a vertex is the number of edges pointing to it.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266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457200"/>
            <a:ext cx="6589199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Digraphs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71600"/>
            <a:ext cx="6591985" cy="548640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subgraph</a:t>
            </a:r>
            <a:r>
              <a:rPr lang="en-US" sz="2200" dirty="0"/>
              <a:t> is a subset of a diagraph’s edges (and associated vertices) that constitute a diagraph.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A directed path in a diagraph is a sequence of vertices in which there is a (directed) edge pointing from each vertex in the sequence to its successor in the sequence. A simple cycle is a cycle with no repeated edges or vertices (except the requisite repetition of the first and last vertices)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A directed cycle is a directed path (with at least one edge) whose first and last vertices are the same. A simple cycle is a cycle with no repeated edges or vertices ( except the requisite repetition of the first and last vertices.)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4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Lecture: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and Digraphs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381000"/>
            <a:ext cx="6589199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Graph: Definition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942415" y="1269317"/>
            <a:ext cx="6591985" cy="377762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Some data need to have connections between items which do not fit into a hierarchy like this.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Graph data structures can be useful in these situations.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graph consists of a number of data items, each of which is called a vertex.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Any vertex may be connected to any other, and these connections are called edges.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Graph: An Illustration</a:t>
            </a:r>
          </a:p>
        </p:txBody>
      </p:sp>
      <p:pic>
        <p:nvPicPr>
          <p:cNvPr id="4" name="Content Placeholder 3" descr="graph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09591" y="2133600"/>
            <a:ext cx="5858318" cy="377825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Kinds of Graph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Undirected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Directed Graph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127" y="381000"/>
            <a:ext cx="6589199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Undirected Graph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28127" y="1219200"/>
            <a:ext cx="6591985" cy="5410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 undirected graph is complete if it has as many edges as possible – in other words, if every vertex is joined to every other vertex.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For a complete graph with </a:t>
            </a:r>
            <a:r>
              <a:rPr lang="en-US" sz="3200" i="1" dirty="0">
                <a:solidFill>
                  <a:srgbClr val="FF0000"/>
                </a:solidFill>
              </a:rPr>
              <a:t>n</a:t>
            </a:r>
            <a:r>
              <a:rPr lang="en-US" sz="3200" dirty="0"/>
              <a:t> vertices, the number of edges is </a:t>
            </a:r>
            <a:r>
              <a:rPr lang="en-US" sz="3200" i="1" dirty="0">
                <a:solidFill>
                  <a:srgbClr val="FF0000"/>
                </a:solidFill>
              </a:rPr>
              <a:t>n(n – 1)/2</a:t>
            </a:r>
            <a:r>
              <a:rPr lang="en-US" sz="3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/>
              <a:t>A graph with 6 vertices needs 15 edges to be complete.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Undirected Graph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48768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Two vertices in a graph are adjacent if they form an edge.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For example, </a:t>
            </a:r>
            <a:r>
              <a:rPr lang="en-US" sz="3200" i="1" dirty="0"/>
              <a:t>Anchorage</a:t>
            </a:r>
            <a:r>
              <a:rPr lang="en-US" sz="3200" dirty="0"/>
              <a:t> and</a:t>
            </a:r>
            <a:r>
              <a:rPr lang="en-US" sz="3200" i="1" dirty="0"/>
              <a:t> Corvallis </a:t>
            </a:r>
            <a:r>
              <a:rPr lang="en-US" sz="3200" dirty="0"/>
              <a:t>are adjacent, while </a:t>
            </a:r>
            <a:r>
              <a:rPr lang="en-US" sz="3200" i="1" dirty="0"/>
              <a:t>Anchorage</a:t>
            </a:r>
            <a:r>
              <a:rPr lang="en-US" sz="3200" dirty="0"/>
              <a:t> and </a:t>
            </a:r>
            <a:r>
              <a:rPr lang="en-US" sz="3200" i="1" dirty="0"/>
              <a:t>Denver</a:t>
            </a:r>
            <a:r>
              <a:rPr lang="en-US" sz="3200" dirty="0"/>
              <a:t> are not.  (refer to the figure)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Adjacent vertices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are called </a:t>
            </a:r>
            <a:r>
              <a:rPr lang="en-US" sz="3200" i="1" u="sng" dirty="0">
                <a:solidFill>
                  <a:srgbClr val="FF0000"/>
                </a:solidFill>
              </a:rPr>
              <a:t>neighbors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Adjacent and Incidents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78486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Adjacent and Incidents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7391400" cy="4006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816</TotalTime>
  <Words>1204</Words>
  <Application>Microsoft Office PowerPoint</Application>
  <PresentationFormat>On-screen Show (4:3)</PresentationFormat>
  <Paragraphs>130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 2</vt:lpstr>
      <vt:lpstr>Wingdings 3</vt:lpstr>
      <vt:lpstr>Wisp</vt:lpstr>
      <vt:lpstr>Graphs &amp; Digraph</vt:lpstr>
      <vt:lpstr>Introduction</vt:lpstr>
      <vt:lpstr>Graph: Definition</vt:lpstr>
      <vt:lpstr>A Graph: An Illustration</vt:lpstr>
      <vt:lpstr>Kinds of Graph</vt:lpstr>
      <vt:lpstr>Undirected Graph</vt:lpstr>
      <vt:lpstr>Undirected Graph</vt:lpstr>
      <vt:lpstr>Adjacent and Incidents</vt:lpstr>
      <vt:lpstr>Adjacent and Incidents</vt:lpstr>
      <vt:lpstr>Terms and Terminologies</vt:lpstr>
      <vt:lpstr>Directed Graph</vt:lpstr>
      <vt:lpstr>Concepts</vt:lpstr>
      <vt:lpstr>Concepts</vt:lpstr>
      <vt:lpstr>Graph Examples</vt:lpstr>
      <vt:lpstr>Traversing a Graph</vt:lpstr>
      <vt:lpstr>Breadth-First Traversal</vt:lpstr>
      <vt:lpstr>Breadth-First Traversal</vt:lpstr>
      <vt:lpstr>Breadth-First Traversal</vt:lpstr>
      <vt:lpstr>Depth-First Traversal</vt:lpstr>
      <vt:lpstr>Graph Implementation</vt:lpstr>
      <vt:lpstr>Internal Representation</vt:lpstr>
      <vt:lpstr>Networks</vt:lpstr>
      <vt:lpstr>Dijkstra’s Algorithm</vt:lpstr>
      <vt:lpstr>Digraphs</vt:lpstr>
      <vt:lpstr>Example of Digraphs</vt:lpstr>
      <vt:lpstr>Digraphs</vt:lpstr>
      <vt:lpstr>Digraphs</vt:lpstr>
      <vt:lpstr>End of Lecture:  Graph and Digraphs</vt:lpstr>
    </vt:vector>
  </TitlesOfParts>
  <Company>Jollibee Foods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Elizabeth R. Hufana</dc:creator>
  <cp:lastModifiedBy>KRIZZYWAM</cp:lastModifiedBy>
  <cp:revision>36</cp:revision>
  <dcterms:created xsi:type="dcterms:W3CDTF">2009-01-31T08:18:06Z</dcterms:created>
  <dcterms:modified xsi:type="dcterms:W3CDTF">2021-02-16T08:28:59Z</dcterms:modified>
</cp:coreProperties>
</file>