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87"/>
    <p:restoredTop sz="94690"/>
  </p:normalViewPr>
  <p:slideViewPr>
    <p:cSldViewPr snapToGrid="0" snapToObjects="1">
      <p:cViewPr varScale="1">
        <p:scale>
          <a:sx n="69" d="100"/>
          <a:sy n="69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ABC1-31A3-9247-BF4B-47D0C7062F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6401-FE29-5340-9868-2DF0B4512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5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37E8-4298-594F-8759-22D14585FE94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CCF8D-C6FD-B649-B1E9-222D17D5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yan</a:t>
            </a:r>
            <a:r>
              <a:rPr lang="en-US" dirty="0" smtClean="0"/>
              <a:t> </a:t>
            </a:r>
            <a:r>
              <a:rPr lang="en-US" dirty="0" smtClean="0"/>
              <a:t>Keivanfar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 1: </a:t>
            </a:r>
            <a:br>
              <a:rPr lang="en-US" dirty="0" smtClean="0"/>
            </a:br>
            <a:r>
              <a:rPr lang="en-US" dirty="0" smtClean="0"/>
              <a:t>Recreate and concatenate data sets +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6483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600" dirty="0" smtClean="0"/>
              <a:t>Making scientific assessments from large batches of samples is cumbersome when each sample is represented as its own independent graph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01" y="2296029"/>
            <a:ext cx="5094794" cy="3880934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8984344" y="2046515"/>
            <a:ext cx="2902856" cy="23916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Idea </a:t>
            </a:r>
            <a:r>
              <a:rPr lang="en-US" dirty="0" smtClean="0"/>
              <a:t>1: </a:t>
            </a:r>
            <a:br>
              <a:rPr lang="en-US" dirty="0" smtClean="0"/>
            </a:br>
            <a:r>
              <a:rPr lang="en-US" dirty="0" smtClean="0"/>
              <a:t>Recreate and concatenate data sets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3541" y="3319886"/>
            <a:ext cx="0" cy="209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02819" y="3319886"/>
            <a:ext cx="0" cy="209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71931" y="3319886"/>
            <a:ext cx="0" cy="209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293541" y="5419490"/>
            <a:ext cx="2345474" cy="3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02819" y="5415773"/>
            <a:ext cx="2345474" cy="3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8671930" y="5412056"/>
            <a:ext cx="2345474" cy="3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61171" y="3413967"/>
            <a:ext cx="1851102" cy="1782499"/>
          </a:xfrm>
          <a:custGeom>
            <a:avLst/>
            <a:gdLst>
              <a:gd name="connsiteX0" fmla="*/ 0 w 1851102"/>
              <a:gd name="connsiteY0" fmla="*/ 132118 h 1782499"/>
              <a:gd name="connsiteX1" fmla="*/ 936702 w 1851102"/>
              <a:gd name="connsiteY1" fmla="*/ 42908 h 1782499"/>
              <a:gd name="connsiteX2" fmla="*/ 1070517 w 1851102"/>
              <a:gd name="connsiteY2" fmla="*/ 734284 h 1782499"/>
              <a:gd name="connsiteX3" fmla="*/ 1561170 w 1851102"/>
              <a:gd name="connsiteY3" fmla="*/ 979611 h 1782499"/>
              <a:gd name="connsiteX4" fmla="*/ 1851102 w 1851102"/>
              <a:gd name="connsiteY4" fmla="*/ 1782499 h 178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102" h="1782499">
                <a:moveTo>
                  <a:pt x="0" y="132118"/>
                </a:moveTo>
                <a:cubicBezTo>
                  <a:pt x="379141" y="37332"/>
                  <a:pt x="758283" y="-57453"/>
                  <a:pt x="936702" y="42908"/>
                </a:cubicBezTo>
                <a:cubicBezTo>
                  <a:pt x="1115122" y="143269"/>
                  <a:pt x="966439" y="578167"/>
                  <a:pt x="1070517" y="734284"/>
                </a:cubicBezTo>
                <a:cubicBezTo>
                  <a:pt x="1174595" y="890401"/>
                  <a:pt x="1431073" y="804909"/>
                  <a:pt x="1561170" y="979611"/>
                </a:cubicBezTo>
                <a:cubicBezTo>
                  <a:pt x="1691267" y="1154313"/>
                  <a:pt x="1806497" y="1659836"/>
                  <a:pt x="1851102" y="1782499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084956" y="3511849"/>
            <a:ext cx="2029522" cy="1796129"/>
          </a:xfrm>
          <a:custGeom>
            <a:avLst/>
            <a:gdLst>
              <a:gd name="connsiteX0" fmla="*/ 0 w 2029522"/>
              <a:gd name="connsiteY0" fmla="*/ 346470 h 1796129"/>
              <a:gd name="connsiteX1" fmla="*/ 735981 w 2029522"/>
              <a:gd name="connsiteY1" fmla="*/ 11934 h 1796129"/>
              <a:gd name="connsiteX2" fmla="*/ 1271239 w 2029522"/>
              <a:gd name="connsiteY2" fmla="*/ 725612 h 1796129"/>
              <a:gd name="connsiteX3" fmla="*/ 1784195 w 2029522"/>
              <a:gd name="connsiteY3" fmla="*/ 480285 h 1796129"/>
              <a:gd name="connsiteX4" fmla="*/ 2029522 w 2029522"/>
              <a:gd name="connsiteY4" fmla="*/ 1796129 h 179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522" h="1796129">
                <a:moveTo>
                  <a:pt x="0" y="346470"/>
                </a:moveTo>
                <a:cubicBezTo>
                  <a:pt x="262054" y="147607"/>
                  <a:pt x="524108" y="-51256"/>
                  <a:pt x="735981" y="11934"/>
                </a:cubicBezTo>
                <a:cubicBezTo>
                  <a:pt x="947854" y="75124"/>
                  <a:pt x="1096537" y="647554"/>
                  <a:pt x="1271239" y="725612"/>
                </a:cubicBezTo>
                <a:cubicBezTo>
                  <a:pt x="1445941" y="803670"/>
                  <a:pt x="1657814" y="301865"/>
                  <a:pt x="1784195" y="480285"/>
                </a:cubicBezTo>
                <a:cubicBezTo>
                  <a:pt x="1910576" y="658705"/>
                  <a:pt x="2029522" y="1796129"/>
                  <a:pt x="2029522" y="179612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787161" y="3925226"/>
            <a:ext cx="1962615" cy="1315844"/>
          </a:xfrm>
          <a:custGeom>
            <a:avLst/>
            <a:gdLst>
              <a:gd name="connsiteX0" fmla="*/ 0 w 1962615"/>
              <a:gd name="connsiteY0" fmla="*/ 0 h 1315844"/>
              <a:gd name="connsiteX1" fmla="*/ 914400 w 1962615"/>
              <a:gd name="connsiteY1" fmla="*/ 512957 h 1315844"/>
              <a:gd name="connsiteX2" fmla="*/ 959005 w 1962615"/>
              <a:gd name="connsiteY2" fmla="*/ 869796 h 1315844"/>
              <a:gd name="connsiteX3" fmla="*/ 1694985 w 1962615"/>
              <a:gd name="connsiteY3" fmla="*/ 914400 h 1315844"/>
              <a:gd name="connsiteX4" fmla="*/ 1962615 w 1962615"/>
              <a:gd name="connsiteY4" fmla="*/ 1315844 h 131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5" h="1315844">
                <a:moveTo>
                  <a:pt x="0" y="0"/>
                </a:moveTo>
                <a:cubicBezTo>
                  <a:pt x="377283" y="183995"/>
                  <a:pt x="754566" y="367991"/>
                  <a:pt x="914400" y="512957"/>
                </a:cubicBezTo>
                <a:cubicBezTo>
                  <a:pt x="1074234" y="657923"/>
                  <a:pt x="828908" y="802889"/>
                  <a:pt x="959005" y="869796"/>
                </a:cubicBezTo>
                <a:cubicBezTo>
                  <a:pt x="1089102" y="936703"/>
                  <a:pt x="1527717" y="840059"/>
                  <a:pt x="1694985" y="914400"/>
                </a:cubicBezTo>
                <a:cubicBezTo>
                  <a:pt x="1862253" y="988741"/>
                  <a:pt x="1962615" y="1315844"/>
                  <a:pt x="1962615" y="131584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96454" cy="13653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600" dirty="0" smtClean="0"/>
              <a:t>Instead of have x number of individual graphs, where each graph represents a given sample in a batch of samples to be compared, (below)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Idea </a:t>
            </a:r>
            <a:r>
              <a:rPr lang="en-US" dirty="0" smtClean="0"/>
              <a:t>1: </a:t>
            </a:r>
            <a:br>
              <a:rPr lang="en-US" dirty="0" smtClean="0"/>
            </a:br>
            <a:r>
              <a:rPr lang="en-US" dirty="0" smtClean="0"/>
              <a:t>Recreate and concatenate data sets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902819" y="3319886"/>
            <a:ext cx="0" cy="209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02819" y="5415773"/>
            <a:ext cx="2345474" cy="3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5263375" y="3413967"/>
            <a:ext cx="1851102" cy="1782499"/>
          </a:xfrm>
          <a:custGeom>
            <a:avLst/>
            <a:gdLst>
              <a:gd name="connsiteX0" fmla="*/ 0 w 1851102"/>
              <a:gd name="connsiteY0" fmla="*/ 132118 h 1782499"/>
              <a:gd name="connsiteX1" fmla="*/ 936702 w 1851102"/>
              <a:gd name="connsiteY1" fmla="*/ 42908 h 1782499"/>
              <a:gd name="connsiteX2" fmla="*/ 1070517 w 1851102"/>
              <a:gd name="connsiteY2" fmla="*/ 734284 h 1782499"/>
              <a:gd name="connsiteX3" fmla="*/ 1561170 w 1851102"/>
              <a:gd name="connsiteY3" fmla="*/ 979611 h 1782499"/>
              <a:gd name="connsiteX4" fmla="*/ 1851102 w 1851102"/>
              <a:gd name="connsiteY4" fmla="*/ 1782499 h 178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102" h="1782499">
                <a:moveTo>
                  <a:pt x="0" y="132118"/>
                </a:moveTo>
                <a:cubicBezTo>
                  <a:pt x="379141" y="37332"/>
                  <a:pt x="758283" y="-57453"/>
                  <a:pt x="936702" y="42908"/>
                </a:cubicBezTo>
                <a:cubicBezTo>
                  <a:pt x="1115122" y="143269"/>
                  <a:pt x="966439" y="578167"/>
                  <a:pt x="1070517" y="734284"/>
                </a:cubicBezTo>
                <a:cubicBezTo>
                  <a:pt x="1174595" y="890401"/>
                  <a:pt x="1431073" y="804909"/>
                  <a:pt x="1561170" y="979611"/>
                </a:cubicBezTo>
                <a:cubicBezTo>
                  <a:pt x="1691267" y="1154313"/>
                  <a:pt x="1806497" y="1659836"/>
                  <a:pt x="1851102" y="1782499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084956" y="3511849"/>
            <a:ext cx="2029522" cy="1796129"/>
          </a:xfrm>
          <a:custGeom>
            <a:avLst/>
            <a:gdLst>
              <a:gd name="connsiteX0" fmla="*/ 0 w 2029522"/>
              <a:gd name="connsiteY0" fmla="*/ 346470 h 1796129"/>
              <a:gd name="connsiteX1" fmla="*/ 735981 w 2029522"/>
              <a:gd name="connsiteY1" fmla="*/ 11934 h 1796129"/>
              <a:gd name="connsiteX2" fmla="*/ 1271239 w 2029522"/>
              <a:gd name="connsiteY2" fmla="*/ 725612 h 1796129"/>
              <a:gd name="connsiteX3" fmla="*/ 1784195 w 2029522"/>
              <a:gd name="connsiteY3" fmla="*/ 480285 h 1796129"/>
              <a:gd name="connsiteX4" fmla="*/ 2029522 w 2029522"/>
              <a:gd name="connsiteY4" fmla="*/ 1796129 h 179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522" h="1796129">
                <a:moveTo>
                  <a:pt x="0" y="346470"/>
                </a:moveTo>
                <a:cubicBezTo>
                  <a:pt x="262054" y="147607"/>
                  <a:pt x="524108" y="-51256"/>
                  <a:pt x="735981" y="11934"/>
                </a:cubicBezTo>
                <a:cubicBezTo>
                  <a:pt x="947854" y="75124"/>
                  <a:pt x="1096537" y="647554"/>
                  <a:pt x="1271239" y="725612"/>
                </a:cubicBezTo>
                <a:cubicBezTo>
                  <a:pt x="1445941" y="803670"/>
                  <a:pt x="1657814" y="301865"/>
                  <a:pt x="1784195" y="480285"/>
                </a:cubicBezTo>
                <a:cubicBezTo>
                  <a:pt x="1910576" y="658705"/>
                  <a:pt x="2029522" y="1796129"/>
                  <a:pt x="2029522" y="179612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62655" y="3925226"/>
            <a:ext cx="1962615" cy="1315844"/>
          </a:xfrm>
          <a:custGeom>
            <a:avLst/>
            <a:gdLst>
              <a:gd name="connsiteX0" fmla="*/ 0 w 1962615"/>
              <a:gd name="connsiteY0" fmla="*/ 0 h 1315844"/>
              <a:gd name="connsiteX1" fmla="*/ 914400 w 1962615"/>
              <a:gd name="connsiteY1" fmla="*/ 512957 h 1315844"/>
              <a:gd name="connsiteX2" fmla="*/ 959005 w 1962615"/>
              <a:gd name="connsiteY2" fmla="*/ 869796 h 1315844"/>
              <a:gd name="connsiteX3" fmla="*/ 1694985 w 1962615"/>
              <a:gd name="connsiteY3" fmla="*/ 914400 h 1315844"/>
              <a:gd name="connsiteX4" fmla="*/ 1962615 w 1962615"/>
              <a:gd name="connsiteY4" fmla="*/ 1315844 h 131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5" h="1315844">
                <a:moveTo>
                  <a:pt x="0" y="0"/>
                </a:moveTo>
                <a:cubicBezTo>
                  <a:pt x="377283" y="183995"/>
                  <a:pt x="754566" y="367991"/>
                  <a:pt x="914400" y="512957"/>
                </a:cubicBezTo>
                <a:cubicBezTo>
                  <a:pt x="1074234" y="657923"/>
                  <a:pt x="828908" y="802889"/>
                  <a:pt x="959005" y="869796"/>
                </a:cubicBezTo>
                <a:cubicBezTo>
                  <a:pt x="1089102" y="936703"/>
                  <a:pt x="1527717" y="840059"/>
                  <a:pt x="1694985" y="914400"/>
                </a:cubicBezTo>
                <a:cubicBezTo>
                  <a:pt x="1862253" y="988741"/>
                  <a:pt x="1962615" y="1315844"/>
                  <a:pt x="1962615" y="131584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96454" cy="13653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is-IS" sz="2600" dirty="0" smtClean="0"/>
              <a:t>…the graphs of chosen samples could be overlayed, making data analysis and subsequent experiment planning easier and more efficient</a:t>
            </a:r>
            <a:endParaRPr lang="en-US" sz="26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 1: </a:t>
            </a:r>
            <a:br>
              <a:rPr lang="en-US" dirty="0" smtClean="0"/>
            </a:br>
            <a:r>
              <a:rPr lang="en-US" dirty="0" smtClean="0"/>
              <a:t>Recreate and concatenate data sets +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22366" cy="4351338"/>
          </a:xfrm>
        </p:spPr>
        <p:txBody>
          <a:bodyPr/>
          <a:lstStyle/>
          <a:p>
            <a:r>
              <a:rPr lang="en-US" dirty="0" smtClean="0"/>
              <a:t>The data:</a:t>
            </a:r>
          </a:p>
          <a:p>
            <a:pPr marL="457200" lvl="1" indent="0">
              <a:buNone/>
            </a:pPr>
            <a:r>
              <a:rPr lang="en-US" dirty="0" smtClean="0"/>
              <a:t>Datasets are available to download as </a:t>
            </a:r>
            <a:r>
              <a:rPr lang="en-US" dirty="0" smtClean="0"/>
              <a:t>matrices (.</a:t>
            </a:r>
            <a:r>
              <a:rPr lang="en-US" dirty="0" err="1" smtClean="0"/>
              <a:t>mtx</a:t>
            </a:r>
            <a:r>
              <a:rPr lang="en-US" dirty="0" smtClean="0"/>
              <a:t>) through my job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Idea </a:t>
            </a:r>
            <a:r>
              <a:rPr lang="en-US" dirty="0" smtClean="0"/>
              <a:t>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 individual sample traces to histogram of </a:t>
            </a:r>
            <a:br>
              <a:rPr lang="en-US" dirty="0" smtClean="0"/>
            </a:br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7919"/>
            <a:ext cx="9822366" cy="4351338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Individual sample traces of a given biological sample reveals information about the given sample, and a histogram of the population of samples reveals information about the effectiveness of the technology being implemented. The ability to match a given sample’s location on the histogram would be beneficial in assay development.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Idea </a:t>
            </a:r>
            <a:r>
              <a:rPr lang="en-US" dirty="0" smtClean="0"/>
              <a:t>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 individual sample traces to histogram of </a:t>
            </a:r>
            <a:br>
              <a:rPr lang="en-US" dirty="0" smtClean="0"/>
            </a:br>
            <a:r>
              <a:rPr lang="en-US" dirty="0" smtClean="0"/>
              <a:t>population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3541" y="3693106"/>
            <a:ext cx="0" cy="209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293541" y="5792710"/>
            <a:ext cx="2345474" cy="3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57709" y="5346273"/>
            <a:ext cx="406922" cy="43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4631" y="4816884"/>
            <a:ext cx="406922" cy="95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1553" y="4512083"/>
            <a:ext cx="406922" cy="127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78475" y="4824905"/>
            <a:ext cx="406922" cy="95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5397" y="4832926"/>
            <a:ext cx="406922" cy="95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2329476"/>
            <a:ext cx="4349620" cy="1494261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Histogram is representative of a population of samples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400800" y="3023114"/>
            <a:ext cx="0" cy="74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00800" y="4072248"/>
            <a:ext cx="0" cy="74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00800" y="5050804"/>
            <a:ext cx="0" cy="74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00800" y="3767750"/>
            <a:ext cx="2519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0800" y="4816884"/>
            <a:ext cx="2519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00800" y="5812669"/>
            <a:ext cx="2519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6475445" y="2778346"/>
            <a:ext cx="2239519" cy="853842"/>
          </a:xfrm>
          <a:custGeom>
            <a:avLst/>
            <a:gdLst>
              <a:gd name="connsiteX0" fmla="*/ 0 w 2239519"/>
              <a:gd name="connsiteY0" fmla="*/ 767282 h 853842"/>
              <a:gd name="connsiteX1" fmla="*/ 205273 w 2239519"/>
              <a:gd name="connsiteY1" fmla="*/ 524686 h 853842"/>
              <a:gd name="connsiteX2" fmla="*/ 205273 w 2239519"/>
              <a:gd name="connsiteY2" fmla="*/ 524686 h 853842"/>
              <a:gd name="connsiteX3" fmla="*/ 373224 w 2239519"/>
              <a:gd name="connsiteY3" fmla="*/ 524686 h 853842"/>
              <a:gd name="connsiteX4" fmla="*/ 522514 w 2239519"/>
              <a:gd name="connsiteY4" fmla="*/ 748621 h 853842"/>
              <a:gd name="connsiteX5" fmla="*/ 727788 w 2239519"/>
              <a:gd name="connsiteY5" fmla="*/ 785943 h 853842"/>
              <a:gd name="connsiteX6" fmla="*/ 1082351 w 2239519"/>
              <a:gd name="connsiteY6" fmla="*/ 599331 h 853842"/>
              <a:gd name="connsiteX7" fmla="*/ 1324947 w 2239519"/>
              <a:gd name="connsiteY7" fmla="*/ 2172 h 853842"/>
              <a:gd name="connsiteX8" fmla="*/ 1623526 w 2239519"/>
              <a:gd name="connsiteY8" fmla="*/ 412719 h 853842"/>
              <a:gd name="connsiteX9" fmla="*/ 1586204 w 2239519"/>
              <a:gd name="connsiteY9" fmla="*/ 785943 h 853842"/>
              <a:gd name="connsiteX10" fmla="*/ 1866122 w 2239519"/>
              <a:gd name="connsiteY10" fmla="*/ 785943 h 853842"/>
              <a:gd name="connsiteX11" fmla="*/ 2183363 w 2239519"/>
              <a:gd name="connsiteY11" fmla="*/ 95478 h 853842"/>
              <a:gd name="connsiteX12" fmla="*/ 2239347 w 2239519"/>
              <a:gd name="connsiteY12" fmla="*/ 729960 h 85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519" h="853842">
                <a:moveTo>
                  <a:pt x="0" y="767282"/>
                </a:moveTo>
                <a:lnTo>
                  <a:pt x="205273" y="524686"/>
                </a:lnTo>
                <a:lnTo>
                  <a:pt x="205273" y="524686"/>
                </a:lnTo>
                <a:cubicBezTo>
                  <a:pt x="233265" y="524686"/>
                  <a:pt x="320351" y="487364"/>
                  <a:pt x="373224" y="524686"/>
                </a:cubicBezTo>
                <a:cubicBezTo>
                  <a:pt x="426097" y="562008"/>
                  <a:pt x="463420" y="705078"/>
                  <a:pt x="522514" y="748621"/>
                </a:cubicBezTo>
                <a:cubicBezTo>
                  <a:pt x="581608" y="792164"/>
                  <a:pt x="634482" y="810825"/>
                  <a:pt x="727788" y="785943"/>
                </a:cubicBezTo>
                <a:cubicBezTo>
                  <a:pt x="821094" y="761061"/>
                  <a:pt x="982825" y="729959"/>
                  <a:pt x="1082351" y="599331"/>
                </a:cubicBezTo>
                <a:cubicBezTo>
                  <a:pt x="1181877" y="468703"/>
                  <a:pt x="1234751" y="33274"/>
                  <a:pt x="1324947" y="2172"/>
                </a:cubicBezTo>
                <a:cubicBezTo>
                  <a:pt x="1415143" y="-28930"/>
                  <a:pt x="1579983" y="282091"/>
                  <a:pt x="1623526" y="412719"/>
                </a:cubicBezTo>
                <a:cubicBezTo>
                  <a:pt x="1667069" y="543347"/>
                  <a:pt x="1545771" y="723739"/>
                  <a:pt x="1586204" y="785943"/>
                </a:cubicBezTo>
                <a:cubicBezTo>
                  <a:pt x="1626637" y="848147"/>
                  <a:pt x="1766596" y="901021"/>
                  <a:pt x="1866122" y="785943"/>
                </a:cubicBezTo>
                <a:cubicBezTo>
                  <a:pt x="1965649" y="670865"/>
                  <a:pt x="2121159" y="104808"/>
                  <a:pt x="2183363" y="95478"/>
                </a:cubicBezTo>
                <a:cubicBezTo>
                  <a:pt x="2245567" y="86147"/>
                  <a:pt x="2239347" y="729960"/>
                  <a:pt x="2239347" y="72996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767872" y="1286727"/>
            <a:ext cx="5802087" cy="149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Graphs each represent an individual sample from the histogram, however their location on the histogram is unknown</a:t>
            </a:r>
          </a:p>
        </p:txBody>
      </p:sp>
      <p:sp>
        <p:nvSpPr>
          <p:cNvPr id="28" name="Freeform 27"/>
          <p:cNvSpPr/>
          <p:nvPr/>
        </p:nvSpPr>
        <p:spPr>
          <a:xfrm>
            <a:off x="6512767" y="3973950"/>
            <a:ext cx="2239347" cy="784787"/>
          </a:xfrm>
          <a:custGeom>
            <a:avLst/>
            <a:gdLst>
              <a:gd name="connsiteX0" fmla="*/ 0 w 2239347"/>
              <a:gd name="connsiteY0" fmla="*/ 448760 h 784787"/>
              <a:gd name="connsiteX1" fmla="*/ 410547 w 2239347"/>
              <a:gd name="connsiteY1" fmla="*/ 224826 h 784787"/>
              <a:gd name="connsiteX2" fmla="*/ 597160 w 2239347"/>
              <a:gd name="connsiteY2" fmla="*/ 784662 h 784787"/>
              <a:gd name="connsiteX3" fmla="*/ 858417 w 2239347"/>
              <a:gd name="connsiteY3" fmla="*/ 168842 h 784787"/>
              <a:gd name="connsiteX4" fmla="*/ 1101013 w 2239347"/>
              <a:gd name="connsiteY4" fmla="*/ 691356 h 784787"/>
              <a:gd name="connsiteX5" fmla="*/ 1231641 w 2239347"/>
              <a:gd name="connsiteY5" fmla="*/ 891 h 784787"/>
              <a:gd name="connsiteX6" fmla="*/ 1567543 w 2239347"/>
              <a:gd name="connsiteY6" fmla="*/ 542066 h 784787"/>
              <a:gd name="connsiteX7" fmla="*/ 2015413 w 2239347"/>
              <a:gd name="connsiteY7" fmla="*/ 374115 h 784787"/>
              <a:gd name="connsiteX8" fmla="*/ 2239347 w 2239347"/>
              <a:gd name="connsiteY8" fmla="*/ 691356 h 78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9347" h="784787">
                <a:moveTo>
                  <a:pt x="0" y="448760"/>
                </a:moveTo>
                <a:cubicBezTo>
                  <a:pt x="155510" y="308801"/>
                  <a:pt x="311020" y="168842"/>
                  <a:pt x="410547" y="224826"/>
                </a:cubicBezTo>
                <a:cubicBezTo>
                  <a:pt x="510074" y="280810"/>
                  <a:pt x="522515" y="793993"/>
                  <a:pt x="597160" y="784662"/>
                </a:cubicBezTo>
                <a:cubicBezTo>
                  <a:pt x="671805" y="775331"/>
                  <a:pt x="774442" y="184393"/>
                  <a:pt x="858417" y="168842"/>
                </a:cubicBezTo>
                <a:cubicBezTo>
                  <a:pt x="942393" y="153291"/>
                  <a:pt x="1038809" y="719348"/>
                  <a:pt x="1101013" y="691356"/>
                </a:cubicBezTo>
                <a:cubicBezTo>
                  <a:pt x="1163217" y="663364"/>
                  <a:pt x="1153886" y="25773"/>
                  <a:pt x="1231641" y="891"/>
                </a:cubicBezTo>
                <a:cubicBezTo>
                  <a:pt x="1309396" y="-23991"/>
                  <a:pt x="1436914" y="479862"/>
                  <a:pt x="1567543" y="542066"/>
                </a:cubicBezTo>
                <a:cubicBezTo>
                  <a:pt x="1698172" y="604270"/>
                  <a:pt x="1903446" y="349233"/>
                  <a:pt x="2015413" y="374115"/>
                </a:cubicBezTo>
                <a:cubicBezTo>
                  <a:pt x="2127380" y="398997"/>
                  <a:pt x="2239347" y="691356"/>
                  <a:pt x="2239347" y="69135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512767" y="5019823"/>
            <a:ext cx="2369976" cy="690840"/>
          </a:xfrm>
          <a:custGeom>
            <a:avLst/>
            <a:gdLst>
              <a:gd name="connsiteX0" fmla="*/ 0 w 2369976"/>
              <a:gd name="connsiteY0" fmla="*/ 485238 h 690840"/>
              <a:gd name="connsiteX1" fmla="*/ 298580 w 2369976"/>
              <a:gd name="connsiteY1" fmla="*/ 130675 h 690840"/>
              <a:gd name="connsiteX2" fmla="*/ 335902 w 2369976"/>
              <a:gd name="connsiteY2" fmla="*/ 690512 h 690840"/>
              <a:gd name="connsiteX3" fmla="*/ 559837 w 2369976"/>
              <a:gd name="connsiteY3" fmla="*/ 37369 h 690840"/>
              <a:gd name="connsiteX4" fmla="*/ 746449 w 2369976"/>
              <a:gd name="connsiteY4" fmla="*/ 690512 h 690840"/>
              <a:gd name="connsiteX5" fmla="*/ 970384 w 2369976"/>
              <a:gd name="connsiteY5" fmla="*/ 46 h 690840"/>
              <a:gd name="connsiteX6" fmla="*/ 1698172 w 2369976"/>
              <a:gd name="connsiteY6" fmla="*/ 653189 h 690840"/>
              <a:gd name="connsiteX7" fmla="*/ 1754155 w 2369976"/>
              <a:gd name="connsiteY7" fmla="*/ 223981 h 690840"/>
              <a:gd name="connsiteX8" fmla="*/ 1903445 w 2369976"/>
              <a:gd name="connsiteY8" fmla="*/ 485238 h 690840"/>
              <a:gd name="connsiteX9" fmla="*/ 2015413 w 2369976"/>
              <a:gd name="connsiteY9" fmla="*/ 410593 h 690840"/>
              <a:gd name="connsiteX10" fmla="*/ 2369976 w 2369976"/>
              <a:gd name="connsiteY10" fmla="*/ 447916 h 69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9976" h="690840">
                <a:moveTo>
                  <a:pt x="0" y="485238"/>
                </a:moveTo>
                <a:cubicBezTo>
                  <a:pt x="121298" y="290850"/>
                  <a:pt x="242596" y="96463"/>
                  <a:pt x="298580" y="130675"/>
                </a:cubicBezTo>
                <a:cubicBezTo>
                  <a:pt x="354564" y="164887"/>
                  <a:pt x="292359" y="706063"/>
                  <a:pt x="335902" y="690512"/>
                </a:cubicBezTo>
                <a:cubicBezTo>
                  <a:pt x="379445" y="674961"/>
                  <a:pt x="491413" y="37369"/>
                  <a:pt x="559837" y="37369"/>
                </a:cubicBezTo>
                <a:cubicBezTo>
                  <a:pt x="628261" y="37369"/>
                  <a:pt x="678025" y="696732"/>
                  <a:pt x="746449" y="690512"/>
                </a:cubicBezTo>
                <a:cubicBezTo>
                  <a:pt x="814873" y="684292"/>
                  <a:pt x="811764" y="6266"/>
                  <a:pt x="970384" y="46"/>
                </a:cubicBezTo>
                <a:cubicBezTo>
                  <a:pt x="1129005" y="-6175"/>
                  <a:pt x="1567544" y="615867"/>
                  <a:pt x="1698172" y="653189"/>
                </a:cubicBezTo>
                <a:cubicBezTo>
                  <a:pt x="1828800" y="690511"/>
                  <a:pt x="1719943" y="251973"/>
                  <a:pt x="1754155" y="223981"/>
                </a:cubicBezTo>
                <a:cubicBezTo>
                  <a:pt x="1788367" y="195989"/>
                  <a:pt x="1859902" y="454136"/>
                  <a:pt x="1903445" y="485238"/>
                </a:cubicBezTo>
                <a:cubicBezTo>
                  <a:pt x="1946988" y="516340"/>
                  <a:pt x="1937658" y="416813"/>
                  <a:pt x="2015413" y="410593"/>
                </a:cubicBezTo>
                <a:cubicBezTo>
                  <a:pt x="2093168" y="404373"/>
                  <a:pt x="2369976" y="447916"/>
                  <a:pt x="2369976" y="4479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83362" y="6008913"/>
            <a:ext cx="6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03" y="4497049"/>
            <a:ext cx="6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5204" y="5913601"/>
            <a:ext cx="6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44239" y="4259900"/>
            <a:ext cx="6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Idea </a:t>
            </a:r>
            <a:r>
              <a:rPr lang="en-US" dirty="0" smtClean="0"/>
              <a:t>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 individual sample traces to histogram of </a:t>
            </a:r>
            <a:br>
              <a:rPr lang="en-US" dirty="0" smtClean="0"/>
            </a:br>
            <a:r>
              <a:rPr lang="en-US" dirty="0" smtClean="0"/>
              <a:t>population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3541" y="3693106"/>
            <a:ext cx="0" cy="209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293541" y="5792710"/>
            <a:ext cx="2345474" cy="3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57709" y="5346273"/>
            <a:ext cx="406922" cy="43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4631" y="4816884"/>
            <a:ext cx="406922" cy="95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1553" y="4512083"/>
            <a:ext cx="406922" cy="127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78475" y="4824905"/>
            <a:ext cx="406922" cy="95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5397" y="4832926"/>
            <a:ext cx="406922" cy="95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400800" y="3023114"/>
            <a:ext cx="0" cy="74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00800" y="4072248"/>
            <a:ext cx="0" cy="74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00800" y="5050804"/>
            <a:ext cx="0" cy="74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00800" y="3767750"/>
            <a:ext cx="2519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0800" y="4816884"/>
            <a:ext cx="2519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00800" y="5812669"/>
            <a:ext cx="2519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6475445" y="2778346"/>
            <a:ext cx="2239519" cy="853842"/>
          </a:xfrm>
          <a:custGeom>
            <a:avLst/>
            <a:gdLst>
              <a:gd name="connsiteX0" fmla="*/ 0 w 2239519"/>
              <a:gd name="connsiteY0" fmla="*/ 767282 h 853842"/>
              <a:gd name="connsiteX1" fmla="*/ 205273 w 2239519"/>
              <a:gd name="connsiteY1" fmla="*/ 524686 h 853842"/>
              <a:gd name="connsiteX2" fmla="*/ 205273 w 2239519"/>
              <a:gd name="connsiteY2" fmla="*/ 524686 h 853842"/>
              <a:gd name="connsiteX3" fmla="*/ 373224 w 2239519"/>
              <a:gd name="connsiteY3" fmla="*/ 524686 h 853842"/>
              <a:gd name="connsiteX4" fmla="*/ 522514 w 2239519"/>
              <a:gd name="connsiteY4" fmla="*/ 748621 h 853842"/>
              <a:gd name="connsiteX5" fmla="*/ 727788 w 2239519"/>
              <a:gd name="connsiteY5" fmla="*/ 785943 h 853842"/>
              <a:gd name="connsiteX6" fmla="*/ 1082351 w 2239519"/>
              <a:gd name="connsiteY6" fmla="*/ 599331 h 853842"/>
              <a:gd name="connsiteX7" fmla="*/ 1324947 w 2239519"/>
              <a:gd name="connsiteY7" fmla="*/ 2172 h 853842"/>
              <a:gd name="connsiteX8" fmla="*/ 1623526 w 2239519"/>
              <a:gd name="connsiteY8" fmla="*/ 412719 h 853842"/>
              <a:gd name="connsiteX9" fmla="*/ 1586204 w 2239519"/>
              <a:gd name="connsiteY9" fmla="*/ 785943 h 853842"/>
              <a:gd name="connsiteX10" fmla="*/ 1866122 w 2239519"/>
              <a:gd name="connsiteY10" fmla="*/ 785943 h 853842"/>
              <a:gd name="connsiteX11" fmla="*/ 2183363 w 2239519"/>
              <a:gd name="connsiteY11" fmla="*/ 95478 h 853842"/>
              <a:gd name="connsiteX12" fmla="*/ 2239347 w 2239519"/>
              <a:gd name="connsiteY12" fmla="*/ 729960 h 85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519" h="853842">
                <a:moveTo>
                  <a:pt x="0" y="767282"/>
                </a:moveTo>
                <a:lnTo>
                  <a:pt x="205273" y="524686"/>
                </a:lnTo>
                <a:lnTo>
                  <a:pt x="205273" y="524686"/>
                </a:lnTo>
                <a:cubicBezTo>
                  <a:pt x="233265" y="524686"/>
                  <a:pt x="320351" y="487364"/>
                  <a:pt x="373224" y="524686"/>
                </a:cubicBezTo>
                <a:cubicBezTo>
                  <a:pt x="426097" y="562008"/>
                  <a:pt x="463420" y="705078"/>
                  <a:pt x="522514" y="748621"/>
                </a:cubicBezTo>
                <a:cubicBezTo>
                  <a:pt x="581608" y="792164"/>
                  <a:pt x="634482" y="810825"/>
                  <a:pt x="727788" y="785943"/>
                </a:cubicBezTo>
                <a:cubicBezTo>
                  <a:pt x="821094" y="761061"/>
                  <a:pt x="982825" y="729959"/>
                  <a:pt x="1082351" y="599331"/>
                </a:cubicBezTo>
                <a:cubicBezTo>
                  <a:pt x="1181877" y="468703"/>
                  <a:pt x="1234751" y="33274"/>
                  <a:pt x="1324947" y="2172"/>
                </a:cubicBezTo>
                <a:cubicBezTo>
                  <a:pt x="1415143" y="-28930"/>
                  <a:pt x="1579983" y="282091"/>
                  <a:pt x="1623526" y="412719"/>
                </a:cubicBezTo>
                <a:cubicBezTo>
                  <a:pt x="1667069" y="543347"/>
                  <a:pt x="1545771" y="723739"/>
                  <a:pt x="1586204" y="785943"/>
                </a:cubicBezTo>
                <a:cubicBezTo>
                  <a:pt x="1626637" y="848147"/>
                  <a:pt x="1766596" y="901021"/>
                  <a:pt x="1866122" y="785943"/>
                </a:cubicBezTo>
                <a:cubicBezTo>
                  <a:pt x="1965649" y="670865"/>
                  <a:pt x="2121159" y="104808"/>
                  <a:pt x="2183363" y="95478"/>
                </a:cubicBezTo>
                <a:cubicBezTo>
                  <a:pt x="2245567" y="86147"/>
                  <a:pt x="2239347" y="729960"/>
                  <a:pt x="2239347" y="72996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512767" y="3973950"/>
            <a:ext cx="2239347" cy="784787"/>
          </a:xfrm>
          <a:custGeom>
            <a:avLst/>
            <a:gdLst>
              <a:gd name="connsiteX0" fmla="*/ 0 w 2239347"/>
              <a:gd name="connsiteY0" fmla="*/ 448760 h 784787"/>
              <a:gd name="connsiteX1" fmla="*/ 410547 w 2239347"/>
              <a:gd name="connsiteY1" fmla="*/ 224826 h 784787"/>
              <a:gd name="connsiteX2" fmla="*/ 597160 w 2239347"/>
              <a:gd name="connsiteY2" fmla="*/ 784662 h 784787"/>
              <a:gd name="connsiteX3" fmla="*/ 858417 w 2239347"/>
              <a:gd name="connsiteY3" fmla="*/ 168842 h 784787"/>
              <a:gd name="connsiteX4" fmla="*/ 1101013 w 2239347"/>
              <a:gd name="connsiteY4" fmla="*/ 691356 h 784787"/>
              <a:gd name="connsiteX5" fmla="*/ 1231641 w 2239347"/>
              <a:gd name="connsiteY5" fmla="*/ 891 h 784787"/>
              <a:gd name="connsiteX6" fmla="*/ 1567543 w 2239347"/>
              <a:gd name="connsiteY6" fmla="*/ 542066 h 784787"/>
              <a:gd name="connsiteX7" fmla="*/ 2015413 w 2239347"/>
              <a:gd name="connsiteY7" fmla="*/ 374115 h 784787"/>
              <a:gd name="connsiteX8" fmla="*/ 2239347 w 2239347"/>
              <a:gd name="connsiteY8" fmla="*/ 691356 h 78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9347" h="784787">
                <a:moveTo>
                  <a:pt x="0" y="448760"/>
                </a:moveTo>
                <a:cubicBezTo>
                  <a:pt x="155510" y="308801"/>
                  <a:pt x="311020" y="168842"/>
                  <a:pt x="410547" y="224826"/>
                </a:cubicBezTo>
                <a:cubicBezTo>
                  <a:pt x="510074" y="280810"/>
                  <a:pt x="522515" y="793993"/>
                  <a:pt x="597160" y="784662"/>
                </a:cubicBezTo>
                <a:cubicBezTo>
                  <a:pt x="671805" y="775331"/>
                  <a:pt x="774442" y="184393"/>
                  <a:pt x="858417" y="168842"/>
                </a:cubicBezTo>
                <a:cubicBezTo>
                  <a:pt x="942393" y="153291"/>
                  <a:pt x="1038809" y="719348"/>
                  <a:pt x="1101013" y="691356"/>
                </a:cubicBezTo>
                <a:cubicBezTo>
                  <a:pt x="1163217" y="663364"/>
                  <a:pt x="1153886" y="25773"/>
                  <a:pt x="1231641" y="891"/>
                </a:cubicBezTo>
                <a:cubicBezTo>
                  <a:pt x="1309396" y="-23991"/>
                  <a:pt x="1436914" y="479862"/>
                  <a:pt x="1567543" y="542066"/>
                </a:cubicBezTo>
                <a:cubicBezTo>
                  <a:pt x="1698172" y="604270"/>
                  <a:pt x="1903446" y="349233"/>
                  <a:pt x="2015413" y="374115"/>
                </a:cubicBezTo>
                <a:cubicBezTo>
                  <a:pt x="2127380" y="398997"/>
                  <a:pt x="2239347" y="691356"/>
                  <a:pt x="2239347" y="69135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512767" y="5019823"/>
            <a:ext cx="2369976" cy="690840"/>
          </a:xfrm>
          <a:custGeom>
            <a:avLst/>
            <a:gdLst>
              <a:gd name="connsiteX0" fmla="*/ 0 w 2369976"/>
              <a:gd name="connsiteY0" fmla="*/ 485238 h 690840"/>
              <a:gd name="connsiteX1" fmla="*/ 298580 w 2369976"/>
              <a:gd name="connsiteY1" fmla="*/ 130675 h 690840"/>
              <a:gd name="connsiteX2" fmla="*/ 335902 w 2369976"/>
              <a:gd name="connsiteY2" fmla="*/ 690512 h 690840"/>
              <a:gd name="connsiteX3" fmla="*/ 559837 w 2369976"/>
              <a:gd name="connsiteY3" fmla="*/ 37369 h 690840"/>
              <a:gd name="connsiteX4" fmla="*/ 746449 w 2369976"/>
              <a:gd name="connsiteY4" fmla="*/ 690512 h 690840"/>
              <a:gd name="connsiteX5" fmla="*/ 970384 w 2369976"/>
              <a:gd name="connsiteY5" fmla="*/ 46 h 690840"/>
              <a:gd name="connsiteX6" fmla="*/ 1698172 w 2369976"/>
              <a:gd name="connsiteY6" fmla="*/ 653189 h 690840"/>
              <a:gd name="connsiteX7" fmla="*/ 1754155 w 2369976"/>
              <a:gd name="connsiteY7" fmla="*/ 223981 h 690840"/>
              <a:gd name="connsiteX8" fmla="*/ 1903445 w 2369976"/>
              <a:gd name="connsiteY8" fmla="*/ 485238 h 690840"/>
              <a:gd name="connsiteX9" fmla="*/ 2015413 w 2369976"/>
              <a:gd name="connsiteY9" fmla="*/ 410593 h 690840"/>
              <a:gd name="connsiteX10" fmla="*/ 2369976 w 2369976"/>
              <a:gd name="connsiteY10" fmla="*/ 447916 h 69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9976" h="690840">
                <a:moveTo>
                  <a:pt x="0" y="485238"/>
                </a:moveTo>
                <a:cubicBezTo>
                  <a:pt x="121298" y="290850"/>
                  <a:pt x="242596" y="96463"/>
                  <a:pt x="298580" y="130675"/>
                </a:cubicBezTo>
                <a:cubicBezTo>
                  <a:pt x="354564" y="164887"/>
                  <a:pt x="292359" y="706063"/>
                  <a:pt x="335902" y="690512"/>
                </a:cubicBezTo>
                <a:cubicBezTo>
                  <a:pt x="379445" y="674961"/>
                  <a:pt x="491413" y="37369"/>
                  <a:pt x="559837" y="37369"/>
                </a:cubicBezTo>
                <a:cubicBezTo>
                  <a:pt x="628261" y="37369"/>
                  <a:pt x="678025" y="696732"/>
                  <a:pt x="746449" y="690512"/>
                </a:cubicBezTo>
                <a:cubicBezTo>
                  <a:pt x="814873" y="684292"/>
                  <a:pt x="811764" y="6266"/>
                  <a:pt x="970384" y="46"/>
                </a:cubicBezTo>
                <a:cubicBezTo>
                  <a:pt x="1129005" y="-6175"/>
                  <a:pt x="1567544" y="615867"/>
                  <a:pt x="1698172" y="653189"/>
                </a:cubicBezTo>
                <a:cubicBezTo>
                  <a:pt x="1828800" y="690511"/>
                  <a:pt x="1719943" y="251973"/>
                  <a:pt x="1754155" y="223981"/>
                </a:cubicBezTo>
                <a:cubicBezTo>
                  <a:pt x="1788367" y="195989"/>
                  <a:pt x="1859902" y="454136"/>
                  <a:pt x="1903445" y="485238"/>
                </a:cubicBezTo>
                <a:cubicBezTo>
                  <a:pt x="1946988" y="516340"/>
                  <a:pt x="1937658" y="416813"/>
                  <a:pt x="2015413" y="410593"/>
                </a:cubicBezTo>
                <a:cubicBezTo>
                  <a:pt x="2093168" y="404373"/>
                  <a:pt x="2369976" y="447916"/>
                  <a:pt x="2369976" y="4479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83362" y="6008913"/>
            <a:ext cx="6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03" y="4497049"/>
            <a:ext cx="6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5204" y="5913601"/>
            <a:ext cx="6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44239" y="4259900"/>
            <a:ext cx="6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731396" y="1492266"/>
            <a:ext cx="5802087" cy="149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For purposes of assay development, it would be beneficial to know the corresponding histogram location for each trace </a:t>
            </a:r>
            <a:endParaRPr lang="en-US" dirty="0"/>
          </a:p>
        </p:txBody>
      </p:sp>
      <p:cxnSp>
        <p:nvCxnSpPr>
          <p:cNvPr id="7" name="Straight Connector 6"/>
          <p:cNvCxnSpPr>
            <a:stCxn id="9" idx="0"/>
          </p:cNvCxnSpPr>
          <p:nvPr/>
        </p:nvCxnSpPr>
        <p:spPr>
          <a:xfrm flipV="1">
            <a:off x="1968092" y="3023114"/>
            <a:ext cx="4151177" cy="179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2781936" y="4259900"/>
            <a:ext cx="3337333" cy="56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92319" y="5050804"/>
            <a:ext cx="2726950" cy="43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Idea </a:t>
            </a:r>
            <a:r>
              <a:rPr lang="en-US" dirty="0" smtClean="0"/>
              <a:t>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 individual sample traces to histogram of </a:t>
            </a:r>
            <a:br>
              <a:rPr lang="en-US" dirty="0" smtClean="0"/>
            </a:br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98223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data: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Datasets are available to download as BAM (Binary-sequence aligned format) files (.bam) through my job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249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Final Project Ideas</vt:lpstr>
      <vt:lpstr>Project Idea 1:  Recreate and concatenate data sets + plots</vt:lpstr>
      <vt:lpstr>Project Idea 1:  Recreate and concatenate data sets </vt:lpstr>
      <vt:lpstr>Project Idea 1:  Recreate and concatenate data sets </vt:lpstr>
      <vt:lpstr>Project Idea 1:  Recreate and concatenate data sets + plots</vt:lpstr>
      <vt:lpstr>Project Idea 2:  Map individual sample traces to histogram of  population</vt:lpstr>
      <vt:lpstr>Project Idea 2:  Map individual sample traces to histogram of  population</vt:lpstr>
      <vt:lpstr>Project Idea 2:  Map individual sample traces to histogram of  population</vt:lpstr>
      <vt:lpstr>Project Idea 2:  Map individual sample traces to histogram of  population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dc:creator>Nikka Keivanfar</dc:creator>
  <cp:lastModifiedBy>Nikka Keivanfar</cp:lastModifiedBy>
  <cp:revision>12</cp:revision>
  <dcterms:created xsi:type="dcterms:W3CDTF">2017-07-26T16:15:59Z</dcterms:created>
  <dcterms:modified xsi:type="dcterms:W3CDTF">2017-07-27T01:06:26Z</dcterms:modified>
</cp:coreProperties>
</file>