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6" r:id="rId8"/>
    <p:sldId id="267" r:id="rId9"/>
    <p:sldId id="270" r:id="rId10"/>
    <p:sldId id="271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 baseline="-25000">
              <a:solidFill>
                <a:prstClr val="white"/>
              </a:solidFill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altLang="zh-CN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 baseline="-25000">
                <a:solidFill>
                  <a:prstClr val="blac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800" baseline="-25000">
                <a:solidFill>
                  <a:prstClr val="black"/>
                </a:solidFill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800" baseline="-25000">
                <a:solidFill>
                  <a:prstClr val="white"/>
                </a:solidFill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501A26F-E9E9-42C6-9C8E-36205DDA9A33}" type="datetime1">
              <a:rPr lang="zh-CN" altLang="en-US" smtClean="0"/>
              <a:pPr>
                <a:defRPr/>
              </a:pPr>
              <a:t>2020/6/24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altLang="zh-CN" smtClean="0">
                <a:solidFill>
                  <a:srgbClr val="2DA2BF">
                    <a:tint val="20000"/>
                  </a:srgbClr>
                </a:solidFill>
              </a:rPr>
              <a:t>Lecture 1</a:t>
            </a:r>
            <a:endParaRPr lang="en-US" altLang="zh-CN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C93F2F6-B200-4836-9340-136DE79878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6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B8931191-54D3-47FC-8940-F63228B1FA89}" type="datetime1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2020/6/24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>
                <a:solidFill>
                  <a:prstClr val="black"/>
                </a:solidFill>
              </a:rPr>
              <a:t>Lecture 1</a:t>
            </a: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85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5EBC060-C77D-4BC4-8D0C-107EFB448A79}" type="datetime1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2020/6/24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>
                <a:solidFill>
                  <a:prstClr val="black"/>
                </a:solidFill>
              </a:rPr>
              <a:t>Lecture 1</a:t>
            </a: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68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DEEE2FF0-5169-45E6-A93D-D1F642771312}" type="datetime1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2020/6/24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>
                <a:solidFill>
                  <a:prstClr val="black"/>
                </a:solidFill>
              </a:rPr>
              <a:t>Lecture 1</a:t>
            </a: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41022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939043CD-98A1-4109-9E08-03CB892C1BFE}" type="datetime1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2020/6/24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>
                <a:solidFill>
                  <a:prstClr val="white"/>
                </a:solidFill>
              </a:rPr>
              <a:t>Lecture 1</a:t>
            </a:r>
            <a:endParaRPr lang="en-US" altLang="zh-CN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763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B5138F1-6AB5-427F-885D-A4F14B8010D7}" type="datetime1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2020/6/24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>
                <a:solidFill>
                  <a:prstClr val="white"/>
                </a:solidFill>
              </a:rPr>
              <a:t>Lecture 1</a:t>
            </a:r>
            <a:endParaRPr lang="en-US" altLang="zh-CN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77866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276AC82F-B171-4D22-8428-FEE00C5995A2}" type="datetime1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2020/6/24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>
                <a:solidFill>
                  <a:prstClr val="black"/>
                </a:solidFill>
              </a:rPr>
              <a:t>Lecture 1</a:t>
            </a: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156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F26F37BA-D1C0-4DB6-9E6F-9E5B46421548}" type="datetime1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2020/6/24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>
                <a:solidFill>
                  <a:prstClr val="white"/>
                </a:solidFill>
              </a:rPr>
              <a:t>Lecture 1</a:t>
            </a:r>
            <a:endParaRPr lang="en-US" altLang="zh-CN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20937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A0EE5B48-4CB1-4DBD-AD80-F180514AA93D}" type="datetime1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2020/6/24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>
                <a:solidFill>
                  <a:prstClr val="black"/>
                </a:solidFill>
              </a:rPr>
              <a:t>Lecture 1</a:t>
            </a: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86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altLang="zh-CN" smtClean="0"/>
              <a:t>Click to edit Master text styles</a:t>
            </a:r>
          </a:p>
          <a:p>
            <a:pPr lvl="1" eaLnBrk="1" latinLnBrk="0" hangingPunct="1"/>
            <a:r>
              <a:rPr lang="en-US" altLang="zh-CN" smtClean="0"/>
              <a:t>Second level</a:t>
            </a:r>
          </a:p>
          <a:p>
            <a:pPr lvl="2" eaLnBrk="1" latinLnBrk="0" hangingPunct="1"/>
            <a:r>
              <a:rPr lang="en-US" altLang="zh-CN" smtClean="0"/>
              <a:t>Third level</a:t>
            </a:r>
          </a:p>
          <a:p>
            <a:pPr lvl="3" eaLnBrk="1" latinLnBrk="0" hangingPunct="1"/>
            <a:r>
              <a:rPr lang="en-US" altLang="zh-CN" smtClean="0"/>
              <a:t>Fourth level</a:t>
            </a:r>
          </a:p>
          <a:p>
            <a:pPr lvl="4" eaLnBrk="1" latinLnBrk="0" hangingPunct="1"/>
            <a:r>
              <a:rPr lang="en-US" altLang="zh-CN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>
            <a:extLst/>
          </a:lstStyle>
          <a:p>
            <a:pPr>
              <a:defRPr/>
            </a:pPr>
            <a:fld id="{E49F76EA-3656-402B-AFFC-D88CAED976E4}" type="datetime1">
              <a:rPr lang="zh-CN" altLang="en-US" smtClean="0">
                <a:solidFill>
                  <a:prstClr val="black"/>
                </a:solidFill>
              </a:rPr>
              <a:pPr>
                <a:defRPr/>
              </a:pPr>
              <a:t>2020/6/24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altLang="zh-CN" smtClean="0">
                <a:solidFill>
                  <a:prstClr val="black"/>
                </a:solidFill>
              </a:rPr>
              <a:t>Lecture 1</a:t>
            </a: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fld id="{7C93F2F6-B200-4836-9340-136DE7987878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82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altLang="zh-CN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C230EBF4-244A-4141-BA3F-BC7388FDD6CD}" type="datetime1">
              <a:rPr lang="zh-CN" altLang="en-US" smtClean="0">
                <a:solidFill>
                  <a:prstClr val="white"/>
                </a:solidFill>
              </a:rPr>
              <a:pPr>
                <a:defRPr/>
              </a:pPr>
              <a:t>2020/6/24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altLang="zh-CN" smtClean="0">
                <a:solidFill>
                  <a:prstClr val="white"/>
                </a:solidFill>
              </a:rPr>
              <a:t>Lecture 1</a:t>
            </a:r>
            <a:endParaRPr lang="en-US" altLang="zh-CN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7C93F2F6-B200-4836-9340-136DE7987878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baseline="-25000">
              <a:solidFill>
                <a:prstClr val="white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baseline="-25000">
              <a:solidFill>
                <a:prstClr val="white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 baseline="-25000">
              <a:solidFill>
                <a:prstClr val="white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baseline="-25000">
              <a:solidFill>
                <a:prstClr val="white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baseline="-250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416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baseline="-2500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 baseline="-2500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 baseline="-25000">
              <a:solidFill>
                <a:prstClr val="white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altLang="zh-CN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altLang="zh-CN" smtClean="0"/>
              <a:t>Click to edit Master text styles</a:t>
            </a:r>
          </a:p>
          <a:p>
            <a:pPr lvl="1" eaLnBrk="1" latinLnBrk="0" hangingPunct="1"/>
            <a:r>
              <a:rPr kumimoji="0" lang="en-US" altLang="zh-CN" smtClean="0"/>
              <a:t>Second level</a:t>
            </a:r>
          </a:p>
          <a:p>
            <a:pPr lvl="2" eaLnBrk="1" latinLnBrk="0" hangingPunct="1"/>
            <a:r>
              <a:rPr kumimoji="0" lang="en-US" altLang="zh-CN" smtClean="0"/>
              <a:t>Third level</a:t>
            </a:r>
          </a:p>
          <a:p>
            <a:pPr lvl="3" eaLnBrk="1" latinLnBrk="0" hangingPunct="1"/>
            <a:r>
              <a:rPr kumimoji="0" lang="en-US" altLang="zh-CN" smtClean="0"/>
              <a:t>Fourth level</a:t>
            </a:r>
          </a:p>
          <a:p>
            <a:pPr lvl="4" eaLnBrk="1" latinLnBrk="0" hangingPunct="1"/>
            <a:r>
              <a:rPr kumimoji="0" lang="en-US" altLang="zh-CN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A57F911-7B1D-4109-89E2-FD9880E73F71}" type="datetime1">
              <a:rPr lang="zh-CN" altLang="en-US" baseline="-25000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2020/6/24</a:t>
            </a:fld>
            <a:endParaRPr lang="en-US" baseline="-2500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aseline="-25000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t>Lecture 1</a:t>
            </a:r>
            <a:endParaRPr lang="en-US" altLang="zh-CN" baseline="-2500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C93F2F6-B200-4836-9340-136DE7987878}" type="slidenum">
              <a:rPr lang="en-US" baseline="-25000" smtClean="0">
                <a:solidFill>
                  <a:prstClr val="black"/>
                </a:solidFill>
                <a:latin typeface="Arial" pitchFamily="34" charset="0"/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aseline="-25000">
              <a:solidFill>
                <a:prstClr val="black"/>
              </a:solidFill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7018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 smtClean="0"/>
              <a:t>计算机系统 </a:t>
            </a:r>
            <a:r>
              <a:rPr lang="en-US" altLang="zh-CN" sz="5400" dirty="0" smtClean="0"/>
              <a:t>I </a:t>
            </a:r>
            <a:endParaRPr lang="zh-CN" altLang="en-US" sz="5400" dirty="0"/>
          </a:p>
        </p:txBody>
      </p:sp>
      <p:sp>
        <p:nvSpPr>
          <p:cNvPr id="5" name="Subtitle 7"/>
          <p:cNvSpPr>
            <a:spLocks noGrp="1"/>
          </p:cNvSpPr>
          <p:nvPr>
            <p:ph type="subTitle" idx="1"/>
          </p:nvPr>
        </p:nvSpPr>
        <p:spPr>
          <a:xfrm>
            <a:off x="914400" y="3788583"/>
            <a:ext cx="10363200" cy="857154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实验</a:t>
            </a:r>
            <a:r>
              <a:rPr lang="zh-CN" altLang="en-US" sz="3200" dirty="0" smtClean="0"/>
              <a:t>六 </a:t>
            </a:r>
            <a:r>
              <a:rPr lang="en-US" altLang="zh-CN" sz="3200" dirty="0"/>
              <a:t>LC-3</a:t>
            </a:r>
            <a:r>
              <a:rPr lang="zh-CN" altLang="en-US" sz="3200" dirty="0" smtClean="0"/>
              <a:t>中断</a:t>
            </a:r>
            <a:r>
              <a:rPr lang="zh-CN" altLang="en-US" sz="3200" dirty="0"/>
              <a:t>实</a:t>
            </a:r>
            <a:r>
              <a:rPr lang="zh-CN" altLang="en-US" sz="3200" dirty="0" smtClean="0"/>
              <a:t>验 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57691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en-US" altLang="zh-CN" dirty="0" smtClean="0">
                <a:latin typeface="+mn-ea"/>
              </a:rPr>
              <a:t>.</a:t>
            </a:r>
            <a:r>
              <a:rPr lang="en-US" altLang="zh-CN" dirty="0">
                <a:latin typeface="+mn-ea"/>
              </a:rPr>
              <a:t>ORIG     x2000</a:t>
            </a:r>
          </a:p>
          <a:p>
            <a:pPr marL="109728" indent="0">
              <a:buNone/>
            </a:pPr>
            <a:r>
              <a:rPr lang="en-US" altLang="zh-CN" dirty="0">
                <a:latin typeface="+mn-ea"/>
              </a:rPr>
              <a:t>--     ---      ; the code</a:t>
            </a:r>
          </a:p>
          <a:p>
            <a:pPr marL="109728" indent="0">
              <a:buNone/>
            </a:pPr>
            <a:r>
              <a:rPr lang="en-US" altLang="zh-CN" dirty="0">
                <a:latin typeface="+mn-ea"/>
              </a:rPr>
              <a:t>  ...</a:t>
            </a:r>
          </a:p>
          <a:p>
            <a:pPr marL="109728" indent="0">
              <a:buNone/>
            </a:pPr>
            <a:r>
              <a:rPr lang="en-US" altLang="zh-CN" dirty="0">
                <a:latin typeface="+mn-ea"/>
              </a:rPr>
              <a:t>--     ---</a:t>
            </a:r>
          </a:p>
          <a:p>
            <a:pPr marL="109728" indent="0">
              <a:buNone/>
            </a:pPr>
            <a:r>
              <a:rPr lang="en-US" altLang="zh-CN" dirty="0">
                <a:latin typeface="+mn-ea"/>
              </a:rPr>
              <a:t>RTI</a:t>
            </a:r>
          </a:p>
          <a:p>
            <a:pPr marL="109728" indent="0">
              <a:buNone/>
            </a:pPr>
            <a:r>
              <a:rPr lang="en-US" altLang="zh-CN" dirty="0">
                <a:latin typeface="+mn-ea"/>
              </a:rPr>
              <a:t>--     ---      ; buffer space as required</a:t>
            </a:r>
          </a:p>
          <a:p>
            <a:pPr marL="109728" indent="0">
              <a:buNone/>
            </a:pPr>
            <a:r>
              <a:rPr lang="en-US" altLang="zh-CN" dirty="0">
                <a:latin typeface="+mn-ea"/>
              </a:rPr>
              <a:t>  ...</a:t>
            </a:r>
          </a:p>
          <a:p>
            <a:pPr marL="109728" indent="0">
              <a:buNone/>
            </a:pPr>
            <a:r>
              <a:rPr lang="en-US" altLang="zh-CN" dirty="0">
                <a:latin typeface="+mn-ea"/>
              </a:rPr>
              <a:t>--     ---</a:t>
            </a:r>
          </a:p>
          <a:p>
            <a:pPr marL="109728" indent="0">
              <a:buNone/>
            </a:pPr>
            <a:r>
              <a:rPr lang="en-US" altLang="zh-CN" dirty="0">
                <a:latin typeface="+mn-ea"/>
              </a:rPr>
              <a:t>.END</a:t>
            </a:r>
            <a:endParaRPr lang="zh-CN" altLang="zh-CN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9728"/>
            <a:r>
              <a:rPr lang="zh-CN" altLang="en-US" dirty="0"/>
              <a:t>样例程序框架</a:t>
            </a:r>
            <a:r>
              <a:rPr lang="zh-CN" altLang="en-US" dirty="0" smtClean="0"/>
              <a:t>：</a:t>
            </a:r>
            <a:r>
              <a:rPr lang="zh-CN" altLang="en-US" dirty="0"/>
              <a:t>中断</a:t>
            </a:r>
            <a:r>
              <a:rPr lang="zh-CN" altLang="en-US" dirty="0" smtClean="0"/>
              <a:t>服务程序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502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en-US" dirty="0"/>
              <a:t>在计算机科学中，一个中断就是有硬件和软件发起的一个事件，表明需要立即处理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09728" indent="0">
              <a:buNone/>
            </a:pPr>
            <a:endParaRPr lang="zh-CN" altLang="en-US" dirty="0"/>
          </a:p>
          <a:p>
            <a:pPr marL="109728" indent="0">
              <a:buNone/>
            </a:pPr>
            <a:r>
              <a:rPr lang="zh-CN" altLang="en-US" dirty="0"/>
              <a:t>高优先级的条件</a:t>
            </a:r>
            <a:r>
              <a:rPr lang="zh-CN" altLang="en-US" dirty="0" smtClean="0"/>
              <a:t>下，一</a:t>
            </a:r>
            <a:r>
              <a:rPr lang="zh-CN" altLang="en-US" dirty="0"/>
              <a:t>个中断通知处理器需要中断正在运行的程序，处理器挂起正在处理</a:t>
            </a:r>
            <a:r>
              <a:rPr lang="zh-CN" altLang="en-US" dirty="0" smtClean="0"/>
              <a:t>的行为</a:t>
            </a:r>
            <a:r>
              <a:rPr lang="zh-CN" altLang="en-US" dirty="0"/>
              <a:t>，保存执行程序的状态，然后执行一个小的中断处理程序（中断服务程序）来处理</a:t>
            </a:r>
            <a:r>
              <a:rPr lang="zh-CN" altLang="en-US" dirty="0" smtClean="0"/>
              <a:t>事件。</a:t>
            </a:r>
            <a:endParaRPr lang="en-US" altLang="zh-CN" dirty="0" smtClean="0"/>
          </a:p>
          <a:p>
            <a:pPr marL="109728" indent="0">
              <a:buNone/>
            </a:pPr>
            <a:endParaRPr lang="en-US" altLang="zh-CN" dirty="0" smtClean="0"/>
          </a:p>
          <a:p>
            <a:pPr marL="109728" indent="0">
              <a:buNone/>
            </a:pPr>
            <a:r>
              <a:rPr lang="zh-CN" altLang="en-US" dirty="0" smtClean="0"/>
              <a:t>中断</a:t>
            </a:r>
            <a:r>
              <a:rPr lang="zh-CN" altLang="en-US" dirty="0"/>
              <a:t>是临时的，当处理器执行完中断处理程序后，处理器继续执行之前被中断的</a:t>
            </a:r>
            <a:r>
              <a:rPr lang="zh-CN" altLang="en-US" dirty="0" smtClean="0"/>
              <a:t>程序</a:t>
            </a:r>
            <a:r>
              <a:rPr lang="zh-CN" altLang="en-US" dirty="0"/>
              <a:t>，</a:t>
            </a:r>
            <a:r>
              <a:rPr lang="zh-CN" altLang="en-US" dirty="0" smtClean="0"/>
              <a:t>中断</a:t>
            </a:r>
            <a:r>
              <a:rPr lang="zh-CN" altLang="en-US" dirty="0"/>
              <a:t>分硬件中断和软件中断。</a:t>
            </a:r>
            <a:r>
              <a:rPr lang="en-US" altLang="zh-CN" dirty="0" smtClean="0"/>
              <a:t> 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en-US" dirty="0"/>
              <a:t>背景</a:t>
            </a:r>
          </a:p>
        </p:txBody>
      </p:sp>
    </p:spTree>
    <p:extLst>
      <p:ext uri="{BB962C8B-B14F-4D97-AF65-F5344CB8AC3E}">
        <p14:creationId xmlns:p14="http://schemas.microsoft.com/office/powerpoint/2010/main" val="101733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en-US" dirty="0" smtClean="0"/>
              <a:t>使用实验证明：中</a:t>
            </a:r>
            <a:r>
              <a:rPr lang="zh-CN" altLang="en-US" dirty="0"/>
              <a:t>断驱动的输入、输出可以中断一个正在运行的程序，执行中断服务程序，返回被中断的程序</a:t>
            </a:r>
            <a:r>
              <a:rPr lang="zh-CN" altLang="en-US" dirty="0" smtClean="0"/>
              <a:t>，从</a:t>
            </a:r>
            <a:r>
              <a:rPr lang="zh-CN" altLang="en-US" dirty="0"/>
              <a:t>被中断位置下一个地址继续执行（好像什么也没发生似的</a:t>
            </a:r>
            <a:r>
              <a:rPr lang="en-US" altLang="zh-CN" dirty="0"/>
              <a:t>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09728" indent="0">
              <a:buNone/>
            </a:pPr>
            <a:endParaRPr lang="en-US" altLang="zh-CN" dirty="0"/>
          </a:p>
          <a:p>
            <a:pPr marL="109728" indent="0">
              <a:buNone/>
            </a:pPr>
            <a:r>
              <a:rPr lang="zh-CN" altLang="en-US" dirty="0"/>
              <a:t>实验</a:t>
            </a:r>
            <a:r>
              <a:rPr lang="zh-CN" altLang="en-US" dirty="0" smtClean="0"/>
              <a:t>中</a:t>
            </a:r>
            <a:r>
              <a:rPr lang="zh-CN" altLang="en-US" dirty="0"/>
              <a:t>我使用键盘作为输入设备</a:t>
            </a:r>
            <a:r>
              <a:rPr lang="zh-CN" altLang="en-US" dirty="0" smtClean="0"/>
              <a:t>，中断</a:t>
            </a:r>
            <a:r>
              <a:rPr lang="zh-CN" altLang="en-US" dirty="0"/>
              <a:t>正在运行的程序。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01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en-US" dirty="0"/>
              <a:t>实验</a:t>
            </a:r>
            <a:r>
              <a:rPr lang="zh-CN" altLang="en-US" dirty="0" smtClean="0"/>
              <a:t>任务</a:t>
            </a:r>
            <a:r>
              <a:rPr lang="zh-CN" altLang="en-US" dirty="0" smtClean="0"/>
              <a:t>包括实现以</a:t>
            </a:r>
            <a:r>
              <a:rPr lang="zh-CN" altLang="en-US" dirty="0"/>
              <a:t>下</a:t>
            </a:r>
            <a:r>
              <a:rPr lang="zh-CN" altLang="en-US" dirty="0" smtClean="0"/>
              <a:t>三部分程序：</a:t>
            </a:r>
            <a:endParaRPr lang="en-US" altLang="zh-CN" dirty="0" smtClean="0"/>
          </a:p>
          <a:p>
            <a:pPr marL="109728" indent="0">
              <a:buNone/>
            </a:pPr>
            <a:endParaRPr lang="en-US" altLang="zh-CN" dirty="0"/>
          </a:p>
          <a:p>
            <a:pPr marL="109728" indent="0">
              <a:buNone/>
            </a:pPr>
            <a:r>
              <a:rPr lang="en-US" altLang="zh-CN" dirty="0" smtClean="0"/>
              <a:t>A. </a:t>
            </a:r>
            <a:r>
              <a:rPr lang="zh-CN" altLang="en-US" dirty="0" smtClean="0"/>
              <a:t>用</a:t>
            </a:r>
            <a:r>
              <a:rPr lang="zh-CN" altLang="en-US" dirty="0"/>
              <a:t>户</a:t>
            </a:r>
            <a:r>
              <a:rPr lang="zh-CN" altLang="en-US" dirty="0" smtClean="0"/>
              <a:t>程序</a:t>
            </a:r>
            <a:endParaRPr lang="en-US" altLang="zh-CN" dirty="0"/>
          </a:p>
          <a:p>
            <a:pPr marL="109728" indent="0">
              <a:buNone/>
            </a:pPr>
            <a:r>
              <a:rPr lang="en-US" altLang="zh-CN" dirty="0" smtClean="0"/>
              <a:t>B. </a:t>
            </a:r>
            <a:r>
              <a:rPr lang="zh-CN" altLang="en-US" dirty="0" smtClean="0"/>
              <a:t>键</a:t>
            </a:r>
            <a:r>
              <a:rPr lang="zh-CN" altLang="en-US" dirty="0"/>
              <a:t>盘</a:t>
            </a:r>
            <a:r>
              <a:rPr lang="zh-CN" altLang="en-US" dirty="0" smtClean="0"/>
              <a:t>中断服务程序</a:t>
            </a:r>
            <a:endParaRPr lang="en-US" altLang="zh-CN" dirty="0"/>
          </a:p>
          <a:p>
            <a:pPr marL="109728" indent="0">
              <a:buNone/>
            </a:pPr>
            <a:r>
              <a:rPr lang="en-US" altLang="zh-CN" dirty="0"/>
              <a:t>C</a:t>
            </a:r>
            <a:r>
              <a:rPr lang="en-US" altLang="zh-CN" dirty="0" smtClean="0"/>
              <a:t>. </a:t>
            </a:r>
            <a:r>
              <a:rPr lang="zh-CN" altLang="en-US" dirty="0" smtClean="0"/>
              <a:t>操</a:t>
            </a:r>
            <a:r>
              <a:rPr lang="zh-CN" altLang="en-US" dirty="0"/>
              <a:t>作系统支持的代</a:t>
            </a:r>
            <a:r>
              <a:rPr lang="zh-CN" altLang="en-US" dirty="0" smtClean="0"/>
              <a:t>码</a:t>
            </a:r>
            <a:endParaRPr lang="en-US" altLang="zh-CN" dirty="0" smtClean="0"/>
          </a:p>
          <a:p>
            <a:pPr marL="109728" indent="0">
              <a:buNone/>
            </a:pPr>
            <a:endParaRPr lang="en-US" altLang="zh-CN" dirty="0"/>
          </a:p>
          <a:p>
            <a:pPr marL="109728" indent="0">
              <a:buNone/>
            </a:pPr>
            <a:r>
              <a:rPr lang="zh-CN" altLang="en-US" dirty="0" smtClean="0"/>
              <a:t>各程序描述见后。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实验任务</a:t>
            </a:r>
          </a:p>
        </p:txBody>
      </p:sp>
    </p:spTree>
    <p:extLst>
      <p:ext uri="{BB962C8B-B14F-4D97-AF65-F5344CB8AC3E}">
        <p14:creationId xmlns:p14="http://schemas.microsoft.com/office/powerpoint/2010/main" val="372796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771987"/>
          </a:xfrm>
        </p:spPr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zh-CN" altLang="en-US" dirty="0" smtClean="0"/>
              <a:t>用</a:t>
            </a:r>
            <a:r>
              <a:rPr lang="zh-CN" altLang="en-US" dirty="0"/>
              <a:t>户程序将</a:t>
            </a:r>
            <a:r>
              <a:rPr lang="zh-CN" altLang="en-US" dirty="0" smtClean="0"/>
              <a:t>会连</a:t>
            </a:r>
            <a:r>
              <a:rPr lang="zh-CN" altLang="en-US" dirty="0"/>
              <a:t>续地输出纵横交替的</a:t>
            </a:r>
            <a:r>
              <a:rPr lang="en-US" altLang="zh-CN" dirty="0"/>
              <a:t>ICS</a:t>
            </a:r>
            <a:r>
              <a:rPr lang="zh-CN" altLang="en-US" dirty="0"/>
              <a:t>，通过交</a:t>
            </a:r>
            <a:r>
              <a:rPr lang="zh-CN" altLang="en-US" dirty="0" smtClean="0"/>
              <a:t>替，输</a:t>
            </a:r>
            <a:r>
              <a:rPr lang="zh-CN" altLang="en-US" dirty="0"/>
              <a:t>出两个不同行，</a:t>
            </a:r>
            <a:r>
              <a:rPr lang="zh-CN" altLang="en-US" dirty="0" smtClean="0"/>
              <a:t>如下：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/>
              <a:t>ICS     </a:t>
            </a:r>
            <a:r>
              <a:rPr lang="en-US" altLang="zh-CN" dirty="0" err="1"/>
              <a:t>ICS</a:t>
            </a:r>
            <a:r>
              <a:rPr lang="en-US" altLang="zh-CN" dirty="0"/>
              <a:t>     </a:t>
            </a:r>
            <a:r>
              <a:rPr lang="en-US" altLang="zh-CN" dirty="0" err="1"/>
              <a:t>ICS</a:t>
            </a:r>
            <a:r>
              <a:rPr lang="en-US" altLang="zh-CN" dirty="0"/>
              <a:t>     </a:t>
            </a:r>
            <a:r>
              <a:rPr lang="en-US" altLang="zh-CN" dirty="0" err="1"/>
              <a:t>ICS</a:t>
            </a:r>
            <a:r>
              <a:rPr lang="en-US" altLang="zh-CN" dirty="0"/>
              <a:t>     </a:t>
            </a:r>
            <a:r>
              <a:rPr lang="en-US" altLang="zh-CN" dirty="0" err="1"/>
              <a:t>ICS</a:t>
            </a:r>
            <a:r>
              <a:rPr lang="en-US" altLang="zh-CN" dirty="0"/>
              <a:t>     </a:t>
            </a:r>
            <a:r>
              <a:rPr lang="en-US" altLang="zh-CN" dirty="0" err="1"/>
              <a:t>ICS</a:t>
            </a:r>
            <a:r>
              <a:rPr lang="en-US" altLang="zh-CN" dirty="0"/>
              <a:t>      </a:t>
            </a:r>
          </a:p>
          <a:p>
            <a:pPr marL="109728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ICS     </a:t>
            </a:r>
            <a:r>
              <a:rPr lang="en-US" altLang="zh-CN" dirty="0" err="1"/>
              <a:t>ICS</a:t>
            </a:r>
            <a:r>
              <a:rPr lang="en-US" altLang="zh-CN" dirty="0"/>
              <a:t>     </a:t>
            </a:r>
            <a:r>
              <a:rPr lang="en-US" altLang="zh-CN" dirty="0" err="1"/>
              <a:t>ICS</a:t>
            </a:r>
            <a:r>
              <a:rPr lang="en-US" altLang="zh-CN" dirty="0"/>
              <a:t>     </a:t>
            </a:r>
            <a:r>
              <a:rPr lang="en-US" altLang="zh-CN" dirty="0" err="1"/>
              <a:t>ICS</a:t>
            </a:r>
            <a:r>
              <a:rPr lang="en-US" altLang="zh-CN" dirty="0"/>
              <a:t>     </a:t>
            </a:r>
            <a:r>
              <a:rPr lang="en-US" altLang="zh-CN" dirty="0" err="1"/>
              <a:t>ICS</a:t>
            </a:r>
            <a:r>
              <a:rPr lang="en-US" altLang="zh-CN" dirty="0"/>
              <a:t>           </a:t>
            </a:r>
          </a:p>
          <a:p>
            <a:pPr marL="109728" indent="0">
              <a:buNone/>
            </a:pPr>
            <a:r>
              <a:rPr lang="en-US" altLang="zh-CN" dirty="0"/>
              <a:t>ICS     </a:t>
            </a:r>
            <a:r>
              <a:rPr lang="en-US" altLang="zh-CN" dirty="0" err="1"/>
              <a:t>ICS</a:t>
            </a:r>
            <a:r>
              <a:rPr lang="en-US" altLang="zh-CN" dirty="0"/>
              <a:t>     </a:t>
            </a:r>
            <a:r>
              <a:rPr lang="en-US" altLang="zh-CN" dirty="0" err="1"/>
              <a:t>ICS</a:t>
            </a:r>
            <a:r>
              <a:rPr lang="en-US" altLang="zh-CN" dirty="0"/>
              <a:t>     </a:t>
            </a:r>
            <a:r>
              <a:rPr lang="en-US" altLang="zh-CN" dirty="0" err="1"/>
              <a:t>ICS</a:t>
            </a:r>
            <a:r>
              <a:rPr lang="en-US" altLang="zh-CN" dirty="0"/>
              <a:t>     </a:t>
            </a:r>
            <a:r>
              <a:rPr lang="en-US" altLang="zh-CN" dirty="0" err="1"/>
              <a:t>ICS</a:t>
            </a:r>
            <a:r>
              <a:rPr lang="en-US" altLang="zh-CN" dirty="0"/>
              <a:t>     </a:t>
            </a:r>
            <a:r>
              <a:rPr lang="en-US" altLang="zh-CN" dirty="0" err="1"/>
              <a:t>ICS</a:t>
            </a:r>
            <a:r>
              <a:rPr lang="en-US" altLang="zh-CN" dirty="0"/>
              <a:t>      </a:t>
            </a:r>
          </a:p>
          <a:p>
            <a:pPr marL="109728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ICS     </a:t>
            </a:r>
            <a:r>
              <a:rPr lang="en-US" altLang="zh-CN" dirty="0" err="1"/>
              <a:t>ICS</a:t>
            </a:r>
            <a:r>
              <a:rPr lang="en-US" altLang="zh-CN" dirty="0"/>
              <a:t>     </a:t>
            </a:r>
            <a:r>
              <a:rPr lang="en-US" altLang="zh-CN" dirty="0" err="1"/>
              <a:t>ICS</a:t>
            </a:r>
            <a:r>
              <a:rPr lang="en-US" altLang="zh-CN" dirty="0"/>
              <a:t>     </a:t>
            </a:r>
            <a:r>
              <a:rPr lang="en-US" altLang="zh-CN" dirty="0" err="1"/>
              <a:t>ICS</a:t>
            </a:r>
            <a:r>
              <a:rPr lang="en-US" altLang="zh-CN" dirty="0"/>
              <a:t>     </a:t>
            </a:r>
            <a:r>
              <a:rPr lang="en-US" altLang="zh-CN" dirty="0" err="1"/>
              <a:t>ICS</a:t>
            </a:r>
            <a:r>
              <a:rPr lang="en-US" altLang="zh-CN" dirty="0"/>
              <a:t>        </a:t>
            </a:r>
          </a:p>
          <a:p>
            <a:pPr marL="109728" indent="0">
              <a:buNone/>
            </a:pPr>
            <a:r>
              <a:rPr lang="en-US" altLang="zh-CN" dirty="0"/>
              <a:t>ICS     </a:t>
            </a:r>
            <a:r>
              <a:rPr lang="en-US" altLang="zh-CN" dirty="0" err="1"/>
              <a:t>ICS</a:t>
            </a:r>
            <a:r>
              <a:rPr lang="en-US" altLang="zh-CN" dirty="0"/>
              <a:t>     </a:t>
            </a:r>
            <a:r>
              <a:rPr lang="en-US" altLang="zh-CN" dirty="0" err="1"/>
              <a:t>ICS</a:t>
            </a:r>
            <a:r>
              <a:rPr lang="en-US" altLang="zh-CN" dirty="0"/>
              <a:t>     </a:t>
            </a:r>
            <a:r>
              <a:rPr lang="en-US" altLang="zh-CN" dirty="0" err="1"/>
              <a:t>ICS</a:t>
            </a:r>
            <a:r>
              <a:rPr lang="en-US" altLang="zh-CN" dirty="0"/>
              <a:t>     </a:t>
            </a:r>
            <a:r>
              <a:rPr lang="en-US" altLang="zh-CN" dirty="0" err="1"/>
              <a:t>ICS</a:t>
            </a:r>
            <a:r>
              <a:rPr lang="en-US" altLang="zh-CN" dirty="0"/>
              <a:t>     </a:t>
            </a:r>
            <a:r>
              <a:rPr lang="en-US" altLang="zh-CN" dirty="0" err="1"/>
              <a:t>ICS</a:t>
            </a:r>
            <a:r>
              <a:rPr lang="en-US" altLang="zh-CN" dirty="0"/>
              <a:t>      </a:t>
            </a:r>
          </a:p>
          <a:p>
            <a:pPr marL="109728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ICS     </a:t>
            </a:r>
            <a:r>
              <a:rPr lang="en-US" altLang="zh-CN" dirty="0" err="1"/>
              <a:t>ICS</a:t>
            </a:r>
            <a:r>
              <a:rPr lang="en-US" altLang="zh-CN" dirty="0"/>
              <a:t>     </a:t>
            </a:r>
            <a:r>
              <a:rPr lang="en-US" altLang="zh-CN" dirty="0" err="1"/>
              <a:t>ICS</a:t>
            </a:r>
            <a:r>
              <a:rPr lang="en-US" altLang="zh-CN" dirty="0"/>
              <a:t>     </a:t>
            </a:r>
            <a:r>
              <a:rPr lang="en-US" altLang="zh-CN" dirty="0" err="1"/>
              <a:t>ICS</a:t>
            </a:r>
            <a:r>
              <a:rPr lang="en-US" altLang="zh-CN" dirty="0"/>
              <a:t>     </a:t>
            </a:r>
            <a:r>
              <a:rPr lang="en-US" altLang="zh-CN" dirty="0" err="1"/>
              <a:t>ICS</a:t>
            </a:r>
            <a:r>
              <a:rPr lang="en-US" altLang="zh-CN" dirty="0"/>
              <a:t>           </a:t>
            </a:r>
          </a:p>
          <a:p>
            <a:pPr marL="109728" indent="0">
              <a:buNone/>
            </a:pPr>
            <a:r>
              <a:rPr lang="en-US" altLang="zh-CN" dirty="0"/>
              <a:t>ICS     </a:t>
            </a:r>
            <a:r>
              <a:rPr lang="en-US" altLang="zh-CN" dirty="0" err="1"/>
              <a:t>ICS</a:t>
            </a:r>
            <a:r>
              <a:rPr lang="en-US" altLang="zh-CN" dirty="0"/>
              <a:t>     </a:t>
            </a:r>
            <a:r>
              <a:rPr lang="en-US" altLang="zh-CN" dirty="0" err="1"/>
              <a:t>ICS</a:t>
            </a:r>
            <a:r>
              <a:rPr lang="en-US" altLang="zh-CN" dirty="0"/>
              <a:t>     </a:t>
            </a:r>
            <a:r>
              <a:rPr lang="en-US" altLang="zh-CN" dirty="0" err="1"/>
              <a:t>ICS</a:t>
            </a:r>
            <a:r>
              <a:rPr lang="en-US" altLang="zh-CN" dirty="0"/>
              <a:t>     </a:t>
            </a:r>
            <a:r>
              <a:rPr lang="en-US" altLang="zh-CN" dirty="0" err="1"/>
              <a:t>ICS</a:t>
            </a:r>
            <a:r>
              <a:rPr lang="en-US" altLang="zh-CN" dirty="0"/>
              <a:t>     </a:t>
            </a:r>
            <a:r>
              <a:rPr lang="en-US" altLang="zh-CN" dirty="0" err="1"/>
              <a:t>ICS</a:t>
            </a:r>
            <a:r>
              <a:rPr lang="en-US" altLang="zh-CN" dirty="0"/>
              <a:t>      </a:t>
            </a:r>
          </a:p>
          <a:p>
            <a:pPr marL="109728" indent="0">
              <a:buNone/>
            </a:pPr>
            <a:r>
              <a:rPr lang="en-US" altLang="zh-CN" dirty="0"/>
              <a:t>    </a:t>
            </a:r>
            <a:r>
              <a:rPr lang="en-US" altLang="zh-CN" dirty="0" smtClean="0"/>
              <a:t> ICS     </a:t>
            </a:r>
            <a:r>
              <a:rPr lang="en-US" altLang="zh-CN" dirty="0" err="1"/>
              <a:t>ICS</a:t>
            </a:r>
            <a:r>
              <a:rPr lang="en-US" altLang="zh-CN" dirty="0"/>
              <a:t>     </a:t>
            </a:r>
            <a:r>
              <a:rPr lang="en-US" altLang="zh-CN" dirty="0" err="1"/>
              <a:t>ICS</a:t>
            </a:r>
            <a:r>
              <a:rPr lang="en-US" altLang="zh-CN" dirty="0"/>
              <a:t>     </a:t>
            </a:r>
            <a:r>
              <a:rPr lang="en-US" altLang="zh-CN" dirty="0" err="1"/>
              <a:t>ICS</a:t>
            </a:r>
            <a:r>
              <a:rPr lang="en-US" altLang="zh-CN" dirty="0"/>
              <a:t>     </a:t>
            </a:r>
            <a:r>
              <a:rPr lang="en-US" altLang="zh-CN" dirty="0" err="1" smtClean="0"/>
              <a:t>ICS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 smtClean="0"/>
              <a:t> </a:t>
            </a:r>
          </a:p>
          <a:p>
            <a:pPr marL="109728" indent="0">
              <a:buNone/>
            </a:pPr>
            <a:r>
              <a:rPr lang="zh-CN" altLang="en-US" dirty="0"/>
              <a:t>确</a:t>
            </a:r>
            <a:r>
              <a:rPr lang="zh-CN" altLang="en-US" dirty="0" smtClean="0"/>
              <a:t>保输</a:t>
            </a:r>
            <a:r>
              <a:rPr lang="zh-CN" altLang="en-US" dirty="0"/>
              <a:t>出不至于太快，以至于肉眼不能察觉</a:t>
            </a:r>
            <a:r>
              <a:rPr lang="zh-CN" altLang="en-US" dirty="0" smtClean="0"/>
              <a:t>。因而，需要延时操作，可以考虑如下实现：</a:t>
            </a:r>
            <a:endParaRPr lang="en-US" altLang="zh-CN" dirty="0" smtClean="0"/>
          </a:p>
          <a:p>
            <a:pPr marL="109728" indent="0">
              <a:buNone/>
            </a:pPr>
            <a:endParaRPr lang="en-US" altLang="zh-CN" dirty="0"/>
          </a:p>
          <a:p>
            <a:pPr marL="109728" indent="0">
              <a:buNone/>
            </a:pPr>
            <a:r>
              <a:rPr lang="zh-CN" altLang="en-US" dirty="0" smtClean="0"/>
              <a:t>即用</a:t>
            </a:r>
            <a:r>
              <a:rPr lang="zh-CN" altLang="en-US" dirty="0"/>
              <a:t>户程</a:t>
            </a:r>
            <a:r>
              <a:rPr lang="zh-CN" altLang="en-US" dirty="0" smtClean="0"/>
              <a:t>序包含一小</a:t>
            </a:r>
            <a:r>
              <a:rPr lang="zh-CN" altLang="en-US" dirty="0"/>
              <a:t>段代码用于</a:t>
            </a:r>
            <a:r>
              <a:rPr lang="zh-CN" altLang="en-US" dirty="0">
                <a:solidFill>
                  <a:srgbClr val="FF0000"/>
                </a:solidFill>
              </a:rPr>
              <a:t>每行间的</a:t>
            </a:r>
            <a:r>
              <a:rPr lang="zh-CN" altLang="en-US" dirty="0" smtClean="0">
                <a:solidFill>
                  <a:srgbClr val="FF0000"/>
                </a:solidFill>
              </a:rPr>
              <a:t>计数</a:t>
            </a:r>
            <a:r>
              <a:rPr lang="zh-CN" altLang="en-US" dirty="0" smtClean="0"/>
              <a:t>，间隔</a:t>
            </a:r>
            <a:r>
              <a:rPr lang="zh-CN" altLang="en-US" dirty="0"/>
              <a:t>为从</a:t>
            </a:r>
            <a:r>
              <a:rPr lang="en-US" altLang="zh-CN" dirty="0"/>
              <a:t>2500</a:t>
            </a:r>
            <a:r>
              <a:rPr lang="zh-CN" altLang="en-US" dirty="0"/>
              <a:t>开始倒计</a:t>
            </a:r>
            <a:r>
              <a:rPr lang="zh-CN" altLang="en-US" dirty="0" smtClean="0"/>
              <a:t>时，计时结束时，再进行输出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9728"/>
            <a:r>
              <a:rPr lang="en-US" altLang="zh-CN" dirty="0"/>
              <a:t>A.</a:t>
            </a:r>
            <a:r>
              <a:rPr lang="zh-CN" altLang="en-US" dirty="0"/>
              <a:t>用户程序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232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en-US" dirty="0"/>
              <a:t>一个简单的实现方法是下面的程序段</a:t>
            </a:r>
            <a:r>
              <a:rPr lang="en-US" altLang="zh-CN" dirty="0" smtClean="0"/>
              <a:t>DELAY</a:t>
            </a:r>
            <a:r>
              <a:rPr lang="zh-CN" altLang="en-US" dirty="0"/>
              <a:t>：</a:t>
            </a:r>
            <a:endParaRPr lang="en-US" altLang="zh-CN" dirty="0" smtClean="0"/>
          </a:p>
          <a:p>
            <a:pPr marL="109728" indent="0">
              <a:buNone/>
            </a:pPr>
            <a:r>
              <a:rPr lang="en-US" altLang="zh-CN" dirty="0"/>
              <a:t>DELAY   </a:t>
            </a:r>
            <a:r>
              <a:rPr lang="en-US" altLang="zh-CN" dirty="0" smtClean="0"/>
              <a:t>	ST  </a:t>
            </a:r>
            <a:r>
              <a:rPr lang="en-US" altLang="zh-CN" dirty="0"/>
              <a:t>R1, SaveR1</a:t>
            </a:r>
          </a:p>
          <a:p>
            <a:pPr marL="109728" indent="0">
              <a:buNone/>
            </a:pPr>
            <a:r>
              <a:rPr lang="en-US" altLang="zh-CN" dirty="0"/>
              <a:t>        </a:t>
            </a:r>
            <a:r>
              <a:rPr lang="en-US" altLang="zh-CN" dirty="0" smtClean="0"/>
              <a:t>	LD  </a:t>
            </a:r>
            <a:r>
              <a:rPr lang="en-US" altLang="zh-CN" dirty="0"/>
              <a:t>R1, COUNT</a:t>
            </a:r>
          </a:p>
          <a:p>
            <a:pPr marL="109728" indent="0">
              <a:buNone/>
            </a:pPr>
            <a:r>
              <a:rPr lang="en-US" altLang="zh-CN" dirty="0"/>
              <a:t>REP  </a:t>
            </a:r>
            <a:r>
              <a:rPr lang="en-US" altLang="zh-CN" dirty="0" smtClean="0"/>
              <a:t>	ADD </a:t>
            </a:r>
            <a:r>
              <a:rPr lang="en-US" altLang="zh-CN" dirty="0"/>
              <a:t>R1,R1,#-1</a:t>
            </a:r>
          </a:p>
          <a:p>
            <a:pPr marL="109728" indent="0">
              <a:buNone/>
            </a:pPr>
            <a:r>
              <a:rPr lang="en-US" altLang="zh-CN" dirty="0" smtClean="0"/>
              <a:t>	        </a:t>
            </a:r>
            <a:r>
              <a:rPr lang="en-US" altLang="zh-CN" dirty="0" err="1"/>
              <a:t>BRp</a:t>
            </a:r>
            <a:r>
              <a:rPr lang="en-US" altLang="zh-CN" dirty="0"/>
              <a:t> REP</a:t>
            </a:r>
          </a:p>
          <a:p>
            <a:pPr marL="109728" indent="0">
              <a:buNone/>
            </a:pPr>
            <a:r>
              <a:rPr lang="en-US" altLang="zh-CN" dirty="0"/>
              <a:t>       </a:t>
            </a:r>
            <a:r>
              <a:rPr lang="en-US" altLang="zh-CN" dirty="0" smtClean="0"/>
              <a:t>		LD  </a:t>
            </a:r>
            <a:r>
              <a:rPr lang="en-US" altLang="zh-CN" dirty="0"/>
              <a:t>R1, SaveR1</a:t>
            </a:r>
          </a:p>
          <a:p>
            <a:pPr marL="109728" indent="0">
              <a:buNone/>
            </a:pPr>
            <a:r>
              <a:rPr lang="en-US" altLang="zh-CN" dirty="0"/>
              <a:t>        </a:t>
            </a:r>
            <a:r>
              <a:rPr lang="en-US" altLang="zh-CN" dirty="0" smtClean="0"/>
              <a:t>	RET</a:t>
            </a:r>
            <a:endParaRPr lang="en-US" altLang="zh-CN" dirty="0"/>
          </a:p>
          <a:p>
            <a:pPr marL="109728" indent="0">
              <a:buNone/>
            </a:pPr>
            <a:r>
              <a:rPr lang="en-US" altLang="zh-CN" dirty="0"/>
              <a:t>COUNT   </a:t>
            </a:r>
            <a:r>
              <a:rPr lang="en-US" altLang="zh-CN" dirty="0" smtClean="0"/>
              <a:t>	.</a:t>
            </a:r>
            <a:r>
              <a:rPr lang="en-US" altLang="zh-CN" dirty="0"/>
              <a:t>FILL #2500</a:t>
            </a:r>
          </a:p>
          <a:p>
            <a:pPr marL="109728" indent="0">
              <a:buNone/>
            </a:pPr>
            <a:r>
              <a:rPr lang="en-US" altLang="zh-CN" dirty="0"/>
              <a:t>SaveR1  </a:t>
            </a:r>
            <a:r>
              <a:rPr lang="en-US" altLang="zh-CN" dirty="0" smtClean="0"/>
              <a:t>	.</a:t>
            </a:r>
            <a:r>
              <a:rPr lang="en-US" altLang="zh-CN" dirty="0"/>
              <a:t>BLKW 1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9728"/>
            <a:r>
              <a:rPr lang="en-US" altLang="zh-CN" dirty="0"/>
              <a:t>A.</a:t>
            </a:r>
            <a:r>
              <a:rPr lang="zh-CN" altLang="en-US" dirty="0"/>
              <a:t>用户程序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865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zh-CN" altLang="en-US" dirty="0"/>
              <a:t>键盘中断服务程序将会简单地在屏幕上写上十</a:t>
            </a:r>
            <a:r>
              <a:rPr lang="zh-CN" altLang="en-US" dirty="0" smtClean="0"/>
              <a:t>次，用户</a:t>
            </a:r>
            <a:r>
              <a:rPr lang="zh-CN" altLang="en-US" dirty="0"/>
              <a:t>随机输入的</a:t>
            </a:r>
            <a:r>
              <a:rPr lang="zh-CN" altLang="en-US" dirty="0" smtClean="0"/>
              <a:t>字符并以</a:t>
            </a:r>
            <a:r>
              <a:rPr lang="en-US" altLang="zh-CN" dirty="0"/>
              <a:t>Enter</a:t>
            </a:r>
            <a:r>
              <a:rPr lang="zh-CN" altLang="en-US" dirty="0"/>
              <a:t>（</a:t>
            </a:r>
            <a:r>
              <a:rPr lang="en-US" altLang="zh-CN" dirty="0"/>
              <a:t>x0A)</a:t>
            </a:r>
            <a:r>
              <a:rPr lang="zh-CN" altLang="en-US" dirty="0" smtClean="0"/>
              <a:t>结束。</a:t>
            </a:r>
            <a:endParaRPr lang="en-US" altLang="zh-CN" dirty="0" smtClean="0"/>
          </a:p>
          <a:p>
            <a:pPr marL="109728" indent="0">
              <a:buNone/>
            </a:pPr>
            <a:endParaRPr lang="zh-CN" altLang="en-US" dirty="0"/>
          </a:p>
          <a:p>
            <a:pPr marL="109728" indent="0">
              <a:buNone/>
            </a:pPr>
            <a:r>
              <a:rPr lang="zh-CN" altLang="en-US" dirty="0" smtClean="0"/>
              <a:t>中</a:t>
            </a:r>
            <a:r>
              <a:rPr lang="zh-CN" altLang="en-US" dirty="0"/>
              <a:t>断服务程序</a:t>
            </a:r>
            <a:r>
              <a:rPr lang="zh-CN" altLang="en-US" dirty="0" smtClean="0"/>
              <a:t>中要求不使用</a:t>
            </a:r>
            <a:r>
              <a:rPr lang="en-US" altLang="zh-CN" dirty="0" smtClean="0"/>
              <a:t>TRAP</a:t>
            </a:r>
            <a:r>
              <a:rPr lang="zh-CN" altLang="en-US" dirty="0" smtClean="0"/>
              <a:t>指令。</a:t>
            </a:r>
            <a:endParaRPr lang="zh-CN" altLang="en-US" dirty="0"/>
          </a:p>
          <a:p>
            <a:pPr marL="109728" indent="0">
              <a:buNone/>
            </a:pPr>
            <a:endParaRPr lang="en-US" altLang="zh-CN" dirty="0" smtClean="0"/>
          </a:p>
          <a:p>
            <a:pPr marL="109728" indent="0">
              <a:buNone/>
            </a:pPr>
            <a:r>
              <a:rPr lang="zh-CN" altLang="en-US" dirty="0" smtClean="0"/>
              <a:t>注意</a:t>
            </a:r>
            <a:r>
              <a:rPr lang="zh-CN" altLang="en-US" dirty="0"/>
              <a:t>，不要忘记保存和恢</a:t>
            </a:r>
            <a:r>
              <a:rPr lang="zh-CN" altLang="en-US" dirty="0" smtClean="0"/>
              <a:t>复</a:t>
            </a:r>
            <a:r>
              <a:rPr lang="zh-CN" altLang="en-US" dirty="0" smtClean="0"/>
              <a:t>在</a:t>
            </a:r>
            <a:r>
              <a:rPr lang="zh-CN" altLang="en-US" dirty="0"/>
              <a:t>中断</a:t>
            </a:r>
            <a:r>
              <a:rPr lang="zh-CN" altLang="en-US" dirty="0" smtClean="0"/>
              <a:t>服务程序</a:t>
            </a:r>
            <a:r>
              <a:rPr lang="zh-CN" altLang="en-US" dirty="0"/>
              <a:t>中使用的那些寄存器。</a:t>
            </a: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9728"/>
            <a:r>
              <a:rPr lang="en-US" altLang="zh-CN" dirty="0"/>
              <a:t>B.</a:t>
            </a:r>
            <a:r>
              <a:rPr lang="zh-CN" altLang="en-US" dirty="0"/>
              <a:t>键盘中断服务程序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5436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09600" y="1481329"/>
            <a:ext cx="10972800" cy="4786736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zh-CN" altLang="en-US" dirty="0"/>
              <a:t>不幸的是，我们还没在</a:t>
            </a:r>
            <a:r>
              <a:rPr lang="en-US" altLang="zh-CN" dirty="0"/>
              <a:t>LC-3</a:t>
            </a:r>
            <a:r>
              <a:rPr lang="zh-CN" altLang="en-US" dirty="0"/>
              <a:t>上安装</a:t>
            </a:r>
            <a:r>
              <a:rPr lang="en-US" altLang="zh-CN" dirty="0"/>
              <a:t>windows</a:t>
            </a:r>
            <a:r>
              <a:rPr lang="zh-CN" altLang="en-US" dirty="0"/>
              <a:t>或</a:t>
            </a:r>
            <a:r>
              <a:rPr lang="en-US" altLang="zh-CN" dirty="0"/>
              <a:t>Linux</a:t>
            </a:r>
            <a:r>
              <a:rPr lang="zh-CN" altLang="en-US" dirty="0"/>
              <a:t>，所以我们必须要求你在你的用户程序代码前</a:t>
            </a:r>
            <a:r>
              <a:rPr lang="zh-CN" altLang="en-US" dirty="0" smtClean="0"/>
              <a:t>先做到</a:t>
            </a:r>
            <a:r>
              <a:rPr lang="zh-CN" altLang="en-US" dirty="0"/>
              <a:t>以下三个步</a:t>
            </a:r>
            <a:r>
              <a:rPr lang="zh-CN" altLang="en-US" dirty="0" smtClean="0"/>
              <a:t>骤</a:t>
            </a:r>
            <a:r>
              <a:rPr lang="zh-CN" altLang="en-US" dirty="0"/>
              <a:t>：</a:t>
            </a:r>
            <a:endParaRPr lang="en-US" altLang="zh-CN" dirty="0" smtClean="0"/>
          </a:p>
          <a:p>
            <a:pPr marL="109728" indent="0">
              <a:buNone/>
            </a:pPr>
            <a:endParaRPr lang="en-US" altLang="zh-CN" dirty="0"/>
          </a:p>
          <a:p>
            <a:pPr marL="109728" indent="0">
              <a:buNone/>
            </a:pPr>
            <a:r>
              <a:rPr lang="en-US" altLang="zh-CN" dirty="0" smtClean="0"/>
              <a:t>1.</a:t>
            </a:r>
            <a:r>
              <a:rPr lang="zh-CN" altLang="en-US" dirty="0"/>
              <a:t>正常情况下，操作系统将会先安装一些栈空间，所以当中断发生的时候 </a:t>
            </a:r>
            <a:r>
              <a:rPr lang="en-US" altLang="zh-CN" dirty="0"/>
              <a:t>PC</a:t>
            </a:r>
            <a:r>
              <a:rPr lang="zh-CN" altLang="en-US" dirty="0"/>
              <a:t>和</a:t>
            </a:r>
            <a:r>
              <a:rPr lang="en-US" altLang="zh-CN" dirty="0"/>
              <a:t>PSR</a:t>
            </a:r>
            <a:r>
              <a:rPr lang="zh-CN" altLang="en-US" dirty="0"/>
              <a:t>可以被放进栈</a:t>
            </a:r>
            <a:r>
              <a:rPr lang="zh-CN" altLang="en-US" dirty="0" smtClean="0"/>
              <a:t>中</a:t>
            </a:r>
            <a:r>
              <a:rPr lang="en-US" altLang="zh-CN" dirty="0" smtClean="0"/>
              <a:t>(</a:t>
            </a:r>
            <a:r>
              <a:rPr lang="zh-CN" altLang="en-US" dirty="0"/>
              <a:t>正如你知道的，当程序执行</a:t>
            </a:r>
            <a:r>
              <a:rPr lang="en-US" altLang="zh-CN" dirty="0"/>
              <a:t>RTI</a:t>
            </a:r>
            <a:r>
              <a:rPr lang="zh-CN" altLang="en-US" dirty="0"/>
              <a:t>，</a:t>
            </a:r>
            <a:r>
              <a:rPr lang="en-US" altLang="zh-CN" dirty="0"/>
              <a:t>PC</a:t>
            </a:r>
            <a:r>
              <a:rPr lang="zh-CN" altLang="en-US" dirty="0"/>
              <a:t>和</a:t>
            </a:r>
            <a:r>
              <a:rPr lang="en-US" altLang="zh-CN" dirty="0"/>
              <a:t>PSR</a:t>
            </a:r>
            <a:r>
              <a:rPr lang="zh-CN" altLang="en-US" dirty="0"/>
              <a:t>都会被弹出栈，处理器返回到执行被中断的程序</a:t>
            </a:r>
            <a:r>
              <a:rPr lang="zh-CN" altLang="en-US" dirty="0" smtClean="0"/>
              <a:t>）由于</a:t>
            </a:r>
            <a:r>
              <a:rPr lang="zh-CN" altLang="en-US" dirty="0"/>
              <a:t>没有操作系统，请先把</a:t>
            </a:r>
            <a:r>
              <a:rPr lang="en-US" altLang="zh-CN" dirty="0"/>
              <a:t>R6</a:t>
            </a:r>
            <a:r>
              <a:rPr lang="zh-CN" altLang="en-US" dirty="0"/>
              <a:t>初始化为</a:t>
            </a:r>
            <a:r>
              <a:rPr lang="en-US" altLang="zh-CN" dirty="0" smtClean="0">
                <a:solidFill>
                  <a:srgbClr val="FF0000"/>
                </a:solidFill>
              </a:rPr>
              <a:t>x4000</a:t>
            </a:r>
            <a:r>
              <a:rPr lang="en-US" altLang="zh-CN" dirty="0"/>
              <a:t>,</a:t>
            </a:r>
            <a:r>
              <a:rPr lang="zh-CN" altLang="en-US" dirty="0"/>
              <a:t>表示一个空的栈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09728" indent="0">
              <a:buNone/>
            </a:pPr>
            <a:endParaRPr lang="en-US" altLang="zh-CN" dirty="0"/>
          </a:p>
          <a:p>
            <a:pPr marL="109728" indent="0">
              <a:buNone/>
            </a:pPr>
            <a:r>
              <a:rPr lang="en-US" altLang="zh-CN" dirty="0" smtClean="0"/>
              <a:t>2.</a:t>
            </a:r>
            <a:r>
              <a:rPr lang="zh-CN" altLang="en-US" dirty="0"/>
              <a:t>正常情况下，操作系统会建立中断向量表，它包含对应中断服务程序的起始地址，你必须为键盘</a:t>
            </a:r>
            <a:r>
              <a:rPr lang="zh-CN" altLang="en-US" dirty="0" smtClean="0"/>
              <a:t>中断先</a:t>
            </a:r>
            <a:r>
              <a:rPr lang="zh-CN" altLang="en-US" dirty="0"/>
              <a:t>建立一个中断向量表。中断向量表的开始地址是</a:t>
            </a:r>
            <a:r>
              <a:rPr lang="en-US" altLang="zh-CN" dirty="0">
                <a:solidFill>
                  <a:srgbClr val="FF0000"/>
                </a:solidFill>
              </a:rPr>
              <a:t>x0100</a:t>
            </a:r>
            <a:r>
              <a:rPr lang="zh-CN" altLang="en-US" dirty="0"/>
              <a:t>，键盘中断的中断向量是</a:t>
            </a:r>
            <a:r>
              <a:rPr lang="en-US" altLang="zh-CN" dirty="0">
                <a:solidFill>
                  <a:srgbClr val="FF0000"/>
                </a:solidFill>
              </a:rPr>
              <a:t>x80</a:t>
            </a:r>
            <a:r>
              <a:rPr lang="zh-CN" altLang="en-US" dirty="0"/>
              <a:t>。你必须在中断</a:t>
            </a:r>
            <a:r>
              <a:rPr lang="zh-CN" altLang="en-US" dirty="0" smtClean="0"/>
              <a:t>向量表</a:t>
            </a:r>
            <a:r>
              <a:rPr lang="zh-CN" altLang="en-US" dirty="0"/>
              <a:t>提供一个入口供本实验</a:t>
            </a:r>
            <a:r>
              <a:rPr lang="zh-CN" altLang="en-US" dirty="0" smtClean="0"/>
              <a:t>使用。</a:t>
            </a:r>
            <a:endParaRPr lang="en-US" altLang="zh-CN" dirty="0" smtClean="0"/>
          </a:p>
          <a:p>
            <a:pPr marL="109728" indent="0">
              <a:buNone/>
            </a:pPr>
            <a:endParaRPr lang="en-US" altLang="zh-CN" dirty="0"/>
          </a:p>
          <a:p>
            <a:pPr marL="109728" indent="0">
              <a:buNone/>
            </a:pPr>
            <a:r>
              <a:rPr lang="en-US" altLang="zh-CN" dirty="0"/>
              <a:t>3.</a:t>
            </a:r>
            <a:r>
              <a:rPr lang="zh-CN" altLang="en-US" dirty="0"/>
              <a:t>操作系统应该设置</a:t>
            </a:r>
            <a:r>
              <a:rPr lang="en-US" altLang="zh-CN" dirty="0"/>
              <a:t>KBSR</a:t>
            </a:r>
            <a:r>
              <a:rPr lang="zh-CN" altLang="en-US" dirty="0"/>
              <a:t>的</a:t>
            </a:r>
            <a:r>
              <a:rPr lang="en-US" altLang="zh-CN" dirty="0"/>
              <a:t>IE(Interrupt Enable)</a:t>
            </a:r>
            <a:r>
              <a:rPr lang="zh-CN" altLang="en-US" dirty="0" smtClean="0"/>
              <a:t>位。</a:t>
            </a:r>
            <a:endParaRPr lang="en-US" altLang="zh-CN" dirty="0"/>
          </a:p>
          <a:p>
            <a:pPr marL="109728" indent="0">
              <a:buNone/>
            </a:pPr>
            <a:endParaRPr lang="zh-CN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9728"/>
            <a:r>
              <a:rPr lang="en-US" altLang="zh-CN" dirty="0"/>
              <a:t>C</a:t>
            </a:r>
            <a:r>
              <a:rPr lang="en-US" altLang="zh-CN" dirty="0" smtClean="0"/>
              <a:t>.</a:t>
            </a:r>
            <a:r>
              <a:rPr lang="zh-CN" altLang="en-US" dirty="0" smtClean="0"/>
              <a:t>模拟操</a:t>
            </a:r>
            <a:r>
              <a:rPr lang="zh-CN" altLang="en-US" dirty="0"/>
              <a:t>作系统支</a:t>
            </a:r>
            <a:r>
              <a:rPr lang="zh-CN" altLang="en-US" dirty="0" smtClean="0"/>
              <a:t>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89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09728" indent="0">
              <a:buNone/>
            </a:pPr>
            <a:r>
              <a:rPr lang="en-US" altLang="zh-CN" dirty="0" smtClean="0">
                <a:latin typeface="+mn-ea"/>
              </a:rPr>
              <a:t>.</a:t>
            </a:r>
            <a:r>
              <a:rPr lang="en-US" altLang="zh-CN" dirty="0">
                <a:latin typeface="+mn-ea"/>
              </a:rPr>
              <a:t>ORIG    x3000</a:t>
            </a:r>
          </a:p>
          <a:p>
            <a:pPr marL="109728" indent="0">
              <a:buNone/>
            </a:pPr>
            <a:r>
              <a:rPr lang="en-US" altLang="zh-CN" dirty="0">
                <a:latin typeface="+mn-ea"/>
              </a:rPr>
              <a:t>--      ---     ; initialize the stack pointer</a:t>
            </a:r>
          </a:p>
          <a:p>
            <a:pPr marL="109728" indent="0">
              <a:buNone/>
            </a:pPr>
            <a:r>
              <a:rPr lang="en-US" altLang="zh-CN" dirty="0">
                <a:latin typeface="+mn-ea"/>
              </a:rPr>
              <a:t>   ...</a:t>
            </a:r>
          </a:p>
          <a:p>
            <a:pPr marL="109728" indent="0">
              <a:buNone/>
            </a:pPr>
            <a:r>
              <a:rPr lang="en-US" altLang="zh-CN" dirty="0">
                <a:latin typeface="+mn-ea"/>
              </a:rPr>
              <a:t>--      ---</a:t>
            </a:r>
          </a:p>
          <a:p>
            <a:pPr marL="109728" indent="0">
              <a:buNone/>
            </a:pPr>
            <a:r>
              <a:rPr lang="en-US" altLang="zh-CN" dirty="0">
                <a:latin typeface="+mn-ea"/>
              </a:rPr>
              <a:t>--      ---     ; set up the keyboard interrupt vector table entry</a:t>
            </a:r>
          </a:p>
          <a:p>
            <a:pPr marL="109728" indent="0">
              <a:buNone/>
            </a:pPr>
            <a:r>
              <a:rPr lang="en-US" altLang="zh-CN" dirty="0">
                <a:latin typeface="+mn-ea"/>
              </a:rPr>
              <a:t>   ...</a:t>
            </a:r>
          </a:p>
          <a:p>
            <a:pPr marL="109728" indent="0">
              <a:buNone/>
            </a:pPr>
            <a:r>
              <a:rPr lang="en-US" altLang="zh-CN" dirty="0">
                <a:latin typeface="+mn-ea"/>
              </a:rPr>
              <a:t>--      ---</a:t>
            </a:r>
          </a:p>
          <a:p>
            <a:pPr marL="109728" indent="0">
              <a:buNone/>
            </a:pPr>
            <a:r>
              <a:rPr lang="en-US" altLang="zh-CN" dirty="0">
                <a:latin typeface="+mn-ea"/>
              </a:rPr>
              <a:t>--      ---     ; enable keyboard interrupts</a:t>
            </a:r>
          </a:p>
          <a:p>
            <a:pPr marL="109728" indent="0">
              <a:buNone/>
            </a:pPr>
            <a:r>
              <a:rPr lang="en-US" altLang="zh-CN" dirty="0">
                <a:latin typeface="+mn-ea"/>
              </a:rPr>
              <a:t>   ...</a:t>
            </a:r>
          </a:p>
          <a:p>
            <a:pPr marL="109728" indent="0">
              <a:buNone/>
            </a:pPr>
            <a:r>
              <a:rPr lang="en-US" altLang="zh-CN" dirty="0">
                <a:latin typeface="+mn-ea"/>
              </a:rPr>
              <a:t>--      ---     </a:t>
            </a:r>
          </a:p>
          <a:p>
            <a:pPr marL="109728" indent="0">
              <a:buNone/>
            </a:pPr>
            <a:r>
              <a:rPr lang="en-US" altLang="zh-CN" dirty="0">
                <a:latin typeface="+mn-ea"/>
              </a:rPr>
              <a:t>--      ---     ; start of actual user program to print ICS checkerboard</a:t>
            </a:r>
          </a:p>
          <a:p>
            <a:pPr marL="109728" indent="0">
              <a:buNone/>
            </a:pPr>
            <a:r>
              <a:rPr lang="en-US" altLang="zh-CN" dirty="0">
                <a:latin typeface="+mn-ea"/>
              </a:rPr>
              <a:t>   ...</a:t>
            </a:r>
          </a:p>
          <a:p>
            <a:pPr marL="109728" indent="0">
              <a:buNone/>
            </a:pPr>
            <a:r>
              <a:rPr lang="en-US" altLang="zh-CN" dirty="0">
                <a:latin typeface="+mn-ea"/>
              </a:rPr>
              <a:t>  --      ---</a:t>
            </a:r>
          </a:p>
          <a:p>
            <a:pPr marL="109728" indent="0">
              <a:buNone/>
            </a:pPr>
            <a:r>
              <a:rPr lang="en-US" altLang="zh-CN" dirty="0">
                <a:latin typeface="+mn-ea"/>
              </a:rPr>
              <a:t>.END</a:t>
            </a:r>
            <a:endParaRPr lang="zh-CN" altLang="zh-CN" dirty="0">
              <a:latin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09728"/>
            <a:r>
              <a:rPr lang="zh-CN" altLang="en-US" dirty="0" smtClean="0"/>
              <a:t>样例程序框架：用户程序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367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688</Words>
  <Application>Microsoft Office PowerPoint</Application>
  <PresentationFormat>宽屏</PresentationFormat>
  <Paragraphs>83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黑体</vt:lpstr>
      <vt:lpstr>宋体</vt:lpstr>
      <vt:lpstr>Arial</vt:lpstr>
      <vt:lpstr>Lucida Sans Unicode</vt:lpstr>
      <vt:lpstr>Verdana</vt:lpstr>
      <vt:lpstr>Wingdings 2</vt:lpstr>
      <vt:lpstr>Wingdings 3</vt:lpstr>
      <vt:lpstr>Concourse</vt:lpstr>
      <vt:lpstr>计算机系统 I </vt:lpstr>
      <vt:lpstr>实验背景</vt:lpstr>
      <vt:lpstr>实验描述</vt:lpstr>
      <vt:lpstr>实验任务</vt:lpstr>
      <vt:lpstr>A.用户程序</vt:lpstr>
      <vt:lpstr>A.用户程序</vt:lpstr>
      <vt:lpstr>B.键盘中断服务程序</vt:lpstr>
      <vt:lpstr>C.模拟操作系统支持</vt:lpstr>
      <vt:lpstr>样例程序框架：用户程序</vt:lpstr>
      <vt:lpstr>样例程序框架：中断服务程序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计算机系统 I </dc:title>
  <dc:creator>caden</dc:creator>
  <cp:lastModifiedBy>Windows 用户</cp:lastModifiedBy>
  <cp:revision>64</cp:revision>
  <dcterms:created xsi:type="dcterms:W3CDTF">2015-05-14T06:49:14Z</dcterms:created>
  <dcterms:modified xsi:type="dcterms:W3CDTF">2020-06-24T09:44:26Z</dcterms:modified>
</cp:coreProperties>
</file>