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73" r:id="rId7"/>
    <p:sldId id="270" r:id="rId8"/>
    <p:sldId id="274" r:id="rId9"/>
    <p:sldId id="259" r:id="rId10"/>
    <p:sldId id="260" r:id="rId11"/>
    <p:sldId id="261" r:id="rId12"/>
    <p:sldId id="262" r:id="rId13"/>
    <p:sldId id="263" r:id="rId14"/>
    <p:sldId id="264" r:id="rId15"/>
    <p:sldId id="267" r:id="rId16"/>
    <p:sldId id="266" r:id="rId17"/>
    <p:sldId id="268" r:id="rId18"/>
    <p:sldId id="26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53EB-E59B-416C-8DFF-8EE0EE28C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C8F2B-32C8-4CC8-9073-851662CFC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A7B1-1443-49AF-935A-671E36E4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D3F0-CB47-48AE-B398-BE0C7A1E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9C29-4F8F-4477-8B79-2351079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4604-7641-46F2-863B-641718A4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D6B7A-E90D-4A6F-BFAE-C68CBFEF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BC90-82CC-4B7C-B95B-74BCCF29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E04C-7CD0-4648-A300-F393E0A4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4F9E-BA27-48C1-BB90-E0D75A75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6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71DF3-D4E8-41D0-9297-AA7F62DC1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BE69B-EDB0-4CCE-8797-23410C652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CD33-1EA9-4CD7-BC1C-2B8F8058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92CF-F048-43A2-8FDD-1F08B92C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BD69-E0FA-4D59-B555-737E2541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38D3-429F-4EF9-BB57-7835455D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DE6F-C358-4F2E-8A22-D12C0D3E4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2852D-8112-4424-9B3F-5F5C4683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E56-658D-43F0-B09D-FA7DF22D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A2AD-6606-433A-8321-599B6430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024F-0227-4E52-90F0-EBB2C3FC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E30A-7B2A-46B3-9E0F-822A0FBB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902B-704D-42D5-8103-34A9FAE6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9387-2693-4B98-829B-0A598CA5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4F85-CC9C-4EB7-82A8-F009BD00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BDAD-4A9B-446C-8555-E4CB513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64CA-1667-48A0-A71E-DDC0C9BC0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6082A-471A-482F-9A0F-7EBF45F9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135C-3AFD-4555-AC03-8CAE3A4E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9E32-1DF3-4E49-9A8D-23118BB5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C0CBA-F6E1-42A0-AF8B-B6DE91EF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F050-A5E1-48DF-90D3-4E800264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85C9B-C8C7-4C71-B0EE-A9CC72A7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A7D33-57E5-46AF-986D-A295E6585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82B0E-3F35-49D7-8E0C-F31DE34B0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8FCB3-34E4-4507-92D9-4510D4D56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3E882-57E1-46C7-9CDE-E5C54109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14D07-B5BC-458D-9031-6DC82DA6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1A299-D554-49EF-86C8-C74B214C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8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58F4-AA5F-4EEC-9C94-F33ED33A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391B9-A835-4AD4-9784-352A2072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E2B56-3EC1-4EC3-969C-C1A92FAD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B6BE8-13D6-4B8F-B43E-CE95D867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9AEA9-7A88-4EA6-865D-04E3A7E0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3CE97-24EE-4724-A922-62B21472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7C044-9364-4606-BA4D-B2DC36FE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9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731F-60B5-4719-9E91-103C985D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60E1-F4D3-43A4-869C-A210FAE5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5309E-3B8C-4F26-93A0-401AFD5AF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D0CF-7E9C-45D2-ACA0-BF177C69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4A571-8256-4D1E-9715-802CA2B6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EE64-BED5-4A31-B9F1-BEE7D0E8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5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2413-29F8-4E64-B7AF-88C8F3AD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49461-6CFA-4E4E-9962-DCA1CE358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6A015-E6C2-4651-9B94-82659871F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9FFC-6003-40CB-AD01-2EAD2317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9996-55E4-45BF-B15F-1E911160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76FE3-804E-4B4E-AF06-9AAC95AC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62F50-0146-4FA6-A5AB-9B2635E7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4089-E20F-46C6-9457-86C037DC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343F2-1A76-4FA2-842C-8B84DCDF6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671C-38D9-4A79-BBBF-BE691FD773C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5F0A-F511-4079-9389-D27D23135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E239-BA84-45F8-A6A0-602509F5C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05BA-6CDB-48EF-AB52-AEA3C66AA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4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701F-D64F-47CC-B480-34E1C798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5808578" cy="2213635"/>
          </a:xfrm>
          <a:prstGeom prst="rect">
            <a:avLst/>
          </a:prstGeom>
        </p:spPr>
      </p:pic>
      <p:sp>
        <p:nvSpPr>
          <p:cNvPr id="18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84C3C-028E-438D-818E-C65593ACC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6200"/>
              <a:t>2015 CoACT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3225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AFF99-864B-40DE-85F3-466A3B886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3" y="623630"/>
            <a:ext cx="12125367" cy="60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9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0877DF-36C1-4194-B711-80CBA6C1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66" y="544747"/>
            <a:ext cx="12037268" cy="60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4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3DCE1F-CCC8-4100-94B5-FD2A40921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58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43DA-976F-4E1C-9223-967EB20A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7" y="131662"/>
            <a:ext cx="6905017" cy="675734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School 452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ADAC5-2216-4262-8EA5-FF0C3517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31" y="982979"/>
            <a:ext cx="11385433" cy="574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0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5D0F229-73E0-4390-AA74-3A68F257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9675"/>
            <a:ext cx="5291666" cy="5358649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C71E934-A42D-40A3-9786-1EE4D6AF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76535"/>
            <a:ext cx="5291667" cy="53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7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28AAC-1A2B-43B7-A529-BE00A55C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6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6CE0A6-EF10-4576-B8B1-E733E882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41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2600AE-1F54-4B9A-8A9B-8143DB75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5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501E-52A3-471D-A4A9-46FEAE6A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7D6CE-605A-46A9-99DA-A46E61D2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21" y="1966586"/>
            <a:ext cx="5219700" cy="3638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01FD7-8C70-47A6-8BB3-06A5403E5C07}"/>
              </a:ext>
            </a:extLst>
          </p:cNvPr>
          <p:cNvSpPr txBox="1"/>
          <p:nvPr/>
        </p:nvSpPr>
        <p:spPr>
          <a:xfrm>
            <a:off x="838200" y="1966586"/>
            <a:ext cx="5550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Probit</a:t>
            </a:r>
            <a:r>
              <a:rPr lang="en-US" dirty="0"/>
              <a:t>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dependent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 is if a student was prepared based on threshold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Terms Not included due to VIF</a:t>
            </a:r>
          </a:p>
        </p:txBody>
      </p:sp>
    </p:spTree>
    <p:extLst>
      <p:ext uri="{BB962C8B-B14F-4D97-AF65-F5344CB8AC3E}">
        <p14:creationId xmlns:p14="http://schemas.microsoft.com/office/powerpoint/2010/main" val="2774997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ED0C-667B-419B-AFE6-C6BA214B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95" y="286054"/>
            <a:ext cx="10515600" cy="132556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B0AF-52AC-4801-BA28-9E04F3B1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95" y="1611617"/>
            <a:ext cx="11263009" cy="46672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Macro</a:t>
            </a:r>
          </a:p>
          <a:p>
            <a:pPr lvl="1"/>
            <a:r>
              <a:rPr lang="en-US" dirty="0"/>
              <a:t>Focus on investment and initiatives with Mathematics and Reading</a:t>
            </a:r>
          </a:p>
          <a:p>
            <a:pPr lvl="1"/>
            <a:r>
              <a:rPr lang="en-US" dirty="0"/>
              <a:t>Mean scores still below benchmarks and with Mathematics showing the least progress 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Big achievement gap with High School Network and Chart with other networks</a:t>
            </a:r>
          </a:p>
          <a:p>
            <a:pPr lvl="1"/>
            <a:r>
              <a:rPr lang="en-US" dirty="0"/>
              <a:t>Denver Submit and West Denver English scores are concerning and require intervention</a:t>
            </a:r>
          </a:p>
          <a:p>
            <a:pPr lvl="1"/>
            <a:r>
              <a:rPr lang="en-US" dirty="0"/>
              <a:t>Intensive Pathways network lost gains in recent years and is performing less well</a:t>
            </a:r>
          </a:p>
          <a:p>
            <a:pPr lvl="2"/>
            <a:r>
              <a:rPr lang="en-US" dirty="0"/>
              <a:t>Requires intervention starting with a focus on English skills </a:t>
            </a:r>
          </a:p>
          <a:p>
            <a:r>
              <a:rPr lang="en-US" dirty="0"/>
              <a:t>School</a:t>
            </a:r>
          </a:p>
          <a:p>
            <a:pPr lvl="1"/>
            <a:r>
              <a:rPr lang="en-US" dirty="0"/>
              <a:t>450’s High Schools are generally underperforming</a:t>
            </a:r>
          </a:p>
          <a:p>
            <a:pPr lvl="1"/>
            <a:r>
              <a:rPr lang="en-US" dirty="0"/>
              <a:t>Schools generally appear to be struggling with Mathematics</a:t>
            </a:r>
          </a:p>
          <a:p>
            <a:pPr lvl="2"/>
            <a:r>
              <a:rPr lang="en-US" dirty="0"/>
              <a:t>Future policy should be tailored for this general need considering the macro view of the district</a:t>
            </a:r>
          </a:p>
          <a:p>
            <a:pPr lvl="2"/>
            <a:endParaRPr lang="en-US" dirty="0"/>
          </a:p>
          <a:p>
            <a:r>
              <a:rPr lang="en-US" dirty="0"/>
              <a:t> Individual – School 452 Case Study</a:t>
            </a:r>
          </a:p>
          <a:p>
            <a:pPr lvl="1"/>
            <a:r>
              <a:rPr lang="en-US" dirty="0"/>
              <a:t>Male Non-Native English Speakers and American Indian Woman are the most vulnerable demographics and may require additional support </a:t>
            </a:r>
          </a:p>
          <a:p>
            <a:pPr lvl="1"/>
            <a:r>
              <a:rPr lang="en-US" dirty="0"/>
              <a:t>Secondary demographics of concern would be black men as the tails of their distribution were rather long </a:t>
            </a:r>
          </a:p>
          <a:p>
            <a:pPr lvl="1"/>
            <a:r>
              <a:rPr lang="en-US" dirty="0"/>
              <a:t>There is a gap between male and female Asian students that is concerning </a:t>
            </a:r>
          </a:p>
          <a:p>
            <a:pPr lvl="2"/>
            <a:r>
              <a:rPr lang="en-US" dirty="0"/>
              <a:t>It may be useful to organize female empowerment programming to target this gap as it may be culturally based</a:t>
            </a:r>
          </a:p>
          <a:p>
            <a:pPr lvl="3"/>
            <a:r>
              <a:rPr lang="en-US" dirty="0"/>
              <a:t>Pronounced in Native American and Asian demographics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84E2-310B-483D-80DC-A65C0172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A602-D9FB-481A-A394-63392BD3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Review</a:t>
            </a:r>
          </a:p>
          <a:p>
            <a:r>
              <a:rPr lang="en-US" dirty="0"/>
              <a:t>Analysis Goals</a:t>
            </a:r>
          </a:p>
          <a:p>
            <a:r>
              <a:rPr lang="en-US" dirty="0"/>
              <a:t>District Level Analysis</a:t>
            </a:r>
          </a:p>
          <a:p>
            <a:r>
              <a:rPr lang="en-US" dirty="0"/>
              <a:t>Network Level</a:t>
            </a:r>
          </a:p>
          <a:p>
            <a:r>
              <a:rPr lang="en-US" dirty="0"/>
              <a:t>School Level </a:t>
            </a:r>
          </a:p>
          <a:p>
            <a:r>
              <a:rPr lang="en-US" dirty="0"/>
              <a:t>Individual School – 452 Case Study</a:t>
            </a:r>
          </a:p>
        </p:txBody>
      </p:sp>
    </p:spTree>
    <p:extLst>
      <p:ext uri="{BB962C8B-B14F-4D97-AF65-F5344CB8AC3E}">
        <p14:creationId xmlns:p14="http://schemas.microsoft.com/office/powerpoint/2010/main" val="191707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D961-D6EE-4D3A-AFE2-B2AB46A7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66BD-2095-4583-9A9A-2571B73A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2015 </a:t>
            </a:r>
            <a:r>
              <a:rPr lang="en-US" dirty="0" err="1"/>
              <a:t>CoACT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Benchmark for College Preparedness </a:t>
            </a:r>
          </a:p>
          <a:p>
            <a:pPr lvl="1"/>
            <a:r>
              <a:rPr lang="en-US" dirty="0"/>
              <a:t>Key thresholds in scoring</a:t>
            </a:r>
          </a:p>
          <a:p>
            <a:pPr lvl="2"/>
            <a:r>
              <a:rPr lang="en-US" dirty="0"/>
              <a:t>18 in English </a:t>
            </a:r>
          </a:p>
          <a:p>
            <a:pPr lvl="2"/>
            <a:r>
              <a:rPr lang="en-US" dirty="0"/>
              <a:t>22 in Mathematics </a:t>
            </a:r>
          </a:p>
          <a:p>
            <a:pPr lvl="2"/>
            <a:r>
              <a:rPr lang="en-US" dirty="0"/>
              <a:t>22 in Reading </a:t>
            </a:r>
          </a:p>
          <a:p>
            <a:pPr lvl="2"/>
            <a:r>
              <a:rPr lang="en-US" dirty="0"/>
              <a:t>18 in Science </a:t>
            </a:r>
          </a:p>
        </p:txBody>
      </p:sp>
    </p:spTree>
    <p:extLst>
      <p:ext uri="{BB962C8B-B14F-4D97-AF65-F5344CB8AC3E}">
        <p14:creationId xmlns:p14="http://schemas.microsoft.com/office/powerpoint/2010/main" val="98641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A85C-F143-4DE8-9ADC-89B2F6C4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90D3-A8A5-400F-B6D9-E36835DD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616"/>
            <a:ext cx="11438106" cy="4429260"/>
          </a:xfrm>
        </p:spPr>
        <p:txBody>
          <a:bodyPr/>
          <a:lstStyle/>
          <a:p>
            <a:r>
              <a:rPr lang="en-US" dirty="0"/>
              <a:t>Understand global performance trends</a:t>
            </a:r>
          </a:p>
          <a:p>
            <a:r>
              <a:rPr lang="en-US" dirty="0"/>
              <a:t>Identify relative strengthens and weaknesses at network and school level </a:t>
            </a:r>
          </a:p>
          <a:p>
            <a:r>
              <a:rPr lang="en-US" dirty="0"/>
              <a:t>Identify vulnerable student demographics to focus resource distribution for corrective action and prioritization </a:t>
            </a:r>
          </a:p>
        </p:txBody>
      </p:sp>
    </p:spTree>
    <p:extLst>
      <p:ext uri="{BB962C8B-B14F-4D97-AF65-F5344CB8AC3E}">
        <p14:creationId xmlns:p14="http://schemas.microsoft.com/office/powerpoint/2010/main" val="307794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5914-8661-4B18-B3EE-38A86F47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782" y="137786"/>
            <a:ext cx="3407080" cy="752317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District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CA5693-37D2-4452-BDC2-0DC06F89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6" y="814947"/>
            <a:ext cx="11783388" cy="59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4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58919-6383-4C3C-B9E3-EF6DFF75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29BC-0633-4A1F-BB55-4E4F70C4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75" y="1"/>
            <a:ext cx="8003310" cy="749030"/>
          </a:xfrm>
        </p:spPr>
        <p:txBody>
          <a:bodyPr/>
          <a:lstStyle/>
          <a:p>
            <a:r>
              <a:rPr lang="en-US" dirty="0"/>
              <a:t>Network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58BF-1E44-4CBD-88F3-0CB42D1F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691710"/>
            <a:ext cx="12192000" cy="61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C343F-70AD-419A-A1D5-0C1DA6AB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017"/>
            <a:ext cx="12192000" cy="61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2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93D6-768F-4EC6-97DA-2EF5241D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40" y="13721"/>
            <a:ext cx="7508798" cy="928121"/>
          </a:xfrm>
        </p:spPr>
        <p:txBody>
          <a:bodyPr/>
          <a:lstStyle/>
          <a:p>
            <a:r>
              <a:rPr lang="en-US" dirty="0"/>
              <a:t>School Level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630F1-0C70-4A12-969B-38B62BA8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5" y="928121"/>
            <a:ext cx="11948809" cy="60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5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296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2015 CoACT Data Analysis</vt:lpstr>
      <vt:lpstr>Outline</vt:lpstr>
      <vt:lpstr>Data Review</vt:lpstr>
      <vt:lpstr>Analysis Goals</vt:lpstr>
      <vt:lpstr>District Analysis</vt:lpstr>
      <vt:lpstr>PowerPoint Presentation</vt:lpstr>
      <vt:lpstr>Network Level</vt:lpstr>
      <vt:lpstr>PowerPoint Presentation</vt:lpstr>
      <vt:lpstr>School Level Analysis</vt:lpstr>
      <vt:lpstr>PowerPoint Presentation</vt:lpstr>
      <vt:lpstr>PowerPoint Presentation</vt:lpstr>
      <vt:lpstr>PowerPoint Presentation</vt:lpstr>
      <vt:lpstr>Case Study: School 452</vt:lpstr>
      <vt:lpstr>PowerPoint Presentation</vt:lpstr>
      <vt:lpstr>PowerPoint Presentation</vt:lpstr>
      <vt:lpstr>PowerPoint Presentation</vt:lpstr>
      <vt:lpstr>PowerPoint Presentation</vt:lpstr>
      <vt:lpstr>Regression Analysis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CoACT Data Analysis</dc:title>
  <dc:creator>Marinelli, Ryan (S&amp;L HHS)</dc:creator>
  <cp:lastModifiedBy>Marinelli, Ryan (S&amp;L HHS)</cp:lastModifiedBy>
  <cp:revision>20</cp:revision>
  <dcterms:created xsi:type="dcterms:W3CDTF">2021-09-28T19:59:56Z</dcterms:created>
  <dcterms:modified xsi:type="dcterms:W3CDTF">2021-09-29T17:38:35Z</dcterms:modified>
</cp:coreProperties>
</file>