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D656-00AB-4CC8-BEA8-B9F36165D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EF78A-000A-4FEC-88EF-ADD6AA3FC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6BC2-1980-4376-8DEB-5F09808A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B1BD3-9B4E-4FF2-8035-2DD7D3E0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234E-96D9-4943-A49F-EA3B4ABF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0F77-FE3D-4D93-AC92-46458C6E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9C7C9-A446-47B9-8B70-E275EB235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0B8A-AABF-46A9-8C11-F5DD13B5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4184-877D-42D8-A420-913E5AD3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D89EA-1700-49F9-B21C-C3CC545E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2F644-3E52-493E-A576-BD9230369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3B05-A00B-4B22-BD92-D49E36E70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AC56-64AE-4AC6-A1C1-01F963A0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2360-BE06-49FD-B03E-F049B885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644A-CC5B-4097-A14D-6673D3CE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7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B472-8D04-4084-BDEA-A4F01BF7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C3CD-0F3F-4D40-84E0-7D700822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6DEC-8955-4182-A388-D111B5DD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058DB-0972-464B-9A37-0464C1FE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BD43A-C084-4827-97C9-B5EDBB35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0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C43A-E6DC-4ECE-BAC9-A1380BBE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83806-DEBD-4EEE-B01C-96F09A46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6390-6BCE-4502-8FC5-A1DD363C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D19A-A242-493C-996F-1774FB0C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E472C-BE68-44D4-BA68-97ED6903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1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A0B9-203B-4BCE-9EA8-F8111766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9C2C-C045-4218-B425-1B679CB0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03631-57D8-469F-B458-CE107F872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1CF8-B078-4C1F-9550-E5E8C366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31C2B-DCA3-49D9-9EBC-4BB79381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B1FF7-4344-451F-A052-8E517E5E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E47B-8E98-46BC-904C-68E7FB6C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0074B-7EFD-445C-83ED-CCA6B123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5950-FAD0-45ED-9B89-A2D908DB9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7BF54-2F87-4FD3-93C8-39274CE52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5035-8839-4C92-9B23-9AB0EE2A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D1510-F2A1-403A-B8CB-B0E0E948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AFBC-C003-4099-AE49-C6AFD524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1CDFF-27A5-4772-9351-880D2F26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A0A8-8669-4E0F-AF0F-7BE3548C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6A2F0-8F4E-4CDD-A4ED-C077C3B3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1DAF-C5D0-4D5B-8817-B225B395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1E182-FFB6-407F-B2E1-7371ACB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03F18-D04C-455D-A539-CFC0F8C1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117C4-D437-4609-B9E7-0AD9316A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F8B4-0CD4-4EA6-86D9-4714B985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CC74-3A88-493E-B696-FD7035C5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03C8-C42B-488C-AC8E-A5EF5574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164A1-311F-4F0E-A370-560ACF7E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2809C-4947-4196-95CD-725E0CFC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35DB-2FDF-4107-AE99-D4B39C14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D31BA-73A9-4FC4-A291-404AC031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3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1BF-FA0A-45F2-90CE-AD8FFBED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E526B-7439-40C0-9860-771CC4664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91146-2F44-42F7-9D01-15DCCD9A1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5C284-6895-4F13-A19F-97821F26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7054-FFE7-412C-A746-C6AC3DE5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E8E05-97B0-485F-B576-D6DF3581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61596-4C6E-4BCC-9A87-FEB09694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40B51-9DBE-49C3-84DC-2DD05E01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A0039-A973-4882-8555-43166476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9044-3A63-49C2-8113-1C3D829AE1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A9D84-BBE0-460E-8658-ACCF11D43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4144-9B8E-4C63-94AE-47802EA6F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9738-B6AC-409E-9820-FFA2B54D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DAE5A-453E-4744-A606-554CDE9E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50" y="1624576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Analysis of Potential  Expansion Activities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xtend logo">
            <a:extLst>
              <a:ext uri="{FF2B5EF4-FFF2-40B4-BE49-F238E27FC236}">
                <a16:creationId xmlns:a16="http://schemas.microsoft.com/office/drawing/2014/main" id="{B96147FF-92B8-446C-BFCF-BB4A7FA24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4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2AC9-4661-4C13-BBD3-05ADE2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4B22-8893-4F03-A4CA-B269A08A2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5" y="1377756"/>
            <a:ext cx="11353800" cy="49564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Additional points to evaluate</a:t>
            </a:r>
          </a:p>
          <a:p>
            <a:pPr lvl="1"/>
            <a:r>
              <a:rPr lang="en-US" sz="2200" dirty="0"/>
              <a:t>How long does it take to influence the adjustment rate? </a:t>
            </a:r>
          </a:p>
          <a:p>
            <a:pPr lvl="2"/>
            <a:r>
              <a:rPr lang="en-US" sz="1900" dirty="0"/>
              <a:t>Current Data Availability </a:t>
            </a:r>
          </a:p>
          <a:p>
            <a:pPr lvl="3"/>
            <a:r>
              <a:rPr lang="en-US" sz="1700" dirty="0"/>
              <a:t>There are only orders from March – May in the analysis. It is not enough to capture significant time-series effects. </a:t>
            </a:r>
          </a:p>
          <a:p>
            <a:pPr lvl="2"/>
            <a:r>
              <a:rPr lang="en-US" sz="1900" dirty="0"/>
              <a:t>Additional Data Required </a:t>
            </a:r>
          </a:p>
          <a:p>
            <a:pPr lvl="3"/>
            <a:r>
              <a:rPr lang="en-US" sz="1700" dirty="0"/>
              <a:t>Annual data would be useful to capture seasonality effects.</a:t>
            </a:r>
          </a:p>
          <a:p>
            <a:pPr lvl="2"/>
            <a:r>
              <a:rPr lang="en-US" sz="1900" dirty="0"/>
              <a:t>Impact of Analysis</a:t>
            </a:r>
          </a:p>
          <a:p>
            <a:pPr lvl="3"/>
            <a:r>
              <a:rPr lang="en-US" sz="1700" dirty="0"/>
              <a:t>Tailor strategy for targeting business sectors based on expected barriers to increasing attachment rate</a:t>
            </a:r>
          </a:p>
          <a:p>
            <a:pPr lvl="3"/>
            <a:endParaRPr lang="en-US" sz="1700" dirty="0"/>
          </a:p>
          <a:p>
            <a:pPr lvl="1"/>
            <a:r>
              <a:rPr lang="en-US" sz="2200" dirty="0"/>
              <a:t>Is the cut given to merchants an effective incentive?</a:t>
            </a:r>
          </a:p>
          <a:p>
            <a:pPr lvl="2"/>
            <a:r>
              <a:rPr lang="en-US" sz="1900" dirty="0"/>
              <a:t>Current Data Availability </a:t>
            </a:r>
          </a:p>
          <a:p>
            <a:pPr lvl="3"/>
            <a:r>
              <a:rPr lang="en-US" sz="1700" dirty="0"/>
              <a:t>Merchant Cut is provided per merchant per contract. </a:t>
            </a:r>
          </a:p>
          <a:p>
            <a:pPr lvl="3"/>
            <a:r>
              <a:rPr lang="en-US" sz="1700" dirty="0"/>
              <a:t>The negative association in statistical model suggests misalignment.  </a:t>
            </a:r>
          </a:p>
          <a:p>
            <a:pPr lvl="2"/>
            <a:r>
              <a:rPr lang="en-US" sz="1900" dirty="0"/>
              <a:t>Additional Data Required </a:t>
            </a:r>
          </a:p>
          <a:p>
            <a:pPr lvl="3"/>
            <a:r>
              <a:rPr lang="en-US" sz="1700" dirty="0"/>
              <a:t>Greater variation in merchant cuts across products over an annual time-series. </a:t>
            </a:r>
          </a:p>
          <a:p>
            <a:pPr lvl="2"/>
            <a:r>
              <a:rPr lang="en-US" sz="1900" dirty="0"/>
              <a:t>Impact of Analysis</a:t>
            </a:r>
          </a:p>
          <a:p>
            <a:pPr lvl="3"/>
            <a:r>
              <a:rPr lang="en-US" sz="1700" dirty="0"/>
              <a:t>Validates that current incentives are sufficient and to optimize current incentive programs</a:t>
            </a:r>
          </a:p>
          <a:p>
            <a:pPr lvl="2"/>
            <a:endParaRPr lang="en-US" sz="19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0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9668A67-ADCD-4FAE-B063-0632E6B35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5" y="889316"/>
            <a:ext cx="11277600" cy="5695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8E2F0D-0F84-410D-9640-9BEE99554DD5}"/>
              </a:ext>
            </a:extLst>
          </p:cNvPr>
          <p:cNvSpPr txBox="1"/>
          <p:nvPr/>
        </p:nvSpPr>
        <p:spPr>
          <a:xfrm>
            <a:off x="373224" y="121298"/>
            <a:ext cx="5141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144164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61B58B-C501-4F8B-9686-351CBCA916AB}"/>
              </a:ext>
            </a:extLst>
          </p:cNvPr>
          <p:cNvSpPr txBox="1"/>
          <p:nvPr/>
        </p:nvSpPr>
        <p:spPr>
          <a:xfrm>
            <a:off x="541176" y="345233"/>
            <a:ext cx="658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Market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D83B5-6A1F-46D1-B9B4-9D3ABBD1DCB1}"/>
              </a:ext>
            </a:extLst>
          </p:cNvPr>
          <p:cNvSpPr txBox="1"/>
          <p:nvPr/>
        </p:nvSpPr>
        <p:spPr>
          <a:xfrm>
            <a:off x="625152" y="1091681"/>
            <a:ext cx="113460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Warranties are being sold for more expensive Sports &amp; Fitness Equipment products and for Watches &amp; Jewelry.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value covered by jewelry still leaves room for growth.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15 million in jewelry was ordered that was not covered.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than 400k was included in coverage by warranties.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value covered by Sports &amp; Fitness Equipment is stronger than jewelry.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6 million was ordered in Sports &amp; Fitness Equipment not covered.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Over 600k in Sports &amp; Fitness Equipment is covered.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4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CA5DC4D-5DE4-4C3E-9003-973207385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81405"/>
            <a:ext cx="11277600" cy="56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A1FF-0288-4317-B5EF-452DA1E2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37" y="1480393"/>
            <a:ext cx="10059955" cy="2849012"/>
          </a:xfrm>
        </p:spPr>
        <p:txBody>
          <a:bodyPr/>
          <a:lstStyle/>
          <a:p>
            <a:r>
              <a:rPr lang="en-US" sz="2400" dirty="0"/>
              <a:t>Home Security has highest attachment rate</a:t>
            </a:r>
          </a:p>
          <a:p>
            <a:pPr lvl="1"/>
            <a:r>
              <a:rPr lang="en-US" sz="2000" dirty="0"/>
              <a:t>Probably not surprising </a:t>
            </a:r>
          </a:p>
          <a:p>
            <a:pPr lvl="2"/>
            <a:r>
              <a:rPr lang="en-US" sz="1800" dirty="0"/>
              <a:t>If you are going to buy home security, then you probably have a low risk tolerance </a:t>
            </a:r>
          </a:p>
          <a:p>
            <a:pPr lvl="1"/>
            <a:r>
              <a:rPr lang="en-US" sz="2000" dirty="0"/>
              <a:t>Lack of Strong Growth</a:t>
            </a:r>
          </a:p>
          <a:p>
            <a:pPr lvl="2"/>
            <a:r>
              <a:rPr lang="en-US" sz="1800" dirty="0"/>
              <a:t>Since there is limited consumption of the base product, growth will be limited</a:t>
            </a:r>
          </a:p>
          <a:p>
            <a:pPr lvl="2"/>
            <a:r>
              <a:rPr lang="en-US" sz="1800" dirty="0"/>
              <a:t>If growth strategy is more conservative, then it may make sense. </a:t>
            </a:r>
          </a:p>
          <a:p>
            <a:pPr lvl="3"/>
            <a:r>
              <a:rPr lang="en-US" sz="1600" dirty="0"/>
              <a:t>Would require more partners in this area to make this option more attractive.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FF35B-37B1-497E-A6B2-F57D41842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60141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Market Analysis: Attachment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D3875-2B7F-44DB-A8DA-71A633EAEEB1}"/>
              </a:ext>
            </a:extLst>
          </p:cNvPr>
          <p:cNvSpPr txBox="1"/>
          <p:nvPr/>
        </p:nvSpPr>
        <p:spPr>
          <a:xfrm>
            <a:off x="1194318" y="4469363"/>
            <a:ext cx="1015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294A0-AF38-4204-B619-CADEE32E8DF2}"/>
              </a:ext>
            </a:extLst>
          </p:cNvPr>
          <p:cNvSpPr txBox="1"/>
          <p:nvPr/>
        </p:nvSpPr>
        <p:spPr>
          <a:xfrm>
            <a:off x="940837" y="4084945"/>
            <a:ext cx="93959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Sports Equipment has second highest attachment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6 million dollars in product were ordered that were not covered by warranty.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Suggests strong opportunity for growth if  attachment rate could increase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1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9D657-7760-4CF3-95FC-19FF8A85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95503"/>
            <a:ext cx="11277600" cy="566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6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0FA1-41F0-4CE7-9812-A6EC7C15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58FE-D478-443D-903E-100670F5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506" y="1583029"/>
            <a:ext cx="10515600" cy="2718383"/>
          </a:xfrm>
        </p:spPr>
        <p:txBody>
          <a:bodyPr>
            <a:normAutofit/>
          </a:bodyPr>
          <a:lstStyle/>
          <a:p>
            <a:r>
              <a:rPr lang="en-US" sz="2400" dirty="0"/>
              <a:t>Revenue is dependent on Sports and Fitness. </a:t>
            </a:r>
          </a:p>
          <a:p>
            <a:pPr lvl="1"/>
            <a:r>
              <a:rPr lang="en-US" sz="2000" dirty="0"/>
              <a:t> It may be a business risk to have so much revenue coming from one kind of merchant. It would be advisable to increase the diversity of revenue resources . </a:t>
            </a:r>
          </a:p>
          <a:p>
            <a:pPr lvl="1"/>
            <a:r>
              <a:rPr lang="en-US" sz="2000" dirty="0"/>
              <a:t>There is still significant opportunity not captured within Sports and Fitness.</a:t>
            </a:r>
          </a:p>
          <a:p>
            <a:pPr lvl="2"/>
            <a:r>
              <a:rPr lang="en-US" sz="1800" dirty="0"/>
              <a:t>Average Potential Revenue is based on the mean merchant cut and mean price of plan per category. </a:t>
            </a:r>
          </a:p>
          <a:p>
            <a:pPr marL="914400" lvl="2" indent="0">
              <a:buNone/>
            </a:pPr>
            <a:r>
              <a:rPr lang="en-US" sz="1800" dirty="0"/>
              <a:t>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0A422-2FBC-416A-9D35-D579B4A8C8F2}"/>
              </a:ext>
            </a:extLst>
          </p:cNvPr>
          <p:cNvSpPr txBox="1"/>
          <p:nvPr/>
        </p:nvSpPr>
        <p:spPr>
          <a:xfrm>
            <a:off x="931506" y="3568959"/>
            <a:ext cx="95545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strong revenue coming from home security and consumer electronics.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Given the attachment rate for home security, it may make sense to focus business development to encourage stable growth.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consumer electronics follows a similar trend and may benefit from similar support. </a:t>
            </a:r>
          </a:p>
        </p:txBody>
      </p:sp>
    </p:spTree>
    <p:extLst>
      <p:ext uri="{BB962C8B-B14F-4D97-AF65-F5344CB8AC3E}">
        <p14:creationId xmlns:p14="http://schemas.microsoft.com/office/powerpoint/2010/main" val="316000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E1D0-5873-4BD9-8B12-34FCBFF5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559EE-40FC-41D1-9A7E-347CD4F6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502012"/>
            <a:ext cx="6657216" cy="3253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91C747-B417-4E49-AB7C-2888B354A0C5}"/>
              </a:ext>
            </a:extLst>
          </p:cNvPr>
          <p:cNvSpPr txBox="1"/>
          <p:nvPr/>
        </p:nvSpPr>
        <p:spPr>
          <a:xfrm>
            <a:off x="838200" y="1420781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Linear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Explanatory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kind of store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purchase price of product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Cut given to merchant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Is if there is a warranty or not?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Coded as 1 if yes and 0 if not</a:t>
            </a:r>
          </a:p>
          <a:p>
            <a:pPr lvl="2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D699C-4591-4B7C-B184-C26D7A313820}"/>
              </a:ext>
            </a:extLst>
          </p:cNvPr>
          <p:cNvSpPr txBox="1"/>
          <p:nvPr/>
        </p:nvSpPr>
        <p:spPr>
          <a:xfrm>
            <a:off x="1073020" y="4806365"/>
            <a:ext cx="902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positive association between higher product prices and orders for home security merchants and </a:t>
            </a:r>
            <a:r>
              <a:rPr lang="en-US" dirty="0" err="1"/>
              <a:t>Autoparts</a:t>
            </a:r>
            <a:r>
              <a:rPr lang="en-US" dirty="0"/>
              <a:t> &amp; Electronics . </a:t>
            </a:r>
            <a:r>
              <a:rPr lang="en-US" dirty="0" err="1"/>
              <a:t>Autoparts</a:t>
            </a:r>
            <a:r>
              <a:rPr lang="en-US" dirty="0"/>
              <a:t> &amp; Electronics is part of the “intercept.”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the largest negative association with watches and jewelry. </a:t>
            </a:r>
          </a:p>
        </p:txBody>
      </p:sp>
    </p:spTree>
    <p:extLst>
      <p:ext uri="{BB962C8B-B14F-4D97-AF65-F5344CB8AC3E}">
        <p14:creationId xmlns:p14="http://schemas.microsoft.com/office/powerpoint/2010/main" val="205172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D888-4688-4978-9DA0-01B1CC78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2AD2-BAB3-4512-BE49-65EE4948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8"/>
            <a:ext cx="10515600" cy="4351338"/>
          </a:xfrm>
        </p:spPr>
        <p:txBody>
          <a:bodyPr/>
          <a:lstStyle/>
          <a:p>
            <a:r>
              <a:rPr lang="en-US" sz="2400" dirty="0" err="1"/>
              <a:t>Autoparts</a:t>
            </a:r>
            <a:r>
              <a:rPr lang="en-US" sz="2400" dirty="0"/>
              <a:t> &amp; Electronics and Home Security have the lowest barrier to increasing the attachment rate. </a:t>
            </a:r>
          </a:p>
          <a:p>
            <a:pPr lvl="1"/>
            <a:r>
              <a:rPr lang="en-US" sz="2000" dirty="0"/>
              <a:t>However, the amount of revenue gained from business development may not be large. It could make sense to promote balanced growth in business streams. </a:t>
            </a:r>
          </a:p>
          <a:p>
            <a:pPr lvl="1"/>
            <a:endParaRPr lang="en-US" dirty="0"/>
          </a:p>
          <a:p>
            <a:r>
              <a:rPr lang="en-US" sz="2400" dirty="0"/>
              <a:t>Sports &amp; Fitness Equipment has the most opportunity for future revenue.</a:t>
            </a:r>
          </a:p>
          <a:p>
            <a:pPr lvl="1"/>
            <a:r>
              <a:rPr lang="en-US" sz="2000" dirty="0"/>
              <a:t>There are higher barriers in terms of changing the attachment rate.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6149C-8461-43B5-B9F0-BBD402C477C4}"/>
              </a:ext>
            </a:extLst>
          </p:cNvPr>
          <p:cNvSpPr txBox="1"/>
          <p:nvPr/>
        </p:nvSpPr>
        <p:spPr>
          <a:xfrm>
            <a:off x="933061" y="4152123"/>
            <a:ext cx="9535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suggests that a blended strategy may be useful.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short-term strategy could focus on business development with the lower entry 	business sectors: </a:t>
            </a:r>
            <a:r>
              <a:rPr lang="en-US" sz="2000" dirty="0" err="1"/>
              <a:t>Autoparts</a:t>
            </a:r>
            <a:r>
              <a:rPr lang="en-US" sz="2000" dirty="0"/>
              <a:t> &amp; Electronics and Home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long-term strategy could allocate resources to Sports &amp; Fitness.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 is likely that diminishing returns will hit the lower barrier sectors eventually.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Once a threshold is hit, it may make sense to focus more on Sports &amp; Fitness.</a:t>
            </a:r>
          </a:p>
        </p:txBody>
      </p:sp>
    </p:spTree>
    <p:extLst>
      <p:ext uri="{BB962C8B-B14F-4D97-AF65-F5344CB8AC3E}">
        <p14:creationId xmlns:p14="http://schemas.microsoft.com/office/powerpoint/2010/main" val="112921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1237</TotalTime>
  <Words>680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Analysis of Potential  Expansion Activities </vt:lpstr>
      <vt:lpstr>PowerPoint Presentation</vt:lpstr>
      <vt:lpstr>PowerPoint Presentation</vt:lpstr>
      <vt:lpstr>PowerPoint Presentation</vt:lpstr>
      <vt:lpstr>Market Analysis: Attachment </vt:lpstr>
      <vt:lpstr>PowerPoint Presentation</vt:lpstr>
      <vt:lpstr>Revenue Analysis </vt:lpstr>
      <vt:lpstr>Statistical Analysis</vt:lpstr>
      <vt:lpstr>Recommendations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Potential  Expansion Activities</dc:title>
  <dc:creator>Marinelli, Ryan (S&amp;L HHS)</dc:creator>
  <cp:lastModifiedBy>Marinelli, Ryan (S&amp;L HHS)</cp:lastModifiedBy>
  <cp:revision>22</cp:revision>
  <dcterms:created xsi:type="dcterms:W3CDTF">2021-10-10T18:24:54Z</dcterms:created>
  <dcterms:modified xsi:type="dcterms:W3CDTF">2021-10-11T15:02:08Z</dcterms:modified>
</cp:coreProperties>
</file>