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285933-B7B8-41AA-A567-B755380371C3}">
  <a:tblStyle styleId="{83285933-B7B8-41AA-A567-B755380371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09afc32d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09afc32d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09afc32d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09afc32d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09afc32d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09afc32d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09afc32d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09afc32d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858725" y="674051"/>
            <a:ext cx="5361300" cy="936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fr" sz="1999"/>
              <a:t>MongoDB vs MySQL</a:t>
            </a:r>
            <a:endParaRPr sz="2021"/>
          </a:p>
          <a:p>
            <a:pPr indent="0" lvl="0" marL="0" rtl="0" algn="ctr">
              <a:spcBef>
                <a:spcPts val="0"/>
              </a:spcBef>
              <a:spcAft>
                <a:spcPts val="0"/>
              </a:spcAft>
              <a:buNone/>
            </a:pPr>
            <a:r>
              <a:rPr lang="fr" sz="1400">
                <a:solidFill>
                  <a:srgbClr val="828A92"/>
                </a:solidFill>
                <a:highlight>
                  <a:srgbClr val="FFFFFF"/>
                </a:highlight>
                <a:latin typeface="Arial"/>
                <a:ea typeface="Arial"/>
                <a:cs typeface="Arial"/>
                <a:sym typeface="Arial"/>
              </a:rPr>
              <a:t>Introduction to Databases / SQL VS NoSQL</a:t>
            </a:r>
            <a:endParaRPr sz="1400"/>
          </a:p>
          <a:p>
            <a:pPr indent="0" lvl="0" marL="0" rtl="0" algn="ctr">
              <a:spcBef>
                <a:spcPts val="0"/>
              </a:spcBef>
              <a:spcAft>
                <a:spcPts val="0"/>
              </a:spcAft>
              <a:buNone/>
            </a:pPr>
            <a:r>
              <a:t/>
            </a:r>
            <a:endParaRPr/>
          </a:p>
        </p:txBody>
      </p:sp>
      <p:pic>
        <p:nvPicPr>
          <p:cNvPr id="129" name="Google Shape;129;p13"/>
          <p:cNvPicPr preferRelativeResize="0"/>
          <p:nvPr/>
        </p:nvPicPr>
        <p:blipFill>
          <a:blip r:embed="rId3">
            <a:alphaModFix/>
          </a:blip>
          <a:stretch>
            <a:fillRect/>
          </a:stretch>
        </p:blipFill>
        <p:spPr>
          <a:xfrm>
            <a:off x="943663" y="1610358"/>
            <a:ext cx="7191375" cy="215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392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fr" sz="1490">
                <a:solidFill>
                  <a:srgbClr val="000000"/>
                </a:solidFill>
                <a:latin typeface="Arial"/>
                <a:ea typeface="Arial"/>
                <a:cs typeface="Arial"/>
                <a:sym typeface="Arial"/>
              </a:rPr>
              <a:t>What is MySQL?</a:t>
            </a:r>
            <a:endParaRPr sz="14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35" name="Google Shape;135;p14"/>
          <p:cNvSpPr txBox="1"/>
          <p:nvPr>
            <p:ph idx="1" type="body"/>
          </p:nvPr>
        </p:nvSpPr>
        <p:spPr>
          <a:xfrm>
            <a:off x="819150" y="1237700"/>
            <a:ext cx="7505700" cy="3201000"/>
          </a:xfrm>
          <a:prstGeom prst="rect">
            <a:avLst/>
          </a:prstGeom>
        </p:spPr>
        <p:txBody>
          <a:bodyPr anchorCtr="0" anchor="t" bIns="91425" lIns="91425" spcFirstLastPara="1" rIns="91425" wrap="square" tIns="91425">
            <a:normAutofit/>
          </a:bodyPr>
          <a:lstStyle/>
          <a:p>
            <a:pPr indent="-336035" lvl="0" marL="457200" rtl="0" algn="l">
              <a:spcBef>
                <a:spcPts val="0"/>
              </a:spcBef>
              <a:spcAft>
                <a:spcPts val="0"/>
              </a:spcAft>
              <a:buSzPts val="1692"/>
              <a:buChar char="●"/>
            </a:pPr>
            <a:r>
              <a:rPr lang="fr" sz="1691"/>
              <a:t>MySQL is a popular open-source relational database management system (RDBMS) that is developed, distributed and supported by Oracle Corporation.</a:t>
            </a:r>
            <a:endParaRPr sz="1691"/>
          </a:p>
          <a:p>
            <a:pPr indent="-336035" lvl="0" marL="457200" rtl="0" algn="l">
              <a:spcBef>
                <a:spcPts val="0"/>
              </a:spcBef>
              <a:spcAft>
                <a:spcPts val="0"/>
              </a:spcAft>
              <a:buSzPts val="1692"/>
              <a:buChar char="●"/>
            </a:pPr>
            <a:r>
              <a:rPr lang="fr" sz="1691"/>
              <a:t>Like other relational systems, MySQL stores data in tables and uses structured query language (SQL) for database access.</a:t>
            </a:r>
            <a:endParaRPr sz="1691"/>
          </a:p>
          <a:p>
            <a:pPr indent="-336035" lvl="0" marL="457200" rtl="0" algn="l">
              <a:spcBef>
                <a:spcPts val="0"/>
              </a:spcBef>
              <a:spcAft>
                <a:spcPts val="0"/>
              </a:spcAft>
              <a:buSzPts val="1692"/>
              <a:buChar char="●"/>
            </a:pPr>
            <a:r>
              <a:rPr lang="fr" sz="1691"/>
              <a:t>In MySQL, you pre-define your database schema based on your requirements and set up rules to govern the relationships between fields in your tables.</a:t>
            </a:r>
            <a:endParaRPr sz="1691"/>
          </a:p>
          <a:p>
            <a:pPr indent="-336035" lvl="0" marL="457200" rtl="0" algn="l">
              <a:spcBef>
                <a:spcPts val="0"/>
              </a:spcBef>
              <a:spcAft>
                <a:spcPts val="0"/>
              </a:spcAft>
              <a:buSzPts val="1692"/>
              <a:buChar char="●"/>
            </a:pPr>
            <a:r>
              <a:rPr lang="fr" sz="1691"/>
              <a:t>In MySQL, related information may be stored in separate tables, but associated through the use of joins. In this way, data duplication is minimized.</a:t>
            </a:r>
            <a:endParaRPr sz="1691"/>
          </a:p>
          <a:p>
            <a:pPr indent="0" lvl="0" marL="0" rtl="0" algn="l">
              <a:spcBef>
                <a:spcPts val="1200"/>
              </a:spcBef>
              <a:spcAft>
                <a:spcPts val="1200"/>
              </a:spcAft>
              <a:buNone/>
            </a:pPr>
            <a:r>
              <a:t/>
            </a:r>
            <a:endParaRPr/>
          </a:p>
        </p:txBody>
      </p:sp>
      <p:pic>
        <p:nvPicPr>
          <p:cNvPr id="136" name="Google Shape;136;p14"/>
          <p:cNvPicPr preferRelativeResize="0"/>
          <p:nvPr/>
        </p:nvPicPr>
        <p:blipFill>
          <a:blip r:embed="rId3">
            <a:alphaModFix/>
          </a:blip>
          <a:stretch>
            <a:fillRect/>
          </a:stretch>
        </p:blipFill>
        <p:spPr>
          <a:xfrm>
            <a:off x="3497400" y="3797748"/>
            <a:ext cx="1676400" cy="942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392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fr" sz="1490">
                <a:solidFill>
                  <a:srgbClr val="000000"/>
                </a:solidFill>
                <a:latin typeface="Arial"/>
                <a:ea typeface="Arial"/>
                <a:cs typeface="Arial"/>
                <a:sym typeface="Arial"/>
              </a:rPr>
              <a:t>What is MongoDB?</a:t>
            </a:r>
            <a:endParaRPr b="1" sz="14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t/>
            </a:r>
            <a:endParaRPr b="1" sz="14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42" name="Google Shape;142;p15"/>
          <p:cNvSpPr txBox="1"/>
          <p:nvPr>
            <p:ph idx="1" type="body"/>
          </p:nvPr>
        </p:nvSpPr>
        <p:spPr>
          <a:xfrm>
            <a:off x="819150" y="873425"/>
            <a:ext cx="7505700" cy="3405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sz="1650"/>
          </a:p>
          <a:p>
            <a:pPr indent="-333375" lvl="0" marL="457200" rtl="0" algn="l">
              <a:lnSpc>
                <a:spcPct val="95000"/>
              </a:lnSpc>
              <a:spcBef>
                <a:spcPts val="1200"/>
              </a:spcBef>
              <a:spcAft>
                <a:spcPts val="0"/>
              </a:spcAft>
              <a:buSzPts val="1650"/>
              <a:buChar char="●"/>
            </a:pPr>
            <a:r>
              <a:rPr lang="fr" sz="1650"/>
              <a:t>MongoDB is a popular open-source NoSQL database that is developed, distributed, and supported by MongoDB, Inc.</a:t>
            </a:r>
            <a:endParaRPr sz="1650"/>
          </a:p>
          <a:p>
            <a:pPr indent="-333375" lvl="0" marL="457200" rtl="0" algn="l">
              <a:lnSpc>
                <a:spcPct val="95000"/>
              </a:lnSpc>
              <a:spcBef>
                <a:spcPts val="0"/>
              </a:spcBef>
              <a:spcAft>
                <a:spcPts val="0"/>
              </a:spcAft>
              <a:buSzPts val="1650"/>
              <a:buChar char="●"/>
            </a:pPr>
            <a:r>
              <a:rPr lang="fr" sz="1650"/>
              <a:t>Unlike relational systems, MongoDB stores data as documents in collections using a flexible, schema-less design.</a:t>
            </a:r>
            <a:endParaRPr sz="1650"/>
          </a:p>
          <a:p>
            <a:pPr indent="-333375" lvl="0" marL="457200" rtl="0" algn="l">
              <a:lnSpc>
                <a:spcPct val="95000"/>
              </a:lnSpc>
              <a:spcBef>
                <a:spcPts val="0"/>
              </a:spcBef>
              <a:spcAft>
                <a:spcPts val="0"/>
              </a:spcAft>
              <a:buSzPts val="1650"/>
              <a:buChar char="●"/>
            </a:pPr>
            <a:r>
              <a:rPr lang="fr" sz="1650"/>
              <a:t>In MongoDB, there is no need to pre-define a schema. Documents can vary in structure, and fields can be added dynamically as needed.</a:t>
            </a:r>
            <a:endParaRPr sz="1650"/>
          </a:p>
          <a:p>
            <a:pPr indent="-333375" lvl="0" marL="457200" rtl="0" algn="l">
              <a:lnSpc>
                <a:spcPct val="95000"/>
              </a:lnSpc>
              <a:spcBef>
                <a:spcPts val="0"/>
              </a:spcBef>
              <a:spcAft>
                <a:spcPts val="0"/>
              </a:spcAft>
              <a:buSzPts val="1650"/>
              <a:buChar char="●"/>
            </a:pPr>
            <a:r>
              <a:rPr lang="fr" sz="1650"/>
              <a:t>MongoDB does not use SQL; instead, it uses its own query language with support for advanced features like object querying and aggregations.</a:t>
            </a:r>
            <a:endParaRPr sz="1650"/>
          </a:p>
          <a:p>
            <a:pPr indent="-333375" lvl="0" marL="457200" rtl="0" algn="l">
              <a:lnSpc>
                <a:spcPct val="95000"/>
              </a:lnSpc>
              <a:spcBef>
                <a:spcPts val="0"/>
              </a:spcBef>
              <a:spcAft>
                <a:spcPts val="0"/>
              </a:spcAft>
              <a:buSzPts val="1650"/>
              <a:buChar char="●"/>
            </a:pPr>
            <a:r>
              <a:rPr lang="fr" sz="1650"/>
              <a:t>In MongoDB, related information can be embedded within a single document or linked across collections without requiring joins, which helps in minimizing data duplication while improving performance with large datasets</a:t>
            </a:r>
            <a:endParaRPr sz="1650"/>
          </a:p>
        </p:txBody>
      </p:sp>
      <p:pic>
        <p:nvPicPr>
          <p:cNvPr id="143" name="Google Shape;143;p15"/>
          <p:cNvPicPr preferRelativeResize="0"/>
          <p:nvPr/>
        </p:nvPicPr>
        <p:blipFill>
          <a:blip r:embed="rId3">
            <a:alphaModFix/>
          </a:blip>
          <a:stretch>
            <a:fillRect/>
          </a:stretch>
        </p:blipFill>
        <p:spPr>
          <a:xfrm>
            <a:off x="2992925" y="4067850"/>
            <a:ext cx="2822276" cy="69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64600"/>
            <a:ext cx="7505700" cy="392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fr" sz="1490">
                <a:solidFill>
                  <a:srgbClr val="000000"/>
                </a:solidFill>
                <a:latin typeface="Arial"/>
                <a:ea typeface="Arial"/>
                <a:cs typeface="Arial"/>
                <a:sym typeface="Arial"/>
              </a:rPr>
              <a:t> Key Differences Between MySQL and MongoDB</a:t>
            </a:r>
            <a:endParaRPr b="1" sz="14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t/>
            </a:r>
            <a:endParaRPr b="1" sz="14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700"/>
          </a:p>
        </p:txBody>
      </p:sp>
      <p:graphicFrame>
        <p:nvGraphicFramePr>
          <p:cNvPr id="149" name="Google Shape;149;p16"/>
          <p:cNvGraphicFramePr/>
          <p:nvPr/>
        </p:nvGraphicFramePr>
        <p:xfrm>
          <a:off x="430075" y="1291500"/>
          <a:ext cx="3000000" cy="3000000"/>
        </p:xfrm>
        <a:graphic>
          <a:graphicData uri="http://schemas.openxmlformats.org/drawingml/2006/table">
            <a:tbl>
              <a:tblPr>
                <a:noFill/>
                <a:tableStyleId>{83285933-B7B8-41AA-A567-B755380371C3}</a:tableStyleId>
              </a:tblPr>
              <a:tblGrid>
                <a:gridCol w="3627350"/>
                <a:gridCol w="4609550"/>
              </a:tblGrid>
              <a:tr h="453200">
                <a:tc>
                  <a:txBody>
                    <a:bodyPr/>
                    <a:lstStyle/>
                    <a:p>
                      <a:pPr indent="0" lvl="0" marL="0" rtl="0" algn="ctr">
                        <a:lnSpc>
                          <a:spcPct val="115000"/>
                        </a:lnSpc>
                        <a:spcBef>
                          <a:spcPts val="0"/>
                        </a:spcBef>
                        <a:spcAft>
                          <a:spcPts val="0"/>
                        </a:spcAft>
                        <a:buNone/>
                      </a:pPr>
                      <a:r>
                        <a:rPr b="1" lang="fr" sz="1100"/>
                        <a:t>MySQL</a:t>
                      </a:r>
                      <a:endParaRPr b="1" sz="1100"/>
                    </a:p>
                  </a:txBody>
                  <a:tcPr marT="91425" marB="91425" marR="91425" marL="91425"/>
                </a:tc>
                <a:tc>
                  <a:txBody>
                    <a:bodyPr/>
                    <a:lstStyle/>
                    <a:p>
                      <a:pPr indent="0" lvl="0" marL="0" rtl="0" algn="ctr">
                        <a:lnSpc>
                          <a:spcPct val="115000"/>
                        </a:lnSpc>
                        <a:spcBef>
                          <a:spcPts val="0"/>
                        </a:spcBef>
                        <a:spcAft>
                          <a:spcPts val="0"/>
                        </a:spcAft>
                        <a:buNone/>
                      </a:pPr>
                      <a:r>
                        <a:rPr b="1" lang="fr" sz="1100"/>
                        <a:t>MongoDB</a:t>
                      </a:r>
                      <a:endParaRPr b="1" sz="1100"/>
                    </a:p>
                  </a:txBody>
                  <a:tcPr marT="91425" marB="91425" marR="91425" marL="91425"/>
                </a:tc>
              </a:tr>
              <a:tr h="430075">
                <a:tc>
                  <a:txBody>
                    <a:bodyPr/>
                    <a:lstStyle/>
                    <a:p>
                      <a:pPr indent="0" lvl="0" marL="0" rtl="0" algn="l">
                        <a:spcBef>
                          <a:spcPts val="0"/>
                        </a:spcBef>
                        <a:spcAft>
                          <a:spcPts val="0"/>
                        </a:spcAft>
                        <a:buNone/>
                      </a:pPr>
                      <a:r>
                        <a:rPr lang="fr" sz="1100"/>
                        <a:t>MySQL represents data in </a:t>
                      </a:r>
                      <a:r>
                        <a:rPr b="1" lang="fr" sz="1100"/>
                        <a:t>tables and rows</a:t>
                      </a:r>
                      <a:r>
                        <a:rPr lang="fr" sz="1100"/>
                        <a:t>.</a:t>
                      </a:r>
                      <a:endParaRPr sz="1100"/>
                    </a:p>
                  </a:txBody>
                  <a:tcPr marT="91425" marB="91425" marR="91425" marL="91425"/>
                </a:tc>
                <a:tc>
                  <a:txBody>
                    <a:bodyPr/>
                    <a:lstStyle/>
                    <a:p>
                      <a:pPr indent="0" lvl="0" marL="0" rtl="0" algn="l">
                        <a:spcBef>
                          <a:spcPts val="0"/>
                        </a:spcBef>
                        <a:spcAft>
                          <a:spcPts val="0"/>
                        </a:spcAft>
                        <a:buNone/>
                      </a:pPr>
                      <a:r>
                        <a:rPr lang="fr" sz="1100"/>
                        <a:t>MongoDB represents data as </a:t>
                      </a:r>
                      <a:r>
                        <a:rPr b="1" lang="fr" sz="1100"/>
                        <a:t>collections of JSON documents</a:t>
                      </a:r>
                      <a:r>
                        <a:rPr lang="fr" sz="1100"/>
                        <a:t>.</a:t>
                      </a:r>
                      <a:endParaRPr sz="1100"/>
                    </a:p>
                  </a:txBody>
                  <a:tcPr marT="91425" marB="91425" marR="91425" marL="91425"/>
                </a:tc>
              </a:tr>
              <a:tr h="430075">
                <a:tc>
                  <a:txBody>
                    <a:bodyPr/>
                    <a:lstStyle/>
                    <a:p>
                      <a:pPr indent="0" lvl="0" marL="0" rtl="0" algn="l">
                        <a:spcBef>
                          <a:spcPts val="0"/>
                        </a:spcBef>
                        <a:spcAft>
                          <a:spcPts val="0"/>
                        </a:spcAft>
                        <a:buNone/>
                      </a:pPr>
                      <a:r>
                        <a:rPr lang="fr" sz="1100"/>
                        <a:t>MySQL stands for </a:t>
                      </a:r>
                      <a:r>
                        <a:rPr b="1" lang="fr" sz="1100"/>
                        <a:t>Structured Query Language</a:t>
                      </a:r>
                      <a:r>
                        <a:rPr lang="fr" sz="1100"/>
                        <a:t>.</a:t>
                      </a:r>
                      <a:endParaRPr sz="1100"/>
                    </a:p>
                  </a:txBody>
                  <a:tcPr marT="91425" marB="91425" marR="91425" marL="91425"/>
                </a:tc>
                <a:tc>
                  <a:txBody>
                    <a:bodyPr/>
                    <a:lstStyle/>
                    <a:p>
                      <a:pPr indent="0" lvl="0" marL="0" rtl="0" algn="l">
                        <a:spcBef>
                          <a:spcPts val="0"/>
                        </a:spcBef>
                        <a:spcAft>
                          <a:spcPts val="0"/>
                        </a:spcAft>
                        <a:buNone/>
                      </a:pPr>
                      <a:r>
                        <a:rPr lang="fr" sz="1100"/>
                        <a:t>MongoDB uses </a:t>
                      </a:r>
                      <a:r>
                        <a:rPr b="1" lang="fr" sz="1100"/>
                        <a:t>object querying</a:t>
                      </a:r>
                      <a:r>
                        <a:rPr lang="fr" sz="1100"/>
                        <a:t>.</a:t>
                      </a:r>
                      <a:endParaRPr sz="1100"/>
                    </a:p>
                  </a:txBody>
                  <a:tcPr marT="91425" marB="91425" marR="91425" marL="91425"/>
                </a:tc>
              </a:tr>
              <a:tr h="846325">
                <a:tc>
                  <a:txBody>
                    <a:bodyPr/>
                    <a:lstStyle/>
                    <a:p>
                      <a:pPr indent="0" lvl="0" marL="0" rtl="0" algn="l">
                        <a:spcBef>
                          <a:spcPts val="0"/>
                        </a:spcBef>
                        <a:spcAft>
                          <a:spcPts val="0"/>
                        </a:spcAft>
                        <a:buNone/>
                      </a:pPr>
                      <a:r>
                        <a:rPr lang="fr" sz="1100"/>
                        <a:t>One of the best things about MySQL and relational databases, in general, is the support for </a:t>
                      </a:r>
                      <a:r>
                        <a:rPr b="1" lang="fr" sz="1100"/>
                        <a:t>JOIN operations</a:t>
                      </a:r>
                      <a:r>
                        <a:rPr lang="fr" sz="1100"/>
                        <a:t>.</a:t>
                      </a:r>
                      <a:endParaRPr sz="1100"/>
                    </a:p>
                  </a:txBody>
                  <a:tcPr marT="91425" marB="91425" marR="91425" marL="91425"/>
                </a:tc>
                <a:tc>
                  <a:txBody>
                    <a:bodyPr/>
                    <a:lstStyle/>
                    <a:p>
                      <a:pPr indent="0" lvl="0" marL="0" rtl="0" algn="l">
                        <a:spcBef>
                          <a:spcPts val="0"/>
                        </a:spcBef>
                        <a:spcAft>
                          <a:spcPts val="0"/>
                        </a:spcAft>
                        <a:buNone/>
                      </a:pPr>
                      <a:r>
                        <a:rPr lang="fr" sz="1100"/>
                        <a:t>MongoDB does not support joins, but it does multi-dimensional data types such as arrays and even other documents. Placing one document inside another is referred to as </a:t>
                      </a:r>
                      <a:r>
                        <a:rPr b="1" lang="fr" sz="1100"/>
                        <a:t>embedding</a:t>
                      </a:r>
                      <a:r>
                        <a:rPr lang="fr" sz="1100"/>
                        <a:t>.</a:t>
                      </a:r>
                      <a:endParaRPr sz="1100"/>
                    </a:p>
                  </a:txBody>
                  <a:tcPr marT="91425" marB="91425" marR="91425" marL="91425"/>
                </a:tc>
              </a:tr>
              <a:tr h="1239425">
                <a:tc>
                  <a:txBody>
                    <a:bodyPr/>
                    <a:lstStyle/>
                    <a:p>
                      <a:pPr indent="0" lvl="0" marL="0" rtl="0" algn="l">
                        <a:spcBef>
                          <a:spcPts val="0"/>
                        </a:spcBef>
                        <a:spcAft>
                          <a:spcPts val="0"/>
                        </a:spcAft>
                        <a:buNone/>
                      </a:pPr>
                      <a:r>
                        <a:rPr lang="fr"/>
                        <a:t>MySQL requires you to define your tables and columns before you can store anything, and every row in a table must have the same columns.</a:t>
                      </a:r>
                      <a:endParaRPr/>
                    </a:p>
                  </a:txBody>
                  <a:tcPr marT="91425" marB="91425" marR="91425" marL="91425"/>
                </a:tc>
                <a:tc>
                  <a:txBody>
                    <a:bodyPr/>
                    <a:lstStyle/>
                    <a:p>
                      <a:pPr indent="0" lvl="0" marL="0" rtl="0" algn="l">
                        <a:spcBef>
                          <a:spcPts val="0"/>
                        </a:spcBef>
                        <a:spcAft>
                          <a:spcPts val="0"/>
                        </a:spcAft>
                        <a:buNone/>
                      </a:pPr>
                      <a:r>
                        <a:rPr lang="fr"/>
                        <a:t>One of the favorite things about MongoDB is that you don't define the schema. You just drop in documents, and two documents within a collection don't even have to match.</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392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fr" sz="1490">
                <a:solidFill>
                  <a:srgbClr val="000000"/>
                </a:solidFill>
                <a:latin typeface="Arial"/>
                <a:ea typeface="Arial"/>
                <a:cs typeface="Arial"/>
                <a:sym typeface="Arial"/>
              </a:rPr>
              <a:t>Conclusion: Choosing Between MySQL and MongoDB</a:t>
            </a:r>
            <a:r>
              <a:rPr b="1" lang="fr" sz="1490">
                <a:solidFill>
                  <a:srgbClr val="000000"/>
                </a:solidFill>
                <a:latin typeface="Arial"/>
                <a:ea typeface="Arial"/>
                <a:cs typeface="Arial"/>
                <a:sym typeface="Arial"/>
              </a:rPr>
              <a:t>?</a:t>
            </a:r>
            <a:endParaRPr sz="14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55" name="Google Shape;155;p17"/>
          <p:cNvSpPr txBox="1"/>
          <p:nvPr>
            <p:ph idx="1" type="body"/>
          </p:nvPr>
        </p:nvSpPr>
        <p:spPr>
          <a:xfrm>
            <a:off x="819150" y="1237700"/>
            <a:ext cx="7505700" cy="32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400">
                <a:solidFill>
                  <a:srgbClr val="000000"/>
                </a:solidFill>
                <a:latin typeface="Arial"/>
                <a:ea typeface="Arial"/>
                <a:cs typeface="Arial"/>
                <a:sym typeface="Arial"/>
              </a:rPr>
              <a:t>Choose MySQL</a:t>
            </a:r>
            <a:r>
              <a:rPr lang="fr" sz="1400">
                <a:solidFill>
                  <a:srgbClr val="000000"/>
                </a:solidFill>
                <a:latin typeface="Arial"/>
                <a:ea typeface="Arial"/>
                <a:cs typeface="Arial"/>
                <a:sym typeface="Arial"/>
              </a:rPr>
              <a:t> if your application requires structured data, clear schemas, and complex relationships between data (using JOINs), and you prefer strong ACID compliance for transactions. It's ideal for systems where data integrity and consistency are critical, such as financial applications, ERP systems, or other transactional systems.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fr" sz="1400">
                <a:solidFill>
                  <a:srgbClr val="000000"/>
                </a:solidFill>
                <a:latin typeface="Arial"/>
                <a:ea typeface="Arial"/>
                <a:cs typeface="Arial"/>
                <a:sym typeface="Arial"/>
              </a:rPr>
              <a:t>Choose MongoDB</a:t>
            </a:r>
            <a:r>
              <a:rPr lang="fr" sz="1400">
                <a:solidFill>
                  <a:srgbClr val="000000"/>
                </a:solidFill>
                <a:latin typeface="Arial"/>
                <a:ea typeface="Arial"/>
                <a:cs typeface="Arial"/>
                <a:sym typeface="Arial"/>
              </a:rPr>
              <a:t> if you need flexibility with data structures, work with large volumes of unstructured or semi-structured data, and prioritize performance and scalability. MongoDB is well-suited for applications like real-time analytics, content management systems, or situations where the schema might evolve over time.</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600"/>
          </a:p>
        </p:txBody>
      </p:sp>
      <p:pic>
        <p:nvPicPr>
          <p:cNvPr id="156" name="Google Shape;156;p17"/>
          <p:cNvPicPr preferRelativeResize="0"/>
          <p:nvPr/>
        </p:nvPicPr>
        <p:blipFill>
          <a:blip r:embed="rId3">
            <a:alphaModFix/>
          </a:blip>
          <a:stretch>
            <a:fillRect/>
          </a:stretch>
        </p:blipFill>
        <p:spPr>
          <a:xfrm>
            <a:off x="7165675" y="3363200"/>
            <a:ext cx="1538374" cy="1538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