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2zV8ttpHrye8jLP8+4pjugiC2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9A439F-A7AB-4035-8949-C9EE9C776F65}">
  <a:tblStyle styleId="{889A439F-A7AB-4035-8949-C9EE9C776F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f48917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f489179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f489179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f489179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f29589f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f29589f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f489179e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f489179e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f489179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f489179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f489179e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f489179e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f29589f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f29589f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29589f3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29589f3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3928aa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f3928aa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f3928aa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f3928aa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f3928aa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f3928aa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f29589f3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f29589f3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f29589f3d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f29589f3d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f29589f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f29589f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2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93" name="Google Shape;93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97" name="Google Shape;97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3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15;p13"/>
          <p:cNvSpPr txBox="1"/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13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 t="11802" b="11809"/>
          <a:stretch/>
        </p:blipFill>
        <p:spPr>
          <a:xfrm>
            <a:off x="0" y="487825"/>
            <a:ext cx="9144003" cy="465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B6D7A8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274E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36" name="Google Shape;3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40" name="Google Shape;40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62" name="Google Shape;62;p1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9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67" name="Google Shape;67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9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71" name="Google Shape;71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 idx="4294967295"/>
          </p:nvPr>
        </p:nvSpPr>
        <p:spPr>
          <a:xfrm>
            <a:off x="756550" y="1255125"/>
            <a:ext cx="7712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unito"/>
              <a:buNone/>
            </a:pPr>
            <a:r>
              <a:rPr lang="en" sz="5200" b="1">
                <a:solidFill>
                  <a:schemeClr val="dk1"/>
                </a:solidFill>
              </a:rPr>
              <a:t>Security Project Report</a:t>
            </a:r>
            <a:endParaRPr sz="6419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689025" y="2704650"/>
            <a:ext cx="5975100" cy="80018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Group 68</a:t>
            </a:r>
            <a:endParaRPr sz="2000" u="none" strike="noStrike" cap="none" dirty="0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Kim Csoka (10722831)</a:t>
            </a:r>
            <a:r>
              <a:rPr lang="en" sz="1100" dirty="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" sz="1100" b="0" i="0" u="none" strike="noStrike" cap="none" dirty="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Hayden Williams (11132817)</a:t>
            </a:r>
            <a:r>
              <a:rPr lang="en" sz="1100" dirty="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	               Ryan Indrananda (10852565)</a:t>
            </a:r>
            <a:endParaRPr sz="1100" dirty="0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f489179e3_0_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SYN Cookies Strategy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197" name="Google Shape;197;g16f489179e3_0_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Cryptographic hashing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File server replies to SYN request with crafted SYN-ACK responses without adding to the SYN queue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Protects SYN queue from overloading under SYN flood attacks</a:t>
            </a:r>
            <a:endParaRPr>
              <a:solidFill>
                <a:srgbClr val="1A1A1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Layer 4 (Transport layer) of the OSI model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98" name="Google Shape;198;g16f489179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50" y="645799"/>
            <a:ext cx="2519107" cy="13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6f489179e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025" y="2904400"/>
            <a:ext cx="2442824" cy="18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6f489179e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244" y="3791075"/>
            <a:ext cx="764751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f489179e3_0_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Benefits and Limitations of SYN Cookies</a:t>
            </a:r>
            <a:endParaRPr>
              <a:solidFill>
                <a:srgbClr val="1A1A1A"/>
              </a:solidFill>
            </a:endParaRPr>
          </a:p>
        </p:txBody>
      </p:sp>
      <p:graphicFrame>
        <p:nvGraphicFramePr>
          <p:cNvPr id="206" name="Google Shape;206;g16f489179e3_0_5"/>
          <p:cNvGraphicFramePr/>
          <p:nvPr/>
        </p:nvGraphicFramePr>
        <p:xfrm>
          <a:off x="952500" y="1833788"/>
          <a:ext cx="7239000" cy="2403606"/>
        </p:xfrm>
        <a:graphic>
          <a:graphicData uri="http://schemas.openxmlformats.org/drawingml/2006/table">
            <a:tbl>
              <a:tblPr>
                <a:noFill/>
                <a:tableStyleId>{889A439F-A7AB-4035-8949-C9EE9C776F65}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Benefits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1A1A1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rgbClr val="1A1A1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Cryptographic initial sequence numbers = difficult for potential attackers to predict</a:t>
                      </a:r>
                      <a:endParaRPr sz="1300">
                        <a:solidFill>
                          <a:srgbClr val="233A4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A44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rgbClr val="1A1A1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necessary for clients to be aware of use of SYN cookies</a:t>
                      </a:r>
                      <a:endParaRPr sz="1300">
                        <a:solidFill>
                          <a:srgbClr val="1A1A1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rgbClr val="1A1A1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allocation of resources following first SYN packet by file server</a:t>
                      </a:r>
                      <a:endParaRPr sz="1300">
                        <a:solidFill>
                          <a:srgbClr val="1A1A1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rgbClr val="1A1A1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further alterations to specifications of TCP protocol required</a:t>
                      </a:r>
                      <a:endParaRPr sz="1300">
                        <a:solidFill>
                          <a:srgbClr val="1A1A1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A4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all TCP data fits into 32-bit long ACK/SEQ number field, some TCP options will be unavailable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A44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Computationally expensive and increase load on file server’s resources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A44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reduce traffic to file server, potentially renders it futile against future flooding attacks targeting bandwidth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f29589f3d_0_16"/>
          <p:cNvSpPr txBox="1">
            <a:spLocks noGrp="1"/>
          </p:cNvSpPr>
          <p:nvPr>
            <p:ph type="title"/>
          </p:nvPr>
        </p:nvSpPr>
        <p:spPr>
          <a:xfrm>
            <a:off x="939425" y="845600"/>
            <a:ext cx="5081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Mitigation Strategies (Outsourced)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12" name="Google Shape;212;g16f29589f3d_0_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Cloudflare - global vendor - “secure, reliable, private, fast internet”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Increasing backlog queue (number of half-open connections that devices allow to cater for higher number of SYN packets)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Oldest half-open connection is recycled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Cloudflare mitigates by standing between targeted server and SYN flood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</p:txBody>
      </p:sp>
      <p:pic>
        <p:nvPicPr>
          <p:cNvPr id="213" name="Google Shape;213;g16f29589f3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825" y="479938"/>
            <a:ext cx="252950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f489179e3_0_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6f489179e3_0_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g16f489179e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74" y="1191650"/>
            <a:ext cx="4138849" cy="276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6f489179e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74" y="2023450"/>
            <a:ext cx="2473325" cy="16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6f489179e3_0_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Service Level Agreement (SLA)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27" name="Google Shape;227;g16f489179e3_0_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Agreement between customer and vendor - offered provisions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Formalises communication pipeline between vendor and client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Strengthens trust between parties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Expectations between parties are clearly defined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Legally enforceable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28" name="Google Shape;228;g16f489179e3_0_16"/>
          <p:cNvSpPr txBox="1"/>
          <p:nvPr/>
        </p:nvSpPr>
        <p:spPr>
          <a:xfrm>
            <a:off x="1853650" y="2647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f489179e3_0_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Key Performance Indicators (KPIs)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234" name="Google Shape;234;g16f489179e3_0_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Quantifiable metrics of how well vendors fulfill and perform in comparison to agreement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E.g. 99.9% service uptime, 24/7 support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Set important benchmark in vendor’s capability in managing client’s network and its vulnerabilities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235" name="Google Shape;235;g16f489179e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062" y="3076025"/>
            <a:ext cx="1727875" cy="1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29589f3d_0_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Content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14" name="Google Shape;114;g16f29589f3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38" y="1640063"/>
            <a:ext cx="775123" cy="77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6f29589f3d_0_1"/>
          <p:cNvSpPr txBox="1"/>
          <p:nvPr/>
        </p:nvSpPr>
        <p:spPr>
          <a:xfrm>
            <a:off x="2170050" y="1827525"/>
            <a:ext cx="25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TCP Protocol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6f29589f3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875" y="2406800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f29589f3d_0_1"/>
          <p:cNvSpPr txBox="1"/>
          <p:nvPr/>
        </p:nvSpPr>
        <p:spPr>
          <a:xfrm>
            <a:off x="2170050" y="25103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Identified Anomalies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6f29589f3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876" y="3857850"/>
            <a:ext cx="607250" cy="6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6f29589f3d_0_1"/>
          <p:cNvSpPr txBox="1"/>
          <p:nvPr/>
        </p:nvSpPr>
        <p:spPr>
          <a:xfrm>
            <a:off x="2170050" y="3960025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Mitigation Strategies (On Premise and Outsourced)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6f29589f3d_0_1"/>
          <p:cNvSpPr txBox="1"/>
          <p:nvPr/>
        </p:nvSpPr>
        <p:spPr>
          <a:xfrm>
            <a:off x="2162325" y="3184088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attack - SYN flood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6f29589f3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063" y="2996650"/>
            <a:ext cx="968870" cy="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f29589f3d_3_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Transmission Control Protocol (TCP)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127" name="Google Shape;127;g16f29589f3d_3_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059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Operates at Layer 4 (Transport Layer) of the OSI model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Intermediary between two applications used to transfer data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Data arrives in order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Data has minimal errors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Duplicate data gets discarded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Lost or damaged data gets re-sent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28" name="Google Shape;128;g16f29589f3d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00" y="2241300"/>
            <a:ext cx="4960650" cy="19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f3928aab0_0_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Connection Establishment (3-way Handshake)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34" name="Google Shape;134;g16f3928aab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6928"/>
            <a:ext cx="7505700" cy="32515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6f3928aab0_0_0"/>
          <p:cNvSpPr txBox="1"/>
          <p:nvPr/>
        </p:nvSpPr>
        <p:spPr>
          <a:xfrm>
            <a:off x="3713225" y="2058950"/>
            <a:ext cx="164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 # 9001 | ACK # 0 | SYN # 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6f3928aab0_0_0"/>
          <p:cNvSpPr txBox="1"/>
          <p:nvPr/>
        </p:nvSpPr>
        <p:spPr>
          <a:xfrm>
            <a:off x="3637025" y="2904675"/>
            <a:ext cx="190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 # 5001 | ACK # 9002 | SYN # 1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6f3928aab0_0_0"/>
          <p:cNvSpPr txBox="1"/>
          <p:nvPr/>
        </p:nvSpPr>
        <p:spPr>
          <a:xfrm>
            <a:off x="3713225" y="3813825"/>
            <a:ext cx="183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 # 9002 | ACK # 5002 | SYN # 0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f3928aab0_0_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Data Transfer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43" name="Google Shape;143;g16f3928aab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425" y="2093050"/>
            <a:ext cx="4797875" cy="15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6f3928aab0_0_5"/>
          <p:cNvSpPr txBox="1">
            <a:spLocks noGrp="1"/>
          </p:cNvSpPr>
          <p:nvPr>
            <p:ph type="body" idx="1"/>
          </p:nvPr>
        </p:nvSpPr>
        <p:spPr>
          <a:xfrm>
            <a:off x="557525" y="1800200"/>
            <a:ext cx="3465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Computer and server opened connection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Computer sends a packet of data with a sequence number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Server acknowledges the data by setting the ACK bit and increasing the acknowledgment number by the length of received data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Continues until all data is sent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3928aab0_0_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Connection Termination (4-way Handshake)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50" name="Google Shape;150;g16f3928aab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900" y="2195875"/>
            <a:ext cx="4576975" cy="1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6f3928aab0_0_1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465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Client sends segment with FIN bit 1 and enters FIN_WAIT_1 state</a:t>
            </a:r>
            <a:endParaRPr>
              <a:solidFill>
                <a:srgbClr val="1A1A1A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Server receives segment, frees up buffers, enters CLOSE_WAIT state and sends ACK back</a:t>
            </a:r>
            <a:endParaRPr>
              <a:solidFill>
                <a:srgbClr val="1A1A1A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Client enters FIN_WAIT_2 state and terminates client to server connection</a:t>
            </a:r>
            <a:endParaRPr>
              <a:solidFill>
                <a:srgbClr val="1A1A1A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Server sends segment with FIN bit 1 and waits for an ACK</a:t>
            </a:r>
            <a:endParaRPr>
              <a:solidFill>
                <a:srgbClr val="1A1A1A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Client acknowledges servers segment and enters TIME_WAIT state</a:t>
            </a:r>
            <a:endParaRPr>
              <a:solidFill>
                <a:srgbClr val="1A1A1A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Waits a period of time and closes connection and releases all resources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f29589f3d_3_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Capture File - Identified Anomalies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157" name="Google Shape;157;g16f29589f3d_3_14"/>
          <p:cNvSpPr txBox="1">
            <a:spLocks noGrp="1"/>
          </p:cNvSpPr>
          <p:nvPr>
            <p:ph type="body" idx="1"/>
          </p:nvPr>
        </p:nvSpPr>
        <p:spPr>
          <a:xfrm>
            <a:off x="752350" y="1698450"/>
            <a:ext cx="6078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High volume of </a:t>
            </a:r>
            <a:r>
              <a:rPr lang="en" b="1">
                <a:solidFill>
                  <a:srgbClr val="1A1A1A"/>
                </a:solidFill>
              </a:rPr>
              <a:t>incomplete SYN segments</a:t>
            </a:r>
            <a:r>
              <a:rPr lang="en">
                <a:solidFill>
                  <a:srgbClr val="1A1A1A"/>
                </a:solidFill>
              </a:rPr>
              <a:t>  -&gt; Incomplete three-way handshake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Source only requests SYN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No server acknowledgements (SYN-ACK_ 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No client response (ACK) for connection</a:t>
            </a:r>
            <a:br>
              <a:rPr lang="en">
                <a:solidFill>
                  <a:srgbClr val="1A1A1A"/>
                </a:solidFill>
              </a:rPr>
            </a:b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 b="1">
                <a:solidFill>
                  <a:srgbClr val="1A1A1A"/>
                </a:solidFill>
              </a:rPr>
              <a:t>All ports</a:t>
            </a:r>
            <a:r>
              <a:rPr lang="en">
                <a:solidFill>
                  <a:srgbClr val="1A1A1A"/>
                </a:solidFill>
              </a:rPr>
              <a:t> of destination 200.200.1.77 being </a:t>
            </a:r>
            <a:r>
              <a:rPr lang="en" b="1">
                <a:solidFill>
                  <a:srgbClr val="1A1A1A"/>
                </a:solidFill>
              </a:rPr>
              <a:t>targeted </a:t>
            </a:r>
            <a:r>
              <a:rPr lang="en">
                <a:solidFill>
                  <a:srgbClr val="1A1A1A"/>
                </a:solidFill>
              </a:rPr>
              <a:t>within</a:t>
            </a:r>
            <a:r>
              <a:rPr lang="en" b="1">
                <a:solidFill>
                  <a:srgbClr val="1A1A1A"/>
                </a:solidFill>
              </a:rPr>
              <a:t> short-time frame</a:t>
            </a:r>
            <a:br>
              <a:rPr lang="en">
                <a:solidFill>
                  <a:srgbClr val="1A1A1A"/>
                </a:solidFill>
              </a:rPr>
            </a:b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 b="1">
                <a:solidFill>
                  <a:srgbClr val="1A1A1A"/>
                </a:solidFill>
              </a:rPr>
              <a:t>Spoofed</a:t>
            </a:r>
            <a:r>
              <a:rPr lang="en">
                <a:solidFill>
                  <a:srgbClr val="1A1A1A"/>
                </a:solidFill>
              </a:rPr>
              <a:t> addresses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Same </a:t>
            </a:r>
            <a:r>
              <a:rPr lang="en" b="1">
                <a:solidFill>
                  <a:srgbClr val="1A1A1A"/>
                </a:solidFill>
              </a:rPr>
              <a:t>TTL values </a:t>
            </a:r>
            <a:r>
              <a:rPr lang="en">
                <a:solidFill>
                  <a:srgbClr val="1A1A1A"/>
                </a:solidFill>
              </a:rPr>
              <a:t>of 64</a:t>
            </a:r>
            <a:r>
              <a:rPr lang="en" b="1">
                <a:solidFill>
                  <a:srgbClr val="1A1A1A"/>
                </a:solidFill>
              </a:rPr>
              <a:t> </a:t>
            </a:r>
            <a:r>
              <a:rPr lang="en">
                <a:solidFill>
                  <a:srgbClr val="1A1A1A"/>
                </a:solidFill>
              </a:rPr>
              <a:t>for each packet indicating coming from same router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f29589f3d_3_5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DOS SYN Flood attack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63" name="Google Shape;163;g16f29589f3d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275" y="1633775"/>
            <a:ext cx="1352025" cy="108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16f29589f3d_3_57"/>
          <p:cNvCxnSpPr/>
          <p:nvPr/>
        </p:nvCxnSpPr>
        <p:spPr>
          <a:xfrm rot="10800000" flipH="1">
            <a:off x="3685200" y="2093858"/>
            <a:ext cx="1611900" cy="18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g16f29589f3d_3_57"/>
          <p:cNvCxnSpPr/>
          <p:nvPr/>
        </p:nvCxnSpPr>
        <p:spPr>
          <a:xfrm rot="10800000" flipH="1">
            <a:off x="3685200" y="2213839"/>
            <a:ext cx="1611900" cy="18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g16f29589f3d_3_57"/>
          <p:cNvCxnSpPr/>
          <p:nvPr/>
        </p:nvCxnSpPr>
        <p:spPr>
          <a:xfrm rot="10800000" flipH="1">
            <a:off x="3685200" y="2333819"/>
            <a:ext cx="1611900" cy="18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g16f29589f3d_3_57"/>
          <p:cNvCxnSpPr/>
          <p:nvPr/>
        </p:nvCxnSpPr>
        <p:spPr>
          <a:xfrm rot="10800000" flipH="1">
            <a:off x="3685200" y="2453800"/>
            <a:ext cx="1611900" cy="18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g16f29589f3d_3_57"/>
          <p:cNvSpPr txBox="1"/>
          <p:nvPr/>
        </p:nvSpPr>
        <p:spPr>
          <a:xfrm>
            <a:off x="4167242" y="1780600"/>
            <a:ext cx="4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SYN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16f29589f3d_3_57"/>
          <p:cNvCxnSpPr/>
          <p:nvPr/>
        </p:nvCxnSpPr>
        <p:spPr>
          <a:xfrm rot="-549801" flipH="1">
            <a:off x="3643752" y="3244358"/>
            <a:ext cx="1644588" cy="1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g16f29589f3d_3_57"/>
          <p:cNvCxnSpPr/>
          <p:nvPr/>
        </p:nvCxnSpPr>
        <p:spPr>
          <a:xfrm rot="-549801" flipH="1">
            <a:off x="3624259" y="3123508"/>
            <a:ext cx="1644588" cy="1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g16f29589f3d_3_57"/>
          <p:cNvCxnSpPr/>
          <p:nvPr/>
        </p:nvCxnSpPr>
        <p:spPr>
          <a:xfrm rot="-549801" flipH="1">
            <a:off x="3604767" y="3002657"/>
            <a:ext cx="1644588" cy="1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g16f29589f3d_3_57"/>
          <p:cNvCxnSpPr/>
          <p:nvPr/>
        </p:nvCxnSpPr>
        <p:spPr>
          <a:xfrm rot="-549801" flipH="1">
            <a:off x="3585275" y="2881807"/>
            <a:ext cx="1644588" cy="1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g16f29589f3d_3_57"/>
          <p:cNvSpPr txBox="1"/>
          <p:nvPr/>
        </p:nvSpPr>
        <p:spPr>
          <a:xfrm rot="-455377">
            <a:off x="3881207" y="2610038"/>
            <a:ext cx="904020" cy="40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SYN-ACK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6f29589f3d_3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00" y="1818185"/>
            <a:ext cx="704195" cy="7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6f29589f3d_3_57"/>
          <p:cNvSpPr txBox="1"/>
          <p:nvPr/>
        </p:nvSpPr>
        <p:spPr>
          <a:xfrm>
            <a:off x="5595450" y="1461825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200.200.1.77</a:t>
            </a:r>
            <a:endParaRPr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6f29589f3d_3_57"/>
          <p:cNvSpPr txBox="1"/>
          <p:nvPr/>
        </p:nvSpPr>
        <p:spPr>
          <a:xfrm>
            <a:off x="1185325" y="1461825"/>
            <a:ext cx="24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Attacker with Spoofed IPs</a:t>
            </a:r>
            <a:endParaRPr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6f29589f3d_3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00" y="3819285"/>
            <a:ext cx="704195" cy="70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16f29589f3d_3_57"/>
          <p:cNvCxnSpPr/>
          <p:nvPr/>
        </p:nvCxnSpPr>
        <p:spPr>
          <a:xfrm>
            <a:off x="3685200" y="4238350"/>
            <a:ext cx="1519800" cy="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g16f29589f3d_3_57"/>
          <p:cNvSpPr txBox="1"/>
          <p:nvPr/>
        </p:nvSpPr>
        <p:spPr>
          <a:xfrm>
            <a:off x="2319088" y="3419075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6f29589f3d_3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102" y="3927698"/>
            <a:ext cx="652451" cy="65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6f29589f3d_3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750" y="4057275"/>
            <a:ext cx="362175" cy="3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6f29589f3d_3_57"/>
          <p:cNvSpPr txBox="1"/>
          <p:nvPr/>
        </p:nvSpPr>
        <p:spPr>
          <a:xfrm>
            <a:off x="6494400" y="3863563"/>
            <a:ext cx="188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Connection unavailable - all ports exhausted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6f29589f3d_3_57"/>
          <p:cNvSpPr txBox="1"/>
          <p:nvPr/>
        </p:nvSpPr>
        <p:spPr>
          <a:xfrm>
            <a:off x="3053338" y="2937450"/>
            <a:ext cx="56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????????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6f29589f3d_3_57"/>
          <p:cNvSpPr txBox="1"/>
          <p:nvPr/>
        </p:nvSpPr>
        <p:spPr>
          <a:xfrm>
            <a:off x="5680050" y="3419075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200.200.1.77</a:t>
            </a:r>
            <a:endParaRPr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6f29589f3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25" y="1096625"/>
            <a:ext cx="1976125" cy="19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6f29589f3d_0_1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Mitigation Strategies (On-Premise)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191" name="Google Shape;191;g16f29589f3d_0_1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Micro Blocks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-"/>
            </a:pPr>
            <a:r>
              <a:rPr lang="en">
                <a:solidFill>
                  <a:srgbClr val="1A1A1A"/>
                </a:solidFill>
              </a:rPr>
              <a:t>Admins allocate a micro-record in server memory handling incoming SYN requests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TCP Stacks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-"/>
            </a:pPr>
            <a:r>
              <a:rPr lang="en">
                <a:solidFill>
                  <a:srgbClr val="1A1A1A"/>
                </a:solidFill>
              </a:rPr>
              <a:t>Reducing timeout until stack frees allocated memory to a connection.</a:t>
            </a:r>
            <a:endParaRPr>
              <a:solidFill>
                <a:srgbClr val="1A1A1A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-"/>
            </a:pPr>
            <a:r>
              <a:rPr lang="en">
                <a:solidFill>
                  <a:srgbClr val="1A1A1A"/>
                </a:solidFill>
              </a:rPr>
              <a:t>RST cookies</a:t>
            </a:r>
            <a:endParaRPr>
              <a:solidFill>
                <a:srgbClr val="1A1A1A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-"/>
            </a:pPr>
            <a:r>
              <a:rPr lang="en">
                <a:solidFill>
                  <a:srgbClr val="1A1A1A"/>
                </a:solidFill>
              </a:rPr>
              <a:t>File server intentionally sends false SYN-ACK for client’s first request, creating an RST packet, informs server of a failure. If received, server recognises the request, therefore client is legitimate.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-"/>
            </a:pPr>
            <a:r>
              <a:rPr lang="en" sz="1700" b="1">
                <a:solidFill>
                  <a:srgbClr val="1A1A1A"/>
                </a:solidFill>
              </a:rPr>
              <a:t>SYN cookies</a:t>
            </a:r>
            <a:endParaRPr sz="1700" b="1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Lato</vt:lpstr>
      <vt:lpstr>Nunito</vt:lpstr>
      <vt:lpstr>Arial</vt:lpstr>
      <vt:lpstr>Raleway</vt:lpstr>
      <vt:lpstr>Shift</vt:lpstr>
      <vt:lpstr>Security Project Report</vt:lpstr>
      <vt:lpstr>Content</vt:lpstr>
      <vt:lpstr>Transmission Control Protocol (TCP)</vt:lpstr>
      <vt:lpstr>Connection Establishment (3-way Handshake)</vt:lpstr>
      <vt:lpstr>Data Transfer</vt:lpstr>
      <vt:lpstr>Connection Termination (4-way Handshake)</vt:lpstr>
      <vt:lpstr>Capture File - Identified Anomalies</vt:lpstr>
      <vt:lpstr>DOS SYN Flood attack</vt:lpstr>
      <vt:lpstr>Mitigation Strategies (On-Premise)</vt:lpstr>
      <vt:lpstr>SYN Cookies Strategy</vt:lpstr>
      <vt:lpstr>Benefits and Limitations of SYN Cookies</vt:lpstr>
      <vt:lpstr>Mitigation Strategies (Outsourced)</vt:lpstr>
      <vt:lpstr>PowerPoint Presentation</vt:lpstr>
      <vt:lpstr>Service Level Agreement (SLA)</vt:lpstr>
      <vt:lpstr>Key Performance Indicators (KPIs)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Project Report</dc:title>
  <cp:lastModifiedBy>Ryan Indrananda</cp:lastModifiedBy>
  <cp:revision>1</cp:revision>
  <dcterms:modified xsi:type="dcterms:W3CDTF">2022-10-20T11:36:55Z</dcterms:modified>
</cp:coreProperties>
</file>