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1" r:id="rId4"/>
    <p:sldId id="273" r:id="rId5"/>
    <p:sldId id="272" r:id="rId6"/>
    <p:sldId id="260" r:id="rId7"/>
    <p:sldId id="274" r:id="rId8"/>
    <p:sldId id="261" r:id="rId9"/>
    <p:sldId id="269" r:id="rId10"/>
    <p:sldId id="270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91"/>
  </p:normalViewPr>
  <p:slideViewPr>
    <p:cSldViewPr snapToGrid="0">
      <p:cViewPr varScale="1">
        <p:scale>
          <a:sx n="134" d="100"/>
          <a:sy n="134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AAC68-C5BD-9442-A538-72C65F77175B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81DE1-AA60-1B4D-A656-D900B664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1DE1-AA60-1B4D-A656-D900B664B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1DE1-AA60-1B4D-A656-D900B664B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794B-2F90-DA61-E52B-7C17FCC05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9BA6-5EB1-7664-B584-7D2C64D55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D524E-7DCA-1477-C378-D0D25158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E124-5C1D-E8D9-5856-3F4A5C6A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65F9-5346-253C-9ED9-26EF9B35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3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458C-1A6D-C9BA-FD76-BFE6E69D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06603-0CB8-B926-C1E6-202EEE9D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51CF-0582-A894-5DE8-75A85BEB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A20D-1457-A9E0-9563-24F6A721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51B9-5484-5AE8-1174-2C385DCC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BA64A-9737-E5E1-8B0C-68E653363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BC9AB-1F55-8C02-5A25-6E3851A54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7C18-F69E-DF45-CDA0-730480E6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9850-CAB3-1C80-A28E-03AB0B48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79470-11AA-D786-1BF2-60520525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BF00-FC19-AD47-7169-5A8A4EE1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7496-4834-0C56-8681-1F995C3D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97FD-350D-0918-8466-5E8A41B9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A1A5E-B58E-B39A-B9B7-577AFAC8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D86B-8FF4-4E5A-2A27-7BA232D3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58A7-A5D4-C9D8-A44C-34926F1A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BDACE-9204-0EF0-D5D6-C0360D861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D0EF4-E27A-B45F-1EF3-124915AE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E747-088E-7517-A7FE-7765A0C2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138F-DDE1-6E42-9711-DC6D0ADE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3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ECA8-0043-1750-19ED-4F16742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7BEE-FBBE-78C9-488F-24359F843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B3CD5-700A-270A-3F4C-47B64A5ED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F91C0-329A-C6C3-A41A-CB3D0175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6870D-22A3-B7F5-6793-1AC4EC98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2BBD6-3CBE-E152-3DAC-3C613D09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8241-9407-96A9-AC80-C9D1CA6E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C5DBA-53A9-27B6-3EFA-B18FD7F6A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6CE6F-A49E-08DF-8A85-A6C42B2E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26FD1-C78A-282B-F382-A81E9264C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B1F4A-B9A5-1C9B-2E5A-292A576C3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03668-1239-184A-7015-4CA4F13A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49271-9463-3184-9636-F95C9ECA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21D06-7732-2386-2A86-47EE0678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4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35A2-934B-7640-0461-B2F9B015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C7A2-008D-A362-F7EB-8ACAD634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DA4DC-99A0-87E0-2F57-C03CB6C9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1F880-CDD8-C917-407E-0D434BDF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5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8219A-FE1B-CAF6-7F34-3AB751D1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EF6CE-D2E5-EBDE-38A9-F84A8810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7CB43-2061-E064-B721-5E16B48A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2548-7C54-EEBC-8D5E-D914A1F8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ECF1-3A1B-B9FE-F4A3-CB46F1ED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55E4F-49CE-615B-00CD-BE4F11C0B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5D1D0-0FA6-C700-857E-F371E0D4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4C2D3-13CE-2D3C-7DC6-6ABCB204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1BB4-D2FB-6A1A-F934-32F0C874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52FE-76D8-FB7E-8D3B-C2EAECAB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6C86C-E8A6-E5CB-E471-D19ECB58A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13910-E09E-F993-FAAE-7E8ACAE56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E7BF8-4FEE-462C-7536-31872482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7FDA9-193E-00A5-24E5-4A86867F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ECC9D-6363-98BB-17E9-A0BFCAEE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0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709CD-7C40-DF44-9D63-FE5FAF7B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25D8-AD41-3FBA-BE71-53587C6C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4326-DF5F-8ECE-02CA-69C6FE572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3D907-66FD-764B-AE43-A8E61F477C40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0508-FBA2-7452-342D-91E70F8B0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547AD-3025-DCFF-0D2C-076D2BB4C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8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ubspot.com/startups/resources/startup-pitch-dec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reerfoundry.com/en/blog/data-analytics/big-data-analyti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viewresearch.com/industry-analysis/machine-learning-market" TargetMode="External"/><Relationship Id="rId2" Type="http://schemas.openxmlformats.org/officeDocument/2006/relationships/hyperlink" Target="https://www.grandviewresearch.com/horizon/outlook/data-analytics-market-size/glob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grandviewresearch.com/industry-analysis/artificial-intelligence-ai-mark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vestor.salesforce.com/financials/default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6BA8-D37F-74B9-00FD-8563CD918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Arrowrithm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F3B1A-7888-050C-79F5-F1C622A52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9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E4E0B-16D5-9CC9-9780-0548097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Circle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915D-817F-BC2E-5F4D-B5E5FAB1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7223" y="1825625"/>
            <a:ext cx="70165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What: “The product”</a:t>
            </a:r>
          </a:p>
          <a:p>
            <a:pPr marL="0" indent="0">
              <a:buNone/>
            </a:pPr>
            <a:r>
              <a:rPr lang="en-US" dirty="0"/>
              <a:t>A commercialized platform that enables users to generate their own business intelligence dashboards for data analysis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C1CEC-239A-198F-C2C2-AC2C818AF1C7}"/>
              </a:ext>
            </a:extLst>
          </p:cNvPr>
          <p:cNvGrpSpPr/>
          <p:nvPr/>
        </p:nvGrpSpPr>
        <p:grpSpPr>
          <a:xfrm>
            <a:off x="838200" y="2049036"/>
            <a:ext cx="2995486" cy="3001321"/>
            <a:chOff x="699185" y="2083144"/>
            <a:chExt cx="2995486" cy="30013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E59CF-ED12-50D9-22DC-712A8C053122}"/>
                </a:ext>
              </a:extLst>
            </p:cNvPr>
            <p:cNvSpPr/>
            <p:nvPr/>
          </p:nvSpPr>
          <p:spPr>
            <a:xfrm>
              <a:off x="699185" y="2083144"/>
              <a:ext cx="2995486" cy="299548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C22FD-9176-3BBE-CC14-70D9DBFB9B63}"/>
                </a:ext>
              </a:extLst>
            </p:cNvPr>
            <p:cNvSpPr/>
            <p:nvPr/>
          </p:nvSpPr>
          <p:spPr>
            <a:xfrm>
              <a:off x="1202722" y="2586680"/>
              <a:ext cx="1993558" cy="199355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AD41E-6A10-E152-1855-BDE697B3E5AF}"/>
                </a:ext>
              </a:extLst>
            </p:cNvPr>
            <p:cNvGrpSpPr/>
            <p:nvPr/>
          </p:nvGrpSpPr>
          <p:grpSpPr>
            <a:xfrm>
              <a:off x="1668162" y="3052119"/>
              <a:ext cx="1062681" cy="1062681"/>
              <a:chOff x="1668162" y="3052119"/>
              <a:chExt cx="1062681" cy="106268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B6793-FCF4-E2DF-1397-0160DF57DA44}"/>
                  </a:ext>
                </a:extLst>
              </p:cNvPr>
              <p:cNvSpPr/>
              <p:nvPr/>
            </p:nvSpPr>
            <p:spPr>
              <a:xfrm>
                <a:off x="1668162" y="3052119"/>
                <a:ext cx="1062681" cy="106268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914A9-C616-2007-A12E-26BECC5D79A7}"/>
                  </a:ext>
                </a:extLst>
              </p:cNvPr>
              <p:cNvSpPr txBox="1"/>
              <p:nvPr/>
            </p:nvSpPr>
            <p:spPr>
              <a:xfrm>
                <a:off x="1886585" y="374546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31F8C-44BE-1B42-30DD-3A406958AC3C}"/>
                </a:ext>
              </a:extLst>
            </p:cNvPr>
            <p:cNvSpPr txBox="1"/>
            <p:nvPr/>
          </p:nvSpPr>
          <p:spPr>
            <a:xfrm>
              <a:off x="1877287" y="4222576"/>
              <a:ext cx="63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92F84-EB93-7C6E-70B0-E072E479BDEE}"/>
                </a:ext>
              </a:extLst>
            </p:cNvPr>
            <p:cNvSpPr txBox="1"/>
            <p:nvPr/>
          </p:nvSpPr>
          <p:spPr>
            <a:xfrm>
              <a:off x="1840321" y="4715133"/>
              <a:ext cx="71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73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0E29-9EE4-A50B-947A-16A31432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672D-097A-5591-6F5C-E47AFB66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3C80-F6A7-8FED-68EE-037D347C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F870-3FB4-E9F8-A9E2-F135B4BA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7A5-8F8B-4434-0FAB-34EA1567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AFAA-C5BB-B72F-684D-305547D6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4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3BAD-C6A0-E3C6-29D9-DCC62991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415-5B71-7D08-C4C1-28A588B5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Competition does well, not so well, Startup bridges the gap</a:t>
            </a:r>
          </a:p>
          <a:p>
            <a:endParaRPr lang="en-US" dirty="0"/>
          </a:p>
          <a:p>
            <a:r>
              <a:rPr lang="en-US" dirty="0"/>
              <a:t>Tableau Pulse – AI generated analysis</a:t>
            </a:r>
          </a:p>
          <a:p>
            <a:r>
              <a:rPr lang="en-US" dirty="0"/>
              <a:t>Tableau – Data visualization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62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6881-4DEA-970B-AC08-9C9607CA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401C-C525-81AF-741C-6D554ACD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8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2873-99A0-AE78-8395-C94E9AB2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37F1-98F5-39FE-D89F-75A7318D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i="0" u="none" strike="noStrike" dirty="0">
                <a:solidFill>
                  <a:srgbClr val="213343"/>
                </a:solidFill>
                <a:effectLst/>
                <a:latin typeface="Lexend Deca"/>
              </a:rPr>
              <a:t>The financial model slide shows how your product creates revenue. For example, if your product is a subscription-based service, has premium features, or other horizontal integration, you’ll explain that model on these slides.</a:t>
            </a:r>
            <a:br>
              <a:rPr lang="en-SG" dirty="0"/>
            </a:br>
            <a:br>
              <a:rPr lang="en-SG" dirty="0"/>
            </a:br>
            <a:r>
              <a:rPr lang="en-SG" b="0" i="0" u="none" strike="noStrike" dirty="0">
                <a:solidFill>
                  <a:srgbClr val="213343"/>
                </a:solidFill>
                <a:effectLst/>
                <a:latin typeface="Lexend Deca"/>
              </a:rPr>
              <a:t>Potential investors should walk away from your presentation knowing exactly how your startup creates revenue and understand any plans to ensure a steady stream of income.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CDE2-CA1E-2F24-098C-0DABD4C5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4C4C-6820-DDCC-4174-C18F21917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https://www.hubspot.com/startups/resources/startup-pitch-decks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5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E4E0B-16D5-9CC9-9780-0548097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Circle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915D-817F-BC2E-5F4D-B5E5FAB1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7223" y="1825625"/>
            <a:ext cx="70165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Why; </a:t>
            </a:r>
            <a:r>
              <a:rPr lang="en-US" i="1" dirty="0"/>
              <a:t>“The Problem”</a:t>
            </a:r>
          </a:p>
          <a:p>
            <a:pPr marL="0" indent="0">
              <a:buNone/>
            </a:pPr>
            <a:r>
              <a:rPr lang="en-US" dirty="0"/>
              <a:t>Context</a:t>
            </a:r>
          </a:p>
          <a:p>
            <a:r>
              <a:rPr lang="en-US" dirty="0"/>
              <a:t>Importance of data to businesses</a:t>
            </a:r>
          </a:p>
          <a:p>
            <a:r>
              <a:rPr lang="en-US" dirty="0"/>
              <a:t>Business adopting “the data approaches”</a:t>
            </a:r>
          </a:p>
          <a:p>
            <a:pPr marL="0" indent="0">
              <a:buNone/>
            </a:pPr>
            <a:r>
              <a:rPr lang="en-US" dirty="0"/>
              <a:t>Opportunity</a:t>
            </a:r>
          </a:p>
          <a:p>
            <a:r>
              <a:rPr lang="en-US" dirty="0"/>
              <a:t>Organizations with limited resources to access “the data approaches”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C1CEC-239A-198F-C2C2-AC2C818AF1C7}"/>
              </a:ext>
            </a:extLst>
          </p:cNvPr>
          <p:cNvGrpSpPr/>
          <p:nvPr/>
        </p:nvGrpSpPr>
        <p:grpSpPr>
          <a:xfrm>
            <a:off x="838200" y="2049036"/>
            <a:ext cx="2995486" cy="3001321"/>
            <a:chOff x="699185" y="2083144"/>
            <a:chExt cx="2995486" cy="30013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E59CF-ED12-50D9-22DC-712A8C053122}"/>
                </a:ext>
              </a:extLst>
            </p:cNvPr>
            <p:cNvSpPr/>
            <p:nvPr/>
          </p:nvSpPr>
          <p:spPr>
            <a:xfrm>
              <a:off x="699185" y="2083144"/>
              <a:ext cx="2995486" cy="299548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C22FD-9176-3BBE-CC14-70D9DBFB9B63}"/>
                </a:ext>
              </a:extLst>
            </p:cNvPr>
            <p:cNvSpPr/>
            <p:nvPr/>
          </p:nvSpPr>
          <p:spPr>
            <a:xfrm>
              <a:off x="1202722" y="2586680"/>
              <a:ext cx="1993558" cy="199355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AD41E-6A10-E152-1855-BDE697B3E5AF}"/>
                </a:ext>
              </a:extLst>
            </p:cNvPr>
            <p:cNvGrpSpPr/>
            <p:nvPr/>
          </p:nvGrpSpPr>
          <p:grpSpPr>
            <a:xfrm>
              <a:off x="1668162" y="3052119"/>
              <a:ext cx="1062681" cy="1062681"/>
              <a:chOff x="1668162" y="3052119"/>
              <a:chExt cx="1062681" cy="106268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B6793-FCF4-E2DF-1397-0160DF57DA44}"/>
                  </a:ext>
                </a:extLst>
              </p:cNvPr>
              <p:cNvSpPr/>
              <p:nvPr/>
            </p:nvSpPr>
            <p:spPr>
              <a:xfrm>
                <a:off x="1668162" y="3052119"/>
                <a:ext cx="1062681" cy="106268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914A9-C616-2007-A12E-26BECC5D79A7}"/>
                  </a:ext>
                </a:extLst>
              </p:cNvPr>
              <p:cNvSpPr txBox="1"/>
              <p:nvPr/>
            </p:nvSpPr>
            <p:spPr>
              <a:xfrm>
                <a:off x="1886585" y="374546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31F8C-44BE-1B42-30DD-3A406958AC3C}"/>
                </a:ext>
              </a:extLst>
            </p:cNvPr>
            <p:cNvSpPr txBox="1"/>
            <p:nvPr/>
          </p:nvSpPr>
          <p:spPr>
            <a:xfrm>
              <a:off x="1877287" y="4222576"/>
              <a:ext cx="63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92F84-EB93-7C6E-70B0-E072E479BDEE}"/>
                </a:ext>
              </a:extLst>
            </p:cNvPr>
            <p:cNvSpPr txBox="1"/>
            <p:nvPr/>
          </p:nvSpPr>
          <p:spPr>
            <a:xfrm>
              <a:off x="1840321" y="4715133"/>
              <a:ext cx="71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49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4FC0D9-54DA-42E7-AB8C-B8F90B7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in Business </a:t>
            </a:r>
            <a:r>
              <a:rPr lang="en-US" sz="900" dirty="0"/>
              <a:t>[in case you are not already convinced]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44299-A20E-693B-7595-F04ED6C6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“Information is the oil of the 21st century, and analytics is the combustion engine.” - Peter </a:t>
            </a:r>
            <a:r>
              <a:rPr lang="en-SG" dirty="0" err="1"/>
              <a:t>Sondergaard</a:t>
            </a:r>
            <a:r>
              <a:rPr lang="en-SG" dirty="0"/>
              <a:t>, Senior Vice President and Global Head of Research at Gartner, Inc.</a:t>
            </a:r>
          </a:p>
          <a:p>
            <a:pPr marL="0" indent="0">
              <a:buNone/>
            </a:pPr>
            <a:endParaRPr lang="en-SG" dirty="0"/>
          </a:p>
          <a:p>
            <a:pPr marL="0" indent="0" algn="l">
              <a:buNone/>
            </a:pPr>
            <a:r>
              <a:rPr lang="en-SG" dirty="0"/>
              <a:t>“We are surrounded by data, but starved for insights.” - Jay Baer, marketing and customer experience expert</a:t>
            </a:r>
          </a:p>
          <a:p>
            <a:pPr marL="0" indent="0" algn="l">
              <a:buNone/>
            </a:pPr>
            <a:endParaRPr lang="en-SG" dirty="0"/>
          </a:p>
          <a:p>
            <a:pPr marL="0" indent="0">
              <a:lnSpc>
                <a:spcPct val="100000"/>
              </a:lnSpc>
              <a:buNone/>
            </a:pPr>
            <a:r>
              <a:rPr lang="en-SG" dirty="0"/>
              <a:t>“Without </a:t>
            </a:r>
            <a:r>
              <a:rPr lang="en-S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 analytics</a:t>
            </a:r>
            <a:r>
              <a:rPr lang="en-SG" dirty="0"/>
              <a:t>, companies are blind and deaf, wandering out onto the web like deer on a freeway.” - Geoffrey Moore, management consultant and author of Crossing the Chasm</a:t>
            </a:r>
          </a:p>
          <a:p>
            <a:pPr marL="0" indent="0" algn="l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 algn="l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872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80CF-25A8-D9F2-6F15-BA6ECE18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Businesses adopting Data Approaches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6738-A204-76F5-9E52-AF17CA29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dirty="0"/>
              <a:t>“The global </a:t>
            </a:r>
            <a:r>
              <a:rPr lang="en-SG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analytics market size</a:t>
            </a:r>
            <a:r>
              <a:rPr lang="en-SG" sz="1400" dirty="0"/>
              <a:t> was valued at USD 49.03 billion in 2022 and is projected to grow at a compound annual growth rate (CAGR) of 26.7% from 2023 to 2030. The main factors propelling the data analytics market's expansion are the growing adoption of </a:t>
            </a:r>
            <a:r>
              <a:rPr lang="en-SG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SG" sz="1400" dirty="0"/>
              <a:t> and </a:t>
            </a:r>
            <a:r>
              <a:rPr lang="en-SG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</a:t>
            </a:r>
            <a:r>
              <a:rPr lang="en-SG" sz="1400" dirty="0"/>
              <a:t> to offer increased acceptance of social networking platforms, individualized consumer experiences, and the rise of online shopping.”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2EAA4-BF6D-90E2-7A04-E151DC999575}"/>
              </a:ext>
            </a:extLst>
          </p:cNvPr>
          <p:cNvSpPr txBox="1"/>
          <p:nvPr/>
        </p:nvSpPr>
        <p:spPr>
          <a:xfrm>
            <a:off x="7485603" y="6447216"/>
            <a:ext cx="4315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www.grandviewresearch.com</a:t>
            </a:r>
            <a:r>
              <a:rPr lang="en-US" sz="800" dirty="0"/>
              <a:t>/industry-analysis/data-analytics-market-report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FA307-1E8A-57EE-8D61-4D525EEB6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762" y="2706139"/>
            <a:ext cx="6848475" cy="35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0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80CF-25A8-D9F2-6F15-BA6ECE18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Businesses adopting Data Approaches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6738-A204-76F5-9E52-AF17CA29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05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Salesforce Data Analytics Subscription and Support Revenue grew by </a:t>
            </a:r>
            <a:r>
              <a:rPr lang="en-US" b="1" dirty="0"/>
              <a:t>16% </a:t>
            </a:r>
            <a:r>
              <a:rPr lang="en-US" dirty="0"/>
              <a:t>YoY [Up 1% from previous YoY]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2EAA4-BF6D-90E2-7A04-E151DC999575}"/>
              </a:ext>
            </a:extLst>
          </p:cNvPr>
          <p:cNvSpPr txBox="1"/>
          <p:nvPr/>
        </p:nvSpPr>
        <p:spPr>
          <a:xfrm>
            <a:off x="7485603" y="6447216"/>
            <a:ext cx="4557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2"/>
              </a:rPr>
              <a:t>https://investor.salesforce.com/financials/default.aspx</a:t>
            </a:r>
            <a:r>
              <a:rPr lang="en-US" sz="800" dirty="0"/>
              <a:t>; </a:t>
            </a:r>
          </a:p>
          <a:p>
            <a:r>
              <a:rPr lang="en-US" sz="800" dirty="0"/>
              <a:t>https://s23.q4cdn.com/574569502/files/</a:t>
            </a:r>
            <a:r>
              <a:rPr lang="en-US" sz="800" dirty="0" err="1"/>
              <a:t>doc_financials</a:t>
            </a:r>
            <a:r>
              <a:rPr lang="en-US" sz="800" dirty="0"/>
              <a:t>/2024/</a:t>
            </a:r>
            <a:r>
              <a:rPr lang="en-US" sz="800" dirty="0" err="1"/>
              <a:t>ar</a:t>
            </a:r>
            <a:r>
              <a:rPr lang="en-US" sz="800" dirty="0"/>
              <a:t>/salesforce-fy24-annual-report.pdf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748895-B0B5-D8D6-B36F-D903A2C72926}"/>
              </a:ext>
            </a:extLst>
          </p:cNvPr>
          <p:cNvGrpSpPr/>
          <p:nvPr/>
        </p:nvGrpSpPr>
        <p:grpSpPr>
          <a:xfrm>
            <a:off x="2209800" y="2841076"/>
            <a:ext cx="7772400" cy="2800925"/>
            <a:chOff x="2209800" y="2686681"/>
            <a:chExt cx="7772400" cy="28009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9BD97F-49D6-F6A2-7CC2-5BA8E2405BA7}"/>
                </a:ext>
              </a:extLst>
            </p:cNvPr>
            <p:cNvGrpSpPr/>
            <p:nvPr/>
          </p:nvGrpSpPr>
          <p:grpSpPr>
            <a:xfrm>
              <a:off x="2209800" y="3000438"/>
              <a:ext cx="7772400" cy="2487168"/>
              <a:chOff x="2209800" y="2284270"/>
              <a:chExt cx="7772400" cy="248716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779FAEC-8D8B-2B96-DF4F-2E09235BD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800" y="2284270"/>
                <a:ext cx="7772400" cy="2487168"/>
              </a:xfrm>
              <a:prstGeom prst="rect">
                <a:avLst/>
              </a:prstGeom>
            </p:spPr>
          </p:pic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EC020AE-6444-B267-D3A5-1D2C6AB362B3}"/>
                  </a:ext>
                </a:extLst>
              </p:cNvPr>
              <p:cNvSpPr/>
              <p:nvPr/>
            </p:nvSpPr>
            <p:spPr>
              <a:xfrm>
                <a:off x="2209800" y="3645243"/>
                <a:ext cx="7772400" cy="247135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B06ED4-DB57-DF6A-0419-44979679DEAA}"/>
                </a:ext>
              </a:extLst>
            </p:cNvPr>
            <p:cNvSpPr txBox="1"/>
            <p:nvPr/>
          </p:nvSpPr>
          <p:spPr>
            <a:xfrm>
              <a:off x="3675337" y="2686681"/>
              <a:ext cx="484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Extract from Salesforce FY 2024 Annual Report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54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80CF-25A8-D9F2-6F15-BA6ECE18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Validation – Need More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6738-A204-76F5-9E52-AF17CA29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Competitor Sales – Tableau,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Our Target market, purchasing power, habits of customer</a:t>
            </a:r>
          </a:p>
        </p:txBody>
      </p:sp>
    </p:spTree>
    <p:extLst>
      <p:ext uri="{BB962C8B-B14F-4D97-AF65-F5344CB8AC3E}">
        <p14:creationId xmlns:p14="http://schemas.microsoft.com/office/powerpoint/2010/main" val="364791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4C16-EB1E-2D28-0C0D-969F095F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732" y="1825625"/>
            <a:ext cx="7050068" cy="4000411"/>
          </a:xfrm>
        </p:spPr>
        <p:txBody>
          <a:bodyPr>
            <a:normAutofit/>
          </a:bodyPr>
          <a:lstStyle/>
          <a:p>
            <a:r>
              <a:rPr lang="en-US" sz="1400" dirty="0"/>
              <a:t>Approximately 300,000 SMEs in Singapore</a:t>
            </a:r>
          </a:p>
          <a:p>
            <a:r>
              <a:rPr lang="en-US" sz="1400" dirty="0"/>
              <a:t>As of 2020, small SMEs (&lt; 50 staff or &lt;= 10 mil Rev) consistently make up 96% (~288,000) of the SMEs in Singapore</a:t>
            </a:r>
          </a:p>
          <a:p>
            <a:r>
              <a:rPr lang="en-US" sz="1400" dirty="0"/>
              <a:t>As of 2014, estimate of 70% (~210,000) of SMEs in Singapore are micro-SMEs (&lt; 10 staff or &lt;= 1 mil Rev)</a:t>
            </a:r>
          </a:p>
          <a:p>
            <a:r>
              <a:rPr lang="en-US" sz="1400" dirty="0"/>
              <a:t>If percentage remains, assume targeting businesses with revenue between 1 mil and 10 mil : Approximately </a:t>
            </a:r>
            <a:r>
              <a:rPr lang="en-US" sz="1400" b="1" dirty="0"/>
              <a:t>78,000</a:t>
            </a:r>
            <a:r>
              <a:rPr lang="en-US" sz="1400" dirty="0"/>
              <a:t> business fall in scope of our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094704" y="6028323"/>
            <a:ext cx="7050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Source:</a:t>
            </a:r>
          </a:p>
          <a:p>
            <a:r>
              <a:rPr lang="en-US" sz="800" dirty="0">
                <a:hlinkClick r:id="rId2"/>
              </a:rPr>
              <a:t>https://www.straitstimes.com/business/budget-2024-s-pore-businesses-workers-and-families-want-help-to-defray-costs-stay-productive</a:t>
            </a:r>
            <a:endParaRPr lang="en-US" sz="800" dirty="0"/>
          </a:p>
          <a:p>
            <a:r>
              <a:rPr lang="en-US" sz="800" dirty="0">
                <a:hlinkClick r:id="rId3"/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dirty="0"/>
              <a:t>.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www.straitstimes.com</a:t>
            </a:r>
            <a:r>
              <a:rPr lang="en-US" sz="800" dirty="0"/>
              <a:t>/</a:t>
            </a:r>
            <a:r>
              <a:rPr lang="en-US" sz="800" dirty="0" err="1"/>
              <a:t>singapore</a:t>
            </a:r>
            <a:r>
              <a:rPr lang="en-US" sz="800" dirty="0"/>
              <a:t>/some-micro-</a:t>
            </a:r>
            <a:r>
              <a:rPr lang="en-US" sz="800" dirty="0" err="1"/>
              <a:t>smes</a:t>
            </a:r>
            <a:r>
              <a:rPr lang="en-US" sz="800" dirty="0"/>
              <a:t>-gradually-restructuring#:~:text=Spring%20estimates%20that%20about%2070,parts%20of%20their%20business%20processes.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6CED8E-143A-4D07-232E-2A0A37971A61}"/>
              </a:ext>
            </a:extLst>
          </p:cNvPr>
          <p:cNvGrpSpPr/>
          <p:nvPr/>
        </p:nvGrpSpPr>
        <p:grpSpPr>
          <a:xfrm>
            <a:off x="357485" y="356326"/>
            <a:ext cx="6024248" cy="5469717"/>
            <a:chOff x="205085" y="356326"/>
            <a:chExt cx="6024248" cy="546971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721469F-C798-69C1-5B56-2736E6659CB5}"/>
                </a:ext>
              </a:extLst>
            </p:cNvPr>
            <p:cNvCxnSpPr/>
            <p:nvPr/>
          </p:nvCxnSpPr>
          <p:spPr>
            <a:xfrm flipV="1">
              <a:off x="666750" y="2076450"/>
              <a:ext cx="0" cy="336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C1D0A7-3ECB-42CC-61AA-DA650DA09168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" y="5438775"/>
              <a:ext cx="335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90A4FA5F-3FB9-768B-8248-49C88C2EB0C0}"/>
                </a:ext>
              </a:extLst>
            </p:cNvPr>
            <p:cNvSpPr/>
            <p:nvPr/>
          </p:nvSpPr>
          <p:spPr>
            <a:xfrm flipH="1" flipV="1">
              <a:off x="838200" y="356326"/>
              <a:ext cx="5391133" cy="487984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CE1ACA-B653-5662-6096-547ADF2E086F}"/>
                </a:ext>
              </a:extLst>
            </p:cNvPr>
            <p:cNvSpPr txBox="1"/>
            <p:nvPr/>
          </p:nvSpPr>
          <p:spPr>
            <a:xfrm>
              <a:off x="1571945" y="5456711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Businesses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0037A6-AF42-3C4C-16AC-83D77C5D6FF1}"/>
                </a:ext>
              </a:extLst>
            </p:cNvPr>
            <p:cNvSpPr txBox="1"/>
            <p:nvPr/>
          </p:nvSpPr>
          <p:spPr>
            <a:xfrm>
              <a:off x="205085" y="3182423"/>
              <a:ext cx="461665" cy="115038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Resources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A7C23CF-FE0F-01E7-6104-725AEC4B40A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933700"/>
              <a:ext cx="0" cy="248714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0E1BC9-3D7A-29E9-5F74-EEC8901B1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9700" y="4332803"/>
              <a:ext cx="0" cy="1105972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E73154-0735-2668-0CCC-4F5178CCBB3C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4924425"/>
              <a:ext cx="0" cy="496415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C10B2AC-AB6E-CEEF-3D84-A1AD3B6D07CE}"/>
                </a:ext>
              </a:extLst>
            </p:cNvPr>
            <p:cNvSpPr/>
            <p:nvPr/>
          </p:nvSpPr>
          <p:spPr>
            <a:xfrm>
              <a:off x="1019175" y="4177270"/>
              <a:ext cx="155533" cy="1555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A2635F3-FCEF-AEB1-4639-54B2AD18A209}"/>
                </a:ext>
              </a:extLst>
            </p:cNvPr>
            <p:cNvSpPr/>
            <p:nvPr/>
          </p:nvSpPr>
          <p:spPr>
            <a:xfrm>
              <a:off x="1228725" y="2243695"/>
              <a:ext cx="155533" cy="1555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3D207B-91CE-E16B-39BC-EC23DB46114E}"/>
                </a:ext>
              </a:extLst>
            </p:cNvPr>
            <p:cNvSpPr txBox="1"/>
            <p:nvPr/>
          </p:nvSpPr>
          <p:spPr>
            <a:xfrm>
              <a:off x="1382694" y="2202031"/>
              <a:ext cx="22352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Denotes a business with a Data team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8A7E11E-D2FC-1A51-1BFE-9CAC2DFD7BE2}"/>
                </a:ext>
              </a:extLst>
            </p:cNvPr>
            <p:cNvSpPr/>
            <p:nvPr/>
          </p:nvSpPr>
          <p:spPr>
            <a:xfrm>
              <a:off x="1657350" y="4924425"/>
              <a:ext cx="123825" cy="1238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F1EF113-0F34-2B3F-A1C7-A3F9E9AE143C}"/>
                </a:ext>
              </a:extLst>
            </p:cNvPr>
            <p:cNvSpPr/>
            <p:nvPr/>
          </p:nvSpPr>
          <p:spPr>
            <a:xfrm>
              <a:off x="1247775" y="2619375"/>
              <a:ext cx="123825" cy="1238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2A11E4-365E-1B40-D9B5-65DD121C7843}"/>
                </a:ext>
              </a:extLst>
            </p:cNvPr>
            <p:cNvSpPr txBox="1"/>
            <p:nvPr/>
          </p:nvSpPr>
          <p:spPr>
            <a:xfrm>
              <a:off x="1371600" y="2559443"/>
              <a:ext cx="2235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Denotes a business with limited resource looking to get into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00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F506-C6D3-616F-AC0D-942B812F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B9D3-FB4E-A4F7-AB9E-57C38457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SMEs in Singapore</a:t>
            </a:r>
          </a:p>
          <a:p>
            <a:r>
              <a:rPr lang="en-US" dirty="0"/>
              <a:t>Continual Expansion – New companies spawn rate</a:t>
            </a:r>
          </a:p>
        </p:txBody>
      </p:sp>
    </p:spTree>
    <p:extLst>
      <p:ext uri="{BB962C8B-B14F-4D97-AF65-F5344CB8AC3E}">
        <p14:creationId xmlns:p14="http://schemas.microsoft.com/office/powerpoint/2010/main" val="294676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E4E0B-16D5-9CC9-9780-0548097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Circle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915D-817F-BC2E-5F4D-B5E5FAB1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7223" y="1825625"/>
            <a:ext cx="70165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How; “The solution”</a:t>
            </a:r>
          </a:p>
          <a:p>
            <a:pPr marL="0" indent="0">
              <a:buNone/>
            </a:pPr>
            <a:r>
              <a:rPr lang="en-US" dirty="0"/>
              <a:t>Bridge the Gap for SMEs by using AI to build business intelligence dashboards for data analysis hence reducing the cost of entry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C1CEC-239A-198F-C2C2-AC2C818AF1C7}"/>
              </a:ext>
            </a:extLst>
          </p:cNvPr>
          <p:cNvGrpSpPr/>
          <p:nvPr/>
        </p:nvGrpSpPr>
        <p:grpSpPr>
          <a:xfrm>
            <a:off x="838200" y="2049036"/>
            <a:ext cx="2995486" cy="3001321"/>
            <a:chOff x="699185" y="2083144"/>
            <a:chExt cx="2995486" cy="30013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E59CF-ED12-50D9-22DC-712A8C053122}"/>
                </a:ext>
              </a:extLst>
            </p:cNvPr>
            <p:cNvSpPr/>
            <p:nvPr/>
          </p:nvSpPr>
          <p:spPr>
            <a:xfrm>
              <a:off x="699185" y="2083144"/>
              <a:ext cx="2995486" cy="299548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C22FD-9176-3BBE-CC14-70D9DBFB9B63}"/>
                </a:ext>
              </a:extLst>
            </p:cNvPr>
            <p:cNvSpPr/>
            <p:nvPr/>
          </p:nvSpPr>
          <p:spPr>
            <a:xfrm>
              <a:off x="1202722" y="2586680"/>
              <a:ext cx="1993558" cy="199355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AD41E-6A10-E152-1855-BDE697B3E5AF}"/>
                </a:ext>
              </a:extLst>
            </p:cNvPr>
            <p:cNvGrpSpPr/>
            <p:nvPr/>
          </p:nvGrpSpPr>
          <p:grpSpPr>
            <a:xfrm>
              <a:off x="1668162" y="3052119"/>
              <a:ext cx="1062681" cy="1062681"/>
              <a:chOff x="1668162" y="3052119"/>
              <a:chExt cx="1062681" cy="106268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B6793-FCF4-E2DF-1397-0160DF57DA44}"/>
                  </a:ext>
                </a:extLst>
              </p:cNvPr>
              <p:cNvSpPr/>
              <p:nvPr/>
            </p:nvSpPr>
            <p:spPr>
              <a:xfrm>
                <a:off x="1668162" y="3052119"/>
                <a:ext cx="1062681" cy="106268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914A9-C616-2007-A12E-26BECC5D79A7}"/>
                  </a:ext>
                </a:extLst>
              </p:cNvPr>
              <p:cNvSpPr txBox="1"/>
              <p:nvPr/>
            </p:nvSpPr>
            <p:spPr>
              <a:xfrm>
                <a:off x="1886585" y="374546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31F8C-44BE-1B42-30DD-3A406958AC3C}"/>
                </a:ext>
              </a:extLst>
            </p:cNvPr>
            <p:cNvSpPr txBox="1"/>
            <p:nvPr/>
          </p:nvSpPr>
          <p:spPr>
            <a:xfrm>
              <a:off x="1877287" y="4222576"/>
              <a:ext cx="63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92F84-EB93-7C6E-70B0-E072E479BDEE}"/>
                </a:ext>
              </a:extLst>
            </p:cNvPr>
            <p:cNvSpPr txBox="1"/>
            <p:nvPr/>
          </p:nvSpPr>
          <p:spPr>
            <a:xfrm>
              <a:off x="1840321" y="4715133"/>
              <a:ext cx="71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03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717</Words>
  <Application>Microsoft Macintosh PowerPoint</Application>
  <PresentationFormat>Widescreen</PresentationFormat>
  <Paragraphs>71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Lexend Deca</vt:lpstr>
      <vt:lpstr>Aptos</vt:lpstr>
      <vt:lpstr>Aptos Display</vt:lpstr>
      <vt:lpstr>Arial</vt:lpstr>
      <vt:lpstr>Office Theme</vt:lpstr>
      <vt:lpstr>Arrowrithm</vt:lpstr>
      <vt:lpstr>The Golden Circle</vt:lpstr>
      <vt:lpstr>Importance of Data in Business [in case you are not already convinced]</vt:lpstr>
      <vt:lpstr>Businesses adopting Data Approaches</vt:lpstr>
      <vt:lpstr>Businesses adopting Data Approaches</vt:lpstr>
      <vt:lpstr>Market Validation – Need More</vt:lpstr>
      <vt:lpstr>Opportunity </vt:lpstr>
      <vt:lpstr>Market Size</vt:lpstr>
      <vt:lpstr>The Golden Circle</vt:lpstr>
      <vt:lpstr>The Golden Circle</vt:lpstr>
      <vt:lpstr>Product</vt:lpstr>
      <vt:lpstr>Business Model Slide</vt:lpstr>
      <vt:lpstr>Market Adoption</vt:lpstr>
      <vt:lpstr>Competitor Slide</vt:lpstr>
      <vt:lpstr>Team</vt:lpstr>
      <vt:lpstr>Financial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CHIA</dc:creator>
  <cp:lastModifiedBy>Ryan CHIA</cp:lastModifiedBy>
  <cp:revision>7</cp:revision>
  <dcterms:created xsi:type="dcterms:W3CDTF">2024-07-27T04:15:32Z</dcterms:created>
  <dcterms:modified xsi:type="dcterms:W3CDTF">2024-07-27T07:36:10Z</dcterms:modified>
</cp:coreProperties>
</file>