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71" r:id="rId4"/>
    <p:sldId id="273" r:id="rId5"/>
    <p:sldId id="279" r:id="rId6"/>
    <p:sldId id="278" r:id="rId7"/>
    <p:sldId id="269" r:id="rId8"/>
    <p:sldId id="262" r:id="rId9"/>
    <p:sldId id="282" r:id="rId10"/>
    <p:sldId id="281" r:id="rId11"/>
    <p:sldId id="263" r:id="rId12"/>
    <p:sldId id="264" r:id="rId13"/>
    <p:sldId id="265" r:id="rId14"/>
    <p:sldId id="266" r:id="rId15"/>
    <p:sldId id="267" r:id="rId16"/>
    <p:sldId id="272" r:id="rId17"/>
    <p:sldId id="274" r:id="rId18"/>
    <p:sldId id="283" r:id="rId19"/>
    <p:sldId id="260" r:id="rId20"/>
    <p:sldId id="275" r:id="rId21"/>
    <p:sldId id="261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F46A5-B273-494E-B953-2B4B23F6ED9A}">
          <p14:sldIdLst>
            <p14:sldId id="256"/>
            <p14:sldId id="280"/>
            <p14:sldId id="271"/>
            <p14:sldId id="273"/>
            <p14:sldId id="279"/>
            <p14:sldId id="278"/>
            <p14:sldId id="269"/>
            <p14:sldId id="262"/>
            <p14:sldId id="282"/>
            <p14:sldId id="281"/>
            <p14:sldId id="263"/>
            <p14:sldId id="264"/>
            <p14:sldId id="265"/>
            <p14:sldId id="266"/>
            <p14:sldId id="267"/>
          </p14:sldIdLst>
        </p14:section>
        <p14:section name="Appendix" id="{2CF309B7-5C06-9D49-8C29-DB60B1938ECD}">
          <p14:sldIdLst>
            <p14:sldId id="272"/>
            <p14:sldId id="274"/>
            <p14:sldId id="283"/>
            <p14:sldId id="260"/>
            <p14:sldId id="275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7"/>
    <p:restoredTop sz="94691"/>
  </p:normalViewPr>
  <p:slideViewPr>
    <p:cSldViewPr snapToGrid="0">
      <p:cViewPr varScale="1">
        <p:scale>
          <a:sx n="114" d="100"/>
          <a:sy n="114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AC68-C5BD-9442-A538-72C65F77175B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1DE1-AA60-1B4D-A656-D900B664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81DE1-AA60-1B4D-A656-D900B664B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94B-2F90-DA61-E52B-7C17FCC0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9BA6-5EB1-7664-B584-7D2C64D5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524E-7DCA-1477-C378-D0D2515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E124-5C1D-E8D9-5856-3F4A5C6A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5F9-5346-253C-9ED9-26EF9B35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458C-1A6D-C9BA-FD76-BFE6E69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06603-0CB8-B926-C1E6-202EEE9D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51CF-0582-A894-5DE8-75A85BEB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A20D-1457-A9E0-9563-24F6A72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51B9-5484-5AE8-1174-2C385DC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A64A-9737-E5E1-8B0C-68E653363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BC9AB-1F55-8C02-5A25-6E3851A5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7C18-F69E-DF45-CDA0-730480E6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850-CAB3-1C80-A28E-03AB0B4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9470-11AA-D786-1BF2-60520525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F00-FC19-AD47-7169-5A8A4EE1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7496-4834-0C56-8681-1F995C3D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97FD-350D-0918-8466-5E8A41B9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1A5E-B58E-B39A-B9B7-577AFAC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86B-8FF4-4E5A-2A27-7BA232D3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58A7-A5D4-C9D8-A44C-34926F1A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DACE-9204-0EF0-D5D6-C0360D86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0EF4-E27A-B45F-1EF3-124915A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E747-088E-7517-A7FE-7765A0C2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138F-DDE1-6E42-9711-DC6D0ADE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CA8-0043-1750-19ED-4F16742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7BEE-FBBE-78C9-488F-24359F843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3CD5-700A-270A-3F4C-47B64A5E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91C0-329A-C6C3-A41A-CB3D017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870D-22A3-B7F5-6793-1AC4EC98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BBD6-3CBE-E152-3DAC-3C613D09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8241-9407-96A9-AC80-C9D1CA6E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5DBA-53A9-27B6-3EFA-B18FD7F6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CE6F-A49E-08DF-8A85-A6C42B2E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26FD1-C78A-282B-F382-A81E9264C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B1F4A-B9A5-1C9B-2E5A-292A576C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03668-1239-184A-7015-4CA4F13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49271-9463-3184-9636-F95C9ECA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21D06-7732-2386-2A86-47EE0678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35A2-934B-7640-0461-B2F9B01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C7A2-008D-A362-F7EB-8ACAD63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DA4DC-99A0-87E0-2F57-C03CB6C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F880-CDD8-C917-407E-0D434BDF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8219A-FE1B-CAF6-7F34-3AB751D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F6CE-D2E5-EBDE-38A9-F84A881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CB43-2061-E064-B721-5E16B48A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548-7C54-EEBC-8D5E-D914A1F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ECF1-3A1B-B9FE-F4A3-CB46F1ED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5E4F-49CE-615B-00CD-BE4F11C0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D1D0-0FA6-C700-857E-F371E0D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C2D3-13CE-2D3C-7DC6-6ABCB20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1BB4-D2FB-6A1A-F934-32F0C874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2FE-76D8-FB7E-8D3B-C2EAECAB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C86C-E8A6-E5CB-E471-D19ECB58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3910-E09E-F993-FAAE-7E8ACAE5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E7BF8-4FEE-462C-7536-31872482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FDA9-193E-00A5-24E5-4A86867F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CC9D-6363-98BB-17E9-A0BFCAEE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709CD-7C40-DF44-9D63-FE5FAF7B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25D8-AD41-3FBA-BE71-53587C6C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4326-DF5F-8ECE-02CA-69C6FE572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3D907-66FD-764B-AE43-A8E61F477C40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0508-FBA2-7452-342D-91E70F8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47AD-3025-DCFF-0D2C-076D2BB4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921D5-F270-9E42-8A6A-D5C045153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vestor.salesforce.com/financials/default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bspot.com/startups/resources/startup-pitch-dec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foundry.com/en/blog/data-analytics/big-data-analy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machine-learning-market" TargetMode="External"/><Relationship Id="rId2" Type="http://schemas.openxmlformats.org/officeDocument/2006/relationships/hyperlink" Target="https://www.grandviewresearch.com/horizon/outlook/data-analytics-market-size/glob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randviewresearch.com/industry-analysis/artificial-intelligence-ai-mark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gstat.gov.sg/-/media/files/publications/industry/ssn222-pg9-12.ashx#:~:text=In%202020%2C%20there%20were%20211%2C400,in%20value%2Dadded%20in%202020" TargetMode="External"/><Relationship Id="rId2" Type="http://schemas.openxmlformats.org/officeDocument/2006/relationships/hyperlink" Target="https://www.straitstimes.com/business/budget-2024-s-pore-businesses-workers-and-families-want-help-to-defray-costs-stay-produ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6BA8-D37F-74B9-00FD-8563CD918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Arrowrithm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3B1A-7888-050C-79F5-F1C622A52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9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5E7-4577-3AEC-974B-1306076E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0412-FBA3-303A-959C-383E9984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Pilot Program</a:t>
            </a:r>
          </a:p>
          <a:p>
            <a:r>
              <a:rPr lang="en-US" dirty="0"/>
              <a:t>Cashflow Analytics for Decision Makers</a:t>
            </a:r>
          </a:p>
          <a:p>
            <a:r>
              <a:rPr lang="en-US" dirty="0"/>
              <a:t>Staff Analytics for Human Resource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C80-F6A7-8FED-68EE-037D347C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F870-3FB4-E9F8-A9E2-F135B4BA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7A5-8F8B-4434-0FAB-34EA1567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AFAA-C5BB-B72F-684D-305547D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BAD-C6A0-E3C6-29D9-DCC6299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415-5B71-7D08-C4C1-28A588B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Competition does well, not so well, Startup bridges the gap</a:t>
            </a:r>
          </a:p>
          <a:p>
            <a:endParaRPr lang="en-US" dirty="0"/>
          </a:p>
          <a:p>
            <a:r>
              <a:rPr lang="en-US" dirty="0"/>
              <a:t>Tableau Pulse – AI generated analysis</a:t>
            </a:r>
          </a:p>
          <a:p>
            <a:r>
              <a:rPr lang="en-US" dirty="0"/>
              <a:t>Tableau – Data visualization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6881-4DEA-970B-AC08-9C9607C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01C-C525-81AF-741C-6D554ACD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873-99A0-AE78-8395-C94E9AB2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7F1-98F5-39FE-D89F-75A7318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The financial model slide shows how your product creates revenue. For example, if your product is a subscription-based service, has premium features, or other horizontal integration, you’ll explain that model on these slides.</a:t>
            </a:r>
            <a:br>
              <a:rPr lang="en-SG" dirty="0"/>
            </a:br>
            <a:br>
              <a:rPr lang="en-SG" dirty="0"/>
            </a:br>
            <a:r>
              <a:rPr lang="en-SG" b="0" i="0" u="none" strike="noStrike" dirty="0">
                <a:solidFill>
                  <a:srgbClr val="213343"/>
                </a:solidFill>
                <a:effectLst/>
                <a:latin typeface="Lexend Deca"/>
              </a:rPr>
              <a:t>Potential investors should walk away from your presentation knowing exactly how your startup creates revenue and understand any plans to ensure a steady stream of income.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Businesses adopting Data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Salesforce Data Analytics Subscription and Support Revenue grew by </a:t>
            </a:r>
            <a:r>
              <a:rPr lang="en-US" b="1" dirty="0"/>
              <a:t>16% </a:t>
            </a:r>
            <a:r>
              <a:rPr lang="en-US" dirty="0"/>
              <a:t>YoY [Up 1% from previous YoY]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https://investor.salesforce.com/financials/default.aspx</a:t>
            </a:r>
            <a:r>
              <a:rPr lang="en-US" sz="800" dirty="0"/>
              <a:t>; </a:t>
            </a:r>
          </a:p>
          <a:p>
            <a:r>
              <a:rPr lang="en-US" sz="800" dirty="0"/>
              <a:t>https://s23.q4cdn.com/574569502/files/</a:t>
            </a:r>
            <a:r>
              <a:rPr lang="en-US" sz="800" dirty="0" err="1"/>
              <a:t>doc_financials</a:t>
            </a:r>
            <a:r>
              <a:rPr lang="en-US" sz="800" dirty="0"/>
              <a:t>/2024/</a:t>
            </a:r>
            <a:r>
              <a:rPr lang="en-US" sz="800" dirty="0" err="1"/>
              <a:t>ar</a:t>
            </a:r>
            <a:r>
              <a:rPr lang="en-US" sz="800" dirty="0"/>
              <a:t>/salesforce-fy24-annual-report.pdf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48895-B0B5-D8D6-B36F-D903A2C72926}"/>
              </a:ext>
            </a:extLst>
          </p:cNvPr>
          <p:cNvGrpSpPr/>
          <p:nvPr/>
        </p:nvGrpSpPr>
        <p:grpSpPr>
          <a:xfrm>
            <a:off x="2209800" y="2841076"/>
            <a:ext cx="7772400" cy="2800925"/>
            <a:chOff x="2209800" y="2686681"/>
            <a:chExt cx="7772400" cy="280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9BD97F-49D6-F6A2-7CC2-5BA8E2405BA7}"/>
                </a:ext>
              </a:extLst>
            </p:cNvPr>
            <p:cNvGrpSpPr/>
            <p:nvPr/>
          </p:nvGrpSpPr>
          <p:grpSpPr>
            <a:xfrm>
              <a:off x="2209800" y="3000438"/>
              <a:ext cx="7772400" cy="2487168"/>
              <a:chOff x="2209800" y="2284270"/>
              <a:chExt cx="7772400" cy="24871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779FAEC-8D8B-2B96-DF4F-2E09235BD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2284270"/>
                <a:ext cx="7772400" cy="2487168"/>
              </a:xfrm>
              <a:prstGeom prst="rect">
                <a:avLst/>
              </a:prstGeom>
            </p:spPr>
          </p:pic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EC020AE-6444-B267-D3A5-1D2C6AB362B3}"/>
                  </a:ext>
                </a:extLst>
              </p:cNvPr>
              <p:cNvSpPr/>
              <p:nvPr/>
            </p:nvSpPr>
            <p:spPr>
              <a:xfrm>
                <a:off x="2209800" y="3645243"/>
                <a:ext cx="7772400" cy="247135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B06ED4-DB57-DF6A-0419-44979679DEAA}"/>
                </a:ext>
              </a:extLst>
            </p:cNvPr>
            <p:cNvSpPr txBox="1"/>
            <p:nvPr/>
          </p:nvSpPr>
          <p:spPr>
            <a:xfrm>
              <a:off x="3675337" y="2686681"/>
              <a:ext cx="484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Extract from Salesforce FY 2024 Annual Report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54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– 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4C16-EB1E-2D28-0C0D-969F095F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732" y="1825625"/>
            <a:ext cx="7050068" cy="4000411"/>
          </a:xfrm>
        </p:spPr>
        <p:txBody>
          <a:bodyPr>
            <a:normAutofit/>
          </a:bodyPr>
          <a:lstStyle/>
          <a:p>
            <a:r>
              <a:rPr lang="en-US" sz="1400" dirty="0"/>
              <a:t>Approximately 300,000 SMEs in Singapore</a:t>
            </a:r>
          </a:p>
          <a:p>
            <a:r>
              <a:rPr lang="en-US" sz="1400" dirty="0"/>
              <a:t>As of 2020, small SMEs (&lt; 50 staff or &lt;= 10 mil Rev) consistently make up 96% (~288,000) of the SMEs in Singapore</a:t>
            </a:r>
          </a:p>
          <a:p>
            <a:r>
              <a:rPr lang="en-US" sz="1400" dirty="0"/>
              <a:t>As of 2014, estimate of 70% (~210,000) of SMEs in Singapore are micro-SMEs (&lt; 10 staff or &lt;= 1 mil Rev)</a:t>
            </a:r>
          </a:p>
          <a:p>
            <a:r>
              <a:rPr lang="en-US" sz="1400" dirty="0"/>
              <a:t>If percentage remains, assume targeting businesses with revenue between 1 mil and 10 mil : Approximately </a:t>
            </a:r>
            <a:r>
              <a:rPr lang="en-US" sz="1400" b="1" dirty="0"/>
              <a:t>78,000</a:t>
            </a:r>
            <a:r>
              <a:rPr lang="en-US" sz="1400" dirty="0"/>
              <a:t> business fall in scope of 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CED8E-143A-4D07-232E-2A0A37971A61}"/>
              </a:ext>
            </a:extLst>
          </p:cNvPr>
          <p:cNvGrpSpPr/>
          <p:nvPr/>
        </p:nvGrpSpPr>
        <p:grpSpPr>
          <a:xfrm>
            <a:off x="357485" y="356326"/>
            <a:ext cx="6024248" cy="5469717"/>
            <a:chOff x="205085" y="356326"/>
            <a:chExt cx="6024248" cy="546971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6667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8382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1571945" y="545671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Businesses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205085" y="3182423"/>
              <a:ext cx="461665" cy="11503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0E1BC9-3D7A-29E9-5F74-EEC8901B1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4076700"/>
              <a:ext cx="0" cy="136207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E73154-0735-2668-0CCC-4F5178CCBB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8142" y="5140712"/>
              <a:ext cx="0" cy="28012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267058" y="4645648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F1EF113-0F34-2B3F-A1C7-A3F9E9AE143C}"/>
                </a:ext>
              </a:extLst>
            </p:cNvPr>
            <p:cNvSpPr/>
            <p:nvPr/>
          </p:nvSpPr>
          <p:spPr>
            <a:xfrm>
              <a:off x="1247775" y="2619375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2A11E4-365E-1B40-D9B5-65DD121C7843}"/>
                </a:ext>
              </a:extLst>
            </p:cNvPr>
            <p:cNvSpPr txBox="1"/>
            <p:nvPr/>
          </p:nvSpPr>
          <p:spPr>
            <a:xfrm>
              <a:off x="1371600" y="2568968"/>
              <a:ext cx="2235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Business with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00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8B8594-BE26-0384-E5A8-19503572415B}"/>
              </a:ext>
            </a:extLst>
          </p:cNvPr>
          <p:cNvSpPr/>
          <p:nvPr/>
        </p:nvSpPr>
        <p:spPr>
          <a:xfrm>
            <a:off x="3456884" y="2118729"/>
            <a:ext cx="8028872" cy="3936381"/>
          </a:xfrm>
          <a:prstGeom prst="roundRect">
            <a:avLst>
              <a:gd name="adj" fmla="val 105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EBD0B-1D62-10C1-A7A2-5B76A34B43C9}"/>
              </a:ext>
            </a:extLst>
          </p:cNvPr>
          <p:cNvSpPr txBox="1"/>
          <p:nvPr/>
        </p:nvSpPr>
        <p:spPr>
          <a:xfrm>
            <a:off x="5770091" y="1810952"/>
            <a:ext cx="212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Cloud-based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23B40-02B0-91F8-2441-3DEDDD63C342}"/>
              </a:ext>
            </a:extLst>
          </p:cNvPr>
          <p:cNvCxnSpPr>
            <a:cxnSpLocks/>
          </p:cNvCxnSpPr>
          <p:nvPr/>
        </p:nvCxnSpPr>
        <p:spPr>
          <a:xfrm>
            <a:off x="2352908" y="2965293"/>
            <a:ext cx="1260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1BFDE-253B-E349-652A-DE494289B409}"/>
              </a:ext>
            </a:extLst>
          </p:cNvPr>
          <p:cNvGrpSpPr/>
          <p:nvPr/>
        </p:nvGrpSpPr>
        <p:grpSpPr>
          <a:xfrm>
            <a:off x="838200" y="2287857"/>
            <a:ext cx="1319561" cy="1659672"/>
            <a:chOff x="8073483" y="2821259"/>
            <a:chExt cx="1319561" cy="16596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A374BB-86CA-93BC-1783-B5752FEB1491}"/>
                </a:ext>
              </a:extLst>
            </p:cNvPr>
            <p:cNvSpPr/>
            <p:nvPr/>
          </p:nvSpPr>
          <p:spPr>
            <a:xfrm>
              <a:off x="8073483" y="28212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C67A86-E041-EDFF-9ABF-25B8955F4245}"/>
                </a:ext>
              </a:extLst>
            </p:cNvPr>
            <p:cNvSpPr/>
            <p:nvPr/>
          </p:nvSpPr>
          <p:spPr>
            <a:xfrm>
              <a:off x="8225883" y="29736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049F1E-B01C-53EB-2961-97C290610F97}"/>
                </a:ext>
              </a:extLst>
            </p:cNvPr>
            <p:cNvSpPr/>
            <p:nvPr/>
          </p:nvSpPr>
          <p:spPr>
            <a:xfrm>
              <a:off x="8378283" y="3126059"/>
              <a:ext cx="1014761" cy="1354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1DC81E-8AAA-F911-1DC3-82E32D9B75B7}"/>
              </a:ext>
            </a:extLst>
          </p:cNvPr>
          <p:cNvSpPr txBox="1"/>
          <p:nvPr/>
        </p:nvSpPr>
        <p:spPr>
          <a:xfrm>
            <a:off x="2470151" y="268829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Upload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A8EED7-264C-90DC-DAB2-B497ADDF4CD5}"/>
              </a:ext>
            </a:extLst>
          </p:cNvPr>
          <p:cNvSpPr/>
          <p:nvPr/>
        </p:nvSpPr>
        <p:spPr>
          <a:xfrm>
            <a:off x="3746810" y="2748774"/>
            <a:ext cx="2120068" cy="747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2F7891-0316-D120-862E-CD871C111394}"/>
              </a:ext>
            </a:extLst>
          </p:cNvPr>
          <p:cNvSpPr/>
          <p:nvPr/>
        </p:nvSpPr>
        <p:spPr>
          <a:xfrm>
            <a:off x="3746809" y="4013158"/>
            <a:ext cx="2120068" cy="1027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Schema Building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F0622-A10B-274F-BABF-F8057BE9C6B5}"/>
              </a:ext>
            </a:extLst>
          </p:cNvPr>
          <p:cNvCxnSpPr>
            <a:cxnSpLocks/>
          </p:cNvCxnSpPr>
          <p:nvPr/>
        </p:nvCxnSpPr>
        <p:spPr>
          <a:xfrm>
            <a:off x="4769008" y="3595686"/>
            <a:ext cx="0" cy="35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594361-F44B-7D92-14A3-F0C671CF3E66}"/>
              </a:ext>
            </a:extLst>
          </p:cNvPr>
          <p:cNvSpPr/>
          <p:nvPr/>
        </p:nvSpPr>
        <p:spPr>
          <a:xfrm>
            <a:off x="6357522" y="2741474"/>
            <a:ext cx="2259981" cy="3112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A.I. Module</a:t>
            </a:r>
          </a:p>
          <a:p>
            <a:pPr algn="ctr"/>
            <a:r>
              <a:rPr lang="en-US" dirty="0"/>
              <a:t>Human Association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3AFC7-A8C2-8460-CDD1-0A84165C7D7A}"/>
              </a:ext>
            </a:extLst>
          </p:cNvPr>
          <p:cNvSpPr txBox="1"/>
          <p:nvPr/>
        </p:nvSpPr>
        <p:spPr>
          <a:xfrm>
            <a:off x="4032878" y="2255591"/>
            <a:ext cx="1498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99643-32E5-095E-2FB5-3DE14BB70F40}"/>
              </a:ext>
            </a:extLst>
          </p:cNvPr>
          <p:cNvSpPr txBox="1"/>
          <p:nvPr/>
        </p:nvSpPr>
        <p:spPr>
          <a:xfrm>
            <a:off x="6696712" y="2222138"/>
            <a:ext cx="158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Natural Language </a:t>
            </a:r>
          </a:p>
          <a:p>
            <a:pPr algn="ctr"/>
            <a:r>
              <a:rPr lang="en-US" sz="1400" dirty="0"/>
              <a:t>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EE6505-2272-2566-F3FA-C35FEF5B6101}"/>
              </a:ext>
            </a:extLst>
          </p:cNvPr>
          <p:cNvCxnSpPr/>
          <p:nvPr/>
        </p:nvCxnSpPr>
        <p:spPr>
          <a:xfrm>
            <a:off x="2352908" y="5430645"/>
            <a:ext cx="3743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064C1C-08AE-E242-BCC6-F4165397B057}"/>
              </a:ext>
            </a:extLst>
          </p:cNvPr>
          <p:cNvSpPr txBox="1"/>
          <p:nvPr/>
        </p:nvSpPr>
        <p:spPr>
          <a:xfrm>
            <a:off x="2526589" y="5148995"/>
            <a:ext cx="11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Question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59364629-DBBA-6C73-1B05-EE046DD673B4}"/>
              </a:ext>
            </a:extLst>
          </p:cNvPr>
          <p:cNvSpPr/>
          <p:nvPr/>
        </p:nvSpPr>
        <p:spPr>
          <a:xfrm>
            <a:off x="5978387" y="2685719"/>
            <a:ext cx="229123" cy="2407521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 – Need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Sales – Tableau,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Our Target market, purchasing power, habits of customer</a:t>
            </a:r>
          </a:p>
        </p:txBody>
      </p:sp>
    </p:spTree>
    <p:extLst>
      <p:ext uri="{BB962C8B-B14F-4D97-AF65-F5344CB8AC3E}">
        <p14:creationId xmlns:p14="http://schemas.microsoft.com/office/powerpoint/2010/main" val="364791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/>
              <a:t>Context: Businesses are beginning to recognize the value of data:</a:t>
            </a:r>
          </a:p>
          <a:p>
            <a:r>
              <a:rPr lang="en-US" sz="1400" dirty="0"/>
              <a:t>360 view of the business</a:t>
            </a:r>
          </a:p>
          <a:p>
            <a:r>
              <a:rPr lang="en-US" sz="1400" dirty="0"/>
              <a:t>Realtime updates</a:t>
            </a:r>
          </a:p>
          <a:p>
            <a:r>
              <a:rPr lang="en-US" sz="1400" dirty="0"/>
              <a:t>New opportunities for revenue growth</a:t>
            </a:r>
          </a:p>
          <a:p>
            <a:r>
              <a:rPr lang="en-US" sz="1400" dirty="0"/>
              <a:t>New opportunities for cost reduction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“Problem”: </a:t>
            </a:r>
          </a:p>
          <a:p>
            <a:r>
              <a:rPr lang="en-US" sz="1400" dirty="0">
                <a:solidFill>
                  <a:schemeClr val="bg2"/>
                </a:solidFill>
              </a:rPr>
              <a:t>Cost of getting started – Hiring, Training, Tools, Administrative overheads, etc.</a:t>
            </a:r>
          </a:p>
          <a:p>
            <a:r>
              <a:rPr lang="en-US" sz="1400" dirty="0">
                <a:solidFill>
                  <a:schemeClr val="bg2"/>
                </a:solidFill>
              </a:rPr>
              <a:t>Uncertain results – Despite the investment, there is </a:t>
            </a:r>
            <a:r>
              <a:rPr lang="en-US" sz="1400" b="1" dirty="0">
                <a:solidFill>
                  <a:schemeClr val="bg2"/>
                </a:solidFill>
              </a:rPr>
              <a:t>no guarantee</a:t>
            </a:r>
            <a:r>
              <a:rPr lang="en-US" sz="1400" dirty="0">
                <a:solidFill>
                  <a:schemeClr val="bg2"/>
                </a:solidFill>
              </a:rPr>
              <a:t> of results.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Problem is</a:t>
            </a:r>
            <a:r>
              <a:rPr lang="en-SG" sz="1400" dirty="0">
                <a:solidFill>
                  <a:schemeClr val="bg2"/>
                </a:solidFill>
              </a:rPr>
              <a:t> exacerbated for smaller organizations because of limited resources.</a:t>
            </a:r>
            <a:endParaRPr lang="en-US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3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3B9C-BBD7-2A3A-7225-C7836A20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EF47-1A50-ADC4-03AE-2CE7B3B9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service for analysis and train model</a:t>
            </a:r>
          </a:p>
        </p:txBody>
      </p:sp>
    </p:spTree>
    <p:extLst>
      <p:ext uri="{BB962C8B-B14F-4D97-AF65-F5344CB8AC3E}">
        <p14:creationId xmlns:p14="http://schemas.microsoft.com/office/powerpoint/2010/main" val="82250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506-C6D3-616F-AC0D-942B812F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B9D3-FB4E-A4F7-AB9E-57C3845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SMEs in Singapore</a:t>
            </a:r>
          </a:p>
          <a:p>
            <a:r>
              <a:rPr lang="en-US" dirty="0"/>
              <a:t>Continual Expansion – New companies spawn rate</a:t>
            </a:r>
          </a:p>
        </p:txBody>
      </p:sp>
    </p:spTree>
    <p:extLst>
      <p:ext uri="{BB962C8B-B14F-4D97-AF65-F5344CB8AC3E}">
        <p14:creationId xmlns:p14="http://schemas.microsoft.com/office/powerpoint/2010/main" val="294676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CDE2-CA1E-2F24-098C-0DABD4C5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4C-6820-DDCC-4174-C18F2191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https://www.hubspot.com/startups/resources/startup-pitch-decks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4FC0D9-54DA-42E7-AB8C-B8F90B7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in Business </a:t>
            </a:r>
            <a:r>
              <a:rPr lang="en-US" sz="1200" dirty="0"/>
              <a:t>[in case you are not already convinced]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4299-A20E-693B-7595-F04ED6C6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“Information is the oil of the 21st century, and analytics is the combustion engine.” - Peter </a:t>
            </a:r>
            <a:r>
              <a:rPr lang="en-SG" sz="1400" dirty="0" err="1"/>
              <a:t>Sondergaard</a:t>
            </a:r>
            <a:r>
              <a:rPr lang="en-SG" sz="1400" dirty="0"/>
              <a:t>, Senior Vice President and Global Head of Research at Gartner, Inc.</a:t>
            </a:r>
          </a:p>
          <a:p>
            <a:pPr marL="0" indent="0" algn="l">
              <a:buNone/>
            </a:pPr>
            <a:r>
              <a:rPr lang="en-SG" sz="1400" dirty="0"/>
              <a:t>“We are surrounded by data, but starved for insights.” - Jay Baer, marketing and customer experience expert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1400" dirty="0"/>
              <a:t>“Without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</a:t>
            </a:r>
            <a:r>
              <a:rPr lang="en-SG" sz="1400" dirty="0"/>
              <a:t>, companies are blind and deaf, wandering out onto the web like deer on a freeway.” - Geoffrey Moore, management consultant and author of Crossing the Chasm</a:t>
            </a:r>
          </a:p>
          <a:p>
            <a:pPr marL="0" indent="0" algn="l">
              <a:buNone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7872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0CF-25A8-D9F2-6F15-BA6ECE18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Market Demand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6738-A204-76F5-9E52-AF17CA2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/>
              <a:t>“The global </a:t>
            </a:r>
            <a:r>
              <a:rPr lang="en-SG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analytics market size</a:t>
            </a:r>
            <a:r>
              <a:rPr lang="en-SG" sz="1400" dirty="0"/>
              <a:t> was valued at USD 49.03 billion in 2022 and is projected to grow at a compound annual growth rate (CAGR) of 26.7% from 2023 to 2030. The main factors propelling the data analytics market's expansion are the growing adoption of </a:t>
            </a:r>
            <a:r>
              <a:rPr lang="en-SG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SG" sz="1400" dirty="0"/>
              <a:t> and </a:t>
            </a:r>
            <a:r>
              <a:rPr lang="en-SG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SG" sz="1400" dirty="0"/>
              <a:t> to offer increased acceptance of social networking platforms, individualized consumer experiences, and the rise of online shopping.”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2EAA4-BF6D-90E2-7A04-E151DC999575}"/>
              </a:ext>
            </a:extLst>
          </p:cNvPr>
          <p:cNvSpPr txBox="1"/>
          <p:nvPr/>
        </p:nvSpPr>
        <p:spPr>
          <a:xfrm>
            <a:off x="7485603" y="6447216"/>
            <a:ext cx="4315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www.grandviewresearch.com</a:t>
            </a:r>
            <a:r>
              <a:rPr lang="en-US" sz="800" dirty="0"/>
              <a:t>/industry-analysis/data-analytics-market-report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A307-1E8A-57EE-8D61-4D525EEB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2706139"/>
            <a:ext cx="6848475" cy="35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Context: Businesses are beginning to recognize the value of data:</a:t>
            </a:r>
          </a:p>
          <a:p>
            <a:r>
              <a:rPr lang="en-US" sz="1400" dirty="0">
                <a:solidFill>
                  <a:schemeClr val="bg2"/>
                </a:solidFill>
              </a:rPr>
              <a:t>360 view of the business</a:t>
            </a:r>
          </a:p>
          <a:p>
            <a:r>
              <a:rPr lang="en-US" sz="1400" dirty="0">
                <a:solidFill>
                  <a:schemeClr val="bg2"/>
                </a:solidFill>
              </a:rPr>
              <a:t>Realtime updates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revenue growth</a:t>
            </a:r>
          </a:p>
          <a:p>
            <a:r>
              <a:rPr lang="en-US" sz="1400" dirty="0">
                <a:solidFill>
                  <a:schemeClr val="bg2"/>
                </a:solidFill>
              </a:rPr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4"/>
            <a:ext cx="7016577" cy="4365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are we doing this? (</a:t>
            </a:r>
            <a:r>
              <a:rPr lang="en-US" i="1" dirty="0"/>
              <a:t>“The Problem”)</a:t>
            </a:r>
          </a:p>
          <a:p>
            <a:pPr marL="0" indent="0">
              <a:buNone/>
            </a:pPr>
            <a:r>
              <a:rPr lang="en-US" sz="1400" dirty="0"/>
              <a:t>Context: Businesses are beginning to recognize the value of data:</a:t>
            </a:r>
          </a:p>
          <a:p>
            <a:r>
              <a:rPr lang="en-US" sz="1400" dirty="0"/>
              <a:t>360 view of the business</a:t>
            </a:r>
          </a:p>
          <a:p>
            <a:r>
              <a:rPr lang="en-US" sz="1400" dirty="0"/>
              <a:t>Realtime updates</a:t>
            </a:r>
          </a:p>
          <a:p>
            <a:r>
              <a:rPr lang="en-US" sz="1400" dirty="0"/>
              <a:t>New opportunities for revenue growth</a:t>
            </a:r>
          </a:p>
          <a:p>
            <a:r>
              <a:rPr lang="en-US" sz="1400" dirty="0"/>
              <a:t>New opportunities for cost reduction</a:t>
            </a:r>
          </a:p>
          <a:p>
            <a:pPr marL="0" indent="0">
              <a:buNone/>
            </a:pPr>
            <a:r>
              <a:rPr lang="en-US" sz="1400" dirty="0"/>
              <a:t>“Problem”: </a:t>
            </a:r>
          </a:p>
          <a:p>
            <a:r>
              <a:rPr lang="en-US" sz="1400" dirty="0"/>
              <a:t>Cost of getting started – Hiring, Training, Tools, Administrative overheads, etc.</a:t>
            </a:r>
          </a:p>
          <a:p>
            <a:r>
              <a:rPr lang="en-US" sz="1400" dirty="0"/>
              <a:t>Uncertain results – Despite the investment, there is </a:t>
            </a:r>
            <a:r>
              <a:rPr lang="en-US" sz="1400" b="1" dirty="0"/>
              <a:t>no guarantee</a:t>
            </a:r>
            <a:r>
              <a:rPr lang="en-US" sz="1400" dirty="0"/>
              <a:t> of results. </a:t>
            </a:r>
          </a:p>
          <a:p>
            <a:pPr marL="0" indent="0">
              <a:buNone/>
            </a:pPr>
            <a:r>
              <a:rPr lang="en-US" sz="1400" dirty="0"/>
              <a:t>Problem is</a:t>
            </a:r>
            <a:r>
              <a:rPr lang="en-SG" sz="1400" dirty="0"/>
              <a:t> exacerbated for smaller organizations because of limited resources.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59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E4E0B-16D5-9CC9-9780-05480977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Circle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915D-817F-BC2E-5F4D-B5E5FAB1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223" y="1825625"/>
            <a:ext cx="701657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 do we solve this?</a:t>
            </a:r>
          </a:p>
          <a:p>
            <a:pPr marL="0" indent="0">
              <a:buNone/>
            </a:pPr>
            <a:r>
              <a:rPr lang="en-US" sz="1400" dirty="0"/>
              <a:t>By providing Business Intelligence and Analytics</a:t>
            </a:r>
            <a:r>
              <a:rPr lang="en-US" sz="1400" b="1" dirty="0"/>
              <a:t> </a:t>
            </a:r>
            <a:r>
              <a:rPr lang="en-US" sz="1400" dirty="0"/>
              <a:t>to businesses in an </a:t>
            </a:r>
            <a:r>
              <a:rPr lang="en-US" sz="1400" b="1" dirty="0"/>
              <a:t>Impactful</a:t>
            </a:r>
            <a:r>
              <a:rPr lang="en-US" sz="1400" dirty="0"/>
              <a:t> and </a:t>
            </a:r>
            <a:r>
              <a:rPr lang="en-US" sz="1400" b="1" dirty="0"/>
              <a:t>Cost-efficient</a:t>
            </a:r>
            <a:r>
              <a:rPr lang="en-US" sz="1400" dirty="0"/>
              <a:t> manner.</a:t>
            </a:r>
          </a:p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 is the product?</a:t>
            </a:r>
          </a:p>
          <a:p>
            <a:pPr marL="0" indent="0">
              <a:buNone/>
            </a:pPr>
            <a:r>
              <a:rPr lang="en-US" sz="1400" dirty="0"/>
              <a:t>A commercialized platform that harnesses the power of A.I. (trained with data engineering and analytics best practices); effectively providing business with an experienced data analyst at a faction of the cost.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C1CEC-239A-198F-C2C2-AC2C818AF1C7}"/>
              </a:ext>
            </a:extLst>
          </p:cNvPr>
          <p:cNvGrpSpPr/>
          <p:nvPr/>
        </p:nvGrpSpPr>
        <p:grpSpPr>
          <a:xfrm>
            <a:off x="838200" y="2049036"/>
            <a:ext cx="2995486" cy="3001321"/>
            <a:chOff x="699185" y="2083144"/>
            <a:chExt cx="2995486" cy="30013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E59CF-ED12-50D9-22DC-712A8C053122}"/>
                </a:ext>
              </a:extLst>
            </p:cNvPr>
            <p:cNvSpPr/>
            <p:nvPr/>
          </p:nvSpPr>
          <p:spPr>
            <a:xfrm>
              <a:off x="699185" y="2083144"/>
              <a:ext cx="2995486" cy="299548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0C22FD-9176-3BBE-CC14-70D9DBFB9B63}"/>
                </a:ext>
              </a:extLst>
            </p:cNvPr>
            <p:cNvSpPr/>
            <p:nvPr/>
          </p:nvSpPr>
          <p:spPr>
            <a:xfrm>
              <a:off x="1202722" y="2586680"/>
              <a:ext cx="1993558" cy="199355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AD41E-6A10-E152-1855-BDE697B3E5AF}"/>
                </a:ext>
              </a:extLst>
            </p:cNvPr>
            <p:cNvGrpSpPr/>
            <p:nvPr/>
          </p:nvGrpSpPr>
          <p:grpSpPr>
            <a:xfrm>
              <a:off x="1668162" y="3052119"/>
              <a:ext cx="1062681" cy="1062681"/>
              <a:chOff x="1668162" y="3052119"/>
              <a:chExt cx="1062681" cy="106268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CB6793-FCF4-E2DF-1397-0160DF57DA44}"/>
                  </a:ext>
                </a:extLst>
              </p:cNvPr>
              <p:cNvSpPr/>
              <p:nvPr/>
            </p:nvSpPr>
            <p:spPr>
              <a:xfrm>
                <a:off x="1668162" y="3052119"/>
                <a:ext cx="1062681" cy="106268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914A9-C616-2007-A12E-26BECC5D79A7}"/>
                  </a:ext>
                </a:extLst>
              </p:cNvPr>
              <p:cNvSpPr txBox="1"/>
              <p:nvPr/>
            </p:nvSpPr>
            <p:spPr>
              <a:xfrm>
                <a:off x="1886585" y="374546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31F8C-44BE-1B42-30DD-3A406958AC3C}"/>
                </a:ext>
              </a:extLst>
            </p:cNvPr>
            <p:cNvSpPr txBox="1"/>
            <p:nvPr/>
          </p:nvSpPr>
          <p:spPr>
            <a:xfrm>
              <a:off x="1877287" y="4222576"/>
              <a:ext cx="63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92F84-EB93-7C6E-70B0-E072E479BDEE}"/>
                </a:ext>
              </a:extLst>
            </p:cNvPr>
            <p:cNvSpPr txBox="1"/>
            <p:nvPr/>
          </p:nvSpPr>
          <p:spPr>
            <a:xfrm>
              <a:off x="1840321" y="4715133"/>
              <a:ext cx="71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E29-9EE4-A50B-947A-16A3143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– MVP01</a:t>
            </a:r>
          </a:p>
        </p:txBody>
      </p:sp>
    </p:spTree>
    <p:extLst>
      <p:ext uri="{BB962C8B-B14F-4D97-AF65-F5344CB8AC3E}">
        <p14:creationId xmlns:p14="http://schemas.microsoft.com/office/powerpoint/2010/main" val="86366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FDA-12AC-4AF4-54C8-98CC8C8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– Target Personas </a:t>
            </a:r>
            <a:r>
              <a:rPr lang="en-US" sz="1200" dirty="0"/>
              <a:t>by Data Adoption Stages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DE6F2-21D8-8A77-2C61-7BA1D64BDD79}"/>
              </a:ext>
            </a:extLst>
          </p:cNvPr>
          <p:cNvSpPr txBox="1"/>
          <p:nvPr/>
        </p:nvSpPr>
        <p:spPr>
          <a:xfrm>
            <a:off x="5685254" y="5960973"/>
            <a:ext cx="635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https://www.straitstimes.com/business/budget-2024-s-pore-businesses-workers-and-families-want-help-to-defray-costs-stay-productive</a:t>
            </a:r>
            <a:endParaRPr lang="en-US" sz="800" u="sng" dirty="0"/>
          </a:p>
          <a:p>
            <a:r>
              <a:rPr lang="en-US" sz="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https://www.singstat.gov.sg/-/media/files/publications/industry/ssn222-pg9-12.ashx#:~:text=In%202020%2C%20there%20were%20211%2C400,in%20value%2Dadded%20in%202020</a:t>
            </a:r>
            <a:r>
              <a:rPr lang="en-US" sz="800" u="sng" dirty="0"/>
              <a:t>.</a:t>
            </a:r>
          </a:p>
          <a:p>
            <a:r>
              <a:rPr lang="en-US" sz="800" u="sng" dirty="0"/>
              <a:t>https://</a:t>
            </a:r>
            <a:r>
              <a:rPr lang="en-US" sz="800" u="sng" dirty="0" err="1"/>
              <a:t>www.straitstimes.com</a:t>
            </a:r>
            <a:r>
              <a:rPr lang="en-US" sz="800" u="sng" dirty="0"/>
              <a:t>/</a:t>
            </a:r>
            <a:r>
              <a:rPr lang="en-US" sz="800" u="sng" dirty="0" err="1"/>
              <a:t>singapore</a:t>
            </a:r>
            <a:r>
              <a:rPr lang="en-US" sz="800" u="sng" dirty="0"/>
              <a:t>/some-micro-</a:t>
            </a:r>
            <a:r>
              <a:rPr lang="en-US" sz="800" u="sng" dirty="0" err="1"/>
              <a:t>smes</a:t>
            </a:r>
            <a:r>
              <a:rPr lang="en-US" sz="800" u="sng" dirty="0"/>
              <a:t>-gradually-restructuring#:~:text=Spring%20estimates%20that%20about%2070,parts%20of%20their%20business%20processes.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52BF58-D52D-7974-77F6-E776359F407B}"/>
              </a:ext>
            </a:extLst>
          </p:cNvPr>
          <p:cNvSpPr txBox="1">
            <a:spLocks/>
          </p:cNvSpPr>
          <p:nvPr/>
        </p:nvSpPr>
        <p:spPr>
          <a:xfrm>
            <a:off x="4337223" y="1825625"/>
            <a:ext cx="7016577" cy="4011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Early Adopter </a:t>
            </a:r>
            <a:r>
              <a:rPr lang="en-US" sz="1400" dirty="0"/>
              <a:t>[Business with Established Data Teams and Infrastructure]</a:t>
            </a:r>
          </a:p>
          <a:p>
            <a:r>
              <a:rPr lang="en-US" sz="1400" dirty="0"/>
              <a:t>Supplementary tool for Non-technical Personal to query data on the fly for insights. </a:t>
            </a:r>
          </a:p>
          <a:p>
            <a:pPr marL="0" indent="0">
              <a:buNone/>
            </a:pPr>
            <a:r>
              <a:rPr lang="en-US" dirty="0"/>
              <a:t>Majority </a:t>
            </a:r>
            <a:r>
              <a:rPr lang="en-US" sz="1400" dirty="0"/>
              <a:t>[Business on the data journey]</a:t>
            </a:r>
          </a:p>
          <a:p>
            <a:r>
              <a:rPr lang="en-US" sz="1400" dirty="0"/>
              <a:t>Exploratory tool for businesses to engage their data</a:t>
            </a:r>
          </a:p>
          <a:p>
            <a:r>
              <a:rPr lang="en-US" sz="1400" dirty="0"/>
              <a:t>Supplementary tool for Non-technical Personal to query data on the fly for insights.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dirty="0"/>
              <a:t>Laggers </a:t>
            </a:r>
            <a:r>
              <a:rPr lang="en-US" sz="1400" dirty="0"/>
              <a:t>[Business with no data emphasis]</a:t>
            </a:r>
          </a:p>
          <a:p>
            <a:r>
              <a:rPr lang="en-US" sz="1400" dirty="0"/>
              <a:t>Future Targets – to collaborate with data training organizations to educate and inform on data opportunity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CCD6C9-6E41-17DA-1D7A-37E368970818}"/>
              </a:ext>
            </a:extLst>
          </p:cNvPr>
          <p:cNvGrpSpPr/>
          <p:nvPr/>
        </p:nvGrpSpPr>
        <p:grpSpPr>
          <a:xfrm>
            <a:off x="357485" y="88698"/>
            <a:ext cx="6024248" cy="6066974"/>
            <a:chOff x="357485" y="356326"/>
            <a:chExt cx="6024248" cy="60669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21469F-C798-69C1-5B56-2736E6659CB5}"/>
                </a:ext>
              </a:extLst>
            </p:cNvPr>
            <p:cNvCxnSpPr/>
            <p:nvPr/>
          </p:nvCxnSpPr>
          <p:spPr>
            <a:xfrm flipV="1">
              <a:off x="819150" y="2076450"/>
              <a:ext cx="0" cy="336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1D0A7-3ECB-42CC-61AA-DA650DA09168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" y="5438775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0A4FA5F-3FB9-768B-8248-49C88C2EB0C0}"/>
                </a:ext>
              </a:extLst>
            </p:cNvPr>
            <p:cNvSpPr/>
            <p:nvPr/>
          </p:nvSpPr>
          <p:spPr>
            <a:xfrm flipH="1" flipV="1">
              <a:off x="990600" y="356326"/>
              <a:ext cx="5391133" cy="487984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E1ACA-B653-5662-6096-547ADF2E086F}"/>
                </a:ext>
              </a:extLst>
            </p:cNvPr>
            <p:cNvSpPr txBox="1"/>
            <p:nvPr/>
          </p:nvSpPr>
          <p:spPr>
            <a:xfrm>
              <a:off x="932614" y="5869302"/>
              <a:ext cx="29558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# of Businesses</a:t>
              </a:r>
            </a:p>
            <a:p>
              <a:pPr algn="ctr"/>
              <a:r>
                <a:rPr lang="en-US" sz="1200" dirty="0"/>
                <a:t>Approximately 300,000 SMEs in Singapore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037A6-AF42-3C4C-16AC-83D77C5D6FF1}"/>
                </a:ext>
              </a:extLst>
            </p:cNvPr>
            <p:cNvSpPr txBox="1"/>
            <p:nvPr/>
          </p:nvSpPr>
          <p:spPr>
            <a:xfrm>
              <a:off x="357485" y="3055914"/>
              <a:ext cx="461665" cy="152221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Data Adoption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A7E11E-D2FC-1A51-1BFE-9CAC2DFD7BE2}"/>
                </a:ext>
              </a:extLst>
            </p:cNvPr>
            <p:cNvSpPr/>
            <p:nvPr/>
          </p:nvSpPr>
          <p:spPr>
            <a:xfrm>
              <a:off x="1073773" y="4199601"/>
              <a:ext cx="123825" cy="1238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B3CA8C-35C3-CBE1-2184-02BBA93C096D}"/>
                </a:ext>
              </a:extLst>
            </p:cNvPr>
            <p:cNvSpPr/>
            <p:nvPr/>
          </p:nvSpPr>
          <p:spPr>
            <a:xfrm>
              <a:off x="1493781" y="4735835"/>
              <a:ext cx="126864" cy="1268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D6633357-F88D-712E-663B-D6800E0490CA}"/>
                </a:ext>
              </a:extLst>
            </p:cNvPr>
            <p:cNvSpPr/>
            <p:nvPr/>
          </p:nvSpPr>
          <p:spPr>
            <a:xfrm rot="18900000">
              <a:off x="2245872" y="5002506"/>
              <a:ext cx="129004" cy="12900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BADEA5-9AB0-7BF3-2955-D92AC04ED0CC}"/>
                </a:ext>
              </a:extLst>
            </p:cNvPr>
            <p:cNvGrpSpPr/>
            <p:nvPr/>
          </p:nvGrpSpPr>
          <p:grpSpPr>
            <a:xfrm>
              <a:off x="2701827" y="2312491"/>
              <a:ext cx="1159671" cy="824500"/>
              <a:chOff x="1397136" y="2568968"/>
              <a:chExt cx="1159671" cy="824500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F1EF113-0F34-2B3F-A1C7-A3F9E9AE143C}"/>
                  </a:ext>
                </a:extLst>
              </p:cNvPr>
              <p:cNvSpPr/>
              <p:nvPr/>
            </p:nvSpPr>
            <p:spPr>
              <a:xfrm>
                <a:off x="1400175" y="2619375"/>
                <a:ext cx="123825" cy="1238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2A11E4-365E-1B40-D9B5-65DD121C7843}"/>
                  </a:ext>
                </a:extLst>
              </p:cNvPr>
              <p:cNvSpPr txBox="1"/>
              <p:nvPr/>
            </p:nvSpPr>
            <p:spPr>
              <a:xfrm>
                <a:off x="1524001" y="2568968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Early Adopter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AD5226-7230-7327-D896-C05A3700A614}"/>
                  </a:ext>
                </a:extLst>
              </p:cNvPr>
              <p:cNvSpPr/>
              <p:nvPr/>
            </p:nvSpPr>
            <p:spPr>
              <a:xfrm>
                <a:off x="1397136" y="2921901"/>
                <a:ext cx="126864" cy="126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E6D15C-7D16-E0F7-2061-5C07E3C31539}"/>
                  </a:ext>
                </a:extLst>
              </p:cNvPr>
              <p:cNvSpPr txBox="1"/>
              <p:nvPr/>
            </p:nvSpPr>
            <p:spPr>
              <a:xfrm>
                <a:off x="1524001" y="2865596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Majority</a:t>
                </a:r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:a16="http://schemas.microsoft.com/office/drawing/2014/main" id="{63B281FE-FF53-BE0E-E91D-5882E8409793}"/>
                  </a:ext>
                </a:extLst>
              </p:cNvPr>
              <p:cNvSpPr/>
              <p:nvPr/>
            </p:nvSpPr>
            <p:spPr>
              <a:xfrm rot="18900000">
                <a:off x="1402101" y="3222028"/>
                <a:ext cx="129004" cy="129004"/>
              </a:xfrm>
              <a:prstGeom prst="teardrop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806287-3A5D-8CCA-72EB-C53C382A5BD4}"/>
                  </a:ext>
                </a:extLst>
              </p:cNvPr>
              <p:cNvSpPr txBox="1"/>
              <p:nvPr/>
            </p:nvSpPr>
            <p:spPr>
              <a:xfrm>
                <a:off x="1523999" y="3147247"/>
                <a:ext cx="10328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Laggers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4870A-473B-6ECC-5064-4FEE40F578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73" y="3572845"/>
              <a:ext cx="0" cy="2310509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DB407-05F8-3FF4-DA13-AC96D3284405}"/>
                </a:ext>
              </a:extLst>
            </p:cNvPr>
            <p:cNvCxnSpPr>
              <a:cxnSpLocks/>
            </p:cNvCxnSpPr>
            <p:nvPr/>
          </p:nvCxnSpPr>
          <p:spPr>
            <a:xfrm>
              <a:off x="1516083" y="4346310"/>
              <a:ext cx="0" cy="153704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9BF58F-8642-3010-1A7E-967F1CBCA247}"/>
                </a:ext>
              </a:extLst>
            </p:cNvPr>
            <p:cNvSpPr txBox="1"/>
            <p:nvPr/>
          </p:nvSpPr>
          <p:spPr>
            <a:xfrm>
              <a:off x="1864103" y="5481782"/>
              <a:ext cx="992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Micro-SMEs (70%)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9454E-67BA-AE29-FFA0-1BF8093837BC}"/>
                </a:ext>
              </a:extLst>
            </p:cNvPr>
            <p:cNvSpPr txBox="1"/>
            <p:nvPr/>
          </p:nvSpPr>
          <p:spPr>
            <a:xfrm>
              <a:off x="1079930" y="5421689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Small</a:t>
              </a:r>
            </a:p>
            <a:p>
              <a:r>
                <a:rPr lang="en-US" sz="800" dirty="0"/>
                <a:t>SMEs</a:t>
              </a:r>
            </a:p>
            <a:p>
              <a:r>
                <a:rPr lang="en-US" sz="800" dirty="0"/>
                <a:t> (26%)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1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1200</Words>
  <Application>Microsoft Macintosh PowerPoint</Application>
  <PresentationFormat>Widescreen</PresentationFormat>
  <Paragraphs>137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Lexend Deca</vt:lpstr>
      <vt:lpstr>Aptos</vt:lpstr>
      <vt:lpstr>Aptos Display</vt:lpstr>
      <vt:lpstr>Arial</vt:lpstr>
      <vt:lpstr>Office Theme</vt:lpstr>
      <vt:lpstr>Arrowrithm</vt:lpstr>
      <vt:lpstr>The Golden Circle</vt:lpstr>
      <vt:lpstr>Importance of Data in Business [in case you are not already convinced]</vt:lpstr>
      <vt:lpstr>Growing Market Demand</vt:lpstr>
      <vt:lpstr>The Golden Circle</vt:lpstr>
      <vt:lpstr>The Golden Circle</vt:lpstr>
      <vt:lpstr>The Golden Circle</vt:lpstr>
      <vt:lpstr>Product – MVP01</vt:lpstr>
      <vt:lpstr>Opportunity – Target Personas by Data Adoption Stages</vt:lpstr>
      <vt:lpstr>Execution Plan</vt:lpstr>
      <vt:lpstr>Business Model Slide</vt:lpstr>
      <vt:lpstr>Market Adoption</vt:lpstr>
      <vt:lpstr>Competitor Slide</vt:lpstr>
      <vt:lpstr>Team</vt:lpstr>
      <vt:lpstr>Financial Model</vt:lpstr>
      <vt:lpstr>Businesses adopting Data Approaches</vt:lpstr>
      <vt:lpstr>Opportunity – Market Size</vt:lpstr>
      <vt:lpstr>Product</vt:lpstr>
      <vt:lpstr>Market Validation – Need More</vt:lpstr>
      <vt:lpstr>Getting Started</vt:lpstr>
      <vt:lpstr>Market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CHIA</dc:creator>
  <cp:lastModifiedBy>Ryan CHIA</cp:lastModifiedBy>
  <cp:revision>16</cp:revision>
  <dcterms:created xsi:type="dcterms:W3CDTF">2024-07-27T04:15:32Z</dcterms:created>
  <dcterms:modified xsi:type="dcterms:W3CDTF">2024-08-02T12:20:34Z</dcterms:modified>
</cp:coreProperties>
</file>