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46"/>
  </p:notesMasterIdLst>
  <p:sldIdLst>
    <p:sldId id="256" r:id="rId2"/>
    <p:sldId id="302" r:id="rId3"/>
    <p:sldId id="303" r:id="rId4"/>
    <p:sldId id="304" r:id="rId5"/>
    <p:sldId id="300" r:id="rId6"/>
    <p:sldId id="263" r:id="rId7"/>
    <p:sldId id="309" r:id="rId8"/>
    <p:sldId id="285" r:id="rId9"/>
    <p:sldId id="310" r:id="rId10"/>
    <p:sldId id="311" r:id="rId11"/>
    <p:sldId id="312" r:id="rId12"/>
    <p:sldId id="313" r:id="rId13"/>
    <p:sldId id="307" r:id="rId14"/>
    <p:sldId id="295" r:id="rId15"/>
    <p:sldId id="296" r:id="rId16"/>
    <p:sldId id="297" r:id="rId17"/>
    <p:sldId id="298" r:id="rId18"/>
    <p:sldId id="281" r:id="rId19"/>
    <p:sldId id="266" r:id="rId20"/>
    <p:sldId id="308" r:id="rId21"/>
    <p:sldId id="301" r:id="rId22"/>
    <p:sldId id="272" r:id="rId23"/>
    <p:sldId id="280" r:id="rId24"/>
    <p:sldId id="271" r:id="rId25"/>
    <p:sldId id="273" r:id="rId26"/>
    <p:sldId id="279" r:id="rId27"/>
    <p:sldId id="278" r:id="rId28"/>
    <p:sldId id="269" r:id="rId29"/>
    <p:sldId id="267" r:id="rId30"/>
    <p:sldId id="274" r:id="rId31"/>
    <p:sldId id="283" r:id="rId32"/>
    <p:sldId id="282" r:id="rId33"/>
    <p:sldId id="286" r:id="rId34"/>
    <p:sldId id="287" r:id="rId35"/>
    <p:sldId id="292" r:id="rId36"/>
    <p:sldId id="293" r:id="rId37"/>
    <p:sldId id="289" r:id="rId38"/>
    <p:sldId id="284" r:id="rId39"/>
    <p:sldId id="260" r:id="rId40"/>
    <p:sldId id="275" r:id="rId41"/>
    <p:sldId id="261" r:id="rId42"/>
    <p:sldId id="265" r:id="rId43"/>
    <p:sldId id="299" r:id="rId44"/>
    <p:sldId id="26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9F46A5-B273-494E-B953-2B4B23F6ED9A}">
          <p14:sldIdLst>
            <p14:sldId id="256"/>
            <p14:sldId id="302"/>
            <p14:sldId id="303"/>
            <p14:sldId id="304"/>
            <p14:sldId id="300"/>
            <p14:sldId id="263"/>
            <p14:sldId id="309"/>
            <p14:sldId id="285"/>
            <p14:sldId id="310"/>
            <p14:sldId id="311"/>
            <p14:sldId id="312"/>
            <p14:sldId id="313"/>
          </p14:sldIdLst>
        </p14:section>
        <p14:section name="Appendix" id="{2CF309B7-5C06-9D49-8C29-DB60B1938ECD}">
          <p14:sldIdLst>
            <p14:sldId id="307"/>
            <p14:sldId id="295"/>
            <p14:sldId id="296"/>
            <p14:sldId id="297"/>
            <p14:sldId id="298"/>
            <p14:sldId id="281"/>
            <p14:sldId id="266"/>
            <p14:sldId id="308"/>
            <p14:sldId id="301"/>
            <p14:sldId id="272"/>
            <p14:sldId id="280"/>
            <p14:sldId id="271"/>
            <p14:sldId id="273"/>
            <p14:sldId id="279"/>
            <p14:sldId id="278"/>
            <p14:sldId id="269"/>
            <p14:sldId id="267"/>
            <p14:sldId id="274"/>
            <p14:sldId id="283"/>
            <p14:sldId id="282"/>
            <p14:sldId id="286"/>
            <p14:sldId id="287"/>
            <p14:sldId id="292"/>
            <p14:sldId id="293"/>
            <p14:sldId id="289"/>
            <p14:sldId id="284"/>
            <p14:sldId id="260"/>
            <p14:sldId id="275"/>
            <p14:sldId id="261"/>
            <p14:sldId id="265"/>
            <p14:sldId id="29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8"/>
    <p:restoredTop sz="94720"/>
  </p:normalViewPr>
  <p:slideViewPr>
    <p:cSldViewPr snapToGrid="0">
      <p:cViewPr>
        <p:scale>
          <a:sx n="126" d="100"/>
          <a:sy n="126" d="100"/>
        </p:scale>
        <p:origin x="912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[DrawData.xlsx]Sheet3!PivotTable1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31750" cap="rnd">
            <a:solidFill>
              <a:schemeClr val="bg2">
                <a:lumMod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31750" cap="rnd">
            <a:solidFill>
              <a:srgbClr val="FF0000"/>
            </a:solidFill>
            <a:prstDash val="sysDash"/>
            <a:round/>
          </a:ln>
          <a:effectLst/>
        </c:spPr>
        <c:marker>
          <c:symbol val="none"/>
        </c:marker>
      </c:pivotFmt>
      <c:pivotFmt>
        <c:idx val="77"/>
        <c:spPr>
          <a:solidFill>
            <a:schemeClr val="accent1"/>
          </a:solidFill>
          <a:ln w="31750" cap="rnd">
            <a:solidFill>
              <a:srgbClr val="FF0000"/>
            </a:solidFill>
            <a:prstDash val="sysDash"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31750" cap="rnd">
            <a:solidFill>
              <a:schemeClr val="bg2">
                <a:lumMod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31750" cap="rnd">
            <a:solidFill>
              <a:srgbClr val="FF0000"/>
            </a:solidFill>
            <a:prstDash val="sysDash"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31750" cap="rnd">
            <a:solidFill>
              <a:schemeClr val="bg2">
                <a:lumMod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Goal</c:v>
                </c:pt>
              </c:strCache>
            </c:strRef>
          </c:tx>
          <c:spPr>
            <a:ln w="3175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Sheet3!$A$4:$A$11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Sheet3!$B$4:$B$11</c:f>
              <c:numCache>
                <c:formatCode>General</c:formatCode>
                <c:ptCount val="7"/>
                <c:pt idx="0">
                  <c:v>30000</c:v>
                </c:pt>
                <c:pt idx="1">
                  <c:v>30000</c:v>
                </c:pt>
                <c:pt idx="2">
                  <c:v>30000</c:v>
                </c:pt>
                <c:pt idx="3">
                  <c:v>30000</c:v>
                </c:pt>
                <c:pt idx="4">
                  <c:v>30000</c:v>
                </c:pt>
                <c:pt idx="5">
                  <c:v>30000</c:v>
                </c:pt>
                <c:pt idx="6">
                  <c:v>30000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E7-6A4A-894B-FBC42F0FD02A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Retained Customers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Sheet3!$A$4:$A$11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Sheet3!$C$4:$C$11</c:f>
              <c:numCache>
                <c:formatCode>General</c:formatCode>
                <c:ptCount val="7"/>
                <c:pt idx="0">
                  <c:v>10</c:v>
                </c:pt>
                <c:pt idx="1">
                  <c:v>128</c:v>
                </c:pt>
                <c:pt idx="2">
                  <c:v>498</c:v>
                </c:pt>
                <c:pt idx="3">
                  <c:v>1658</c:v>
                </c:pt>
                <c:pt idx="4">
                  <c:v>5299</c:v>
                </c:pt>
                <c:pt idx="5">
                  <c:v>16726</c:v>
                </c:pt>
                <c:pt idx="6">
                  <c:v>52588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E7-6A4A-894B-FBC42F0FD02A}"/>
            </c:ext>
          </c:extLst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29178112"/>
        <c:axId val="429179840"/>
      </c:lineChart>
      <c:catAx>
        <c:axId val="42917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179840"/>
        <c:crosses val="autoZero"/>
        <c:auto val="1"/>
        <c:lblAlgn val="ctr"/>
        <c:lblOffset val="100"/>
        <c:noMultiLvlLbl val="0"/>
      </c:catAx>
      <c:valAx>
        <c:axId val="42917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17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AAC68-C5BD-9442-A538-72C65F77175B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81DE1-AA60-1B4D-A656-D900B664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1DE1-AA60-1B4D-A656-D900B664BB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8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Improved </a:t>
            </a:r>
            <a:r>
              <a:rPr lang="en-US" dirty="0" err="1"/>
              <a:t>accurary</a:t>
            </a:r>
            <a:r>
              <a:rPr lang="en-US" dirty="0"/>
              <a:t> – Productivities = Industry stand result” – news ways to look existing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1DE1-AA60-1B4D-A656-D900B664BB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1DE1-AA60-1B4D-A656-D900B664BB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Improved </a:t>
            </a:r>
            <a:r>
              <a:rPr lang="en-US" dirty="0" err="1"/>
              <a:t>accurary</a:t>
            </a:r>
            <a:r>
              <a:rPr lang="en-US" dirty="0"/>
              <a:t> – Productivities = Industry stand result” – news ways to look existing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1DE1-AA60-1B4D-A656-D900B664BB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31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1DE1-AA60-1B4D-A656-D900B664BB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C3D907-66FD-764B-AE43-A8E61F477C4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30008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4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3D907-66FD-764B-AE43-A8E61F477C4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4379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1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1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8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3D907-66FD-764B-AE43-A8E61F477C4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666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3D907-66FD-764B-AE43-A8E61F477C4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00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7C3D907-66FD-764B-AE43-A8E61F477C4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49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nvestor.salesforce.com/financials/default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areerfoundry.com/en/blog/data-analytics/big-data-analytic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viewresearch.com/industry-analysis/machine-learning-market" TargetMode="External"/><Relationship Id="rId2" Type="http://schemas.openxmlformats.org/officeDocument/2006/relationships/hyperlink" Target="https://www.grandviewresearch.com/horizon/outlook/data-analytics-market-size/glob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grandviewresearch.com/industry-analysis/artificial-intelligence-ai-marke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ubspot.com/startups/resources/startup-pitch-deck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46BA8-D37F-74B9-00FD-8563CD918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164" y="1188717"/>
            <a:ext cx="5627717" cy="4480563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chemeClr val="bg2"/>
                </a:solidFill>
              </a:rPr>
              <a:t>Pitch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F3B1A-7888-050C-79F5-F1C622A52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4015" y="1188717"/>
            <a:ext cx="2594343" cy="4480563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4000" dirty="0"/>
              <a:t>Arrowrithm</a:t>
            </a:r>
          </a:p>
          <a:p>
            <a:pPr algn="l">
              <a:spcAft>
                <a:spcPts val="600"/>
              </a:spcAft>
            </a:pPr>
            <a:r>
              <a:rPr lang="en-US" sz="1200" dirty="0"/>
              <a:t>20 Aug 2024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90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A2BB125-F278-087C-28D1-B4F79AA1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8A2C-638E-1746-0E4D-A9766E34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6363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Acquisition Projections and Key Metrics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C1E935A-59A0-061F-EAAD-2A2921E577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456089"/>
              </p:ext>
            </p:extLst>
          </p:nvPr>
        </p:nvGraphicFramePr>
        <p:xfrm>
          <a:off x="1371600" y="2849632"/>
          <a:ext cx="4541520" cy="3163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CF7AF7-442B-52C2-F1DA-B05677150200}"/>
              </a:ext>
            </a:extLst>
          </p:cNvPr>
          <p:cNvSpPr txBox="1"/>
          <p:nvPr/>
        </p:nvSpPr>
        <p:spPr>
          <a:xfrm>
            <a:off x="1371600" y="6013589"/>
            <a:ext cx="2746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Forecast based on:</a:t>
            </a:r>
          </a:p>
          <a:p>
            <a:r>
              <a:rPr lang="en-US" sz="1000" dirty="0"/>
              <a:t>- 10% growth per month through word-of-month</a:t>
            </a:r>
          </a:p>
          <a:p>
            <a:r>
              <a:rPr lang="en-US" sz="1000" dirty="0"/>
              <a:t>- 4 newly acquired businesses per month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43521-8E10-53A4-1768-7063482FB039}"/>
              </a:ext>
            </a:extLst>
          </p:cNvPr>
          <p:cNvSpPr txBox="1"/>
          <p:nvPr/>
        </p:nvSpPr>
        <p:spPr>
          <a:xfrm>
            <a:off x="6918960" y="2849632"/>
            <a:ext cx="48564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16 Business Pitches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Acquisition: 4 business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Conversion Rate: 25%</a:t>
            </a:r>
          </a:p>
          <a:p>
            <a:endParaRPr lang="en-US" dirty="0"/>
          </a:p>
          <a:p>
            <a:r>
              <a:rPr lang="en-US" dirty="0"/>
              <a:t>AI.lean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Conversion rate (trail to paid):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Retention rate: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 Lifetime: 13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 Lifetime Value: $360 </a:t>
            </a:r>
            <a:r>
              <a:rPr lang="en-US" sz="1000" dirty="0"/>
              <a:t>(12 x 30 - incl trial)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7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A2BB125-F278-087C-28D1-B4F79AA1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8A2C-638E-1746-0E4D-A9766E34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67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Status Update &amp; Use of Funding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80DBBC-34A6-E515-7362-17C1558BCAF9}"/>
              </a:ext>
            </a:extLst>
          </p:cNvPr>
          <p:cNvSpPr txBox="1"/>
          <p:nvPr/>
        </p:nvSpPr>
        <p:spPr>
          <a:xfrm>
            <a:off x="1371600" y="2829905"/>
            <a:ext cx="28507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AI.lean</a:t>
            </a:r>
          </a:p>
          <a:p>
            <a:endParaRPr lang="en-US" dirty="0"/>
          </a:p>
          <a:p>
            <a:r>
              <a:rPr lang="en-US" sz="1600" dirty="0"/>
              <a:t>Built the foundation for the classification model</a:t>
            </a:r>
          </a:p>
          <a:p>
            <a:endParaRPr lang="en-US" sz="1600" dirty="0"/>
          </a:p>
          <a:p>
            <a:r>
              <a:rPr lang="en-US" sz="1600" dirty="0"/>
              <a:t>Midst of training and refining the model</a:t>
            </a:r>
          </a:p>
          <a:p>
            <a:endParaRPr lang="en-US" sz="1600" dirty="0"/>
          </a:p>
          <a:p>
            <a:r>
              <a:rPr lang="en-US" sz="1600" dirty="0"/>
              <a:t>Building charting for queries based on data context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02297F-960B-F202-9C2B-FC77A47B4C9A}"/>
              </a:ext>
            </a:extLst>
          </p:cNvPr>
          <p:cNvGrpSpPr/>
          <p:nvPr/>
        </p:nvGrpSpPr>
        <p:grpSpPr>
          <a:xfrm>
            <a:off x="1215655" y="3474390"/>
            <a:ext cx="155944" cy="3454730"/>
            <a:chOff x="1233379" y="3490597"/>
            <a:chExt cx="155944" cy="345473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6CE705-94F8-BD31-7D5D-E167B739BA4C}"/>
                </a:ext>
              </a:extLst>
            </p:cNvPr>
            <p:cNvSpPr/>
            <p:nvPr/>
          </p:nvSpPr>
          <p:spPr>
            <a:xfrm>
              <a:off x="1233379" y="4217099"/>
              <a:ext cx="155944" cy="155944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64611A-CEEA-7143-DA59-519E0456E11A}"/>
                </a:ext>
              </a:extLst>
            </p:cNvPr>
            <p:cNvGrpSpPr/>
            <p:nvPr/>
          </p:nvGrpSpPr>
          <p:grpSpPr>
            <a:xfrm>
              <a:off x="1233379" y="3490597"/>
              <a:ext cx="155944" cy="3454730"/>
              <a:chOff x="1233379" y="3490597"/>
              <a:chExt cx="155944" cy="345473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EFCF0A0-2033-420A-832B-C669C42CD98D}"/>
                  </a:ext>
                </a:extLst>
              </p:cNvPr>
              <p:cNvSpPr/>
              <p:nvPr/>
            </p:nvSpPr>
            <p:spPr>
              <a:xfrm>
                <a:off x="1233379" y="3490597"/>
                <a:ext cx="155944" cy="155944"/>
              </a:xfrm>
              <a:prstGeom prst="ellipse">
                <a:avLst/>
              </a:prstGeom>
              <a:solidFill>
                <a:schemeClr val="accent3"/>
              </a:solidFill>
              <a:ln w="12700">
                <a:solidFill>
                  <a:schemeClr val="tx2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A4086DD-74CE-0AAD-F451-3E3FF39F05FD}"/>
                  </a:ext>
                </a:extLst>
              </p:cNvPr>
              <p:cNvSpPr/>
              <p:nvPr/>
            </p:nvSpPr>
            <p:spPr>
              <a:xfrm>
                <a:off x="1233379" y="4953762"/>
                <a:ext cx="155944" cy="155944"/>
              </a:xfrm>
              <a:prstGeom prst="ellipse">
                <a:avLst/>
              </a:prstGeom>
              <a:solidFill>
                <a:schemeClr val="accent3"/>
              </a:solidFill>
              <a:ln w="12700">
                <a:solidFill>
                  <a:schemeClr val="tx2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4A8FC8B-9C02-AA3D-D83B-7D185B99D235}"/>
                  </a:ext>
                </a:extLst>
              </p:cNvPr>
              <p:cNvCxnSpPr>
                <a:stCxn id="7" idx="4"/>
                <a:endCxn id="9" idx="0"/>
              </p:cNvCxnSpPr>
              <p:nvPr/>
            </p:nvCxnSpPr>
            <p:spPr>
              <a:xfrm>
                <a:off x="1311351" y="3646541"/>
                <a:ext cx="0" cy="570558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F7487D1-1026-EC22-FB11-649095353572}"/>
                  </a:ext>
                </a:extLst>
              </p:cNvPr>
              <p:cNvCxnSpPr>
                <a:cxnSpLocks/>
                <a:stCxn id="9" idx="4"/>
                <a:endCxn id="10" idx="0"/>
              </p:cNvCxnSpPr>
              <p:nvPr/>
            </p:nvCxnSpPr>
            <p:spPr>
              <a:xfrm>
                <a:off x="1311351" y="4373043"/>
                <a:ext cx="0" cy="58071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7C59D91-795D-2B5B-75BE-A3A8A477905A}"/>
                  </a:ext>
                </a:extLst>
              </p:cNvPr>
              <p:cNvCxnSpPr>
                <a:cxnSpLocks/>
                <a:stCxn id="10" idx="4"/>
              </p:cNvCxnSpPr>
              <p:nvPr/>
            </p:nvCxnSpPr>
            <p:spPr>
              <a:xfrm>
                <a:off x="1311351" y="5109706"/>
                <a:ext cx="0" cy="183562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29199E-B9E6-41A5-5515-DA8900868296}"/>
              </a:ext>
            </a:extLst>
          </p:cNvPr>
          <p:cNvGrpSpPr/>
          <p:nvPr/>
        </p:nvGrpSpPr>
        <p:grpSpPr>
          <a:xfrm>
            <a:off x="4590904" y="3484550"/>
            <a:ext cx="155944" cy="3373450"/>
            <a:chOff x="1233379" y="3490597"/>
            <a:chExt cx="155944" cy="33734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2A629E6-0462-F270-9DFF-9D2D0F674860}"/>
                </a:ext>
              </a:extLst>
            </p:cNvPr>
            <p:cNvSpPr/>
            <p:nvPr/>
          </p:nvSpPr>
          <p:spPr>
            <a:xfrm>
              <a:off x="1233379" y="3490597"/>
              <a:ext cx="155944" cy="155944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396B10-59B9-1EDF-12DB-14249060EE4F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>
              <a:off x="1311351" y="3646541"/>
              <a:ext cx="0" cy="321750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30BA562-8F42-7819-7E69-3D0CB6D4F5C2}"/>
              </a:ext>
            </a:extLst>
          </p:cNvPr>
          <p:cNvSpPr txBox="1"/>
          <p:nvPr/>
        </p:nvSpPr>
        <p:spPr>
          <a:xfrm>
            <a:off x="4746849" y="2829905"/>
            <a:ext cx="28507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Pilot Program</a:t>
            </a:r>
          </a:p>
          <a:p>
            <a:endParaRPr lang="en-US" dirty="0"/>
          </a:p>
          <a:p>
            <a:r>
              <a:rPr lang="en-US" sz="1600" dirty="0"/>
              <a:t>Collaborating with ‘Friends and Family’ businesses</a:t>
            </a:r>
          </a:p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0D4D28-C49B-4904-CB3B-5F6A4A7D747C}"/>
              </a:ext>
            </a:extLst>
          </p:cNvPr>
          <p:cNvGrpSpPr/>
          <p:nvPr/>
        </p:nvGrpSpPr>
        <p:grpSpPr>
          <a:xfrm>
            <a:off x="7966155" y="3484550"/>
            <a:ext cx="155944" cy="3373450"/>
            <a:chOff x="1233379" y="3480437"/>
            <a:chExt cx="155944" cy="337345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F7A8E8-D229-2B8D-DD56-7EC33DAA0EDA}"/>
                </a:ext>
              </a:extLst>
            </p:cNvPr>
            <p:cNvSpPr/>
            <p:nvPr/>
          </p:nvSpPr>
          <p:spPr>
            <a:xfrm>
              <a:off x="1233379" y="4206939"/>
              <a:ext cx="155944" cy="155944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8DAF48B-6B9D-0801-A8B8-F1AA92B3E1CF}"/>
                </a:ext>
              </a:extLst>
            </p:cNvPr>
            <p:cNvGrpSpPr/>
            <p:nvPr/>
          </p:nvGrpSpPr>
          <p:grpSpPr>
            <a:xfrm>
              <a:off x="1233379" y="3480437"/>
              <a:ext cx="155944" cy="3373450"/>
              <a:chOff x="1233379" y="3480437"/>
              <a:chExt cx="155944" cy="337345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A66E5C2-1A36-CD5E-5BCD-27DF82C4A677}"/>
                  </a:ext>
                </a:extLst>
              </p:cNvPr>
              <p:cNvSpPr/>
              <p:nvPr/>
            </p:nvSpPr>
            <p:spPr>
              <a:xfrm>
                <a:off x="1233379" y="3480437"/>
                <a:ext cx="155944" cy="155944"/>
              </a:xfrm>
              <a:prstGeom prst="ellipse">
                <a:avLst/>
              </a:prstGeom>
              <a:solidFill>
                <a:schemeClr val="accent3"/>
              </a:solidFill>
              <a:ln w="12700">
                <a:solidFill>
                  <a:schemeClr val="tx2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5063CDF-EF4E-5060-0BA8-04838325453B}"/>
                  </a:ext>
                </a:extLst>
              </p:cNvPr>
              <p:cNvCxnSpPr>
                <a:stCxn id="32" idx="4"/>
                <a:endCxn id="30" idx="0"/>
              </p:cNvCxnSpPr>
              <p:nvPr/>
            </p:nvCxnSpPr>
            <p:spPr>
              <a:xfrm>
                <a:off x="1311351" y="3636381"/>
                <a:ext cx="0" cy="570558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9F2649D-7FBE-CDB0-E294-9EC130413752}"/>
                  </a:ext>
                </a:extLst>
              </p:cNvPr>
              <p:cNvCxnSpPr>
                <a:cxnSpLocks/>
                <a:stCxn id="30" idx="4"/>
              </p:cNvCxnSpPr>
              <p:nvPr/>
            </p:nvCxnSpPr>
            <p:spPr>
              <a:xfrm>
                <a:off x="1311351" y="4362883"/>
                <a:ext cx="0" cy="249100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AA3B110-A117-F9B3-A6E5-52C0CFBA57D1}"/>
              </a:ext>
            </a:extLst>
          </p:cNvPr>
          <p:cNvSpPr txBox="1"/>
          <p:nvPr/>
        </p:nvSpPr>
        <p:spPr>
          <a:xfrm>
            <a:off x="8122100" y="2829904"/>
            <a:ext cx="28507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of funds</a:t>
            </a:r>
          </a:p>
          <a:p>
            <a:endParaRPr lang="en-US" dirty="0"/>
          </a:p>
          <a:p>
            <a:r>
              <a:rPr lang="en-US" sz="1600" dirty="0"/>
              <a:t>1 Headcount to accelerate development of charting</a:t>
            </a:r>
          </a:p>
          <a:p>
            <a:endParaRPr lang="en-US" sz="1600" dirty="0"/>
          </a:p>
          <a:p>
            <a:r>
              <a:rPr lang="en-US" sz="1600" dirty="0"/>
              <a:t>Outsourcing of development for User-interface platform</a:t>
            </a:r>
          </a:p>
        </p:txBody>
      </p:sp>
    </p:spTree>
    <p:extLst>
      <p:ext uri="{BB962C8B-B14F-4D97-AF65-F5344CB8AC3E}">
        <p14:creationId xmlns:p14="http://schemas.microsoft.com/office/powerpoint/2010/main" val="292755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A2BB125-F278-087C-28D1-B4F79AA1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8A2C-638E-1746-0E4D-A9766E34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28451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238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3BAD-C6A0-E3C6-29D9-DCC62991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Differentiation from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8415-5B71-7D08-C4C1-28A588B58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75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are a tool built for the </a:t>
            </a:r>
            <a:r>
              <a:rPr lang="en-US" b="1" dirty="0"/>
              <a:t>Business!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FB76D4-7AA4-6DAE-80C8-8A76F09C2355}"/>
              </a:ext>
            </a:extLst>
          </p:cNvPr>
          <p:cNvGrpSpPr/>
          <p:nvPr/>
        </p:nvGrpSpPr>
        <p:grpSpPr>
          <a:xfrm>
            <a:off x="2545172" y="2314378"/>
            <a:ext cx="7101655" cy="4042084"/>
            <a:chOff x="834948" y="2347628"/>
            <a:chExt cx="7101655" cy="40420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56BDA3-F24A-DD07-82AE-949BF85E9D2D}"/>
                </a:ext>
              </a:extLst>
            </p:cNvPr>
            <p:cNvSpPr txBox="1"/>
            <p:nvPr/>
          </p:nvSpPr>
          <p:spPr>
            <a:xfrm>
              <a:off x="5290404" y="4773799"/>
              <a:ext cx="1511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Tableau Pulse</a:t>
              </a:r>
            </a:p>
            <a:p>
              <a:r>
                <a:rPr lang="en-US" sz="1200" dirty="0"/>
                <a:t>AI assisted Charting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19432C-495E-FB97-19AF-5C9FB2155069}"/>
                </a:ext>
              </a:extLst>
            </p:cNvPr>
            <p:cNvSpPr txBox="1"/>
            <p:nvPr/>
          </p:nvSpPr>
          <p:spPr>
            <a:xfrm>
              <a:off x="1403769" y="5989602"/>
              <a:ext cx="12586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Technical Barrier to</a:t>
              </a:r>
            </a:p>
            <a:p>
              <a:pPr algn="ctr"/>
              <a:r>
                <a:rPr lang="en-US" sz="1000" dirty="0"/>
                <a:t>Entry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13EB43-C158-A6DF-AB87-1D24B2465CBF}"/>
                </a:ext>
              </a:extLst>
            </p:cNvPr>
            <p:cNvSpPr txBox="1"/>
            <p:nvPr/>
          </p:nvSpPr>
          <p:spPr>
            <a:xfrm>
              <a:off x="834948" y="5866491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Zero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A5919A-92CA-B31C-70DE-FA08761D5330}"/>
                </a:ext>
              </a:extLst>
            </p:cNvPr>
            <p:cNvSpPr txBox="1"/>
            <p:nvPr/>
          </p:nvSpPr>
          <p:spPr>
            <a:xfrm>
              <a:off x="6277816" y="4281925"/>
              <a:ext cx="16587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Tableau</a:t>
              </a:r>
            </a:p>
            <a:p>
              <a:r>
                <a:rPr lang="en-US" sz="1200" dirty="0"/>
                <a:t>Visualization Software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4C7A96-63D0-286F-6169-8BEA34954B66}"/>
                </a:ext>
              </a:extLst>
            </p:cNvPr>
            <p:cNvSpPr txBox="1"/>
            <p:nvPr/>
          </p:nvSpPr>
          <p:spPr>
            <a:xfrm>
              <a:off x="5266606" y="3747819"/>
              <a:ext cx="16587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Qlik Sense</a:t>
              </a:r>
            </a:p>
            <a:p>
              <a:r>
                <a:rPr lang="en-US" sz="1200" dirty="0"/>
                <a:t>Visualization Software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06A81B-29C8-DD66-8798-518783687E15}"/>
                </a:ext>
              </a:extLst>
            </p:cNvPr>
            <p:cNvSpPr txBox="1"/>
            <p:nvPr/>
          </p:nvSpPr>
          <p:spPr>
            <a:xfrm>
              <a:off x="4472445" y="2743470"/>
              <a:ext cx="22248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Power BI</a:t>
              </a:r>
            </a:p>
            <a:p>
              <a:r>
                <a:rPr lang="en-US" sz="1200" dirty="0"/>
                <a:t>Business Intelligence Software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75405C-8618-05A8-01DE-55DD96F5BDDD}"/>
                </a:ext>
              </a:extLst>
            </p:cNvPr>
            <p:cNvSpPr/>
            <p:nvPr/>
          </p:nvSpPr>
          <p:spPr>
            <a:xfrm>
              <a:off x="1825004" y="2470739"/>
              <a:ext cx="416209" cy="351886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15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0DCFA3-7CAC-D975-03AB-B6FBBE709F79}"/>
                </a:ext>
              </a:extLst>
            </p:cNvPr>
            <p:cNvCxnSpPr>
              <a:cxnSpLocks/>
            </p:cNvCxnSpPr>
            <p:nvPr/>
          </p:nvCxnSpPr>
          <p:spPr>
            <a:xfrm>
              <a:off x="1717799" y="4230170"/>
              <a:ext cx="596579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8D0D14D-245E-D496-9156-8035C4AC7410}"/>
                </a:ext>
              </a:extLst>
            </p:cNvPr>
            <p:cNvCxnSpPr/>
            <p:nvPr/>
          </p:nvCxnSpPr>
          <p:spPr>
            <a:xfrm>
              <a:off x="1266476" y="5989602"/>
              <a:ext cx="5585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292355-3C34-207A-193E-DAF9534C19AD}"/>
                </a:ext>
              </a:extLst>
            </p:cNvPr>
            <p:cNvCxnSpPr/>
            <p:nvPr/>
          </p:nvCxnSpPr>
          <p:spPr>
            <a:xfrm>
              <a:off x="1266476" y="2470739"/>
              <a:ext cx="5585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D05471-A250-C035-51A7-82419C7B6477}"/>
                </a:ext>
              </a:extLst>
            </p:cNvPr>
            <p:cNvSpPr txBox="1"/>
            <p:nvPr/>
          </p:nvSpPr>
          <p:spPr>
            <a:xfrm>
              <a:off x="834948" y="2347628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Hard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DE02CC-C47D-7077-EE55-54F167702059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2036905" y="4009429"/>
              <a:ext cx="322970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C13C43C-961D-B210-FC25-79828301714E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2036905" y="3005080"/>
              <a:ext cx="24355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E976A28-3A5F-7DAF-748C-D1C6C961EFE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036905" y="4543535"/>
              <a:ext cx="424091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2B764E7-FF41-DE40-D864-DE51CDF82F7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036905" y="5035409"/>
              <a:ext cx="325349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0C8E67-9C7E-EF03-B04A-911FEA6262E9}"/>
                </a:ext>
              </a:extLst>
            </p:cNvPr>
            <p:cNvSpPr txBox="1"/>
            <p:nvPr/>
          </p:nvSpPr>
          <p:spPr>
            <a:xfrm>
              <a:off x="4991112" y="5619707"/>
              <a:ext cx="1187505" cy="52322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 err="1"/>
                <a:t>AI.lean</a:t>
              </a:r>
              <a:endParaRPr lang="en-US" sz="1600" b="1" dirty="0"/>
            </a:p>
            <a:p>
              <a:r>
                <a:rPr lang="en-US" sz="1200" dirty="0"/>
                <a:t>AI Data Analyst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FA45E1-9BA1-C7FF-D0A0-79B5EBF8EABA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2033108" y="5881317"/>
              <a:ext cx="295800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993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– Personas </a:t>
            </a:r>
            <a:r>
              <a:rPr lang="en-US" sz="1200" dirty="0"/>
              <a:t>by Data Maturity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4A63C8-6BDE-AA39-7D35-34850524D5E0}"/>
              </a:ext>
            </a:extLst>
          </p:cNvPr>
          <p:cNvGrpSpPr/>
          <p:nvPr/>
        </p:nvGrpSpPr>
        <p:grpSpPr>
          <a:xfrm>
            <a:off x="7923729" y="2550295"/>
            <a:ext cx="2213778" cy="1069467"/>
            <a:chOff x="8355425" y="3345148"/>
            <a:chExt cx="2213778" cy="106946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1C7A3C0-744E-EDD4-91CB-2EBC7AEEC1E1}"/>
                </a:ext>
              </a:extLst>
            </p:cNvPr>
            <p:cNvSpPr txBox="1"/>
            <p:nvPr/>
          </p:nvSpPr>
          <p:spPr>
            <a:xfrm>
              <a:off x="8679426" y="3380128"/>
              <a:ext cx="18897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 Started</a:t>
              </a:r>
            </a:p>
            <a:p>
              <a:endParaRPr lang="en-US" sz="1200" dirty="0"/>
            </a:p>
            <a:p>
              <a:r>
                <a:rPr lang="en-US" sz="1200" dirty="0"/>
                <a:t>Early Stages</a:t>
              </a:r>
            </a:p>
            <a:p>
              <a:endParaRPr lang="en-US" sz="1200" dirty="0"/>
            </a:p>
            <a:p>
              <a:r>
                <a:rPr lang="en-US" sz="1200" dirty="0"/>
                <a:t>Matured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0B824F-A3E3-FB89-7161-EAC43A61160C}"/>
                </a:ext>
              </a:extLst>
            </p:cNvPr>
            <p:cNvSpPr/>
            <p:nvPr/>
          </p:nvSpPr>
          <p:spPr>
            <a:xfrm>
              <a:off x="8355425" y="4090615"/>
              <a:ext cx="322572" cy="32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641524E-E9A4-8E63-DBCA-855BFACE768E}"/>
                </a:ext>
              </a:extLst>
            </p:cNvPr>
            <p:cNvSpPr/>
            <p:nvPr/>
          </p:nvSpPr>
          <p:spPr>
            <a:xfrm>
              <a:off x="8355425" y="3345148"/>
              <a:ext cx="324000" cy="32249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660233-0F2B-4556-0BD8-86BE53573168}"/>
                </a:ext>
              </a:extLst>
            </p:cNvPr>
            <p:cNvSpPr/>
            <p:nvPr/>
          </p:nvSpPr>
          <p:spPr>
            <a:xfrm>
              <a:off x="8355425" y="3720871"/>
              <a:ext cx="324000" cy="324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800166-4662-9FF8-3502-F88CEF5FD32C}"/>
              </a:ext>
            </a:extLst>
          </p:cNvPr>
          <p:cNvGrpSpPr/>
          <p:nvPr/>
        </p:nvGrpSpPr>
        <p:grpSpPr>
          <a:xfrm>
            <a:off x="838200" y="1690688"/>
            <a:ext cx="6754474" cy="3743168"/>
            <a:chOff x="838200" y="1690688"/>
            <a:chExt cx="6754474" cy="374316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E8DC6BF-8238-6D6C-EDAF-7329A4464C8F}"/>
                </a:ext>
              </a:extLst>
            </p:cNvPr>
            <p:cNvSpPr txBox="1"/>
            <p:nvPr/>
          </p:nvSpPr>
          <p:spPr>
            <a:xfrm>
              <a:off x="2262848" y="4879858"/>
              <a:ext cx="372730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Adoption of SMEs in Singapore</a:t>
              </a:r>
            </a:p>
            <a:p>
              <a:pPr algn="ctr"/>
              <a:r>
                <a:rPr lang="en-US" sz="1200" dirty="0"/>
                <a:t>Approximately 300,000 SMEs in Singapore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C66B22-289C-9384-041E-65A79451F01C}"/>
                </a:ext>
              </a:extLst>
            </p:cNvPr>
            <p:cNvSpPr txBox="1"/>
            <p:nvPr/>
          </p:nvSpPr>
          <p:spPr>
            <a:xfrm>
              <a:off x="5097171" y="4651807"/>
              <a:ext cx="992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Small SMEs (26%)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CB12892-BB6C-C9FE-82E3-7DB9386663D5}"/>
                </a:ext>
              </a:extLst>
            </p:cNvPr>
            <p:cNvSpPr txBox="1"/>
            <p:nvPr/>
          </p:nvSpPr>
          <p:spPr>
            <a:xfrm>
              <a:off x="2261797" y="4645442"/>
              <a:ext cx="9925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Micro-SMEs (70%)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64541F4-C922-DF08-5064-D4801037143A}"/>
                </a:ext>
              </a:extLst>
            </p:cNvPr>
            <p:cNvCxnSpPr>
              <a:cxnSpLocks/>
            </p:cNvCxnSpPr>
            <p:nvPr/>
          </p:nvCxnSpPr>
          <p:spPr>
            <a:xfrm>
              <a:off x="936780" y="4753164"/>
              <a:ext cx="1326068" cy="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5A1E351-D6AF-1EC3-6D0C-4F26D6529B9D}"/>
                </a:ext>
              </a:extLst>
            </p:cNvPr>
            <p:cNvCxnSpPr>
              <a:cxnSpLocks/>
            </p:cNvCxnSpPr>
            <p:nvPr/>
          </p:nvCxnSpPr>
          <p:spPr>
            <a:xfrm>
              <a:off x="3254379" y="4753164"/>
              <a:ext cx="1171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1C444B0-27BF-F6D5-A0A5-FB013BB28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780" y="4668044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D62F28C-661F-F0BE-CC05-EC1588FB6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6012" y="4670759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13293EB-4CEE-551D-AD3F-4E9F2DA74ED1}"/>
                </a:ext>
              </a:extLst>
            </p:cNvPr>
            <p:cNvCxnSpPr>
              <a:cxnSpLocks/>
            </p:cNvCxnSpPr>
            <p:nvPr/>
          </p:nvCxnSpPr>
          <p:spPr>
            <a:xfrm>
              <a:off x="6060766" y="4749450"/>
              <a:ext cx="8036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5562DDE-541C-A34C-C8AC-451EC02CC8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4407" y="4667045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555391B-EF73-A493-B748-06E1416CA006}"/>
                </a:ext>
              </a:extLst>
            </p:cNvPr>
            <p:cNvCxnSpPr>
              <a:cxnSpLocks/>
            </p:cNvCxnSpPr>
            <p:nvPr/>
          </p:nvCxnSpPr>
          <p:spPr>
            <a:xfrm>
              <a:off x="3925535" y="4755756"/>
              <a:ext cx="1171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690B7E3-1E49-0BB0-F71F-0F97AD9860E6}"/>
                </a:ext>
              </a:extLst>
            </p:cNvPr>
            <p:cNvSpPr txBox="1"/>
            <p:nvPr/>
          </p:nvSpPr>
          <p:spPr>
            <a:xfrm>
              <a:off x="838200" y="1690688"/>
              <a:ext cx="499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Illustration of Data Maturity of SMEs in Singapore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5F90CF-9640-5CEF-7667-2CDCB54015AB}"/>
                </a:ext>
              </a:extLst>
            </p:cNvPr>
            <p:cNvSpPr/>
            <p:nvPr/>
          </p:nvSpPr>
          <p:spPr>
            <a:xfrm>
              <a:off x="936780" y="2184121"/>
              <a:ext cx="3036127" cy="24208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F21030-4322-2732-3EDA-92612FBA446F}"/>
                </a:ext>
              </a:extLst>
            </p:cNvPr>
            <p:cNvSpPr/>
            <p:nvPr/>
          </p:nvSpPr>
          <p:spPr>
            <a:xfrm>
              <a:off x="3972907" y="4352740"/>
              <a:ext cx="453105" cy="2495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CD758E-62F4-469D-4BDD-839275DF2689}"/>
                </a:ext>
              </a:extLst>
            </p:cNvPr>
            <p:cNvSpPr/>
            <p:nvPr/>
          </p:nvSpPr>
          <p:spPr>
            <a:xfrm>
              <a:off x="4426012" y="2178939"/>
              <a:ext cx="2438395" cy="174544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AD9A23-FD28-72F4-AE59-5A73420B19F0}"/>
                </a:ext>
              </a:extLst>
            </p:cNvPr>
            <p:cNvSpPr/>
            <p:nvPr/>
          </p:nvSpPr>
          <p:spPr>
            <a:xfrm>
              <a:off x="4426013" y="3924384"/>
              <a:ext cx="1754070" cy="6779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698EC4-64E0-9E0B-DAC9-DB62D4A20A75}"/>
                </a:ext>
              </a:extLst>
            </p:cNvPr>
            <p:cNvSpPr/>
            <p:nvPr/>
          </p:nvSpPr>
          <p:spPr>
            <a:xfrm>
              <a:off x="6864408" y="3380130"/>
              <a:ext cx="728266" cy="12222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86756-1022-B7D5-FEB4-74F5372FB2D0}"/>
                </a:ext>
              </a:extLst>
            </p:cNvPr>
            <p:cNvSpPr/>
            <p:nvPr/>
          </p:nvSpPr>
          <p:spPr>
            <a:xfrm>
              <a:off x="6864408" y="2181380"/>
              <a:ext cx="728266" cy="20013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D8B773-7C6C-B643-60B2-46CB9884EB16}"/>
                </a:ext>
              </a:extLst>
            </p:cNvPr>
            <p:cNvSpPr/>
            <p:nvPr/>
          </p:nvSpPr>
          <p:spPr>
            <a:xfrm>
              <a:off x="3972907" y="2184121"/>
              <a:ext cx="453104" cy="21660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59D428-9D9C-5E2F-2DCB-650026AD513B}"/>
                </a:ext>
              </a:extLst>
            </p:cNvPr>
            <p:cNvSpPr/>
            <p:nvPr/>
          </p:nvSpPr>
          <p:spPr>
            <a:xfrm>
              <a:off x="6180083" y="3924382"/>
              <a:ext cx="684324" cy="6779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38E824-CD9E-4819-BBBA-F2D3A6EB1FC3}"/>
                </a:ext>
              </a:extLst>
            </p:cNvPr>
            <p:cNvSpPr/>
            <p:nvPr/>
          </p:nvSpPr>
          <p:spPr>
            <a:xfrm>
              <a:off x="6864407" y="2381513"/>
              <a:ext cx="728266" cy="9986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33554A2-DF42-78E8-50B2-9AFB70865643}"/>
                </a:ext>
              </a:extLst>
            </p:cNvPr>
            <p:cNvSpPr/>
            <p:nvPr/>
          </p:nvSpPr>
          <p:spPr>
            <a:xfrm flipV="1">
              <a:off x="1053829" y="2324323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78D0E0E-FF80-FBE5-94B5-3083621BDF87}"/>
                </a:ext>
              </a:extLst>
            </p:cNvPr>
            <p:cNvSpPr/>
            <p:nvPr/>
          </p:nvSpPr>
          <p:spPr>
            <a:xfrm flipV="1">
              <a:off x="1206229" y="2325375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0D360DD-F99F-BB33-0AFE-EA4D31972C39}"/>
                </a:ext>
              </a:extLst>
            </p:cNvPr>
            <p:cNvSpPr/>
            <p:nvPr/>
          </p:nvSpPr>
          <p:spPr>
            <a:xfrm flipV="1">
              <a:off x="4523290" y="2331683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63276F-1FFD-FDAD-3112-0392B2963A6D}"/>
              </a:ext>
            </a:extLst>
          </p:cNvPr>
          <p:cNvGrpSpPr/>
          <p:nvPr/>
        </p:nvGrpSpPr>
        <p:grpSpPr>
          <a:xfrm>
            <a:off x="8053686" y="3864958"/>
            <a:ext cx="2083821" cy="461665"/>
            <a:chOff x="8645239" y="2004583"/>
            <a:chExt cx="2083821" cy="461665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5731050-359A-9C4C-B987-DA1DFFBD9C83}"/>
                </a:ext>
              </a:extLst>
            </p:cNvPr>
            <p:cNvSpPr/>
            <p:nvPr/>
          </p:nvSpPr>
          <p:spPr>
            <a:xfrm flipV="1">
              <a:off x="8645239" y="2106760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5BBB8F-67AC-1AD3-6A67-3943AD204C05}"/>
                </a:ext>
              </a:extLst>
            </p:cNvPr>
            <p:cNvSpPr txBox="1"/>
            <p:nvPr/>
          </p:nvSpPr>
          <p:spPr>
            <a:xfrm>
              <a:off x="8839283" y="2004583"/>
              <a:ext cx="1889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Represents an SME surveyed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3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– Personas </a:t>
            </a:r>
            <a:r>
              <a:rPr lang="en-US" sz="1200" dirty="0"/>
              <a:t>by Data Maturity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4F04E4-5FC9-0CD0-9C27-FD1F539EE9C1}"/>
              </a:ext>
            </a:extLst>
          </p:cNvPr>
          <p:cNvSpPr txBox="1"/>
          <p:nvPr/>
        </p:nvSpPr>
        <p:spPr>
          <a:xfrm>
            <a:off x="7647041" y="2173181"/>
            <a:ext cx="402574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      Matured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[Business with Established Data Teams and Infrastructure]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Supplementary tool for Non-technical Personal to query data on the fly for insights. 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89B7681-5AFB-5B04-C01E-8A33C1FA5C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96620" y="2060346"/>
            <a:ext cx="159132" cy="8029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BFFF44C-8B48-B634-7808-151478363D39}"/>
              </a:ext>
            </a:extLst>
          </p:cNvPr>
          <p:cNvGrpSpPr/>
          <p:nvPr/>
        </p:nvGrpSpPr>
        <p:grpSpPr>
          <a:xfrm>
            <a:off x="838200" y="1690688"/>
            <a:ext cx="6754474" cy="3743168"/>
            <a:chOff x="838200" y="1690688"/>
            <a:chExt cx="6754474" cy="3743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9A69A6-0DE1-1E01-4C12-5FB746721DBC}"/>
                </a:ext>
              </a:extLst>
            </p:cNvPr>
            <p:cNvSpPr txBox="1"/>
            <p:nvPr/>
          </p:nvSpPr>
          <p:spPr>
            <a:xfrm>
              <a:off x="2262848" y="4879858"/>
              <a:ext cx="372730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Adoption of SMEs in Singapore</a:t>
              </a:r>
            </a:p>
            <a:p>
              <a:pPr algn="ctr"/>
              <a:r>
                <a:rPr lang="en-US" sz="1200" dirty="0"/>
                <a:t>Approximately 300,000 SMEs in Singapore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3E1E6A-E4D3-CD76-743E-9ADE791AE5E9}"/>
                </a:ext>
              </a:extLst>
            </p:cNvPr>
            <p:cNvSpPr txBox="1"/>
            <p:nvPr/>
          </p:nvSpPr>
          <p:spPr>
            <a:xfrm>
              <a:off x="5097171" y="4651807"/>
              <a:ext cx="992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Small SMEs (26%)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C2E90E-40E7-A4F0-E9E8-1D2FEED87717}"/>
                </a:ext>
              </a:extLst>
            </p:cNvPr>
            <p:cNvSpPr txBox="1"/>
            <p:nvPr/>
          </p:nvSpPr>
          <p:spPr>
            <a:xfrm>
              <a:off x="2261797" y="4645442"/>
              <a:ext cx="9925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Micro-SMEs (70%)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3F9E12-D960-5B32-C447-D0D09FB9915F}"/>
                </a:ext>
              </a:extLst>
            </p:cNvPr>
            <p:cNvCxnSpPr>
              <a:cxnSpLocks/>
            </p:cNvCxnSpPr>
            <p:nvPr/>
          </p:nvCxnSpPr>
          <p:spPr>
            <a:xfrm>
              <a:off x="936780" y="4753164"/>
              <a:ext cx="1326068" cy="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2746A8-3174-E059-0CF1-A904E2A5534F}"/>
                </a:ext>
              </a:extLst>
            </p:cNvPr>
            <p:cNvCxnSpPr>
              <a:cxnSpLocks/>
            </p:cNvCxnSpPr>
            <p:nvPr/>
          </p:nvCxnSpPr>
          <p:spPr>
            <a:xfrm>
              <a:off x="3254379" y="4753164"/>
              <a:ext cx="1171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B53B47-CC24-ADE7-7214-E485B2A0F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780" y="4668044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C03B57-429D-8CC6-F2A4-AA5B7F247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6012" y="4670759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AB4957-F6ED-01D0-88A4-47854071971D}"/>
                </a:ext>
              </a:extLst>
            </p:cNvPr>
            <p:cNvCxnSpPr>
              <a:cxnSpLocks/>
            </p:cNvCxnSpPr>
            <p:nvPr/>
          </p:nvCxnSpPr>
          <p:spPr>
            <a:xfrm>
              <a:off x="6060766" y="4749450"/>
              <a:ext cx="8036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473E64-1E91-14B3-6385-1F7C98984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4407" y="4667045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ABC1C9-8F7D-F965-07DC-14A4CE20FEC9}"/>
                </a:ext>
              </a:extLst>
            </p:cNvPr>
            <p:cNvCxnSpPr>
              <a:cxnSpLocks/>
            </p:cNvCxnSpPr>
            <p:nvPr/>
          </p:nvCxnSpPr>
          <p:spPr>
            <a:xfrm>
              <a:off x="3925535" y="4755756"/>
              <a:ext cx="1171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BD8BCC-C848-5F75-2D41-97AB26FA3DB4}"/>
                </a:ext>
              </a:extLst>
            </p:cNvPr>
            <p:cNvSpPr txBox="1"/>
            <p:nvPr/>
          </p:nvSpPr>
          <p:spPr>
            <a:xfrm>
              <a:off x="838200" y="1690688"/>
              <a:ext cx="499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Illustration of Data Maturity of SMEs in Singapore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A56099-DBA9-1E49-69D7-1682E3C35577}"/>
                </a:ext>
              </a:extLst>
            </p:cNvPr>
            <p:cNvSpPr/>
            <p:nvPr/>
          </p:nvSpPr>
          <p:spPr>
            <a:xfrm>
              <a:off x="936780" y="2184121"/>
              <a:ext cx="3036127" cy="24208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1F1C94-5981-D1AF-270E-2313EE726FCC}"/>
                </a:ext>
              </a:extLst>
            </p:cNvPr>
            <p:cNvSpPr/>
            <p:nvPr/>
          </p:nvSpPr>
          <p:spPr>
            <a:xfrm>
              <a:off x="4426012" y="2178939"/>
              <a:ext cx="2438395" cy="174544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A5F501-C40C-830E-A938-99D57EB89ECD}"/>
                </a:ext>
              </a:extLst>
            </p:cNvPr>
            <p:cNvSpPr/>
            <p:nvPr/>
          </p:nvSpPr>
          <p:spPr>
            <a:xfrm>
              <a:off x="4426013" y="3924384"/>
              <a:ext cx="1754070" cy="6779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157EA7B-F087-C687-A941-066F9B655ABA}"/>
                </a:ext>
              </a:extLst>
            </p:cNvPr>
            <p:cNvSpPr/>
            <p:nvPr/>
          </p:nvSpPr>
          <p:spPr>
            <a:xfrm>
              <a:off x="6886378" y="3380129"/>
              <a:ext cx="706291" cy="122997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39C714D-82B2-20DF-17BA-D25BB86FAD2C}"/>
                </a:ext>
              </a:extLst>
            </p:cNvPr>
            <p:cNvSpPr/>
            <p:nvPr/>
          </p:nvSpPr>
          <p:spPr>
            <a:xfrm>
              <a:off x="6864408" y="2181380"/>
              <a:ext cx="728266" cy="20013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916208C-09D9-3211-3AB7-98ABFB261325}"/>
                </a:ext>
              </a:extLst>
            </p:cNvPr>
            <p:cNvSpPr/>
            <p:nvPr/>
          </p:nvSpPr>
          <p:spPr>
            <a:xfrm>
              <a:off x="3972907" y="2184121"/>
              <a:ext cx="453104" cy="21660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411C6C-6AA5-B88F-C51D-6595DD445B93}"/>
                </a:ext>
              </a:extLst>
            </p:cNvPr>
            <p:cNvSpPr/>
            <p:nvPr/>
          </p:nvSpPr>
          <p:spPr>
            <a:xfrm>
              <a:off x="6180082" y="3932154"/>
              <a:ext cx="706291" cy="67795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1DA9B5C-F3E0-7841-AA11-1B2B4569305F}"/>
                </a:ext>
              </a:extLst>
            </p:cNvPr>
            <p:cNvSpPr/>
            <p:nvPr/>
          </p:nvSpPr>
          <p:spPr>
            <a:xfrm>
              <a:off x="6864407" y="2381513"/>
              <a:ext cx="728266" cy="9986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03F8352-46F4-A368-5C49-7CEE1396F28B}"/>
                </a:ext>
              </a:extLst>
            </p:cNvPr>
            <p:cNvSpPr/>
            <p:nvPr/>
          </p:nvSpPr>
          <p:spPr>
            <a:xfrm flipV="1">
              <a:off x="1053829" y="2324323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60E12C1-538D-5838-A18F-47A4E4917812}"/>
                </a:ext>
              </a:extLst>
            </p:cNvPr>
            <p:cNvSpPr/>
            <p:nvPr/>
          </p:nvSpPr>
          <p:spPr>
            <a:xfrm flipV="1">
              <a:off x="1206229" y="2325375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B0E385E-DF48-EF2D-DE07-202A0CE54306}"/>
                </a:ext>
              </a:extLst>
            </p:cNvPr>
            <p:cNvSpPr/>
            <p:nvPr/>
          </p:nvSpPr>
          <p:spPr>
            <a:xfrm flipV="1">
              <a:off x="4523290" y="2331683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B53442F-4956-18C7-6020-FB7A056769AC}"/>
                </a:ext>
              </a:extLst>
            </p:cNvPr>
            <p:cNvSpPr/>
            <p:nvPr/>
          </p:nvSpPr>
          <p:spPr>
            <a:xfrm>
              <a:off x="3972903" y="4352739"/>
              <a:ext cx="453110" cy="25736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2AC5B6C-4C6E-1F22-4446-3D6BC0105AFC}"/>
              </a:ext>
            </a:extLst>
          </p:cNvPr>
          <p:cNvSpPr/>
          <p:nvPr/>
        </p:nvSpPr>
        <p:spPr>
          <a:xfrm>
            <a:off x="7726525" y="2280916"/>
            <a:ext cx="322572" cy="3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9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– Personas </a:t>
            </a:r>
            <a:r>
              <a:rPr lang="en-US" sz="1200" dirty="0"/>
              <a:t>by Data Maturity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4F04E4-5FC9-0CD0-9C27-FD1F539EE9C1}"/>
              </a:ext>
            </a:extLst>
          </p:cNvPr>
          <p:cNvSpPr txBox="1"/>
          <p:nvPr/>
        </p:nvSpPr>
        <p:spPr>
          <a:xfrm>
            <a:off x="7647041" y="2173181"/>
            <a:ext cx="40257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      Early Stages </a:t>
            </a:r>
          </a:p>
          <a:p>
            <a:pPr marL="0" indent="0">
              <a:buNone/>
            </a:pPr>
            <a:r>
              <a:rPr lang="en-US" sz="1200" dirty="0"/>
              <a:t>[Business on the data journey]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Exploratory tool for businesses to engage their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Supplementary tool for Non-technical Personal to query data on the fly for insights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89B7681-5AFB-5B04-C01E-8A33C1FA5C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96620" y="2060346"/>
            <a:ext cx="159132" cy="8029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BFFF44C-8B48-B634-7808-151478363D39}"/>
              </a:ext>
            </a:extLst>
          </p:cNvPr>
          <p:cNvGrpSpPr/>
          <p:nvPr/>
        </p:nvGrpSpPr>
        <p:grpSpPr>
          <a:xfrm>
            <a:off x="838200" y="1690688"/>
            <a:ext cx="6760779" cy="3743168"/>
            <a:chOff x="838200" y="1690688"/>
            <a:chExt cx="6760779" cy="3743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9A69A6-0DE1-1E01-4C12-5FB746721DBC}"/>
                </a:ext>
              </a:extLst>
            </p:cNvPr>
            <p:cNvSpPr txBox="1"/>
            <p:nvPr/>
          </p:nvSpPr>
          <p:spPr>
            <a:xfrm>
              <a:off x="2262848" y="4879858"/>
              <a:ext cx="372730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Adoption of SMEs in Singapore</a:t>
              </a:r>
            </a:p>
            <a:p>
              <a:pPr algn="ctr"/>
              <a:r>
                <a:rPr lang="en-US" sz="1200" dirty="0"/>
                <a:t>Approximately 300,000 SMEs in Singapore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3E1E6A-E4D3-CD76-743E-9ADE791AE5E9}"/>
                </a:ext>
              </a:extLst>
            </p:cNvPr>
            <p:cNvSpPr txBox="1"/>
            <p:nvPr/>
          </p:nvSpPr>
          <p:spPr>
            <a:xfrm>
              <a:off x="5097171" y="4651807"/>
              <a:ext cx="992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Small SMEs (26%)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C2E90E-40E7-A4F0-E9E8-1D2FEED87717}"/>
                </a:ext>
              </a:extLst>
            </p:cNvPr>
            <p:cNvSpPr txBox="1"/>
            <p:nvPr/>
          </p:nvSpPr>
          <p:spPr>
            <a:xfrm>
              <a:off x="2261797" y="4645442"/>
              <a:ext cx="9925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Micro-SMEs (70%)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3F9E12-D960-5B32-C447-D0D09FB9915F}"/>
                </a:ext>
              </a:extLst>
            </p:cNvPr>
            <p:cNvCxnSpPr>
              <a:cxnSpLocks/>
            </p:cNvCxnSpPr>
            <p:nvPr/>
          </p:nvCxnSpPr>
          <p:spPr>
            <a:xfrm>
              <a:off x="936780" y="4753164"/>
              <a:ext cx="1326068" cy="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2746A8-3174-E059-0CF1-A904E2A5534F}"/>
                </a:ext>
              </a:extLst>
            </p:cNvPr>
            <p:cNvCxnSpPr>
              <a:cxnSpLocks/>
            </p:cNvCxnSpPr>
            <p:nvPr/>
          </p:nvCxnSpPr>
          <p:spPr>
            <a:xfrm>
              <a:off x="3254379" y="4753164"/>
              <a:ext cx="1171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B53B47-CC24-ADE7-7214-E485B2A0F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780" y="4668044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C03B57-429D-8CC6-F2A4-AA5B7F247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6012" y="4670759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AB4957-F6ED-01D0-88A4-47854071971D}"/>
                </a:ext>
              </a:extLst>
            </p:cNvPr>
            <p:cNvCxnSpPr>
              <a:cxnSpLocks/>
            </p:cNvCxnSpPr>
            <p:nvPr/>
          </p:nvCxnSpPr>
          <p:spPr>
            <a:xfrm>
              <a:off x="6060766" y="4749450"/>
              <a:ext cx="8036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473E64-1E91-14B3-6385-1F7C98984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4407" y="4667045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ABC1C9-8F7D-F965-07DC-14A4CE20FEC9}"/>
                </a:ext>
              </a:extLst>
            </p:cNvPr>
            <p:cNvCxnSpPr>
              <a:cxnSpLocks/>
            </p:cNvCxnSpPr>
            <p:nvPr/>
          </p:nvCxnSpPr>
          <p:spPr>
            <a:xfrm>
              <a:off x="3925535" y="4755756"/>
              <a:ext cx="1171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BD8BCC-C848-5F75-2D41-97AB26FA3DB4}"/>
                </a:ext>
              </a:extLst>
            </p:cNvPr>
            <p:cNvSpPr txBox="1"/>
            <p:nvPr/>
          </p:nvSpPr>
          <p:spPr>
            <a:xfrm>
              <a:off x="838200" y="1690688"/>
              <a:ext cx="499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Illustration of Data Maturity of SMEs in Singapore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A56099-DBA9-1E49-69D7-1682E3C35577}"/>
                </a:ext>
              </a:extLst>
            </p:cNvPr>
            <p:cNvSpPr/>
            <p:nvPr/>
          </p:nvSpPr>
          <p:spPr>
            <a:xfrm>
              <a:off x="936780" y="2184121"/>
              <a:ext cx="3036127" cy="24208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B53442F-4956-18C7-6020-FB7A056769AC}"/>
                </a:ext>
              </a:extLst>
            </p:cNvPr>
            <p:cNvSpPr/>
            <p:nvPr/>
          </p:nvSpPr>
          <p:spPr>
            <a:xfrm>
              <a:off x="3972907" y="4352740"/>
              <a:ext cx="453105" cy="2495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1F1C94-5981-D1AF-270E-2313EE726FCC}"/>
                </a:ext>
              </a:extLst>
            </p:cNvPr>
            <p:cNvSpPr/>
            <p:nvPr/>
          </p:nvSpPr>
          <p:spPr>
            <a:xfrm>
              <a:off x="4426012" y="2178939"/>
              <a:ext cx="2438395" cy="174544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A5F501-C40C-830E-A938-99D57EB89ECD}"/>
                </a:ext>
              </a:extLst>
            </p:cNvPr>
            <p:cNvSpPr/>
            <p:nvPr/>
          </p:nvSpPr>
          <p:spPr>
            <a:xfrm>
              <a:off x="4438623" y="3943296"/>
              <a:ext cx="1747766" cy="6653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157EA7B-F087-C687-A941-066F9B655ABA}"/>
                </a:ext>
              </a:extLst>
            </p:cNvPr>
            <p:cNvSpPr/>
            <p:nvPr/>
          </p:nvSpPr>
          <p:spPr>
            <a:xfrm>
              <a:off x="6864408" y="3380130"/>
              <a:ext cx="728266" cy="12222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39C714D-82B2-20DF-17BA-D25BB86FAD2C}"/>
                </a:ext>
              </a:extLst>
            </p:cNvPr>
            <p:cNvSpPr/>
            <p:nvPr/>
          </p:nvSpPr>
          <p:spPr>
            <a:xfrm>
              <a:off x="6864408" y="2181380"/>
              <a:ext cx="728266" cy="20013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916208C-09D9-3211-3AB7-98ABFB261325}"/>
                </a:ext>
              </a:extLst>
            </p:cNvPr>
            <p:cNvSpPr/>
            <p:nvPr/>
          </p:nvSpPr>
          <p:spPr>
            <a:xfrm>
              <a:off x="3985517" y="2184121"/>
              <a:ext cx="446797" cy="21660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411C6C-6AA5-B88F-C51D-6595DD445B93}"/>
                </a:ext>
              </a:extLst>
            </p:cNvPr>
            <p:cNvSpPr/>
            <p:nvPr/>
          </p:nvSpPr>
          <p:spPr>
            <a:xfrm>
              <a:off x="6180083" y="3924382"/>
              <a:ext cx="684324" cy="6779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1DA9B5C-F3E0-7841-AA11-1B2B4569305F}"/>
                </a:ext>
              </a:extLst>
            </p:cNvPr>
            <p:cNvSpPr/>
            <p:nvPr/>
          </p:nvSpPr>
          <p:spPr>
            <a:xfrm>
              <a:off x="6864407" y="2381513"/>
              <a:ext cx="734572" cy="9986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03F8352-46F4-A368-5C49-7CEE1396F28B}"/>
                </a:ext>
              </a:extLst>
            </p:cNvPr>
            <p:cNvSpPr/>
            <p:nvPr/>
          </p:nvSpPr>
          <p:spPr>
            <a:xfrm flipV="1">
              <a:off x="1053829" y="2324323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60E12C1-538D-5838-A18F-47A4E4917812}"/>
                </a:ext>
              </a:extLst>
            </p:cNvPr>
            <p:cNvSpPr/>
            <p:nvPr/>
          </p:nvSpPr>
          <p:spPr>
            <a:xfrm flipV="1">
              <a:off x="1206229" y="2325375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B0E385E-DF48-EF2D-DE07-202A0CE54306}"/>
                </a:ext>
              </a:extLst>
            </p:cNvPr>
            <p:cNvSpPr/>
            <p:nvPr/>
          </p:nvSpPr>
          <p:spPr>
            <a:xfrm flipV="1">
              <a:off x="4523290" y="2331683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2AC5B6C-4C6E-1F22-4446-3D6BC0105AFC}"/>
              </a:ext>
            </a:extLst>
          </p:cNvPr>
          <p:cNvSpPr/>
          <p:nvPr/>
        </p:nvSpPr>
        <p:spPr>
          <a:xfrm>
            <a:off x="7726525" y="2280916"/>
            <a:ext cx="322572" cy="3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0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– Personas </a:t>
            </a:r>
            <a:r>
              <a:rPr lang="en-US" sz="1200" dirty="0"/>
              <a:t>by Data Maturity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4F04E4-5FC9-0CD0-9C27-FD1F539EE9C1}"/>
              </a:ext>
            </a:extLst>
          </p:cNvPr>
          <p:cNvSpPr txBox="1"/>
          <p:nvPr/>
        </p:nvSpPr>
        <p:spPr>
          <a:xfrm>
            <a:off x="7647041" y="2173181"/>
            <a:ext cx="4025746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      Not Started</a:t>
            </a:r>
          </a:p>
          <a:p>
            <a:pPr marL="0" indent="0">
              <a:buNone/>
            </a:pPr>
            <a:r>
              <a:rPr lang="en-US" sz="1100" dirty="0"/>
              <a:t>[Business with no data emphasis]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Tool to get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Opportunity to collaborate with data training organizations to educate and inform on data opportunity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89B7681-5AFB-5B04-C01E-8A33C1FA5C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96620" y="2060346"/>
            <a:ext cx="159132" cy="8029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BFFF44C-8B48-B634-7808-151478363D39}"/>
              </a:ext>
            </a:extLst>
          </p:cNvPr>
          <p:cNvGrpSpPr/>
          <p:nvPr/>
        </p:nvGrpSpPr>
        <p:grpSpPr>
          <a:xfrm>
            <a:off x="838200" y="1690688"/>
            <a:ext cx="6754474" cy="3743168"/>
            <a:chOff x="838200" y="1690688"/>
            <a:chExt cx="6754474" cy="3743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9A69A6-0DE1-1E01-4C12-5FB746721DBC}"/>
                </a:ext>
              </a:extLst>
            </p:cNvPr>
            <p:cNvSpPr txBox="1"/>
            <p:nvPr/>
          </p:nvSpPr>
          <p:spPr>
            <a:xfrm>
              <a:off x="2262848" y="4879858"/>
              <a:ext cx="372730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Adoption of SMEs in Singapore</a:t>
              </a:r>
            </a:p>
            <a:p>
              <a:pPr algn="ctr"/>
              <a:r>
                <a:rPr lang="en-US" sz="1200" dirty="0"/>
                <a:t>Approximately 300,000 SMEs in Singapore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3E1E6A-E4D3-CD76-743E-9ADE791AE5E9}"/>
                </a:ext>
              </a:extLst>
            </p:cNvPr>
            <p:cNvSpPr txBox="1"/>
            <p:nvPr/>
          </p:nvSpPr>
          <p:spPr>
            <a:xfrm>
              <a:off x="5097171" y="4651807"/>
              <a:ext cx="992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Small SMEs (26%)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C2E90E-40E7-A4F0-E9E8-1D2FEED87717}"/>
                </a:ext>
              </a:extLst>
            </p:cNvPr>
            <p:cNvSpPr txBox="1"/>
            <p:nvPr/>
          </p:nvSpPr>
          <p:spPr>
            <a:xfrm>
              <a:off x="2261797" y="4645442"/>
              <a:ext cx="9925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Micro-SMEs (70%)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3F9E12-D960-5B32-C447-D0D09FB9915F}"/>
                </a:ext>
              </a:extLst>
            </p:cNvPr>
            <p:cNvCxnSpPr>
              <a:cxnSpLocks/>
            </p:cNvCxnSpPr>
            <p:nvPr/>
          </p:nvCxnSpPr>
          <p:spPr>
            <a:xfrm>
              <a:off x="936780" y="4753164"/>
              <a:ext cx="1326068" cy="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2746A8-3174-E059-0CF1-A904E2A5534F}"/>
                </a:ext>
              </a:extLst>
            </p:cNvPr>
            <p:cNvCxnSpPr>
              <a:cxnSpLocks/>
            </p:cNvCxnSpPr>
            <p:nvPr/>
          </p:nvCxnSpPr>
          <p:spPr>
            <a:xfrm>
              <a:off x="3254379" y="4753164"/>
              <a:ext cx="1171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B53B47-CC24-ADE7-7214-E485B2A0F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780" y="4668044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C03B57-429D-8CC6-F2A4-AA5B7F247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6012" y="4670759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AB4957-F6ED-01D0-88A4-47854071971D}"/>
                </a:ext>
              </a:extLst>
            </p:cNvPr>
            <p:cNvCxnSpPr>
              <a:cxnSpLocks/>
            </p:cNvCxnSpPr>
            <p:nvPr/>
          </p:nvCxnSpPr>
          <p:spPr>
            <a:xfrm>
              <a:off x="6060766" y="4749450"/>
              <a:ext cx="8036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473E64-1E91-14B3-6385-1F7C98984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4407" y="4667045"/>
              <a:ext cx="0" cy="170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ABC1C9-8F7D-F965-07DC-14A4CE20FEC9}"/>
                </a:ext>
              </a:extLst>
            </p:cNvPr>
            <p:cNvCxnSpPr>
              <a:cxnSpLocks/>
            </p:cNvCxnSpPr>
            <p:nvPr/>
          </p:nvCxnSpPr>
          <p:spPr>
            <a:xfrm>
              <a:off x="3925535" y="4755756"/>
              <a:ext cx="1171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BD8BCC-C848-5F75-2D41-97AB26FA3DB4}"/>
                </a:ext>
              </a:extLst>
            </p:cNvPr>
            <p:cNvSpPr txBox="1"/>
            <p:nvPr/>
          </p:nvSpPr>
          <p:spPr>
            <a:xfrm>
              <a:off x="838200" y="1690688"/>
              <a:ext cx="499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Illustration of Data Maturity of SMEs in Singapore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A56099-DBA9-1E49-69D7-1682E3C35577}"/>
                </a:ext>
              </a:extLst>
            </p:cNvPr>
            <p:cNvSpPr/>
            <p:nvPr/>
          </p:nvSpPr>
          <p:spPr>
            <a:xfrm>
              <a:off x="936780" y="2184121"/>
              <a:ext cx="3036127" cy="241776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B53442F-4956-18C7-6020-FB7A056769AC}"/>
                </a:ext>
              </a:extLst>
            </p:cNvPr>
            <p:cNvSpPr/>
            <p:nvPr/>
          </p:nvSpPr>
          <p:spPr>
            <a:xfrm>
              <a:off x="3972907" y="4352740"/>
              <a:ext cx="453105" cy="2495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1F1C94-5981-D1AF-270E-2313EE726FCC}"/>
                </a:ext>
              </a:extLst>
            </p:cNvPr>
            <p:cNvSpPr/>
            <p:nvPr/>
          </p:nvSpPr>
          <p:spPr>
            <a:xfrm>
              <a:off x="4426012" y="2178939"/>
              <a:ext cx="2438395" cy="174544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A5F501-C40C-830E-A938-99D57EB89ECD}"/>
                </a:ext>
              </a:extLst>
            </p:cNvPr>
            <p:cNvSpPr/>
            <p:nvPr/>
          </p:nvSpPr>
          <p:spPr>
            <a:xfrm>
              <a:off x="4426013" y="3924384"/>
              <a:ext cx="1754070" cy="6779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157EA7B-F087-C687-A941-066F9B655ABA}"/>
                </a:ext>
              </a:extLst>
            </p:cNvPr>
            <p:cNvSpPr/>
            <p:nvPr/>
          </p:nvSpPr>
          <p:spPr>
            <a:xfrm>
              <a:off x="6864408" y="3380130"/>
              <a:ext cx="728266" cy="12222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39C714D-82B2-20DF-17BA-D25BB86FAD2C}"/>
                </a:ext>
              </a:extLst>
            </p:cNvPr>
            <p:cNvSpPr/>
            <p:nvPr/>
          </p:nvSpPr>
          <p:spPr>
            <a:xfrm>
              <a:off x="6864408" y="2181380"/>
              <a:ext cx="728265" cy="2001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916208C-09D9-3211-3AB7-98ABFB261325}"/>
                </a:ext>
              </a:extLst>
            </p:cNvPr>
            <p:cNvSpPr/>
            <p:nvPr/>
          </p:nvSpPr>
          <p:spPr>
            <a:xfrm>
              <a:off x="3972907" y="2184121"/>
              <a:ext cx="453104" cy="21660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411C6C-6AA5-B88F-C51D-6595DD445B93}"/>
                </a:ext>
              </a:extLst>
            </p:cNvPr>
            <p:cNvSpPr/>
            <p:nvPr/>
          </p:nvSpPr>
          <p:spPr>
            <a:xfrm>
              <a:off x="6180083" y="3924382"/>
              <a:ext cx="684324" cy="6779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1DA9B5C-F3E0-7841-AA11-1B2B4569305F}"/>
                </a:ext>
              </a:extLst>
            </p:cNvPr>
            <p:cNvSpPr/>
            <p:nvPr/>
          </p:nvSpPr>
          <p:spPr>
            <a:xfrm>
              <a:off x="6864407" y="2381513"/>
              <a:ext cx="728266" cy="9986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03F8352-46F4-A368-5C49-7CEE1396F28B}"/>
                </a:ext>
              </a:extLst>
            </p:cNvPr>
            <p:cNvSpPr/>
            <p:nvPr/>
          </p:nvSpPr>
          <p:spPr>
            <a:xfrm flipV="1">
              <a:off x="1053829" y="2324323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60E12C1-538D-5838-A18F-47A4E4917812}"/>
                </a:ext>
              </a:extLst>
            </p:cNvPr>
            <p:cNvSpPr/>
            <p:nvPr/>
          </p:nvSpPr>
          <p:spPr>
            <a:xfrm flipV="1">
              <a:off x="1206229" y="2325375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B0E385E-DF48-EF2D-DE07-202A0CE54306}"/>
                </a:ext>
              </a:extLst>
            </p:cNvPr>
            <p:cNvSpPr/>
            <p:nvPr/>
          </p:nvSpPr>
          <p:spPr>
            <a:xfrm flipV="1">
              <a:off x="4523290" y="2331683"/>
              <a:ext cx="65516" cy="65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2AC5B6C-4C6E-1F22-4446-3D6BC0105AFC}"/>
              </a:ext>
            </a:extLst>
          </p:cNvPr>
          <p:cNvSpPr/>
          <p:nvPr/>
        </p:nvSpPr>
        <p:spPr>
          <a:xfrm>
            <a:off x="7726525" y="2280916"/>
            <a:ext cx="322572" cy="3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7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B5E7-4577-3AEC-974B-1306076E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0412-FBA3-303A-959C-383E99844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Pilot Program</a:t>
            </a:r>
          </a:p>
          <a:p>
            <a:r>
              <a:rPr lang="en-US" dirty="0"/>
              <a:t>API Cashflow Analytics for Decision Makers</a:t>
            </a:r>
          </a:p>
          <a:p>
            <a:r>
              <a:rPr lang="en-US" dirty="0"/>
              <a:t>Staff Analytics for Human Resource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24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6881-4DEA-970B-AC08-9C9607CA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2314F-3A87-9E6F-6DF4-1C162BE6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E48D-BD38-FD4B-ED3B-E8488091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7801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9704BA-B3DA-0095-120A-6DB5DFF26F6B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b="1" dirty="0"/>
              <a:t>Mission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dirty="0"/>
              <a:t>To maximize the data potential of </a:t>
            </a:r>
            <a:r>
              <a:rPr lang="en-US" u="sng" dirty="0"/>
              <a:t>every business</a:t>
            </a:r>
            <a:r>
              <a:rPr lang="en-US" dirty="0"/>
              <a:t> to achieve greater success</a:t>
            </a:r>
          </a:p>
        </p:txBody>
      </p:sp>
    </p:spTree>
    <p:extLst>
      <p:ext uri="{BB962C8B-B14F-4D97-AF65-F5344CB8AC3E}">
        <p14:creationId xmlns:p14="http://schemas.microsoft.com/office/powerpoint/2010/main" val="793399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F4BBAA-0996-9150-BF65-5870AAFFC20B}"/>
              </a:ext>
            </a:extLst>
          </p:cNvPr>
          <p:cNvGrpSpPr/>
          <p:nvPr/>
        </p:nvGrpSpPr>
        <p:grpSpPr>
          <a:xfrm>
            <a:off x="838200" y="1489079"/>
            <a:ext cx="4121184" cy="4506712"/>
            <a:chOff x="216039" y="1848531"/>
            <a:chExt cx="4121184" cy="450671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B9B7FD7-4685-6D91-6B95-62811449A45C}"/>
                </a:ext>
              </a:extLst>
            </p:cNvPr>
            <p:cNvGrpSpPr/>
            <p:nvPr/>
          </p:nvGrpSpPr>
          <p:grpSpPr>
            <a:xfrm>
              <a:off x="216039" y="1848531"/>
              <a:ext cx="4121184" cy="4011514"/>
              <a:chOff x="-82526" y="1456293"/>
              <a:chExt cx="4654526" cy="504621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F92B987-726B-92FA-C113-3C6F8A70F2FC}"/>
                  </a:ext>
                </a:extLst>
              </p:cNvPr>
              <p:cNvSpPr/>
              <p:nvPr/>
            </p:nvSpPr>
            <p:spPr>
              <a:xfrm>
                <a:off x="379140" y="1825623"/>
                <a:ext cx="3813719" cy="43075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87DF4C4-1019-B1F0-D4B0-378673CECBD3}"/>
                  </a:ext>
                </a:extLst>
              </p:cNvPr>
              <p:cNvCxnSpPr>
                <a:cxnSpLocks/>
                <a:stCxn id="3" idx="1"/>
                <a:endCxn id="3" idx="3"/>
              </p:cNvCxnSpPr>
              <p:nvPr/>
            </p:nvCxnSpPr>
            <p:spPr>
              <a:xfrm>
                <a:off x="379140" y="3979397"/>
                <a:ext cx="3813719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EA2A2E7-FFDB-52FD-ECA2-6ED54FE1C7B6}"/>
                  </a:ext>
                </a:extLst>
              </p:cNvPr>
              <p:cNvCxnSpPr>
                <a:cxnSpLocks/>
                <a:stCxn id="3" idx="0"/>
                <a:endCxn id="3" idx="2"/>
              </p:cNvCxnSpPr>
              <p:nvPr/>
            </p:nvCxnSpPr>
            <p:spPr>
              <a:xfrm>
                <a:off x="2286000" y="1825623"/>
                <a:ext cx="0" cy="4307546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ED6359-A681-11A1-0D5F-FCA6936EC17C}"/>
                  </a:ext>
                </a:extLst>
              </p:cNvPr>
              <p:cNvSpPr txBox="1"/>
              <p:nvPr/>
            </p:nvSpPr>
            <p:spPr>
              <a:xfrm>
                <a:off x="-82526" y="3249323"/>
                <a:ext cx="461665" cy="146014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dirty="0"/>
                  <a:t>Data Appetite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DB184C-0185-9B9B-65BA-C61FAE05126B}"/>
                  </a:ext>
                </a:extLst>
              </p:cNvPr>
              <p:cNvSpPr txBox="1"/>
              <p:nvPr/>
            </p:nvSpPr>
            <p:spPr>
              <a:xfrm>
                <a:off x="1393673" y="6133171"/>
                <a:ext cx="1784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Data Availability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D04A0E7-F034-DEBE-278F-5A2D63B580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141" y="1456293"/>
                <a:ext cx="0" cy="4676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C221217-AD80-1A77-0633-7A6D5A291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141" y="6133171"/>
                <a:ext cx="41928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FA3BBA7-071D-FE08-C45E-0AA9D7ED798A}"/>
                </a:ext>
              </a:extLst>
            </p:cNvPr>
            <p:cNvGrpSpPr/>
            <p:nvPr/>
          </p:nvGrpSpPr>
          <p:grpSpPr>
            <a:xfrm>
              <a:off x="624804" y="5879152"/>
              <a:ext cx="3188237" cy="476091"/>
              <a:chOff x="1250431" y="6233532"/>
              <a:chExt cx="3188237" cy="476091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762335D-DE11-BF66-C6BD-74D49F6646C2}"/>
                  </a:ext>
                </a:extLst>
              </p:cNvPr>
              <p:cNvGrpSpPr/>
              <p:nvPr/>
            </p:nvGrpSpPr>
            <p:grpSpPr>
              <a:xfrm>
                <a:off x="1338479" y="6461097"/>
                <a:ext cx="3100189" cy="248526"/>
                <a:chOff x="624804" y="6427644"/>
                <a:chExt cx="3100189" cy="248526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C7AB2218-0D50-ADBE-89A3-FE33DB55DB70}"/>
                    </a:ext>
                  </a:extLst>
                </p:cNvPr>
                <p:cNvGrpSpPr/>
                <p:nvPr/>
              </p:nvGrpSpPr>
              <p:grpSpPr>
                <a:xfrm>
                  <a:off x="624804" y="6428931"/>
                  <a:ext cx="1168205" cy="246221"/>
                  <a:chOff x="2762575" y="1844340"/>
                  <a:chExt cx="1168205" cy="246221"/>
                </a:xfrm>
              </p:grpSpPr>
              <p:sp>
                <p:nvSpPr>
                  <p:cNvPr id="62" name="Rounded Rectangle 61">
                    <a:extLst>
                      <a:ext uri="{FF2B5EF4-FFF2-40B4-BE49-F238E27FC236}">
                        <a16:creationId xmlns:a16="http://schemas.microsoft.com/office/drawing/2014/main" id="{CB4A400F-906A-6EC9-A778-F1F70A29551B}"/>
                      </a:ext>
                    </a:extLst>
                  </p:cNvPr>
                  <p:cNvSpPr/>
                  <p:nvPr/>
                </p:nvSpPr>
                <p:spPr>
                  <a:xfrm>
                    <a:off x="2762575" y="1893362"/>
                    <a:ext cx="123825" cy="123825"/>
                  </a:xfrm>
                  <a:prstGeom prst="roundRect">
                    <a:avLst/>
                  </a:prstGeom>
                  <a:ln w="158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8A4DBB0-E1A4-B1F6-DDCB-A75D3F0077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7974" y="1844340"/>
                    <a:ext cx="103280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Early Adopter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6D694F05-C6C3-1C73-1365-131E0053A311}"/>
                    </a:ext>
                  </a:extLst>
                </p:cNvPr>
                <p:cNvGrpSpPr/>
                <p:nvPr/>
              </p:nvGrpSpPr>
              <p:grpSpPr>
                <a:xfrm>
                  <a:off x="1744169" y="6429949"/>
                  <a:ext cx="1166482" cy="246221"/>
                  <a:chOff x="2764000" y="2066406"/>
                  <a:chExt cx="1166482" cy="24622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C4C88D3C-CF0B-4728-9168-B8360AB21F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64000" y="2120187"/>
                    <a:ext cx="122400" cy="122400"/>
                  </a:xfrm>
                  <a:prstGeom prst="ellipse">
                    <a:avLst/>
                  </a:prstGeom>
                  <a:ln w="158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2BB919C9-20A1-F043-C3B1-FB7705381F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7676" y="2066406"/>
                    <a:ext cx="103280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Majority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BB318D96-C08F-2360-94B7-50F31663478E}"/>
                    </a:ext>
                  </a:extLst>
                </p:cNvPr>
                <p:cNvGrpSpPr/>
                <p:nvPr/>
              </p:nvGrpSpPr>
              <p:grpSpPr>
                <a:xfrm>
                  <a:off x="2557086" y="6427644"/>
                  <a:ext cx="1167907" cy="246221"/>
                  <a:chOff x="2762575" y="2265962"/>
                  <a:chExt cx="1167907" cy="246221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A2D606ED-D5AA-C444-C708-DDCE3D8C224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7676" y="2265962"/>
                    <a:ext cx="103280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Laggers</a:t>
                    </a:r>
                  </a:p>
                </p:txBody>
              </p:sp>
              <p:sp>
                <p:nvSpPr>
                  <p:cNvPr id="72" name="Triangle 71">
                    <a:extLst>
                      <a:ext uri="{FF2B5EF4-FFF2-40B4-BE49-F238E27FC236}">
                        <a16:creationId xmlns:a16="http://schemas.microsoft.com/office/drawing/2014/main" id="{23887ADD-377E-4F98-1087-42B20ED93D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62575" y="2318982"/>
                    <a:ext cx="141984" cy="122400"/>
                  </a:xfrm>
                  <a:prstGeom prst="triangle">
                    <a:avLst/>
                  </a:prstGeom>
                  <a:ln w="158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3287202-C004-D035-91E8-B9EB347B48F1}"/>
                  </a:ext>
                </a:extLst>
              </p:cNvPr>
              <p:cNvSpPr txBox="1"/>
              <p:nvPr/>
            </p:nvSpPr>
            <p:spPr>
              <a:xfrm>
                <a:off x="1250431" y="6233532"/>
                <a:ext cx="690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Legend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Adoption – Target Personas </a:t>
            </a:r>
            <a:r>
              <a:rPr lang="en-US" sz="1200" dirty="0"/>
              <a:t>by Data Appetite and Availability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A52BF58-D52D-7974-77F6-E776359F407B}"/>
              </a:ext>
            </a:extLst>
          </p:cNvPr>
          <p:cNvSpPr txBox="1">
            <a:spLocks/>
          </p:cNvSpPr>
          <p:nvPr/>
        </p:nvSpPr>
        <p:spPr>
          <a:xfrm>
            <a:off x="5127428" y="1798276"/>
            <a:ext cx="5788804" cy="40115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Early Adopters </a:t>
            </a:r>
            <a:r>
              <a:rPr lang="en-US" sz="1400" dirty="0"/>
              <a:t>[Business with High Data Appetite]</a:t>
            </a:r>
          </a:p>
          <a:p>
            <a:r>
              <a:rPr lang="en-US" sz="1400" dirty="0"/>
              <a:t>A1: Businesses that has data ready to be engaged</a:t>
            </a:r>
          </a:p>
          <a:p>
            <a:r>
              <a:rPr lang="en-US" sz="1400" dirty="0"/>
              <a:t>A2: Businesses that may require assistance</a:t>
            </a:r>
          </a:p>
          <a:p>
            <a:pPr marL="0" indent="0">
              <a:buNone/>
            </a:pPr>
            <a:r>
              <a:rPr lang="en-US" dirty="0"/>
              <a:t>Majority </a:t>
            </a:r>
            <a:r>
              <a:rPr lang="en-US" sz="1400" dirty="0"/>
              <a:t>[Businesses with High Data Availability]</a:t>
            </a:r>
          </a:p>
          <a:p>
            <a:r>
              <a:rPr lang="en-US" sz="1400" dirty="0"/>
              <a:t>Require spark to ignite Data Appetite</a:t>
            </a:r>
          </a:p>
          <a:p>
            <a:r>
              <a:rPr lang="en-US" sz="1400" dirty="0"/>
              <a:t>Potentially cautious about over committing to Data Strategy</a:t>
            </a:r>
          </a:p>
          <a:p>
            <a:pPr marL="0" indent="0">
              <a:buNone/>
            </a:pPr>
            <a:r>
              <a:rPr lang="en-US" dirty="0"/>
              <a:t>Laggers </a:t>
            </a:r>
            <a:r>
              <a:rPr lang="en-US" sz="1400" dirty="0"/>
              <a:t>[Business with Low Data Appetite]</a:t>
            </a:r>
          </a:p>
          <a:p>
            <a:r>
              <a:rPr lang="en-US" sz="1400" dirty="0"/>
              <a:t>Far from seeing the value in their data</a:t>
            </a:r>
          </a:p>
          <a:p>
            <a:r>
              <a:rPr lang="en-US" sz="1400" dirty="0"/>
              <a:t>Requires outreach to get started and moved into target market</a:t>
            </a:r>
          </a:p>
          <a:p>
            <a:endParaRPr lang="en-US" sz="14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4AED29A-4ED4-2B6C-6E4C-5FC6409F29DA}"/>
              </a:ext>
            </a:extLst>
          </p:cNvPr>
          <p:cNvSpPr/>
          <p:nvPr/>
        </p:nvSpPr>
        <p:spPr>
          <a:xfrm rot="4779031">
            <a:off x="2029165" y="1404754"/>
            <a:ext cx="1849690" cy="3145443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7B4F61-F0F0-4820-D50D-A4A191C48338}"/>
              </a:ext>
            </a:extLst>
          </p:cNvPr>
          <p:cNvSpPr txBox="1"/>
          <p:nvPr/>
        </p:nvSpPr>
        <p:spPr>
          <a:xfrm>
            <a:off x="1424675" y="2016478"/>
            <a:ext cx="8611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Target Market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6888E2E-DAB3-904E-016C-1F1819B6969C}"/>
              </a:ext>
            </a:extLst>
          </p:cNvPr>
          <p:cNvSpPr/>
          <p:nvPr/>
        </p:nvSpPr>
        <p:spPr>
          <a:xfrm>
            <a:off x="3867482" y="3017102"/>
            <a:ext cx="123825" cy="123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E04E2C1-4C64-56E5-3587-F4DC3F216199}"/>
              </a:ext>
            </a:extLst>
          </p:cNvPr>
          <p:cNvSpPr/>
          <p:nvPr/>
        </p:nvSpPr>
        <p:spPr>
          <a:xfrm>
            <a:off x="3552212" y="4579714"/>
            <a:ext cx="126864" cy="1268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1C2061E-700D-2611-BA3B-16222E0109F4}"/>
              </a:ext>
            </a:extLst>
          </p:cNvPr>
          <p:cNvCxnSpPr/>
          <p:nvPr/>
        </p:nvCxnSpPr>
        <p:spPr>
          <a:xfrm flipV="1">
            <a:off x="3613558" y="3541576"/>
            <a:ext cx="0" cy="988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riangle 72">
            <a:extLst>
              <a:ext uri="{FF2B5EF4-FFF2-40B4-BE49-F238E27FC236}">
                <a16:creationId xmlns:a16="http://schemas.microsoft.com/office/drawing/2014/main" id="{EFB0FA81-1F44-F1AD-ED97-76133C47A51E}"/>
              </a:ext>
            </a:extLst>
          </p:cNvPr>
          <p:cNvSpPr>
            <a:spLocks noChangeAspect="1"/>
          </p:cNvSpPr>
          <p:nvPr/>
        </p:nvSpPr>
        <p:spPr>
          <a:xfrm>
            <a:off x="1750709" y="4623564"/>
            <a:ext cx="141984" cy="122400"/>
          </a:xfrm>
          <a:prstGeom prst="triangle">
            <a:avLst/>
          </a:prstGeom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E397FEC-972E-08F8-037E-B7F709AABE96}"/>
              </a:ext>
            </a:extLst>
          </p:cNvPr>
          <p:cNvCxnSpPr>
            <a:cxnSpLocks/>
          </p:cNvCxnSpPr>
          <p:nvPr/>
        </p:nvCxnSpPr>
        <p:spPr>
          <a:xfrm flipV="1">
            <a:off x="1895417" y="3329143"/>
            <a:ext cx="1385311" cy="1305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D3A64509-D00B-EC26-F8AB-BEB0DD62E406}"/>
              </a:ext>
            </a:extLst>
          </p:cNvPr>
          <p:cNvSpPr/>
          <p:nvPr/>
        </p:nvSpPr>
        <p:spPr>
          <a:xfrm>
            <a:off x="2079574" y="2779213"/>
            <a:ext cx="123825" cy="123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E19CD8-8989-0C68-C5D5-21178E1482DD}"/>
              </a:ext>
            </a:extLst>
          </p:cNvPr>
          <p:cNvSpPr txBox="1"/>
          <p:nvPr/>
        </p:nvSpPr>
        <p:spPr>
          <a:xfrm>
            <a:off x="3776077" y="2810191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CF08BF-256C-2643-973D-329AAE5F32CA}"/>
              </a:ext>
            </a:extLst>
          </p:cNvPr>
          <p:cNvSpPr txBox="1"/>
          <p:nvPr/>
        </p:nvSpPr>
        <p:spPr>
          <a:xfrm>
            <a:off x="1977018" y="2560874"/>
            <a:ext cx="3289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154602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B5FA-6D5A-88D3-7202-325F2273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to CEOs (</a:t>
            </a:r>
            <a:r>
              <a:rPr lang="en-US" dirty="0" err="1"/>
              <a:t>Pnl</a:t>
            </a:r>
            <a:r>
              <a:rPr lang="en-US" dirty="0"/>
              <a:t>, Cost Savings)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753A-0FE6-BC80-3797-CE94E4962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Salary (</a:t>
            </a:r>
            <a:r>
              <a:rPr lang="en-US" dirty="0" err="1"/>
              <a:t>FreshGrad</a:t>
            </a:r>
            <a:r>
              <a:rPr lang="en-US" dirty="0"/>
              <a:t>) - https://</a:t>
            </a:r>
            <a:r>
              <a:rPr lang="en-US" dirty="0" err="1"/>
              <a:t>www.knowledgehut.com</a:t>
            </a:r>
            <a:r>
              <a:rPr lang="en-US" dirty="0"/>
              <a:t>/blog/big-data/data-analyst-salary-</a:t>
            </a:r>
            <a:r>
              <a:rPr lang="en-US" dirty="0" err="1"/>
              <a:t>singapore</a:t>
            </a: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801536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80CF-25A8-D9F2-6F15-BA6ECE18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Businesses adopting Data Approaches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26738-A204-76F5-9E52-AF17CA29C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05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Salesforce Data Analytics Subscription and Support Revenue grew by </a:t>
            </a:r>
            <a:r>
              <a:rPr lang="en-US" b="1" dirty="0"/>
              <a:t>16% </a:t>
            </a:r>
            <a:r>
              <a:rPr lang="en-US" dirty="0"/>
              <a:t>YoY [Up 1% from previous YoY]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2EAA4-BF6D-90E2-7A04-E151DC999575}"/>
              </a:ext>
            </a:extLst>
          </p:cNvPr>
          <p:cNvSpPr txBox="1"/>
          <p:nvPr/>
        </p:nvSpPr>
        <p:spPr>
          <a:xfrm>
            <a:off x="7485603" y="6447216"/>
            <a:ext cx="4557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2"/>
              </a:rPr>
              <a:t>https://investor.salesforce.com/financials/default.aspx</a:t>
            </a:r>
            <a:r>
              <a:rPr lang="en-US" sz="800" dirty="0"/>
              <a:t>; </a:t>
            </a:r>
          </a:p>
          <a:p>
            <a:r>
              <a:rPr lang="en-US" sz="800" dirty="0"/>
              <a:t>https://s23.q4cdn.com/574569502/files/</a:t>
            </a:r>
            <a:r>
              <a:rPr lang="en-US" sz="800" dirty="0" err="1"/>
              <a:t>doc_financials</a:t>
            </a:r>
            <a:r>
              <a:rPr lang="en-US" sz="800" dirty="0"/>
              <a:t>/2024/</a:t>
            </a:r>
            <a:r>
              <a:rPr lang="en-US" sz="800" dirty="0" err="1"/>
              <a:t>ar</a:t>
            </a:r>
            <a:r>
              <a:rPr lang="en-US" sz="800" dirty="0"/>
              <a:t>/salesforce-fy24-annual-report.pdf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748895-B0B5-D8D6-B36F-D903A2C72926}"/>
              </a:ext>
            </a:extLst>
          </p:cNvPr>
          <p:cNvGrpSpPr/>
          <p:nvPr/>
        </p:nvGrpSpPr>
        <p:grpSpPr>
          <a:xfrm>
            <a:off x="2209800" y="2841076"/>
            <a:ext cx="7772400" cy="2800925"/>
            <a:chOff x="2209800" y="2686681"/>
            <a:chExt cx="7772400" cy="28009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9BD97F-49D6-F6A2-7CC2-5BA8E2405BA7}"/>
                </a:ext>
              </a:extLst>
            </p:cNvPr>
            <p:cNvGrpSpPr/>
            <p:nvPr/>
          </p:nvGrpSpPr>
          <p:grpSpPr>
            <a:xfrm>
              <a:off x="2209800" y="3000438"/>
              <a:ext cx="7772400" cy="2487168"/>
              <a:chOff x="2209800" y="2284270"/>
              <a:chExt cx="7772400" cy="248716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779FAEC-8D8B-2B96-DF4F-2E09235BD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9800" y="2284270"/>
                <a:ext cx="7772400" cy="2487168"/>
              </a:xfrm>
              <a:prstGeom prst="rect">
                <a:avLst/>
              </a:prstGeom>
            </p:spPr>
          </p:pic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EC020AE-6444-B267-D3A5-1D2C6AB362B3}"/>
                  </a:ext>
                </a:extLst>
              </p:cNvPr>
              <p:cNvSpPr/>
              <p:nvPr/>
            </p:nvSpPr>
            <p:spPr>
              <a:xfrm>
                <a:off x="2209800" y="3645243"/>
                <a:ext cx="7772400" cy="247135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B06ED4-DB57-DF6A-0419-44979679DEAA}"/>
                </a:ext>
              </a:extLst>
            </p:cNvPr>
            <p:cNvSpPr txBox="1"/>
            <p:nvPr/>
          </p:nvSpPr>
          <p:spPr>
            <a:xfrm>
              <a:off x="3675337" y="2686681"/>
              <a:ext cx="484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Extract from Salesforce FY 2024 Annual Report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3542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E4E0B-16D5-9CC9-9780-05480977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Golden Circle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0915D-817F-BC2E-5F4D-B5E5FAB17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7223" y="1825624"/>
            <a:ext cx="7016577" cy="4365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Why</a:t>
            </a:r>
            <a:r>
              <a:rPr lang="en-US"/>
              <a:t> are we doing this? (</a:t>
            </a:r>
            <a:r>
              <a:rPr lang="en-US" i="1"/>
              <a:t>“The Problem”)</a:t>
            </a:r>
          </a:p>
          <a:p>
            <a:pPr marL="0" indent="0">
              <a:buNone/>
            </a:pPr>
            <a:r>
              <a:rPr lang="en-US" sz="1400"/>
              <a:t>Context: Businesses are beginning to recognize the value of data:</a:t>
            </a:r>
          </a:p>
          <a:p>
            <a:r>
              <a:rPr lang="en-US" sz="1400"/>
              <a:t>360 view of the business</a:t>
            </a:r>
          </a:p>
          <a:p>
            <a:r>
              <a:rPr lang="en-US" sz="1400"/>
              <a:t>Realtime updates</a:t>
            </a:r>
          </a:p>
          <a:p>
            <a:r>
              <a:rPr lang="en-US" sz="1400"/>
              <a:t>New opportunities for revenue growth</a:t>
            </a:r>
          </a:p>
          <a:p>
            <a:r>
              <a:rPr lang="en-US" sz="1400"/>
              <a:t>New opportunities for cost reduction</a:t>
            </a:r>
          </a:p>
          <a:p>
            <a:pPr marL="0" indent="0">
              <a:buNone/>
            </a:pPr>
            <a:r>
              <a:rPr lang="en-US" sz="1400">
                <a:solidFill>
                  <a:schemeClr val="bg2"/>
                </a:solidFill>
              </a:rPr>
              <a:t>“Problem”: </a:t>
            </a:r>
          </a:p>
          <a:p>
            <a:r>
              <a:rPr lang="en-US" sz="1400">
                <a:solidFill>
                  <a:schemeClr val="bg2"/>
                </a:solidFill>
              </a:rPr>
              <a:t>Cost of getting started – Hiring, Training, Tools, Administrative overheads, etc.</a:t>
            </a:r>
          </a:p>
          <a:p>
            <a:r>
              <a:rPr lang="en-US" sz="1400">
                <a:solidFill>
                  <a:schemeClr val="bg2"/>
                </a:solidFill>
              </a:rPr>
              <a:t>Uncertain results – Despite the investment, there is </a:t>
            </a:r>
            <a:r>
              <a:rPr lang="en-US" sz="1400" b="1">
                <a:solidFill>
                  <a:schemeClr val="bg2"/>
                </a:solidFill>
              </a:rPr>
              <a:t>no guarantee</a:t>
            </a:r>
            <a:r>
              <a:rPr lang="en-US" sz="1400">
                <a:solidFill>
                  <a:schemeClr val="bg2"/>
                </a:solidFill>
              </a:rPr>
              <a:t> of results. </a:t>
            </a:r>
          </a:p>
          <a:p>
            <a:pPr marL="0" indent="0">
              <a:buNone/>
            </a:pPr>
            <a:r>
              <a:rPr lang="en-US" sz="1400">
                <a:solidFill>
                  <a:schemeClr val="bg2"/>
                </a:solidFill>
              </a:rPr>
              <a:t>Problem is</a:t>
            </a:r>
            <a:r>
              <a:rPr lang="en-SG" sz="1400">
                <a:solidFill>
                  <a:schemeClr val="bg2"/>
                </a:solidFill>
              </a:rPr>
              <a:t> exacerbated for smaller organizations because of limited resources.</a:t>
            </a:r>
            <a:endParaRPr lang="en-US" sz="140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C1CEC-239A-198F-C2C2-AC2C818AF1C7}"/>
              </a:ext>
            </a:extLst>
          </p:cNvPr>
          <p:cNvGrpSpPr/>
          <p:nvPr/>
        </p:nvGrpSpPr>
        <p:grpSpPr>
          <a:xfrm>
            <a:off x="838200" y="2049036"/>
            <a:ext cx="2995486" cy="3001321"/>
            <a:chOff x="699185" y="2083144"/>
            <a:chExt cx="2995486" cy="30013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8E59CF-ED12-50D9-22DC-712A8C053122}"/>
                </a:ext>
              </a:extLst>
            </p:cNvPr>
            <p:cNvSpPr/>
            <p:nvPr/>
          </p:nvSpPr>
          <p:spPr>
            <a:xfrm>
              <a:off x="699185" y="2083144"/>
              <a:ext cx="2995486" cy="299548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0C22FD-9176-3BBE-CC14-70D9DBFB9B63}"/>
                </a:ext>
              </a:extLst>
            </p:cNvPr>
            <p:cNvSpPr/>
            <p:nvPr/>
          </p:nvSpPr>
          <p:spPr>
            <a:xfrm>
              <a:off x="1202722" y="2586680"/>
              <a:ext cx="1993558" cy="199355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7AD41E-6A10-E152-1855-BDE697B3E5AF}"/>
                </a:ext>
              </a:extLst>
            </p:cNvPr>
            <p:cNvGrpSpPr/>
            <p:nvPr/>
          </p:nvGrpSpPr>
          <p:grpSpPr>
            <a:xfrm>
              <a:off x="1668162" y="3052119"/>
              <a:ext cx="1062681" cy="1062681"/>
              <a:chOff x="1668162" y="3052119"/>
              <a:chExt cx="1062681" cy="106268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CB6793-FCF4-E2DF-1397-0160DF57DA44}"/>
                  </a:ext>
                </a:extLst>
              </p:cNvPr>
              <p:cNvSpPr/>
              <p:nvPr/>
            </p:nvSpPr>
            <p:spPr>
              <a:xfrm>
                <a:off x="1668162" y="3052119"/>
                <a:ext cx="1062681" cy="106268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914A9-C616-2007-A12E-26BECC5D79A7}"/>
                  </a:ext>
                </a:extLst>
              </p:cNvPr>
              <p:cNvSpPr txBox="1"/>
              <p:nvPr/>
            </p:nvSpPr>
            <p:spPr>
              <a:xfrm>
                <a:off x="1886585" y="374546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Why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731F8C-44BE-1B42-30DD-3A406958AC3C}"/>
                </a:ext>
              </a:extLst>
            </p:cNvPr>
            <p:cNvSpPr txBox="1"/>
            <p:nvPr/>
          </p:nvSpPr>
          <p:spPr>
            <a:xfrm>
              <a:off x="1877287" y="4222576"/>
              <a:ext cx="63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B92F84-EB93-7C6E-70B0-E072E479BDEE}"/>
                </a:ext>
              </a:extLst>
            </p:cNvPr>
            <p:cNvSpPr txBox="1"/>
            <p:nvPr/>
          </p:nvSpPr>
          <p:spPr>
            <a:xfrm>
              <a:off x="1840321" y="4715133"/>
              <a:ext cx="71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38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4FC0D9-54DA-42E7-AB8C-B8F90B72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Data in Business </a:t>
            </a:r>
            <a:r>
              <a:rPr lang="en-US" sz="1200" dirty="0"/>
              <a:t>[in case you are not already convinced]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44299-A20E-693B-7595-F04ED6C6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1400" dirty="0"/>
              <a:t>“Information is the oil of the 21st century, and analytics is the combustion engine.” - Peter </a:t>
            </a:r>
            <a:r>
              <a:rPr lang="en-SG" sz="1400" dirty="0" err="1"/>
              <a:t>Sondergaard</a:t>
            </a:r>
            <a:r>
              <a:rPr lang="en-SG" sz="1400" dirty="0"/>
              <a:t>, Senior Vice President and Global Head of Research at Gartner, Inc.</a:t>
            </a:r>
          </a:p>
          <a:p>
            <a:pPr marL="0" indent="0" algn="l">
              <a:buNone/>
            </a:pPr>
            <a:r>
              <a:rPr lang="en-SG" sz="1400" dirty="0"/>
              <a:t>“We are surrounded by data, but starved for insights.” - Jay Baer, marketing and customer experience expert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sz="1400" dirty="0"/>
              <a:t>“Without </a:t>
            </a:r>
            <a:r>
              <a:rPr lang="en-SG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 data analytics</a:t>
            </a:r>
            <a:r>
              <a:rPr lang="en-SG" sz="1400" dirty="0"/>
              <a:t>, companies are blind and deaf, wandering out onto the web like deer on a freeway.” - Geoffrey Moore, management consultant and author of Crossing the Chasm</a:t>
            </a:r>
          </a:p>
          <a:p>
            <a:pPr marL="0" indent="0" algn="l">
              <a:buNone/>
            </a:pP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77872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80CF-25A8-D9F2-6F15-BA6ECE18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Market Demand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26738-A204-76F5-9E52-AF17CA29C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0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1400" dirty="0"/>
              <a:t>“The global </a:t>
            </a:r>
            <a:r>
              <a:rPr lang="en-SG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analytics market size</a:t>
            </a:r>
            <a:r>
              <a:rPr lang="en-SG" sz="1400" dirty="0"/>
              <a:t> was valued at USD 49.03 billion in 2022 and is projected to grow at a compound annual growth rate (CAGR) of 26.7% from 2023 to 2030. The main factors propelling the data analytics market's expansion are the growing adoption of </a:t>
            </a:r>
            <a:r>
              <a:rPr lang="en-SG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</a:t>
            </a:r>
            <a:r>
              <a:rPr lang="en-SG" sz="1400" dirty="0"/>
              <a:t> and </a:t>
            </a:r>
            <a:r>
              <a:rPr lang="en-SG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intelligence</a:t>
            </a:r>
            <a:r>
              <a:rPr lang="en-SG" sz="1400" dirty="0"/>
              <a:t> to offer increased acceptance of social networking platforms, individualized consumer experiences, and the rise of online shopping.”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2EAA4-BF6D-90E2-7A04-E151DC999575}"/>
              </a:ext>
            </a:extLst>
          </p:cNvPr>
          <p:cNvSpPr txBox="1"/>
          <p:nvPr/>
        </p:nvSpPr>
        <p:spPr>
          <a:xfrm>
            <a:off x="7485603" y="6447216"/>
            <a:ext cx="4315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www.grandviewresearch.com</a:t>
            </a:r>
            <a:r>
              <a:rPr lang="en-US" sz="800" dirty="0"/>
              <a:t>/industry-analysis/data-analytics-market-report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9FA307-1E8A-57EE-8D61-4D525EEB6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762" y="2706139"/>
            <a:ext cx="6848475" cy="353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05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E4E0B-16D5-9CC9-9780-05480977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Circle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0915D-817F-BC2E-5F4D-B5E5FAB17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7223" y="1825624"/>
            <a:ext cx="7016577" cy="4365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</a:t>
            </a:r>
            <a:r>
              <a:rPr lang="en-US" dirty="0"/>
              <a:t> are we doing this? (</a:t>
            </a:r>
            <a:r>
              <a:rPr lang="en-US" i="1" dirty="0"/>
              <a:t>“The Problem”)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Context: Businesses are beginning to recognize the value of data:</a:t>
            </a:r>
          </a:p>
          <a:p>
            <a:r>
              <a:rPr lang="en-US" sz="1400" dirty="0">
                <a:solidFill>
                  <a:schemeClr val="bg2"/>
                </a:solidFill>
              </a:rPr>
              <a:t>360 view of the business</a:t>
            </a:r>
          </a:p>
          <a:p>
            <a:r>
              <a:rPr lang="en-US" sz="1400" dirty="0">
                <a:solidFill>
                  <a:schemeClr val="bg2"/>
                </a:solidFill>
              </a:rPr>
              <a:t>Realtime updates</a:t>
            </a:r>
          </a:p>
          <a:p>
            <a:r>
              <a:rPr lang="en-US" sz="1400" dirty="0">
                <a:solidFill>
                  <a:schemeClr val="bg2"/>
                </a:solidFill>
              </a:rPr>
              <a:t>New opportunities for revenue growth</a:t>
            </a:r>
          </a:p>
          <a:p>
            <a:r>
              <a:rPr lang="en-US" sz="1400" dirty="0">
                <a:solidFill>
                  <a:schemeClr val="bg2"/>
                </a:solidFill>
              </a:rPr>
              <a:t>New opportunities for cost reduction</a:t>
            </a:r>
          </a:p>
          <a:p>
            <a:pPr marL="0" indent="0">
              <a:buNone/>
            </a:pPr>
            <a:r>
              <a:rPr lang="en-US" sz="1400" dirty="0"/>
              <a:t>“Problem”: </a:t>
            </a:r>
          </a:p>
          <a:p>
            <a:r>
              <a:rPr lang="en-US" sz="1400" dirty="0"/>
              <a:t>Cost of getting started – Hiring, Training, Tools, Administrative overheads, etc.</a:t>
            </a:r>
          </a:p>
          <a:p>
            <a:r>
              <a:rPr lang="en-US" sz="1400" dirty="0"/>
              <a:t>Uncertain results – Despite the investment, there is </a:t>
            </a:r>
            <a:r>
              <a:rPr lang="en-US" sz="1400" b="1" dirty="0"/>
              <a:t>no guarantee</a:t>
            </a:r>
            <a:r>
              <a:rPr lang="en-US" sz="1400" dirty="0"/>
              <a:t> of results. </a:t>
            </a:r>
          </a:p>
          <a:p>
            <a:pPr marL="0" indent="0">
              <a:buNone/>
            </a:pPr>
            <a:r>
              <a:rPr lang="en-US" sz="1400" dirty="0"/>
              <a:t>Problem is</a:t>
            </a:r>
            <a:r>
              <a:rPr lang="en-SG" sz="1400" dirty="0"/>
              <a:t> exacerbated for smaller organizations because of limited resources.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C1CEC-239A-198F-C2C2-AC2C818AF1C7}"/>
              </a:ext>
            </a:extLst>
          </p:cNvPr>
          <p:cNvGrpSpPr/>
          <p:nvPr/>
        </p:nvGrpSpPr>
        <p:grpSpPr>
          <a:xfrm>
            <a:off x="838200" y="2049036"/>
            <a:ext cx="2995486" cy="3001321"/>
            <a:chOff x="699185" y="2083144"/>
            <a:chExt cx="2995486" cy="30013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8E59CF-ED12-50D9-22DC-712A8C053122}"/>
                </a:ext>
              </a:extLst>
            </p:cNvPr>
            <p:cNvSpPr/>
            <p:nvPr/>
          </p:nvSpPr>
          <p:spPr>
            <a:xfrm>
              <a:off x="699185" y="2083144"/>
              <a:ext cx="2995486" cy="299548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0C22FD-9176-3BBE-CC14-70D9DBFB9B63}"/>
                </a:ext>
              </a:extLst>
            </p:cNvPr>
            <p:cNvSpPr/>
            <p:nvPr/>
          </p:nvSpPr>
          <p:spPr>
            <a:xfrm>
              <a:off x="1202722" y="2586680"/>
              <a:ext cx="1993558" cy="199355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7AD41E-6A10-E152-1855-BDE697B3E5AF}"/>
                </a:ext>
              </a:extLst>
            </p:cNvPr>
            <p:cNvGrpSpPr/>
            <p:nvPr/>
          </p:nvGrpSpPr>
          <p:grpSpPr>
            <a:xfrm>
              <a:off x="1668162" y="3052119"/>
              <a:ext cx="1062681" cy="1062681"/>
              <a:chOff x="1668162" y="3052119"/>
              <a:chExt cx="1062681" cy="106268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CB6793-FCF4-E2DF-1397-0160DF57DA44}"/>
                  </a:ext>
                </a:extLst>
              </p:cNvPr>
              <p:cNvSpPr/>
              <p:nvPr/>
            </p:nvSpPr>
            <p:spPr>
              <a:xfrm>
                <a:off x="1668162" y="3052119"/>
                <a:ext cx="1062681" cy="106268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914A9-C616-2007-A12E-26BECC5D79A7}"/>
                  </a:ext>
                </a:extLst>
              </p:cNvPr>
              <p:cNvSpPr txBox="1"/>
              <p:nvPr/>
            </p:nvSpPr>
            <p:spPr>
              <a:xfrm>
                <a:off x="1886585" y="374546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Why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731F8C-44BE-1B42-30DD-3A406958AC3C}"/>
                </a:ext>
              </a:extLst>
            </p:cNvPr>
            <p:cNvSpPr txBox="1"/>
            <p:nvPr/>
          </p:nvSpPr>
          <p:spPr>
            <a:xfrm>
              <a:off x="1877287" y="4222576"/>
              <a:ext cx="63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B92F84-EB93-7C6E-70B0-E072E479BDEE}"/>
                </a:ext>
              </a:extLst>
            </p:cNvPr>
            <p:cNvSpPr txBox="1"/>
            <p:nvPr/>
          </p:nvSpPr>
          <p:spPr>
            <a:xfrm>
              <a:off x="1840321" y="4715133"/>
              <a:ext cx="71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75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E4E0B-16D5-9CC9-9780-05480977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Circle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0915D-817F-BC2E-5F4D-B5E5FAB17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7223" y="1825624"/>
            <a:ext cx="7016577" cy="4365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</a:t>
            </a:r>
            <a:r>
              <a:rPr lang="en-US" dirty="0"/>
              <a:t> are we doing this? (</a:t>
            </a:r>
            <a:r>
              <a:rPr lang="en-US" i="1" dirty="0"/>
              <a:t>“The Problem”)</a:t>
            </a:r>
          </a:p>
          <a:p>
            <a:pPr marL="0" indent="0">
              <a:buNone/>
            </a:pPr>
            <a:r>
              <a:rPr lang="en-US" sz="1400" dirty="0"/>
              <a:t>Context: Businesses are beginning to recognize the value of data:</a:t>
            </a:r>
          </a:p>
          <a:p>
            <a:r>
              <a:rPr lang="en-US" sz="1400" dirty="0"/>
              <a:t>360 view of the business</a:t>
            </a:r>
          </a:p>
          <a:p>
            <a:r>
              <a:rPr lang="en-US" sz="1400" dirty="0"/>
              <a:t>Realtime updates</a:t>
            </a:r>
          </a:p>
          <a:p>
            <a:r>
              <a:rPr lang="en-US" sz="1400" dirty="0"/>
              <a:t>New opportunities for revenue growth</a:t>
            </a:r>
          </a:p>
          <a:p>
            <a:r>
              <a:rPr lang="en-US" sz="1400" dirty="0"/>
              <a:t>New opportunities for cost reduction</a:t>
            </a:r>
          </a:p>
          <a:p>
            <a:pPr marL="0" indent="0">
              <a:buNone/>
            </a:pPr>
            <a:r>
              <a:rPr lang="en-US" sz="1400" dirty="0"/>
              <a:t>“Problem”: </a:t>
            </a:r>
          </a:p>
          <a:p>
            <a:r>
              <a:rPr lang="en-US" sz="1400" dirty="0"/>
              <a:t>Cost of getting started – Hiring, Training, Tools, Administrative overheads, etc.</a:t>
            </a:r>
          </a:p>
          <a:p>
            <a:r>
              <a:rPr lang="en-US" sz="1400" dirty="0"/>
              <a:t>Uncertain results – Despite the investment, there is </a:t>
            </a:r>
            <a:r>
              <a:rPr lang="en-US" sz="1400" b="1" dirty="0"/>
              <a:t>no guarantee</a:t>
            </a:r>
            <a:r>
              <a:rPr lang="en-US" sz="1400" dirty="0"/>
              <a:t> of results. </a:t>
            </a:r>
          </a:p>
          <a:p>
            <a:pPr marL="0" indent="0">
              <a:buNone/>
            </a:pPr>
            <a:r>
              <a:rPr lang="en-US" sz="1400" dirty="0"/>
              <a:t>Problem is</a:t>
            </a:r>
            <a:r>
              <a:rPr lang="en-SG" sz="1400" dirty="0"/>
              <a:t> exacerbated for smaller organizations because of limited resources.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C1CEC-239A-198F-C2C2-AC2C818AF1C7}"/>
              </a:ext>
            </a:extLst>
          </p:cNvPr>
          <p:cNvGrpSpPr/>
          <p:nvPr/>
        </p:nvGrpSpPr>
        <p:grpSpPr>
          <a:xfrm>
            <a:off x="838200" y="2049036"/>
            <a:ext cx="2995486" cy="3001321"/>
            <a:chOff x="699185" y="2083144"/>
            <a:chExt cx="2995486" cy="30013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8E59CF-ED12-50D9-22DC-712A8C053122}"/>
                </a:ext>
              </a:extLst>
            </p:cNvPr>
            <p:cNvSpPr/>
            <p:nvPr/>
          </p:nvSpPr>
          <p:spPr>
            <a:xfrm>
              <a:off x="699185" y="2083144"/>
              <a:ext cx="2995486" cy="299548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0C22FD-9176-3BBE-CC14-70D9DBFB9B63}"/>
                </a:ext>
              </a:extLst>
            </p:cNvPr>
            <p:cNvSpPr/>
            <p:nvPr/>
          </p:nvSpPr>
          <p:spPr>
            <a:xfrm>
              <a:off x="1202722" y="2586680"/>
              <a:ext cx="1993558" cy="199355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7AD41E-6A10-E152-1855-BDE697B3E5AF}"/>
                </a:ext>
              </a:extLst>
            </p:cNvPr>
            <p:cNvGrpSpPr/>
            <p:nvPr/>
          </p:nvGrpSpPr>
          <p:grpSpPr>
            <a:xfrm>
              <a:off x="1668162" y="3052119"/>
              <a:ext cx="1062681" cy="1062681"/>
              <a:chOff x="1668162" y="3052119"/>
              <a:chExt cx="1062681" cy="106268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CB6793-FCF4-E2DF-1397-0160DF57DA44}"/>
                  </a:ext>
                </a:extLst>
              </p:cNvPr>
              <p:cNvSpPr/>
              <p:nvPr/>
            </p:nvSpPr>
            <p:spPr>
              <a:xfrm>
                <a:off x="1668162" y="3052119"/>
                <a:ext cx="1062681" cy="106268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914A9-C616-2007-A12E-26BECC5D79A7}"/>
                  </a:ext>
                </a:extLst>
              </p:cNvPr>
              <p:cNvSpPr txBox="1"/>
              <p:nvPr/>
            </p:nvSpPr>
            <p:spPr>
              <a:xfrm>
                <a:off x="1886585" y="374546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Why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731F8C-44BE-1B42-30DD-3A406958AC3C}"/>
                </a:ext>
              </a:extLst>
            </p:cNvPr>
            <p:cNvSpPr txBox="1"/>
            <p:nvPr/>
          </p:nvSpPr>
          <p:spPr>
            <a:xfrm>
              <a:off x="1877287" y="4222576"/>
              <a:ext cx="63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B92F84-EB93-7C6E-70B0-E072E479BDEE}"/>
                </a:ext>
              </a:extLst>
            </p:cNvPr>
            <p:cNvSpPr txBox="1"/>
            <p:nvPr/>
          </p:nvSpPr>
          <p:spPr>
            <a:xfrm>
              <a:off x="1840321" y="4715133"/>
              <a:ext cx="71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592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E4E0B-16D5-9CC9-9780-05480977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Circle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0915D-817F-BC2E-5F4D-B5E5FAB17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7223" y="1825625"/>
            <a:ext cx="701657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</a:t>
            </a:r>
            <a:r>
              <a:rPr lang="en-US" dirty="0"/>
              <a:t> do we solve this?</a:t>
            </a:r>
          </a:p>
          <a:p>
            <a:pPr marL="0" indent="0">
              <a:buNone/>
            </a:pPr>
            <a:r>
              <a:rPr lang="en-US" sz="1400" dirty="0"/>
              <a:t>By providing Business Intelligence and Analytics</a:t>
            </a:r>
            <a:r>
              <a:rPr lang="en-US" sz="1400" b="1" dirty="0"/>
              <a:t> </a:t>
            </a:r>
            <a:r>
              <a:rPr lang="en-US" sz="1400" dirty="0"/>
              <a:t>to businesses in an </a:t>
            </a:r>
            <a:r>
              <a:rPr lang="en-US" sz="1400" b="1" dirty="0"/>
              <a:t>Impactful</a:t>
            </a:r>
            <a:r>
              <a:rPr lang="en-US" sz="1400" dirty="0"/>
              <a:t> and </a:t>
            </a:r>
            <a:r>
              <a:rPr lang="en-US" sz="1400" b="1" dirty="0"/>
              <a:t>Cost-efficient</a:t>
            </a:r>
            <a:r>
              <a:rPr lang="en-US" sz="1400" dirty="0"/>
              <a:t> manner.</a:t>
            </a:r>
          </a:p>
          <a:p>
            <a:pPr marL="0" indent="0">
              <a:buNone/>
            </a:pPr>
            <a:r>
              <a:rPr lang="en-US" b="1" dirty="0"/>
              <a:t>What</a:t>
            </a:r>
            <a:r>
              <a:rPr lang="en-US" dirty="0"/>
              <a:t> is the product?</a:t>
            </a:r>
          </a:p>
          <a:p>
            <a:pPr marL="0" indent="0">
              <a:buNone/>
            </a:pPr>
            <a:r>
              <a:rPr lang="en-US" sz="1400" dirty="0"/>
              <a:t>A commercialized platform that harnesses the power of A.I. (trained with data engineering and analytics best practices); effectively providing business with an experienced data analyst at a faction of the cost.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C1CEC-239A-198F-C2C2-AC2C818AF1C7}"/>
              </a:ext>
            </a:extLst>
          </p:cNvPr>
          <p:cNvGrpSpPr/>
          <p:nvPr/>
        </p:nvGrpSpPr>
        <p:grpSpPr>
          <a:xfrm>
            <a:off x="838200" y="2049036"/>
            <a:ext cx="2995486" cy="3001321"/>
            <a:chOff x="699185" y="2083144"/>
            <a:chExt cx="2995486" cy="30013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8E59CF-ED12-50D9-22DC-712A8C053122}"/>
                </a:ext>
              </a:extLst>
            </p:cNvPr>
            <p:cNvSpPr/>
            <p:nvPr/>
          </p:nvSpPr>
          <p:spPr>
            <a:xfrm>
              <a:off x="699185" y="2083144"/>
              <a:ext cx="2995486" cy="299548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0C22FD-9176-3BBE-CC14-70D9DBFB9B63}"/>
                </a:ext>
              </a:extLst>
            </p:cNvPr>
            <p:cNvSpPr/>
            <p:nvPr/>
          </p:nvSpPr>
          <p:spPr>
            <a:xfrm>
              <a:off x="1202722" y="2586680"/>
              <a:ext cx="1993558" cy="199355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7AD41E-6A10-E152-1855-BDE697B3E5AF}"/>
                </a:ext>
              </a:extLst>
            </p:cNvPr>
            <p:cNvGrpSpPr/>
            <p:nvPr/>
          </p:nvGrpSpPr>
          <p:grpSpPr>
            <a:xfrm>
              <a:off x="1668162" y="3052119"/>
              <a:ext cx="1062681" cy="1062681"/>
              <a:chOff x="1668162" y="3052119"/>
              <a:chExt cx="1062681" cy="106268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CB6793-FCF4-E2DF-1397-0160DF57DA44}"/>
                  </a:ext>
                </a:extLst>
              </p:cNvPr>
              <p:cNvSpPr/>
              <p:nvPr/>
            </p:nvSpPr>
            <p:spPr>
              <a:xfrm>
                <a:off x="1668162" y="3052119"/>
                <a:ext cx="1062681" cy="106268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914A9-C616-2007-A12E-26BECC5D79A7}"/>
                  </a:ext>
                </a:extLst>
              </p:cNvPr>
              <p:cNvSpPr txBox="1"/>
              <p:nvPr/>
            </p:nvSpPr>
            <p:spPr>
              <a:xfrm>
                <a:off x="1886585" y="374546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Why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731F8C-44BE-1B42-30DD-3A406958AC3C}"/>
                </a:ext>
              </a:extLst>
            </p:cNvPr>
            <p:cNvSpPr txBox="1"/>
            <p:nvPr/>
          </p:nvSpPr>
          <p:spPr>
            <a:xfrm>
              <a:off x="1877287" y="4222576"/>
              <a:ext cx="63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B92F84-EB93-7C6E-70B0-E072E479BDEE}"/>
                </a:ext>
              </a:extLst>
            </p:cNvPr>
            <p:cNvSpPr txBox="1"/>
            <p:nvPr/>
          </p:nvSpPr>
          <p:spPr>
            <a:xfrm>
              <a:off x="1840321" y="4715133"/>
              <a:ext cx="71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035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2873-99A0-AE78-8395-C94E9AB2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37F1-98F5-39FE-D89F-75A7318D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0" i="0" u="none" strike="noStrike" dirty="0">
                <a:solidFill>
                  <a:srgbClr val="213343"/>
                </a:solidFill>
                <a:effectLst/>
                <a:latin typeface="Lexend Deca"/>
              </a:rPr>
              <a:t>The financial model slide shows how your product creates revenue. For example, if your product is a subscription-based service, has premium features, or other horizontal integration, you’ll explain that model on these slides.</a:t>
            </a:r>
            <a:br>
              <a:rPr lang="en-SG" dirty="0"/>
            </a:br>
            <a:br>
              <a:rPr lang="en-SG" dirty="0"/>
            </a:br>
            <a:r>
              <a:rPr lang="en-SG" b="0" i="0" u="none" strike="noStrike" dirty="0">
                <a:solidFill>
                  <a:srgbClr val="213343"/>
                </a:solidFill>
                <a:effectLst/>
                <a:latin typeface="Lexend Deca"/>
              </a:rPr>
              <a:t>Potential investors should walk away from your presentation knowing exactly how your startup creates revenue and understand any plans to ensure a steady stream of income.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A2BB125-F278-087C-28D1-B4F79AA1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8A2C-638E-1746-0E4D-A9766E34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28451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Problem</a:t>
            </a:r>
          </a:p>
          <a:p>
            <a:pPr marL="0" indent="0" algn="ctr">
              <a:buNone/>
            </a:pPr>
            <a:r>
              <a:rPr lang="en-US" dirty="0"/>
              <a:t>Data Enablement is currently a luxury afforded only to businesses with substantial resources to make the necessary investments in this area.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76600-ACE6-604C-C1BF-AF3BCF7C571F}"/>
              </a:ext>
            </a:extLst>
          </p:cNvPr>
          <p:cNvSpPr txBox="1"/>
          <p:nvPr/>
        </p:nvSpPr>
        <p:spPr>
          <a:xfrm>
            <a:off x="1461977" y="4267200"/>
            <a:ext cx="22789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60,000 </a:t>
            </a:r>
            <a:r>
              <a:rPr lang="en-US" sz="1400" dirty="0"/>
              <a:t>SGD</a:t>
            </a:r>
          </a:p>
          <a:p>
            <a:pPr algn="ctr"/>
            <a:r>
              <a:rPr lang="en-US" sz="1000" dirty="0"/>
              <a:t>Approx. annual cost for a Fresh Graduate Data Analyst (</a:t>
            </a:r>
            <a:r>
              <a:rPr lang="en-US" sz="1000" dirty="0" err="1"/>
              <a:t>glassdoor.sg</a:t>
            </a:r>
            <a:r>
              <a:rPr lang="en-US" sz="10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6E69A-69D8-DD2A-DF80-A6560BA2EE42}"/>
              </a:ext>
            </a:extLst>
          </p:cNvPr>
          <p:cNvSpPr txBox="1"/>
          <p:nvPr/>
        </p:nvSpPr>
        <p:spPr>
          <a:xfrm>
            <a:off x="3740889" y="4277360"/>
            <a:ext cx="22789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72,000 </a:t>
            </a:r>
            <a:r>
              <a:rPr lang="en-US" sz="1400" dirty="0"/>
              <a:t>SGD</a:t>
            </a:r>
            <a:endParaRPr lang="en-US" sz="2000" dirty="0"/>
          </a:p>
          <a:p>
            <a:pPr algn="ctr"/>
            <a:r>
              <a:rPr lang="en-US" sz="1000" dirty="0"/>
              <a:t>Approx. annual cost for a Fresh Graduate Data Engineer (</a:t>
            </a:r>
            <a:r>
              <a:rPr lang="en-US" sz="1000" dirty="0" err="1"/>
              <a:t>glassdoor.sg</a:t>
            </a:r>
            <a:r>
              <a:rPr lang="en-US" sz="1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177C4-EBB1-277B-EDC7-680B262AE15D}"/>
              </a:ext>
            </a:extLst>
          </p:cNvPr>
          <p:cNvSpPr txBox="1"/>
          <p:nvPr/>
        </p:nvSpPr>
        <p:spPr>
          <a:xfrm>
            <a:off x="6414975" y="4267200"/>
            <a:ext cx="22789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210,000 </a:t>
            </a:r>
            <a:r>
              <a:rPr lang="en-US" sz="1400" dirty="0"/>
              <a:t>SMEs</a:t>
            </a:r>
            <a:endParaRPr lang="en-US" sz="2000" dirty="0"/>
          </a:p>
          <a:p>
            <a:pPr algn="ctr"/>
            <a:r>
              <a:rPr lang="en-US" sz="1000" dirty="0"/>
              <a:t>(70%) have under 1mil SGD yearly revenue (</a:t>
            </a:r>
            <a:r>
              <a:rPr lang="en-US" sz="1000" dirty="0" err="1"/>
              <a:t>Straitstimes</a:t>
            </a:r>
            <a:r>
              <a:rPr lang="en-US" sz="1000" dirty="0"/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B9DFCC-62FD-51E4-3629-96095C52C516}"/>
              </a:ext>
            </a:extLst>
          </p:cNvPr>
          <p:cNvCxnSpPr>
            <a:cxnSpLocks/>
          </p:cNvCxnSpPr>
          <p:nvPr/>
        </p:nvCxnSpPr>
        <p:spPr>
          <a:xfrm>
            <a:off x="6172200" y="4008368"/>
            <a:ext cx="0" cy="15530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9A0248-C8EE-C868-24F9-3ECF6E8BDB1E}"/>
              </a:ext>
            </a:extLst>
          </p:cNvPr>
          <p:cNvSpPr txBox="1"/>
          <p:nvPr/>
        </p:nvSpPr>
        <p:spPr>
          <a:xfrm>
            <a:off x="8693888" y="4269962"/>
            <a:ext cx="22789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78,000 </a:t>
            </a:r>
            <a:r>
              <a:rPr lang="en-US" sz="1400" dirty="0"/>
              <a:t>SMEs</a:t>
            </a:r>
            <a:endParaRPr lang="en-US" sz="2000" dirty="0"/>
          </a:p>
          <a:p>
            <a:pPr algn="ctr"/>
            <a:r>
              <a:rPr lang="en-US" sz="1000" dirty="0"/>
              <a:t>(26%) have under 1mil – 10mil SGD yearly revenue (</a:t>
            </a:r>
            <a:r>
              <a:rPr lang="en-US" sz="1000" dirty="0" err="1"/>
              <a:t>Straitstimes</a:t>
            </a:r>
            <a:r>
              <a:rPr lang="en-US" sz="10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A032A-B43C-1A63-2716-17AAE8E295A4}"/>
              </a:ext>
            </a:extLst>
          </p:cNvPr>
          <p:cNvSpPr txBox="1"/>
          <p:nvPr/>
        </p:nvSpPr>
        <p:spPr>
          <a:xfrm>
            <a:off x="2176391" y="5355815"/>
            <a:ext cx="29482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Excl. Cost of Infrastructure, Administration, Training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6E6517-1F4C-CAA9-DDE1-6BC0A2C101BA}"/>
              </a:ext>
            </a:extLst>
          </p:cNvPr>
          <p:cNvGrpSpPr/>
          <p:nvPr/>
        </p:nvGrpSpPr>
        <p:grpSpPr>
          <a:xfrm>
            <a:off x="1534160" y="5293360"/>
            <a:ext cx="4500880" cy="91440"/>
            <a:chOff x="1534160" y="5161280"/>
            <a:chExt cx="4500880" cy="9144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BDD113-440C-6BE1-1D4E-8C4DA8FC017F}"/>
                </a:ext>
              </a:extLst>
            </p:cNvPr>
            <p:cNvCxnSpPr>
              <a:cxnSpLocks/>
            </p:cNvCxnSpPr>
            <p:nvPr/>
          </p:nvCxnSpPr>
          <p:spPr>
            <a:xfrm>
              <a:off x="1534160" y="5193255"/>
              <a:ext cx="4485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798F3C6-4256-E1DE-004A-B44D5D4FE605}"/>
                </a:ext>
              </a:extLst>
            </p:cNvPr>
            <p:cNvCxnSpPr/>
            <p:nvPr/>
          </p:nvCxnSpPr>
          <p:spPr>
            <a:xfrm>
              <a:off x="6035040" y="5161280"/>
              <a:ext cx="0" cy="91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D9BA65-5BA5-1B49-3048-000BAB1FBC30}"/>
                </a:ext>
              </a:extLst>
            </p:cNvPr>
            <p:cNvCxnSpPr/>
            <p:nvPr/>
          </p:nvCxnSpPr>
          <p:spPr>
            <a:xfrm>
              <a:off x="1544320" y="5161280"/>
              <a:ext cx="0" cy="91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4820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– Market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4C16-EB1E-2D28-0C0D-969F095F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732" y="1825625"/>
            <a:ext cx="7050068" cy="4000411"/>
          </a:xfrm>
        </p:spPr>
        <p:txBody>
          <a:bodyPr>
            <a:normAutofit/>
          </a:bodyPr>
          <a:lstStyle/>
          <a:p>
            <a:r>
              <a:rPr lang="en-US" sz="1400" dirty="0"/>
              <a:t>Approximately 300,000 SMEs in Singapore</a:t>
            </a:r>
          </a:p>
          <a:p>
            <a:r>
              <a:rPr lang="en-US" sz="1400" dirty="0"/>
              <a:t>As of 2020, small SMEs (&lt; 50 staff or &lt;= 10 mil Rev) consistently make up 96% (~288,000) of the SMEs in Singapore</a:t>
            </a:r>
          </a:p>
          <a:p>
            <a:r>
              <a:rPr lang="en-US" sz="1400" dirty="0"/>
              <a:t>As of 2014, estimate of 70% (~210,000) of SMEs in Singapore are micro-SMEs (&lt; 10 staff or &lt;= 1 mil Rev)</a:t>
            </a:r>
          </a:p>
          <a:p>
            <a:r>
              <a:rPr lang="en-US" sz="1400" dirty="0"/>
              <a:t>If percentage remains, assume targeting businesses with revenue between 1 mil and 10 mil : Approximately </a:t>
            </a:r>
            <a:r>
              <a:rPr lang="en-US" sz="1400" b="1" dirty="0"/>
              <a:t>78,000</a:t>
            </a:r>
            <a:r>
              <a:rPr lang="en-US" sz="1400" dirty="0"/>
              <a:t> business fall in scope of our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6CED8E-143A-4D07-232E-2A0A37971A61}"/>
              </a:ext>
            </a:extLst>
          </p:cNvPr>
          <p:cNvGrpSpPr/>
          <p:nvPr/>
        </p:nvGrpSpPr>
        <p:grpSpPr>
          <a:xfrm>
            <a:off x="357485" y="356326"/>
            <a:ext cx="6024248" cy="5469717"/>
            <a:chOff x="205085" y="356326"/>
            <a:chExt cx="6024248" cy="546971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721469F-C798-69C1-5B56-2736E6659CB5}"/>
                </a:ext>
              </a:extLst>
            </p:cNvPr>
            <p:cNvCxnSpPr/>
            <p:nvPr/>
          </p:nvCxnSpPr>
          <p:spPr>
            <a:xfrm flipV="1">
              <a:off x="666750" y="2076450"/>
              <a:ext cx="0" cy="33623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DC1D0A7-3ECB-42CC-61AA-DA650DA09168}"/>
                </a:ext>
              </a:extLst>
            </p:cNvPr>
            <p:cNvCxnSpPr>
              <a:cxnSpLocks/>
            </p:cNvCxnSpPr>
            <p:nvPr/>
          </p:nvCxnSpPr>
          <p:spPr>
            <a:xfrm>
              <a:off x="666750" y="5438775"/>
              <a:ext cx="3352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90A4FA5F-3FB9-768B-8248-49C88C2EB0C0}"/>
                </a:ext>
              </a:extLst>
            </p:cNvPr>
            <p:cNvSpPr/>
            <p:nvPr/>
          </p:nvSpPr>
          <p:spPr>
            <a:xfrm flipH="1" flipV="1">
              <a:off x="838200" y="356326"/>
              <a:ext cx="5391133" cy="487984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CE1ACA-B653-5662-6096-547ADF2E086F}"/>
                </a:ext>
              </a:extLst>
            </p:cNvPr>
            <p:cNvSpPr txBox="1"/>
            <p:nvPr/>
          </p:nvSpPr>
          <p:spPr>
            <a:xfrm>
              <a:off x="1571945" y="5456711"/>
              <a:ext cx="154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Businesses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0037A6-AF42-3C4C-16AC-83D77C5D6FF1}"/>
                </a:ext>
              </a:extLst>
            </p:cNvPr>
            <p:cNvSpPr txBox="1"/>
            <p:nvPr/>
          </p:nvSpPr>
          <p:spPr>
            <a:xfrm>
              <a:off x="205085" y="3182423"/>
              <a:ext cx="461665" cy="115038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Resources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0E1BC9-3D7A-29E9-5F74-EEC8901B1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50" y="4076700"/>
              <a:ext cx="0" cy="1362075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E73154-0735-2668-0CCC-4F5178CCBB3C}"/>
                </a:ext>
              </a:extLst>
            </p:cNvPr>
            <p:cNvCxnSpPr>
              <a:cxnSpLocks/>
            </p:cNvCxnSpPr>
            <p:nvPr/>
          </p:nvCxnSpPr>
          <p:spPr>
            <a:xfrm>
              <a:off x="2678142" y="5140712"/>
              <a:ext cx="0" cy="280128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8A7E11E-D2FC-1A51-1BFE-9CAC2DFD7BE2}"/>
                </a:ext>
              </a:extLst>
            </p:cNvPr>
            <p:cNvSpPr/>
            <p:nvPr/>
          </p:nvSpPr>
          <p:spPr>
            <a:xfrm>
              <a:off x="1267058" y="4645648"/>
              <a:ext cx="123825" cy="12382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F1EF113-0F34-2B3F-A1C7-A3F9E9AE143C}"/>
                </a:ext>
              </a:extLst>
            </p:cNvPr>
            <p:cNvSpPr/>
            <p:nvPr/>
          </p:nvSpPr>
          <p:spPr>
            <a:xfrm>
              <a:off x="1247775" y="2619375"/>
              <a:ext cx="123825" cy="12382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2A11E4-365E-1B40-D9B5-65DD121C7843}"/>
                </a:ext>
              </a:extLst>
            </p:cNvPr>
            <p:cNvSpPr txBox="1"/>
            <p:nvPr/>
          </p:nvSpPr>
          <p:spPr>
            <a:xfrm>
              <a:off x="1371600" y="2568968"/>
              <a:ext cx="22352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Business with Data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005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0E29-9EE4-A50B-947A-16A31432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8B8594-BE26-0384-E5A8-19503572415B}"/>
              </a:ext>
            </a:extLst>
          </p:cNvPr>
          <p:cNvSpPr/>
          <p:nvPr/>
        </p:nvSpPr>
        <p:spPr>
          <a:xfrm>
            <a:off x="3456884" y="2118729"/>
            <a:ext cx="8028872" cy="3936381"/>
          </a:xfrm>
          <a:prstGeom prst="roundRect">
            <a:avLst>
              <a:gd name="adj" fmla="val 105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EBD0B-1D62-10C1-A7A2-5B76A34B43C9}"/>
              </a:ext>
            </a:extLst>
          </p:cNvPr>
          <p:cNvSpPr txBox="1"/>
          <p:nvPr/>
        </p:nvSpPr>
        <p:spPr>
          <a:xfrm>
            <a:off x="5770091" y="1810952"/>
            <a:ext cx="2120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Cloud-based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123B40-02B0-91F8-2441-3DEDDD63C342}"/>
              </a:ext>
            </a:extLst>
          </p:cNvPr>
          <p:cNvCxnSpPr>
            <a:cxnSpLocks/>
          </p:cNvCxnSpPr>
          <p:nvPr/>
        </p:nvCxnSpPr>
        <p:spPr>
          <a:xfrm>
            <a:off x="2352908" y="2965293"/>
            <a:ext cx="12600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91BFDE-253B-E349-652A-DE494289B409}"/>
              </a:ext>
            </a:extLst>
          </p:cNvPr>
          <p:cNvGrpSpPr/>
          <p:nvPr/>
        </p:nvGrpSpPr>
        <p:grpSpPr>
          <a:xfrm>
            <a:off x="838200" y="2287857"/>
            <a:ext cx="1319561" cy="1659672"/>
            <a:chOff x="8073483" y="2821259"/>
            <a:chExt cx="1319561" cy="165967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A374BB-86CA-93BC-1783-B5752FEB1491}"/>
                </a:ext>
              </a:extLst>
            </p:cNvPr>
            <p:cNvSpPr/>
            <p:nvPr/>
          </p:nvSpPr>
          <p:spPr>
            <a:xfrm>
              <a:off x="8073483" y="2821259"/>
              <a:ext cx="1014761" cy="1354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C67A86-E041-EDFF-9ABF-25B8955F4245}"/>
                </a:ext>
              </a:extLst>
            </p:cNvPr>
            <p:cNvSpPr/>
            <p:nvPr/>
          </p:nvSpPr>
          <p:spPr>
            <a:xfrm>
              <a:off x="8225883" y="2973659"/>
              <a:ext cx="1014761" cy="1354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049F1E-B01C-53EB-2961-97C290610F97}"/>
                </a:ext>
              </a:extLst>
            </p:cNvPr>
            <p:cNvSpPr/>
            <p:nvPr/>
          </p:nvSpPr>
          <p:spPr>
            <a:xfrm>
              <a:off x="8378283" y="3126059"/>
              <a:ext cx="1014761" cy="1354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01DC81E-8AAA-F911-1DC3-82E32D9B75B7}"/>
              </a:ext>
            </a:extLst>
          </p:cNvPr>
          <p:cNvSpPr txBox="1"/>
          <p:nvPr/>
        </p:nvSpPr>
        <p:spPr>
          <a:xfrm>
            <a:off x="2470151" y="268829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Upload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DA8EED7-264C-90DC-DAB2-B497ADDF4CD5}"/>
              </a:ext>
            </a:extLst>
          </p:cNvPr>
          <p:cNvSpPr/>
          <p:nvPr/>
        </p:nvSpPr>
        <p:spPr>
          <a:xfrm>
            <a:off x="3746810" y="2748774"/>
            <a:ext cx="2120068" cy="7471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Cleansing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D2F7891-0316-D120-862E-CD871C111394}"/>
              </a:ext>
            </a:extLst>
          </p:cNvPr>
          <p:cNvSpPr/>
          <p:nvPr/>
        </p:nvSpPr>
        <p:spPr>
          <a:xfrm>
            <a:off x="3746809" y="4013158"/>
            <a:ext cx="2120068" cy="10271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A.I. Module</a:t>
            </a:r>
          </a:p>
          <a:p>
            <a:pPr algn="ctr"/>
            <a:r>
              <a:rPr lang="en-US" dirty="0"/>
              <a:t>Schema Building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CF0622-A10B-274F-BABF-F8057BE9C6B5}"/>
              </a:ext>
            </a:extLst>
          </p:cNvPr>
          <p:cNvCxnSpPr>
            <a:cxnSpLocks/>
          </p:cNvCxnSpPr>
          <p:nvPr/>
        </p:nvCxnSpPr>
        <p:spPr>
          <a:xfrm>
            <a:off x="4769008" y="3595686"/>
            <a:ext cx="0" cy="355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E594361-F44B-7D92-14A3-F0C671CF3E66}"/>
              </a:ext>
            </a:extLst>
          </p:cNvPr>
          <p:cNvSpPr/>
          <p:nvPr/>
        </p:nvSpPr>
        <p:spPr>
          <a:xfrm>
            <a:off x="6357522" y="2741474"/>
            <a:ext cx="2259981" cy="31129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A.I. Module</a:t>
            </a:r>
          </a:p>
          <a:p>
            <a:pPr algn="ctr"/>
            <a:r>
              <a:rPr lang="en-US" dirty="0"/>
              <a:t>Human Association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63AFC7-A8C2-8460-CDD1-0A84165C7D7A}"/>
              </a:ext>
            </a:extLst>
          </p:cNvPr>
          <p:cNvSpPr txBox="1"/>
          <p:nvPr/>
        </p:nvSpPr>
        <p:spPr>
          <a:xfrm>
            <a:off x="4032878" y="2255591"/>
            <a:ext cx="1498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Engineering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099643-32E5-095E-2FB5-3DE14BB70F40}"/>
              </a:ext>
            </a:extLst>
          </p:cNvPr>
          <p:cNvSpPr txBox="1"/>
          <p:nvPr/>
        </p:nvSpPr>
        <p:spPr>
          <a:xfrm>
            <a:off x="6696712" y="2222138"/>
            <a:ext cx="158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Natural Language </a:t>
            </a:r>
          </a:p>
          <a:p>
            <a:pPr algn="ctr"/>
            <a:r>
              <a:rPr lang="en-US" sz="1400" dirty="0"/>
              <a:t>Processing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EE6505-2272-2566-F3FA-C35FEF5B6101}"/>
              </a:ext>
            </a:extLst>
          </p:cNvPr>
          <p:cNvCxnSpPr/>
          <p:nvPr/>
        </p:nvCxnSpPr>
        <p:spPr>
          <a:xfrm>
            <a:off x="2352908" y="5430645"/>
            <a:ext cx="3743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B064C1C-08AE-E242-BCC6-F4165397B057}"/>
              </a:ext>
            </a:extLst>
          </p:cNvPr>
          <p:cNvSpPr txBox="1"/>
          <p:nvPr/>
        </p:nvSpPr>
        <p:spPr>
          <a:xfrm>
            <a:off x="2526589" y="5148995"/>
            <a:ext cx="11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Question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59364629-DBBA-6C73-1B05-EE046DD673B4}"/>
              </a:ext>
            </a:extLst>
          </p:cNvPr>
          <p:cNvSpPr/>
          <p:nvPr/>
        </p:nvSpPr>
        <p:spPr>
          <a:xfrm>
            <a:off x="5978387" y="2685719"/>
            <a:ext cx="229123" cy="2407521"/>
          </a:xfrm>
          <a:prstGeom prst="rightBrac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89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Adoption – Target Personas </a:t>
            </a:r>
            <a:r>
              <a:rPr lang="en-US" sz="1200" dirty="0"/>
              <a:t>by Data Adoption Stages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A52BF58-D52D-7974-77F6-E776359F407B}"/>
              </a:ext>
            </a:extLst>
          </p:cNvPr>
          <p:cNvSpPr txBox="1">
            <a:spLocks/>
          </p:cNvSpPr>
          <p:nvPr/>
        </p:nvSpPr>
        <p:spPr>
          <a:xfrm>
            <a:off x="4337223" y="1825625"/>
            <a:ext cx="7016577" cy="40115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Early Adopter </a:t>
            </a:r>
            <a:r>
              <a:rPr lang="en-US" sz="1400" dirty="0"/>
              <a:t>[Business with Established Data Teams and Infrastructure]</a:t>
            </a:r>
          </a:p>
          <a:p>
            <a:r>
              <a:rPr lang="en-US" sz="1400" dirty="0"/>
              <a:t>Supplementary tool for Non-technical Personal to query data on the fly for insights. </a:t>
            </a:r>
          </a:p>
          <a:p>
            <a:pPr marL="0" indent="0">
              <a:buNone/>
            </a:pPr>
            <a:r>
              <a:rPr lang="en-US" dirty="0"/>
              <a:t>Majority </a:t>
            </a:r>
            <a:r>
              <a:rPr lang="en-US" sz="1400" dirty="0"/>
              <a:t>[Business on the data journey]</a:t>
            </a:r>
          </a:p>
          <a:p>
            <a:r>
              <a:rPr lang="en-US" sz="1400" dirty="0"/>
              <a:t>Exploratory tool for businesses to engage their data</a:t>
            </a:r>
          </a:p>
          <a:p>
            <a:r>
              <a:rPr lang="en-US" sz="1400" dirty="0"/>
              <a:t>Supplementary tool for Non-technical Personal to query data on the fly for insights.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dirty="0"/>
              <a:t>Laggers </a:t>
            </a:r>
            <a:r>
              <a:rPr lang="en-US" sz="1400" dirty="0"/>
              <a:t>[Business with no data emphasis]</a:t>
            </a:r>
          </a:p>
          <a:p>
            <a:r>
              <a:rPr lang="en-US" sz="1400" dirty="0"/>
              <a:t>Future Targets – to collaborate with data training organizations to educate and inform on data opportunity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CCD6C9-6E41-17DA-1D7A-37E368970818}"/>
              </a:ext>
            </a:extLst>
          </p:cNvPr>
          <p:cNvGrpSpPr/>
          <p:nvPr/>
        </p:nvGrpSpPr>
        <p:grpSpPr>
          <a:xfrm>
            <a:off x="457845" y="166757"/>
            <a:ext cx="6024248" cy="6066974"/>
            <a:chOff x="357485" y="356326"/>
            <a:chExt cx="6024248" cy="606697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721469F-C798-69C1-5B56-2736E6659CB5}"/>
                </a:ext>
              </a:extLst>
            </p:cNvPr>
            <p:cNvCxnSpPr/>
            <p:nvPr/>
          </p:nvCxnSpPr>
          <p:spPr>
            <a:xfrm flipV="1">
              <a:off x="819150" y="2076450"/>
              <a:ext cx="0" cy="33623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DC1D0A7-3ECB-42CC-61AA-DA650DA09168}"/>
                </a:ext>
              </a:extLst>
            </p:cNvPr>
            <p:cNvCxnSpPr>
              <a:cxnSpLocks/>
            </p:cNvCxnSpPr>
            <p:nvPr/>
          </p:nvCxnSpPr>
          <p:spPr>
            <a:xfrm>
              <a:off x="819150" y="5438775"/>
              <a:ext cx="3352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90A4FA5F-3FB9-768B-8248-49C88C2EB0C0}"/>
                </a:ext>
              </a:extLst>
            </p:cNvPr>
            <p:cNvSpPr/>
            <p:nvPr/>
          </p:nvSpPr>
          <p:spPr>
            <a:xfrm flipH="1" flipV="1">
              <a:off x="990600" y="356326"/>
              <a:ext cx="5391133" cy="487984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CE1ACA-B653-5662-6096-547ADF2E086F}"/>
                </a:ext>
              </a:extLst>
            </p:cNvPr>
            <p:cNvSpPr txBox="1"/>
            <p:nvPr/>
          </p:nvSpPr>
          <p:spPr>
            <a:xfrm>
              <a:off x="932614" y="5869302"/>
              <a:ext cx="29558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# of Businesses</a:t>
              </a:r>
            </a:p>
            <a:p>
              <a:pPr algn="ctr"/>
              <a:r>
                <a:rPr lang="en-US" sz="1200" dirty="0"/>
                <a:t>Approximately 300,000 SMEs in Singapore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0037A6-AF42-3C4C-16AC-83D77C5D6FF1}"/>
                </a:ext>
              </a:extLst>
            </p:cNvPr>
            <p:cNvSpPr txBox="1"/>
            <p:nvPr/>
          </p:nvSpPr>
          <p:spPr>
            <a:xfrm>
              <a:off x="357485" y="3055914"/>
              <a:ext cx="461665" cy="152221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Data Adoption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8A7E11E-D2FC-1A51-1BFE-9CAC2DFD7BE2}"/>
                </a:ext>
              </a:extLst>
            </p:cNvPr>
            <p:cNvSpPr/>
            <p:nvPr/>
          </p:nvSpPr>
          <p:spPr>
            <a:xfrm>
              <a:off x="1073773" y="4199601"/>
              <a:ext cx="123825" cy="12382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B3CA8C-35C3-CBE1-2184-02BBA93C096D}"/>
                </a:ext>
              </a:extLst>
            </p:cNvPr>
            <p:cNvSpPr/>
            <p:nvPr/>
          </p:nvSpPr>
          <p:spPr>
            <a:xfrm>
              <a:off x="1493781" y="4735835"/>
              <a:ext cx="126864" cy="12686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D6633357-F88D-712E-663B-D6800E0490CA}"/>
                </a:ext>
              </a:extLst>
            </p:cNvPr>
            <p:cNvSpPr/>
            <p:nvPr/>
          </p:nvSpPr>
          <p:spPr>
            <a:xfrm rot="18900000">
              <a:off x="2245872" y="5002506"/>
              <a:ext cx="129004" cy="129004"/>
            </a:xfrm>
            <a:prstGeom prst="teardrop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9BADEA5-9AB0-7BF3-2955-D92AC04ED0CC}"/>
                </a:ext>
              </a:extLst>
            </p:cNvPr>
            <p:cNvGrpSpPr/>
            <p:nvPr/>
          </p:nvGrpSpPr>
          <p:grpSpPr>
            <a:xfrm>
              <a:off x="2701827" y="2312491"/>
              <a:ext cx="1159671" cy="824500"/>
              <a:chOff x="1397136" y="2568968"/>
              <a:chExt cx="1159671" cy="824500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4F1EF113-0F34-2B3F-A1C7-A3F9E9AE143C}"/>
                  </a:ext>
                </a:extLst>
              </p:cNvPr>
              <p:cNvSpPr/>
              <p:nvPr/>
            </p:nvSpPr>
            <p:spPr>
              <a:xfrm>
                <a:off x="1400175" y="2619375"/>
                <a:ext cx="123825" cy="1238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82A11E4-365E-1B40-D9B5-65DD121C7843}"/>
                  </a:ext>
                </a:extLst>
              </p:cNvPr>
              <p:cNvSpPr txBox="1"/>
              <p:nvPr/>
            </p:nvSpPr>
            <p:spPr>
              <a:xfrm>
                <a:off x="1524001" y="2568968"/>
                <a:ext cx="10328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Early Adopter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EAD5226-7230-7327-D896-C05A3700A614}"/>
                  </a:ext>
                </a:extLst>
              </p:cNvPr>
              <p:cNvSpPr/>
              <p:nvPr/>
            </p:nvSpPr>
            <p:spPr>
              <a:xfrm>
                <a:off x="1397136" y="2921901"/>
                <a:ext cx="126864" cy="1268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E6D15C-7D16-E0F7-2061-5C07E3C31539}"/>
                  </a:ext>
                </a:extLst>
              </p:cNvPr>
              <p:cNvSpPr txBox="1"/>
              <p:nvPr/>
            </p:nvSpPr>
            <p:spPr>
              <a:xfrm>
                <a:off x="1524001" y="2865596"/>
                <a:ext cx="10328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Majority</a:t>
                </a:r>
              </a:p>
            </p:txBody>
          </p:sp>
          <p:sp>
            <p:nvSpPr>
              <p:cNvPr id="14" name="Teardrop 13">
                <a:extLst>
                  <a:ext uri="{FF2B5EF4-FFF2-40B4-BE49-F238E27FC236}">
                    <a16:creationId xmlns:a16="http://schemas.microsoft.com/office/drawing/2014/main" id="{63B281FE-FF53-BE0E-E91D-5882E8409793}"/>
                  </a:ext>
                </a:extLst>
              </p:cNvPr>
              <p:cNvSpPr/>
              <p:nvPr/>
            </p:nvSpPr>
            <p:spPr>
              <a:xfrm rot="18900000">
                <a:off x="1402101" y="3222028"/>
                <a:ext cx="129004" cy="129004"/>
              </a:xfrm>
              <a:prstGeom prst="teardrop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806287-3A5D-8CCA-72EB-C53C382A5BD4}"/>
                  </a:ext>
                </a:extLst>
              </p:cNvPr>
              <p:cNvSpPr txBox="1"/>
              <p:nvPr/>
            </p:nvSpPr>
            <p:spPr>
              <a:xfrm>
                <a:off x="1523999" y="3147247"/>
                <a:ext cx="10328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Laggers</a:t>
                </a: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24870A-473B-6ECC-5064-4FEE40F578F1}"/>
                </a:ext>
              </a:extLst>
            </p:cNvPr>
            <p:cNvCxnSpPr>
              <a:cxnSpLocks/>
            </p:cNvCxnSpPr>
            <p:nvPr/>
          </p:nvCxnSpPr>
          <p:spPr>
            <a:xfrm>
              <a:off x="1073773" y="3572845"/>
              <a:ext cx="0" cy="2310509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DB407-05F8-3FF4-DA13-AC96D3284405}"/>
                </a:ext>
              </a:extLst>
            </p:cNvPr>
            <p:cNvCxnSpPr>
              <a:cxnSpLocks/>
            </p:cNvCxnSpPr>
            <p:nvPr/>
          </p:nvCxnSpPr>
          <p:spPr>
            <a:xfrm>
              <a:off x="1516083" y="4346310"/>
              <a:ext cx="0" cy="153704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9BF58F-8642-3010-1A7E-967F1CBCA247}"/>
                </a:ext>
              </a:extLst>
            </p:cNvPr>
            <p:cNvSpPr txBox="1"/>
            <p:nvPr/>
          </p:nvSpPr>
          <p:spPr>
            <a:xfrm>
              <a:off x="1864103" y="5481782"/>
              <a:ext cx="9925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Micro-SMEs (70%)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89454E-67BA-AE29-FFA0-1BF8093837BC}"/>
                </a:ext>
              </a:extLst>
            </p:cNvPr>
            <p:cNvSpPr txBox="1"/>
            <p:nvPr/>
          </p:nvSpPr>
          <p:spPr>
            <a:xfrm>
              <a:off x="1079930" y="5421689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Small</a:t>
              </a:r>
            </a:p>
            <a:p>
              <a:r>
                <a:rPr lang="en-US" sz="800" dirty="0"/>
                <a:t>SMEs</a:t>
              </a:r>
            </a:p>
            <a:p>
              <a:r>
                <a:rPr lang="en-US" sz="800" dirty="0"/>
                <a:t> (26%)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6131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– Personas </a:t>
            </a:r>
            <a:r>
              <a:rPr lang="en-US" sz="1200" dirty="0"/>
              <a:t>by Data Maturity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FDB2BFD-E25C-35C4-9900-9A71C9EEF988}"/>
              </a:ext>
            </a:extLst>
          </p:cNvPr>
          <p:cNvSpPr/>
          <p:nvPr/>
        </p:nvSpPr>
        <p:spPr>
          <a:xfrm flipV="1">
            <a:off x="1619286" y="3326300"/>
            <a:ext cx="65516" cy="65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705A500-9D2C-B92F-F5F2-E7C481390531}"/>
              </a:ext>
            </a:extLst>
          </p:cNvPr>
          <p:cNvSpPr/>
          <p:nvPr/>
        </p:nvSpPr>
        <p:spPr>
          <a:xfrm flipV="1">
            <a:off x="4532744" y="3528094"/>
            <a:ext cx="65516" cy="65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E389EB7-7416-1E44-D23A-D1A0D598EC83}"/>
              </a:ext>
            </a:extLst>
          </p:cNvPr>
          <p:cNvSpPr/>
          <p:nvPr/>
        </p:nvSpPr>
        <p:spPr>
          <a:xfrm flipV="1">
            <a:off x="2666117" y="3086670"/>
            <a:ext cx="65516" cy="65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831B36-F370-8344-C4FC-141022A47B2D}"/>
              </a:ext>
            </a:extLst>
          </p:cNvPr>
          <p:cNvGrpSpPr/>
          <p:nvPr/>
        </p:nvGrpSpPr>
        <p:grpSpPr>
          <a:xfrm>
            <a:off x="838200" y="1690688"/>
            <a:ext cx="6989802" cy="3743168"/>
            <a:chOff x="838200" y="1690688"/>
            <a:chExt cx="6989802" cy="374316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4268BE2-4868-BF1E-E295-5E92846C7479}"/>
                </a:ext>
              </a:extLst>
            </p:cNvPr>
            <p:cNvGrpSpPr/>
            <p:nvPr/>
          </p:nvGrpSpPr>
          <p:grpSpPr>
            <a:xfrm>
              <a:off x="838200" y="1690688"/>
              <a:ext cx="6900824" cy="3743168"/>
              <a:chOff x="603950" y="1646613"/>
              <a:chExt cx="6900824" cy="3743168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C62340CC-80DB-CEA1-522B-FBC944371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30" y="4560850"/>
                <a:ext cx="6802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F8F6EBD-2ADC-1AEB-3787-4C9CB0D0D0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5118" y="2352909"/>
                <a:ext cx="0" cy="2207941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F1DC98-F41E-DA22-BB29-A071E45FC798}"/>
                  </a:ext>
                </a:extLst>
              </p:cNvPr>
              <p:cNvSpPr txBox="1"/>
              <p:nvPr/>
            </p:nvSpPr>
            <p:spPr>
              <a:xfrm>
                <a:off x="6123385" y="2096431"/>
                <a:ext cx="7406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Matured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641ECAE-6149-693A-D2CC-6D15846F4552}"/>
                  </a:ext>
                </a:extLst>
              </p:cNvPr>
              <p:cNvSpPr txBox="1"/>
              <p:nvPr/>
            </p:nvSpPr>
            <p:spPr>
              <a:xfrm>
                <a:off x="4511626" y="2101310"/>
                <a:ext cx="6942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Journey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78538C7-7FCE-3153-5450-B7529D517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801" y="2373430"/>
                <a:ext cx="0" cy="218742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731F7E-8738-079A-75FC-4C4F17894DB5}"/>
                  </a:ext>
                </a:extLst>
              </p:cNvPr>
              <p:cNvSpPr txBox="1"/>
              <p:nvPr/>
            </p:nvSpPr>
            <p:spPr>
              <a:xfrm>
                <a:off x="1301866" y="2101310"/>
                <a:ext cx="17961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Not Started - Early Stage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E8DC6BF-8238-6D6C-EDAF-7329A4464C8F}"/>
                  </a:ext>
                </a:extLst>
              </p:cNvPr>
              <p:cNvSpPr txBox="1"/>
              <p:nvPr/>
            </p:nvSpPr>
            <p:spPr>
              <a:xfrm>
                <a:off x="2028598" y="4835783"/>
                <a:ext cx="37273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Data Adoption of SMEs in Singapore</a:t>
                </a:r>
              </a:p>
              <a:p>
                <a:pPr algn="ctr"/>
                <a:r>
                  <a:rPr lang="en-US" sz="1200" dirty="0"/>
                  <a:t>Approximately 300,000 SMEs in Singapore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CC66B22-289C-9384-041E-65A79451F01C}"/>
                  </a:ext>
                </a:extLst>
              </p:cNvPr>
              <p:cNvSpPr txBox="1"/>
              <p:nvPr/>
            </p:nvSpPr>
            <p:spPr>
              <a:xfrm>
                <a:off x="4862921" y="4607732"/>
                <a:ext cx="9925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Small SMEs (26%)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CB12892-BB6C-C9FE-82E3-7DB9386663D5}"/>
                  </a:ext>
                </a:extLst>
              </p:cNvPr>
              <p:cNvSpPr txBox="1"/>
              <p:nvPr/>
            </p:nvSpPr>
            <p:spPr>
              <a:xfrm>
                <a:off x="2027547" y="4601367"/>
                <a:ext cx="992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Micro-SMEs (70%)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64541F4-C922-DF08-5064-D48010371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30" y="4709089"/>
                <a:ext cx="1326068" cy="1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5A1E351-D6AF-1EC3-6D0C-4F26D6529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0129" y="4709089"/>
                <a:ext cx="117163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1C444B0-27BF-F6D5-A0A5-FB013BB28A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530" y="4623969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D62F28C-661F-F0BE-CC05-EC1588FB6E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1762" y="4626684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13293EB-4CEE-551D-AD3F-4E9F2DA74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6516" y="4705375"/>
                <a:ext cx="8036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5562DDE-541C-A34C-C8AC-451EC02CC8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0157" y="4622970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555391B-EF73-A493-B748-06E1416CA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1285" y="4711681"/>
                <a:ext cx="117163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690B7E3-1E49-0BB0-F71F-0F97AD9860E6}"/>
                  </a:ext>
                </a:extLst>
              </p:cNvPr>
              <p:cNvSpPr txBox="1"/>
              <p:nvPr/>
            </p:nvSpPr>
            <p:spPr>
              <a:xfrm>
                <a:off x="603950" y="1646613"/>
                <a:ext cx="4995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Illustration of Data Maturity of SMEs in Singapore</a:t>
                </a:r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39222977-F27A-598F-7321-F6A928FB3FA7}"/>
                  </a:ext>
                </a:extLst>
              </p:cNvPr>
              <p:cNvSpPr/>
              <p:nvPr/>
            </p:nvSpPr>
            <p:spPr>
              <a:xfrm>
                <a:off x="791734" y="2582791"/>
                <a:ext cx="6322742" cy="1911150"/>
              </a:xfrm>
              <a:custGeom>
                <a:avLst/>
                <a:gdLst>
                  <a:gd name="connsiteX0" fmla="*/ 0 w 6322742"/>
                  <a:gd name="connsiteY0" fmla="*/ 4292 h 1911150"/>
                  <a:gd name="connsiteX1" fmla="*/ 512956 w 6322742"/>
                  <a:gd name="connsiteY1" fmla="*/ 4292 h 1911150"/>
                  <a:gd name="connsiteX2" fmla="*/ 1237786 w 6322742"/>
                  <a:gd name="connsiteY2" fmla="*/ 48897 h 1911150"/>
                  <a:gd name="connsiteX3" fmla="*/ 1884556 w 6322742"/>
                  <a:gd name="connsiteY3" fmla="*/ 126955 h 1911150"/>
                  <a:gd name="connsiteX4" fmla="*/ 2575932 w 6322742"/>
                  <a:gd name="connsiteY4" fmla="*/ 271921 h 1911150"/>
                  <a:gd name="connsiteX5" fmla="*/ 3401122 w 6322742"/>
                  <a:gd name="connsiteY5" fmla="*/ 573004 h 1911150"/>
                  <a:gd name="connsiteX6" fmla="*/ 4003288 w 6322742"/>
                  <a:gd name="connsiteY6" fmla="*/ 1030204 h 1911150"/>
                  <a:gd name="connsiteX7" fmla="*/ 4337825 w 6322742"/>
                  <a:gd name="connsiteY7" fmla="*/ 1387043 h 1911150"/>
                  <a:gd name="connsiteX8" fmla="*/ 4538547 w 6322742"/>
                  <a:gd name="connsiteY8" fmla="*/ 1587765 h 1911150"/>
                  <a:gd name="connsiteX9" fmla="*/ 4716966 w 6322742"/>
                  <a:gd name="connsiteY9" fmla="*/ 1699277 h 1911150"/>
                  <a:gd name="connsiteX10" fmla="*/ 4962293 w 6322742"/>
                  <a:gd name="connsiteY10" fmla="*/ 1788487 h 1911150"/>
                  <a:gd name="connsiteX11" fmla="*/ 5452947 w 6322742"/>
                  <a:gd name="connsiteY11" fmla="*/ 1866546 h 1911150"/>
                  <a:gd name="connsiteX12" fmla="*/ 6322742 w 6322742"/>
                  <a:gd name="connsiteY12" fmla="*/ 1911150 h 19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322742" h="1911150">
                    <a:moveTo>
                      <a:pt x="0" y="4292"/>
                    </a:moveTo>
                    <a:cubicBezTo>
                      <a:pt x="153329" y="575"/>
                      <a:pt x="306658" y="-3142"/>
                      <a:pt x="512956" y="4292"/>
                    </a:cubicBezTo>
                    <a:cubicBezTo>
                      <a:pt x="719254" y="11726"/>
                      <a:pt x="1009186" y="28453"/>
                      <a:pt x="1237786" y="48897"/>
                    </a:cubicBezTo>
                    <a:cubicBezTo>
                      <a:pt x="1466386" y="69341"/>
                      <a:pt x="1661532" y="89784"/>
                      <a:pt x="1884556" y="126955"/>
                    </a:cubicBezTo>
                    <a:cubicBezTo>
                      <a:pt x="2107580" y="164126"/>
                      <a:pt x="2323171" y="197580"/>
                      <a:pt x="2575932" y="271921"/>
                    </a:cubicBezTo>
                    <a:cubicBezTo>
                      <a:pt x="2828693" y="346262"/>
                      <a:pt x="3163229" y="446624"/>
                      <a:pt x="3401122" y="573004"/>
                    </a:cubicBezTo>
                    <a:cubicBezTo>
                      <a:pt x="3639015" y="699384"/>
                      <a:pt x="3847171" y="894531"/>
                      <a:pt x="4003288" y="1030204"/>
                    </a:cubicBezTo>
                    <a:cubicBezTo>
                      <a:pt x="4159405" y="1165877"/>
                      <a:pt x="4248615" y="1294116"/>
                      <a:pt x="4337825" y="1387043"/>
                    </a:cubicBezTo>
                    <a:cubicBezTo>
                      <a:pt x="4427035" y="1479970"/>
                      <a:pt x="4475357" y="1535726"/>
                      <a:pt x="4538547" y="1587765"/>
                    </a:cubicBezTo>
                    <a:cubicBezTo>
                      <a:pt x="4601737" y="1639804"/>
                      <a:pt x="4646342" y="1665823"/>
                      <a:pt x="4716966" y="1699277"/>
                    </a:cubicBezTo>
                    <a:cubicBezTo>
                      <a:pt x="4787590" y="1732731"/>
                      <a:pt x="4839630" y="1760609"/>
                      <a:pt x="4962293" y="1788487"/>
                    </a:cubicBezTo>
                    <a:cubicBezTo>
                      <a:pt x="5084957" y="1816365"/>
                      <a:pt x="5226206" y="1846102"/>
                      <a:pt x="5452947" y="1866546"/>
                    </a:cubicBezTo>
                    <a:cubicBezTo>
                      <a:pt x="5679688" y="1886990"/>
                      <a:pt x="6001215" y="1899070"/>
                      <a:pt x="6322742" y="191115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E6449E4-7F63-FA31-87C2-F3EA9D586B0A}"/>
                </a:ext>
              </a:extLst>
            </p:cNvPr>
            <p:cNvSpPr txBox="1"/>
            <p:nvPr/>
          </p:nvSpPr>
          <p:spPr>
            <a:xfrm>
              <a:off x="7184877" y="4604925"/>
              <a:ext cx="6431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Revenue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A7A13A8-1D86-61E4-C297-DCB6FD653E53}"/>
              </a:ext>
            </a:extLst>
          </p:cNvPr>
          <p:cNvGrpSpPr/>
          <p:nvPr/>
        </p:nvGrpSpPr>
        <p:grpSpPr>
          <a:xfrm>
            <a:off x="8374274" y="2490910"/>
            <a:ext cx="1955293" cy="646331"/>
            <a:chOff x="8349049" y="2902210"/>
            <a:chExt cx="1955293" cy="64633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5731050-359A-9C4C-B987-DA1DFFBD9C83}"/>
                </a:ext>
              </a:extLst>
            </p:cNvPr>
            <p:cNvSpPr/>
            <p:nvPr/>
          </p:nvSpPr>
          <p:spPr>
            <a:xfrm flipV="1">
              <a:off x="8349049" y="3012041"/>
              <a:ext cx="65516" cy="655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1C7A3C0-744E-EDD4-91CB-2EBC7AEEC1E1}"/>
                </a:ext>
              </a:extLst>
            </p:cNvPr>
            <p:cNvSpPr txBox="1"/>
            <p:nvPr/>
          </p:nvSpPr>
          <p:spPr>
            <a:xfrm>
              <a:off x="8414565" y="2902210"/>
              <a:ext cx="1889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Sampled SME current stage of data adoption</a:t>
              </a: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2122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– Personas </a:t>
            </a:r>
            <a:r>
              <a:rPr lang="en-US" sz="1200" dirty="0"/>
              <a:t>by Data Adoption Stages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4F04E4-5FC9-0CD0-9C27-FD1F539EE9C1}"/>
              </a:ext>
            </a:extLst>
          </p:cNvPr>
          <p:cNvSpPr txBox="1"/>
          <p:nvPr/>
        </p:nvSpPr>
        <p:spPr>
          <a:xfrm>
            <a:off x="7577675" y="2280385"/>
            <a:ext cx="436278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Early Adopter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[Business with Established Data Teams and Infrastructure]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Supplementary tool for Non-technical Personal to query data on the fly for insights.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B87A0A-CAF6-48BB-427B-FF54979DB2B2}"/>
              </a:ext>
            </a:extLst>
          </p:cNvPr>
          <p:cNvGrpSpPr/>
          <p:nvPr/>
        </p:nvGrpSpPr>
        <p:grpSpPr>
          <a:xfrm>
            <a:off x="838200" y="1690688"/>
            <a:ext cx="7220631" cy="3743168"/>
            <a:chOff x="838200" y="1690688"/>
            <a:chExt cx="7220631" cy="37431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7DEA521-D0F8-26CC-B77D-F1046B9E15B4}"/>
                </a:ext>
              </a:extLst>
            </p:cNvPr>
            <p:cNvGrpSpPr/>
            <p:nvPr/>
          </p:nvGrpSpPr>
          <p:grpSpPr>
            <a:xfrm>
              <a:off x="838200" y="1690688"/>
              <a:ext cx="7220631" cy="3743168"/>
              <a:chOff x="603950" y="1646613"/>
              <a:chExt cx="7220631" cy="3743168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FC5AF3F-1BA6-06DD-F7A8-19F1A1FCC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30" y="4560850"/>
                <a:ext cx="6802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2FE1EBD-9687-1FAE-2FE5-C098D3F87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3701" y="2352909"/>
                <a:ext cx="0" cy="2207941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08A6D-C6E2-9E15-2F8F-7E42631ECA07}"/>
                  </a:ext>
                </a:extLst>
              </p:cNvPr>
              <p:cNvSpPr txBox="1"/>
              <p:nvPr/>
            </p:nvSpPr>
            <p:spPr>
              <a:xfrm>
                <a:off x="5965739" y="2061195"/>
                <a:ext cx="1149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Early Adopters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FA65109-2A87-C35B-44B9-E07EE0314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0364" y="2373430"/>
                <a:ext cx="0" cy="218742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5CFD73-C614-B6B8-EC24-A337C1B8B07C}"/>
                  </a:ext>
                </a:extLst>
              </p:cNvPr>
              <p:cNvSpPr txBox="1"/>
              <p:nvPr/>
            </p:nvSpPr>
            <p:spPr>
              <a:xfrm>
                <a:off x="4258668" y="2074128"/>
                <a:ext cx="10763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Early Majority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B4484C-D6CD-CD80-C6B6-A89EB5E789D3}"/>
                  </a:ext>
                </a:extLst>
              </p:cNvPr>
              <p:cNvSpPr txBox="1"/>
              <p:nvPr/>
            </p:nvSpPr>
            <p:spPr>
              <a:xfrm>
                <a:off x="2551597" y="2096431"/>
                <a:ext cx="10708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Late Majority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970B16B-7D7E-36E0-2667-4D4B27A92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801" y="2373430"/>
                <a:ext cx="0" cy="218742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21C1F8-1E11-2DC3-8157-B3718DC92AD1}"/>
                  </a:ext>
                </a:extLst>
              </p:cNvPr>
              <p:cNvSpPr txBox="1"/>
              <p:nvPr/>
            </p:nvSpPr>
            <p:spPr>
              <a:xfrm>
                <a:off x="1213731" y="2096431"/>
                <a:ext cx="7016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Laggers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C742B9-184C-708A-3751-386C015B7D5E}"/>
                  </a:ext>
                </a:extLst>
              </p:cNvPr>
              <p:cNvSpPr txBox="1"/>
              <p:nvPr/>
            </p:nvSpPr>
            <p:spPr>
              <a:xfrm>
                <a:off x="2028598" y="4835783"/>
                <a:ext cx="37273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Data Adoption of SMEs in Singapore</a:t>
                </a:r>
              </a:p>
              <a:p>
                <a:pPr algn="ctr"/>
                <a:r>
                  <a:rPr lang="en-US" sz="1200" dirty="0"/>
                  <a:t>Approximately 300,000 SMEs in Singapore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5E8DEB-2770-B61E-662E-25C010F8343A}"/>
                  </a:ext>
                </a:extLst>
              </p:cNvPr>
              <p:cNvSpPr txBox="1"/>
              <p:nvPr/>
            </p:nvSpPr>
            <p:spPr>
              <a:xfrm>
                <a:off x="4862921" y="4607732"/>
                <a:ext cx="9925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Small SMEs (26%)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E1E6F0-78A0-1711-78EB-0487A946CF25}"/>
                  </a:ext>
                </a:extLst>
              </p:cNvPr>
              <p:cNvSpPr txBox="1"/>
              <p:nvPr/>
            </p:nvSpPr>
            <p:spPr>
              <a:xfrm>
                <a:off x="2027547" y="4601367"/>
                <a:ext cx="992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Micro-SMEs (70%)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4520292-6E32-46F8-BBB3-8686BFE1F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30" y="4709089"/>
                <a:ext cx="1326068" cy="1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37E3569-BBB0-E4EF-FB98-C3367B7B57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0129" y="4709089"/>
                <a:ext cx="117163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30EE907-C70C-BC28-39A7-50EF152914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530" y="4623969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5AE9915-7B78-885E-5F30-BE5BC3E30A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1762" y="4626684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F892068-48FA-ABC1-6D4E-57A899EDF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6516" y="4705375"/>
                <a:ext cx="8036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94C185A-9FF7-7BB4-FC12-F2B059EEC5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0157" y="4622970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D9A4BC2-F92A-FF0F-6978-2305A6561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1285" y="4711681"/>
                <a:ext cx="117163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294C77-CC67-26C1-F92D-EB21359E7A21}"/>
                  </a:ext>
                </a:extLst>
              </p:cNvPr>
              <p:cNvSpPr txBox="1"/>
              <p:nvPr/>
            </p:nvSpPr>
            <p:spPr>
              <a:xfrm>
                <a:off x="603950" y="1646613"/>
                <a:ext cx="7220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Illustration of Data Adoption of SMEs in Singapore relative to each other</a:t>
                </a: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2F373E9A-1B24-42EC-3AD5-309A9972663D}"/>
                  </a:ext>
                </a:extLst>
              </p:cNvPr>
              <p:cNvSpPr/>
              <p:nvPr/>
            </p:nvSpPr>
            <p:spPr>
              <a:xfrm>
                <a:off x="791734" y="2582791"/>
                <a:ext cx="6322742" cy="1911150"/>
              </a:xfrm>
              <a:custGeom>
                <a:avLst/>
                <a:gdLst>
                  <a:gd name="connsiteX0" fmla="*/ 0 w 6322742"/>
                  <a:gd name="connsiteY0" fmla="*/ 4292 h 1911150"/>
                  <a:gd name="connsiteX1" fmla="*/ 512956 w 6322742"/>
                  <a:gd name="connsiteY1" fmla="*/ 4292 h 1911150"/>
                  <a:gd name="connsiteX2" fmla="*/ 1237786 w 6322742"/>
                  <a:gd name="connsiteY2" fmla="*/ 48897 h 1911150"/>
                  <a:gd name="connsiteX3" fmla="*/ 1884556 w 6322742"/>
                  <a:gd name="connsiteY3" fmla="*/ 126955 h 1911150"/>
                  <a:gd name="connsiteX4" fmla="*/ 2575932 w 6322742"/>
                  <a:gd name="connsiteY4" fmla="*/ 271921 h 1911150"/>
                  <a:gd name="connsiteX5" fmla="*/ 3401122 w 6322742"/>
                  <a:gd name="connsiteY5" fmla="*/ 573004 h 1911150"/>
                  <a:gd name="connsiteX6" fmla="*/ 4003288 w 6322742"/>
                  <a:gd name="connsiteY6" fmla="*/ 1030204 h 1911150"/>
                  <a:gd name="connsiteX7" fmla="*/ 4337825 w 6322742"/>
                  <a:gd name="connsiteY7" fmla="*/ 1387043 h 1911150"/>
                  <a:gd name="connsiteX8" fmla="*/ 4538547 w 6322742"/>
                  <a:gd name="connsiteY8" fmla="*/ 1587765 h 1911150"/>
                  <a:gd name="connsiteX9" fmla="*/ 4716966 w 6322742"/>
                  <a:gd name="connsiteY9" fmla="*/ 1699277 h 1911150"/>
                  <a:gd name="connsiteX10" fmla="*/ 4962293 w 6322742"/>
                  <a:gd name="connsiteY10" fmla="*/ 1788487 h 1911150"/>
                  <a:gd name="connsiteX11" fmla="*/ 5452947 w 6322742"/>
                  <a:gd name="connsiteY11" fmla="*/ 1866546 h 1911150"/>
                  <a:gd name="connsiteX12" fmla="*/ 6322742 w 6322742"/>
                  <a:gd name="connsiteY12" fmla="*/ 1911150 h 19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322742" h="1911150">
                    <a:moveTo>
                      <a:pt x="0" y="4292"/>
                    </a:moveTo>
                    <a:cubicBezTo>
                      <a:pt x="153329" y="575"/>
                      <a:pt x="306658" y="-3142"/>
                      <a:pt x="512956" y="4292"/>
                    </a:cubicBezTo>
                    <a:cubicBezTo>
                      <a:pt x="719254" y="11726"/>
                      <a:pt x="1009186" y="28453"/>
                      <a:pt x="1237786" y="48897"/>
                    </a:cubicBezTo>
                    <a:cubicBezTo>
                      <a:pt x="1466386" y="69341"/>
                      <a:pt x="1661532" y="89784"/>
                      <a:pt x="1884556" y="126955"/>
                    </a:cubicBezTo>
                    <a:cubicBezTo>
                      <a:pt x="2107580" y="164126"/>
                      <a:pt x="2323171" y="197580"/>
                      <a:pt x="2575932" y="271921"/>
                    </a:cubicBezTo>
                    <a:cubicBezTo>
                      <a:pt x="2828693" y="346262"/>
                      <a:pt x="3163229" y="446624"/>
                      <a:pt x="3401122" y="573004"/>
                    </a:cubicBezTo>
                    <a:cubicBezTo>
                      <a:pt x="3639015" y="699384"/>
                      <a:pt x="3847171" y="894531"/>
                      <a:pt x="4003288" y="1030204"/>
                    </a:cubicBezTo>
                    <a:cubicBezTo>
                      <a:pt x="4159405" y="1165877"/>
                      <a:pt x="4248615" y="1294116"/>
                      <a:pt x="4337825" y="1387043"/>
                    </a:cubicBezTo>
                    <a:cubicBezTo>
                      <a:pt x="4427035" y="1479970"/>
                      <a:pt x="4475357" y="1535726"/>
                      <a:pt x="4538547" y="1587765"/>
                    </a:cubicBezTo>
                    <a:cubicBezTo>
                      <a:pt x="4601737" y="1639804"/>
                      <a:pt x="4646342" y="1665823"/>
                      <a:pt x="4716966" y="1699277"/>
                    </a:cubicBezTo>
                    <a:cubicBezTo>
                      <a:pt x="4787590" y="1732731"/>
                      <a:pt x="4839630" y="1760609"/>
                      <a:pt x="4962293" y="1788487"/>
                    </a:cubicBezTo>
                    <a:cubicBezTo>
                      <a:pt x="5084957" y="1816365"/>
                      <a:pt x="5226206" y="1846102"/>
                      <a:pt x="5452947" y="1866546"/>
                    </a:cubicBezTo>
                    <a:cubicBezTo>
                      <a:pt x="5679688" y="1886990"/>
                      <a:pt x="6001215" y="1899070"/>
                      <a:pt x="6322742" y="191115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6AF071-426B-45E3-DD6E-D80A52CEFB34}"/>
                </a:ext>
              </a:extLst>
            </p:cNvPr>
            <p:cNvSpPr txBox="1"/>
            <p:nvPr/>
          </p:nvSpPr>
          <p:spPr>
            <a:xfrm>
              <a:off x="7184877" y="4604925"/>
              <a:ext cx="6431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Revenue</a:t>
              </a:r>
            </a:p>
          </p:txBody>
        </p:sp>
      </p:grp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89B7681-5AFB-5B04-C01E-8A33C1FA5CD3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7096620" y="2060346"/>
            <a:ext cx="159132" cy="8029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88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– Personas </a:t>
            </a:r>
            <a:r>
              <a:rPr lang="en-US" sz="1200" dirty="0"/>
              <a:t>by Data Adoption Stages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4F04E4-5FC9-0CD0-9C27-FD1F539EE9C1}"/>
              </a:ext>
            </a:extLst>
          </p:cNvPr>
          <p:cNvSpPr txBox="1"/>
          <p:nvPr/>
        </p:nvSpPr>
        <p:spPr>
          <a:xfrm>
            <a:off x="7577675" y="2280385"/>
            <a:ext cx="43627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Majority </a:t>
            </a:r>
          </a:p>
          <a:p>
            <a:pPr marL="0" indent="0">
              <a:buNone/>
            </a:pPr>
            <a:r>
              <a:rPr lang="en-US" sz="1200" dirty="0"/>
              <a:t>[Business on the data journey]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Exploratory tool for businesses to engage their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Supplementary tool for Non-technical Personal to query data on the fly for insights.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92B3C4-B937-66F4-203F-2B5BFAB3807A}"/>
              </a:ext>
            </a:extLst>
          </p:cNvPr>
          <p:cNvGrpSpPr/>
          <p:nvPr/>
        </p:nvGrpSpPr>
        <p:grpSpPr>
          <a:xfrm>
            <a:off x="838200" y="1690688"/>
            <a:ext cx="7220631" cy="3743168"/>
            <a:chOff x="838200" y="1690688"/>
            <a:chExt cx="7220631" cy="374316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5016068-270C-6751-DFDA-1333A92FAF28}"/>
                </a:ext>
              </a:extLst>
            </p:cNvPr>
            <p:cNvGrpSpPr/>
            <p:nvPr/>
          </p:nvGrpSpPr>
          <p:grpSpPr>
            <a:xfrm>
              <a:off x="838200" y="1690688"/>
              <a:ext cx="7220631" cy="3743168"/>
              <a:chOff x="603950" y="1646613"/>
              <a:chExt cx="7220631" cy="3743168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E91435B-FF2E-2D20-C4C9-E081231D55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30" y="4560850"/>
                <a:ext cx="6802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6522D7C-68BA-6269-EFCE-4EF24F959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3701" y="2352909"/>
                <a:ext cx="0" cy="2207941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71A72B-35C3-901A-16D0-777B173361D8}"/>
                  </a:ext>
                </a:extLst>
              </p:cNvPr>
              <p:cNvSpPr txBox="1"/>
              <p:nvPr/>
            </p:nvSpPr>
            <p:spPr>
              <a:xfrm>
                <a:off x="5965739" y="2061195"/>
                <a:ext cx="1149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Early Adopters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94B5B46-C3BD-955A-D2BE-339216221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0364" y="2373430"/>
                <a:ext cx="0" cy="218742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790E20-6733-A9A2-D250-BE5AFABFFF6B}"/>
                  </a:ext>
                </a:extLst>
              </p:cNvPr>
              <p:cNvSpPr txBox="1"/>
              <p:nvPr/>
            </p:nvSpPr>
            <p:spPr>
              <a:xfrm>
                <a:off x="4258668" y="2074128"/>
                <a:ext cx="10763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Early Majority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8D4816-3C00-EC66-949B-2BFFBA4F76CB}"/>
                  </a:ext>
                </a:extLst>
              </p:cNvPr>
              <p:cNvSpPr txBox="1"/>
              <p:nvPr/>
            </p:nvSpPr>
            <p:spPr>
              <a:xfrm>
                <a:off x="2551597" y="2096431"/>
                <a:ext cx="10708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Late Majority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A3FF8C0-A3CD-EEB8-A6D7-602317D50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801" y="2373430"/>
                <a:ext cx="0" cy="218742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510056-615C-B92D-7C29-82988691399B}"/>
                  </a:ext>
                </a:extLst>
              </p:cNvPr>
              <p:cNvSpPr txBox="1"/>
              <p:nvPr/>
            </p:nvSpPr>
            <p:spPr>
              <a:xfrm>
                <a:off x="1213731" y="2096431"/>
                <a:ext cx="7016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Laggers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FA9D24-C84C-40F3-7F18-B6665345B197}"/>
                  </a:ext>
                </a:extLst>
              </p:cNvPr>
              <p:cNvSpPr txBox="1"/>
              <p:nvPr/>
            </p:nvSpPr>
            <p:spPr>
              <a:xfrm>
                <a:off x="2028598" y="4835783"/>
                <a:ext cx="37273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Data Adoption of SMEs in Singapore</a:t>
                </a:r>
              </a:p>
              <a:p>
                <a:pPr algn="ctr"/>
                <a:r>
                  <a:rPr lang="en-US" sz="1200" dirty="0"/>
                  <a:t>Approximately 300,000 SMEs in Singapore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7F6A2D-CBA3-AC80-047C-E2DDD6FAD516}"/>
                  </a:ext>
                </a:extLst>
              </p:cNvPr>
              <p:cNvSpPr txBox="1"/>
              <p:nvPr/>
            </p:nvSpPr>
            <p:spPr>
              <a:xfrm>
                <a:off x="4862921" y="4607732"/>
                <a:ext cx="9925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Small SMEs (26%)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ECF5174-9315-30D7-DB6B-C01BE6CDB056}"/>
                  </a:ext>
                </a:extLst>
              </p:cNvPr>
              <p:cNvSpPr txBox="1"/>
              <p:nvPr/>
            </p:nvSpPr>
            <p:spPr>
              <a:xfrm>
                <a:off x="2027547" y="4601367"/>
                <a:ext cx="992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Micro-SMEs (70%)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B07BD70-5BBE-3CB6-D88E-75BB289F8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30" y="4709089"/>
                <a:ext cx="1326068" cy="1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39CEBD2-E64D-0F6B-DC2A-C7761BB21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0129" y="4709089"/>
                <a:ext cx="117163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1B56B59-F1DD-B182-6168-455210564A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530" y="4623969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0969B87-020F-8742-58EA-81EA6BA7AC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1762" y="4626684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945906D-92BC-903B-F282-252E2CFC0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6516" y="4705375"/>
                <a:ext cx="8036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DDBC31-D7D8-285D-550F-276522587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0157" y="4622970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ACF39DE-7C5D-7B25-34AD-D37746B94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1285" y="4711681"/>
                <a:ext cx="117163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C16745-A27B-4D53-8BA0-92042080F1D3}"/>
                  </a:ext>
                </a:extLst>
              </p:cNvPr>
              <p:cNvSpPr txBox="1"/>
              <p:nvPr/>
            </p:nvSpPr>
            <p:spPr>
              <a:xfrm>
                <a:off x="603950" y="1646613"/>
                <a:ext cx="7220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Illustration of Data Adoption of SMEs in Singapore relative to each other</a:t>
                </a: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530B35C0-0055-DB50-259C-8B590027F860}"/>
                  </a:ext>
                </a:extLst>
              </p:cNvPr>
              <p:cNvSpPr/>
              <p:nvPr/>
            </p:nvSpPr>
            <p:spPr>
              <a:xfrm>
                <a:off x="791734" y="2582791"/>
                <a:ext cx="6322742" cy="1911150"/>
              </a:xfrm>
              <a:custGeom>
                <a:avLst/>
                <a:gdLst>
                  <a:gd name="connsiteX0" fmla="*/ 0 w 6322742"/>
                  <a:gd name="connsiteY0" fmla="*/ 4292 h 1911150"/>
                  <a:gd name="connsiteX1" fmla="*/ 512956 w 6322742"/>
                  <a:gd name="connsiteY1" fmla="*/ 4292 h 1911150"/>
                  <a:gd name="connsiteX2" fmla="*/ 1237786 w 6322742"/>
                  <a:gd name="connsiteY2" fmla="*/ 48897 h 1911150"/>
                  <a:gd name="connsiteX3" fmla="*/ 1884556 w 6322742"/>
                  <a:gd name="connsiteY3" fmla="*/ 126955 h 1911150"/>
                  <a:gd name="connsiteX4" fmla="*/ 2575932 w 6322742"/>
                  <a:gd name="connsiteY4" fmla="*/ 271921 h 1911150"/>
                  <a:gd name="connsiteX5" fmla="*/ 3401122 w 6322742"/>
                  <a:gd name="connsiteY5" fmla="*/ 573004 h 1911150"/>
                  <a:gd name="connsiteX6" fmla="*/ 4003288 w 6322742"/>
                  <a:gd name="connsiteY6" fmla="*/ 1030204 h 1911150"/>
                  <a:gd name="connsiteX7" fmla="*/ 4337825 w 6322742"/>
                  <a:gd name="connsiteY7" fmla="*/ 1387043 h 1911150"/>
                  <a:gd name="connsiteX8" fmla="*/ 4538547 w 6322742"/>
                  <a:gd name="connsiteY8" fmla="*/ 1587765 h 1911150"/>
                  <a:gd name="connsiteX9" fmla="*/ 4716966 w 6322742"/>
                  <a:gd name="connsiteY9" fmla="*/ 1699277 h 1911150"/>
                  <a:gd name="connsiteX10" fmla="*/ 4962293 w 6322742"/>
                  <a:gd name="connsiteY10" fmla="*/ 1788487 h 1911150"/>
                  <a:gd name="connsiteX11" fmla="*/ 5452947 w 6322742"/>
                  <a:gd name="connsiteY11" fmla="*/ 1866546 h 1911150"/>
                  <a:gd name="connsiteX12" fmla="*/ 6322742 w 6322742"/>
                  <a:gd name="connsiteY12" fmla="*/ 1911150 h 19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322742" h="1911150">
                    <a:moveTo>
                      <a:pt x="0" y="4292"/>
                    </a:moveTo>
                    <a:cubicBezTo>
                      <a:pt x="153329" y="575"/>
                      <a:pt x="306658" y="-3142"/>
                      <a:pt x="512956" y="4292"/>
                    </a:cubicBezTo>
                    <a:cubicBezTo>
                      <a:pt x="719254" y="11726"/>
                      <a:pt x="1009186" y="28453"/>
                      <a:pt x="1237786" y="48897"/>
                    </a:cubicBezTo>
                    <a:cubicBezTo>
                      <a:pt x="1466386" y="69341"/>
                      <a:pt x="1661532" y="89784"/>
                      <a:pt x="1884556" y="126955"/>
                    </a:cubicBezTo>
                    <a:cubicBezTo>
                      <a:pt x="2107580" y="164126"/>
                      <a:pt x="2323171" y="197580"/>
                      <a:pt x="2575932" y="271921"/>
                    </a:cubicBezTo>
                    <a:cubicBezTo>
                      <a:pt x="2828693" y="346262"/>
                      <a:pt x="3163229" y="446624"/>
                      <a:pt x="3401122" y="573004"/>
                    </a:cubicBezTo>
                    <a:cubicBezTo>
                      <a:pt x="3639015" y="699384"/>
                      <a:pt x="3847171" y="894531"/>
                      <a:pt x="4003288" y="1030204"/>
                    </a:cubicBezTo>
                    <a:cubicBezTo>
                      <a:pt x="4159405" y="1165877"/>
                      <a:pt x="4248615" y="1294116"/>
                      <a:pt x="4337825" y="1387043"/>
                    </a:cubicBezTo>
                    <a:cubicBezTo>
                      <a:pt x="4427035" y="1479970"/>
                      <a:pt x="4475357" y="1535726"/>
                      <a:pt x="4538547" y="1587765"/>
                    </a:cubicBezTo>
                    <a:cubicBezTo>
                      <a:pt x="4601737" y="1639804"/>
                      <a:pt x="4646342" y="1665823"/>
                      <a:pt x="4716966" y="1699277"/>
                    </a:cubicBezTo>
                    <a:cubicBezTo>
                      <a:pt x="4787590" y="1732731"/>
                      <a:pt x="4839630" y="1760609"/>
                      <a:pt x="4962293" y="1788487"/>
                    </a:cubicBezTo>
                    <a:cubicBezTo>
                      <a:pt x="5084957" y="1816365"/>
                      <a:pt x="5226206" y="1846102"/>
                      <a:pt x="5452947" y="1866546"/>
                    </a:cubicBezTo>
                    <a:cubicBezTo>
                      <a:pt x="5679688" y="1886990"/>
                      <a:pt x="6001215" y="1899070"/>
                      <a:pt x="6322742" y="191115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EE9014-8F0F-92EC-A215-44B078A168BB}"/>
                </a:ext>
              </a:extLst>
            </p:cNvPr>
            <p:cNvSpPr txBox="1"/>
            <p:nvPr/>
          </p:nvSpPr>
          <p:spPr>
            <a:xfrm>
              <a:off x="7184877" y="4604925"/>
              <a:ext cx="6431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Revenue</a:t>
              </a:r>
            </a:p>
          </p:txBody>
        </p:sp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EB96F9E-8B10-AD1A-566B-CC1CD46EEF42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6247042" y="1179238"/>
            <a:ext cx="114668" cy="254659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8F43020-A321-75CA-91CC-161286941A1A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5371766" y="367021"/>
            <a:ext cx="155427" cy="42563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090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– Personas </a:t>
            </a:r>
            <a:r>
              <a:rPr lang="en-US" sz="1200" dirty="0"/>
              <a:t>by Data Adoption Stages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4F04E4-5FC9-0CD0-9C27-FD1F539EE9C1}"/>
              </a:ext>
            </a:extLst>
          </p:cNvPr>
          <p:cNvSpPr txBox="1"/>
          <p:nvPr/>
        </p:nvSpPr>
        <p:spPr>
          <a:xfrm>
            <a:off x="7577675" y="2280385"/>
            <a:ext cx="436278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Laggers</a:t>
            </a:r>
          </a:p>
          <a:p>
            <a:pPr marL="0" indent="0">
              <a:buNone/>
            </a:pPr>
            <a:r>
              <a:rPr lang="en-US" sz="1200" dirty="0"/>
              <a:t>[Business with no data emphasis]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Future Targets – to collaborate with data training organizations to educate and inform on data opportunity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527D14-501B-A890-6FA8-343CADFD3BDE}"/>
              </a:ext>
            </a:extLst>
          </p:cNvPr>
          <p:cNvGrpSpPr/>
          <p:nvPr/>
        </p:nvGrpSpPr>
        <p:grpSpPr>
          <a:xfrm>
            <a:off x="838200" y="1690688"/>
            <a:ext cx="7220631" cy="3743168"/>
            <a:chOff x="838200" y="1690688"/>
            <a:chExt cx="7220631" cy="37431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8D88BD-B639-0F0F-1234-EF54E7E473E4}"/>
                </a:ext>
              </a:extLst>
            </p:cNvPr>
            <p:cNvGrpSpPr/>
            <p:nvPr/>
          </p:nvGrpSpPr>
          <p:grpSpPr>
            <a:xfrm>
              <a:off x="838200" y="1690688"/>
              <a:ext cx="7220631" cy="3743168"/>
              <a:chOff x="603950" y="1646613"/>
              <a:chExt cx="7220631" cy="3743168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2C30D68-570C-0799-6E68-38C6CC9A4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30" y="4560850"/>
                <a:ext cx="6802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1EECAA9-000E-44BE-2854-07461F75A1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3701" y="2352909"/>
                <a:ext cx="0" cy="2207941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C7C65F-2D2B-27F8-85EF-EE498EC7B4E9}"/>
                  </a:ext>
                </a:extLst>
              </p:cNvPr>
              <p:cNvSpPr txBox="1"/>
              <p:nvPr/>
            </p:nvSpPr>
            <p:spPr>
              <a:xfrm>
                <a:off x="5965739" y="2061195"/>
                <a:ext cx="1149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Early Adopters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9F515DC-CDF5-67F0-4149-D1BAE156C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0364" y="2373430"/>
                <a:ext cx="0" cy="218742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26465F-C9DB-B23B-79E9-57046EE65F14}"/>
                  </a:ext>
                </a:extLst>
              </p:cNvPr>
              <p:cNvSpPr txBox="1"/>
              <p:nvPr/>
            </p:nvSpPr>
            <p:spPr>
              <a:xfrm>
                <a:off x="4258668" y="2074128"/>
                <a:ext cx="10763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Early Majority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79468A-FF00-9C37-B943-C5ABDEEA5950}"/>
                  </a:ext>
                </a:extLst>
              </p:cNvPr>
              <p:cNvSpPr txBox="1"/>
              <p:nvPr/>
            </p:nvSpPr>
            <p:spPr>
              <a:xfrm>
                <a:off x="2551597" y="2096431"/>
                <a:ext cx="10708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Late Majority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104596A-0541-5C25-383B-26F9C6E56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801" y="2373430"/>
                <a:ext cx="0" cy="218742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D8CDF4-2BD1-2638-F7B7-5007F658CF13}"/>
                  </a:ext>
                </a:extLst>
              </p:cNvPr>
              <p:cNvSpPr txBox="1"/>
              <p:nvPr/>
            </p:nvSpPr>
            <p:spPr>
              <a:xfrm>
                <a:off x="1213731" y="2096431"/>
                <a:ext cx="7016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Laggers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D77420-E3DD-0262-72FC-8A2F3449E419}"/>
                  </a:ext>
                </a:extLst>
              </p:cNvPr>
              <p:cNvSpPr txBox="1"/>
              <p:nvPr/>
            </p:nvSpPr>
            <p:spPr>
              <a:xfrm>
                <a:off x="2028598" y="4835783"/>
                <a:ext cx="37273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Data Adoption of SMEs in Singapore</a:t>
                </a:r>
              </a:p>
              <a:p>
                <a:pPr algn="ctr"/>
                <a:r>
                  <a:rPr lang="en-US" sz="1200" dirty="0"/>
                  <a:t>Approximately 300,000 SMEs in Singapore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42B2CB-0334-7A32-7CC9-821DFA512CB0}"/>
                  </a:ext>
                </a:extLst>
              </p:cNvPr>
              <p:cNvSpPr txBox="1"/>
              <p:nvPr/>
            </p:nvSpPr>
            <p:spPr>
              <a:xfrm>
                <a:off x="4862921" y="4607732"/>
                <a:ext cx="9925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Small SMEs (26%)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3D2506-E610-5572-62F3-D8A053658F19}"/>
                  </a:ext>
                </a:extLst>
              </p:cNvPr>
              <p:cNvSpPr txBox="1"/>
              <p:nvPr/>
            </p:nvSpPr>
            <p:spPr>
              <a:xfrm>
                <a:off x="2027547" y="4601367"/>
                <a:ext cx="992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Micro-SMEs (70%)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4663A79-25E4-781E-C7B7-DD150041B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30" y="4709089"/>
                <a:ext cx="1326068" cy="1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15108A-1384-59F5-D47F-7361C22F3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0129" y="4709089"/>
                <a:ext cx="117163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5CBEC5A-43B3-04D4-B091-46F08F3344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530" y="4623969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6EE7F82-EF4E-EB41-FEFA-65691E9ECA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1762" y="4626684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44D5D88-50EA-B091-7882-6F75F0EF9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6516" y="4705375"/>
                <a:ext cx="8036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00E6D89-5923-C4C5-C829-23CA7D28AC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0157" y="4622970"/>
                <a:ext cx="0" cy="170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B1639A7-B5C4-953D-4A8C-155BC0D10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1285" y="4711681"/>
                <a:ext cx="117163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BD9772-6138-DAA9-C655-B008A259B4C9}"/>
                  </a:ext>
                </a:extLst>
              </p:cNvPr>
              <p:cNvSpPr txBox="1"/>
              <p:nvPr/>
            </p:nvSpPr>
            <p:spPr>
              <a:xfrm>
                <a:off x="603950" y="1646613"/>
                <a:ext cx="7220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Illustration of Data Adoption of SMEs in Singapore relative to each other</a:t>
                </a: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5CD0EEE6-EF5C-C5FE-3A6C-D069513009DA}"/>
                  </a:ext>
                </a:extLst>
              </p:cNvPr>
              <p:cNvSpPr/>
              <p:nvPr/>
            </p:nvSpPr>
            <p:spPr>
              <a:xfrm>
                <a:off x="791734" y="2582791"/>
                <a:ext cx="6322742" cy="1911150"/>
              </a:xfrm>
              <a:custGeom>
                <a:avLst/>
                <a:gdLst>
                  <a:gd name="connsiteX0" fmla="*/ 0 w 6322742"/>
                  <a:gd name="connsiteY0" fmla="*/ 4292 h 1911150"/>
                  <a:gd name="connsiteX1" fmla="*/ 512956 w 6322742"/>
                  <a:gd name="connsiteY1" fmla="*/ 4292 h 1911150"/>
                  <a:gd name="connsiteX2" fmla="*/ 1237786 w 6322742"/>
                  <a:gd name="connsiteY2" fmla="*/ 48897 h 1911150"/>
                  <a:gd name="connsiteX3" fmla="*/ 1884556 w 6322742"/>
                  <a:gd name="connsiteY3" fmla="*/ 126955 h 1911150"/>
                  <a:gd name="connsiteX4" fmla="*/ 2575932 w 6322742"/>
                  <a:gd name="connsiteY4" fmla="*/ 271921 h 1911150"/>
                  <a:gd name="connsiteX5" fmla="*/ 3401122 w 6322742"/>
                  <a:gd name="connsiteY5" fmla="*/ 573004 h 1911150"/>
                  <a:gd name="connsiteX6" fmla="*/ 4003288 w 6322742"/>
                  <a:gd name="connsiteY6" fmla="*/ 1030204 h 1911150"/>
                  <a:gd name="connsiteX7" fmla="*/ 4337825 w 6322742"/>
                  <a:gd name="connsiteY7" fmla="*/ 1387043 h 1911150"/>
                  <a:gd name="connsiteX8" fmla="*/ 4538547 w 6322742"/>
                  <a:gd name="connsiteY8" fmla="*/ 1587765 h 1911150"/>
                  <a:gd name="connsiteX9" fmla="*/ 4716966 w 6322742"/>
                  <a:gd name="connsiteY9" fmla="*/ 1699277 h 1911150"/>
                  <a:gd name="connsiteX10" fmla="*/ 4962293 w 6322742"/>
                  <a:gd name="connsiteY10" fmla="*/ 1788487 h 1911150"/>
                  <a:gd name="connsiteX11" fmla="*/ 5452947 w 6322742"/>
                  <a:gd name="connsiteY11" fmla="*/ 1866546 h 1911150"/>
                  <a:gd name="connsiteX12" fmla="*/ 6322742 w 6322742"/>
                  <a:gd name="connsiteY12" fmla="*/ 1911150 h 19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322742" h="1911150">
                    <a:moveTo>
                      <a:pt x="0" y="4292"/>
                    </a:moveTo>
                    <a:cubicBezTo>
                      <a:pt x="153329" y="575"/>
                      <a:pt x="306658" y="-3142"/>
                      <a:pt x="512956" y="4292"/>
                    </a:cubicBezTo>
                    <a:cubicBezTo>
                      <a:pt x="719254" y="11726"/>
                      <a:pt x="1009186" y="28453"/>
                      <a:pt x="1237786" y="48897"/>
                    </a:cubicBezTo>
                    <a:cubicBezTo>
                      <a:pt x="1466386" y="69341"/>
                      <a:pt x="1661532" y="89784"/>
                      <a:pt x="1884556" y="126955"/>
                    </a:cubicBezTo>
                    <a:cubicBezTo>
                      <a:pt x="2107580" y="164126"/>
                      <a:pt x="2323171" y="197580"/>
                      <a:pt x="2575932" y="271921"/>
                    </a:cubicBezTo>
                    <a:cubicBezTo>
                      <a:pt x="2828693" y="346262"/>
                      <a:pt x="3163229" y="446624"/>
                      <a:pt x="3401122" y="573004"/>
                    </a:cubicBezTo>
                    <a:cubicBezTo>
                      <a:pt x="3639015" y="699384"/>
                      <a:pt x="3847171" y="894531"/>
                      <a:pt x="4003288" y="1030204"/>
                    </a:cubicBezTo>
                    <a:cubicBezTo>
                      <a:pt x="4159405" y="1165877"/>
                      <a:pt x="4248615" y="1294116"/>
                      <a:pt x="4337825" y="1387043"/>
                    </a:cubicBezTo>
                    <a:cubicBezTo>
                      <a:pt x="4427035" y="1479970"/>
                      <a:pt x="4475357" y="1535726"/>
                      <a:pt x="4538547" y="1587765"/>
                    </a:cubicBezTo>
                    <a:cubicBezTo>
                      <a:pt x="4601737" y="1639804"/>
                      <a:pt x="4646342" y="1665823"/>
                      <a:pt x="4716966" y="1699277"/>
                    </a:cubicBezTo>
                    <a:cubicBezTo>
                      <a:pt x="4787590" y="1732731"/>
                      <a:pt x="4839630" y="1760609"/>
                      <a:pt x="4962293" y="1788487"/>
                    </a:cubicBezTo>
                    <a:cubicBezTo>
                      <a:pt x="5084957" y="1816365"/>
                      <a:pt x="5226206" y="1846102"/>
                      <a:pt x="5452947" y="1866546"/>
                    </a:cubicBezTo>
                    <a:cubicBezTo>
                      <a:pt x="5679688" y="1886990"/>
                      <a:pt x="6001215" y="1899070"/>
                      <a:pt x="6322742" y="191115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85D539-AF84-479E-5485-AD2FA914FD2C}"/>
                </a:ext>
              </a:extLst>
            </p:cNvPr>
            <p:cNvSpPr txBox="1"/>
            <p:nvPr/>
          </p:nvSpPr>
          <p:spPr>
            <a:xfrm>
              <a:off x="7184877" y="4604925"/>
              <a:ext cx="6431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Revenue</a:t>
              </a:r>
            </a:p>
          </p:txBody>
        </p:sp>
      </p:grp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CBBC4ED-DB2B-BA09-7906-EAD65E2B6578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626296" y="-409977"/>
            <a:ext cx="123896" cy="577886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41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 – Personas </a:t>
            </a:r>
            <a:r>
              <a:rPr lang="en-US" sz="1200" dirty="0"/>
              <a:t>by Data Adoption Stages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2340CC-80DB-CEA1-522B-FBC944371EBE}"/>
              </a:ext>
            </a:extLst>
          </p:cNvPr>
          <p:cNvCxnSpPr>
            <a:cxnSpLocks/>
          </p:cNvCxnSpPr>
          <p:nvPr/>
        </p:nvCxnSpPr>
        <p:spPr>
          <a:xfrm>
            <a:off x="591020" y="4560850"/>
            <a:ext cx="68022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8F6EBD-2ADC-1AEB-3787-4C9CB0D0D082}"/>
              </a:ext>
            </a:extLst>
          </p:cNvPr>
          <p:cNvCxnSpPr>
            <a:cxnSpLocks/>
          </p:cNvCxnSpPr>
          <p:nvPr/>
        </p:nvCxnSpPr>
        <p:spPr>
          <a:xfrm>
            <a:off x="2152191" y="2352909"/>
            <a:ext cx="0" cy="220794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F1DC98-F41E-DA22-BB29-A071E45FC798}"/>
              </a:ext>
            </a:extLst>
          </p:cNvPr>
          <p:cNvSpPr txBox="1"/>
          <p:nvPr/>
        </p:nvSpPr>
        <p:spPr>
          <a:xfrm>
            <a:off x="5854229" y="2061195"/>
            <a:ext cx="1149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Early Adopters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D24F0D-9BA6-1722-226A-B4AA9592FF13}"/>
              </a:ext>
            </a:extLst>
          </p:cNvPr>
          <p:cNvCxnSpPr>
            <a:cxnSpLocks/>
          </p:cNvCxnSpPr>
          <p:nvPr/>
        </p:nvCxnSpPr>
        <p:spPr>
          <a:xfrm>
            <a:off x="3798854" y="2373430"/>
            <a:ext cx="0" cy="218742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41ECAE-6149-693A-D2CC-6D15846F4552}"/>
              </a:ext>
            </a:extLst>
          </p:cNvPr>
          <p:cNvSpPr txBox="1"/>
          <p:nvPr/>
        </p:nvSpPr>
        <p:spPr>
          <a:xfrm>
            <a:off x="4147158" y="2074128"/>
            <a:ext cx="1076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Early Majority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3D67A-58CD-9E79-AA4C-BD0E2BF88114}"/>
              </a:ext>
            </a:extLst>
          </p:cNvPr>
          <p:cNvSpPr txBox="1"/>
          <p:nvPr/>
        </p:nvSpPr>
        <p:spPr>
          <a:xfrm>
            <a:off x="2440087" y="2096431"/>
            <a:ext cx="1070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Late Majority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8538C7-7FCE-3153-5450-B7529D51788D}"/>
              </a:ext>
            </a:extLst>
          </p:cNvPr>
          <p:cNvCxnSpPr>
            <a:cxnSpLocks/>
          </p:cNvCxnSpPr>
          <p:nvPr/>
        </p:nvCxnSpPr>
        <p:spPr>
          <a:xfrm>
            <a:off x="5540291" y="2373430"/>
            <a:ext cx="0" cy="218742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3731F7E-8738-079A-75FC-4C4F17894DB5}"/>
              </a:ext>
            </a:extLst>
          </p:cNvPr>
          <p:cNvSpPr txBox="1"/>
          <p:nvPr/>
        </p:nvSpPr>
        <p:spPr>
          <a:xfrm>
            <a:off x="1102221" y="2096431"/>
            <a:ext cx="701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Laggers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C6BF-8238-6D6C-EDAF-7329A4464C8F}"/>
              </a:ext>
            </a:extLst>
          </p:cNvPr>
          <p:cNvSpPr txBox="1"/>
          <p:nvPr/>
        </p:nvSpPr>
        <p:spPr>
          <a:xfrm>
            <a:off x="1917088" y="4835783"/>
            <a:ext cx="3727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Adoption of SMEs in Singapore</a:t>
            </a:r>
          </a:p>
          <a:p>
            <a:pPr algn="ctr"/>
            <a:r>
              <a:rPr lang="en-US" sz="1200" dirty="0"/>
              <a:t>Approximately 300,000 SMEs in Singapore</a:t>
            </a:r>
          </a:p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C66B22-289C-9384-041E-65A79451F01C}"/>
              </a:ext>
            </a:extLst>
          </p:cNvPr>
          <p:cNvSpPr txBox="1"/>
          <p:nvPr/>
        </p:nvSpPr>
        <p:spPr>
          <a:xfrm>
            <a:off x="4751411" y="4607732"/>
            <a:ext cx="992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Small SMEs (26%)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B12892-BB6C-C9FE-82E3-7DB9386663D5}"/>
              </a:ext>
            </a:extLst>
          </p:cNvPr>
          <p:cNvSpPr txBox="1"/>
          <p:nvPr/>
        </p:nvSpPr>
        <p:spPr>
          <a:xfrm>
            <a:off x="1916037" y="4601367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Micro-SMEs (70%)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64541F4-C922-DF08-5064-D4801037143A}"/>
              </a:ext>
            </a:extLst>
          </p:cNvPr>
          <p:cNvCxnSpPr>
            <a:cxnSpLocks/>
          </p:cNvCxnSpPr>
          <p:nvPr/>
        </p:nvCxnSpPr>
        <p:spPr>
          <a:xfrm>
            <a:off x="591020" y="4709089"/>
            <a:ext cx="1326068" cy="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A1E351-D6AF-1EC3-6D0C-4F26D6529B9D}"/>
              </a:ext>
            </a:extLst>
          </p:cNvPr>
          <p:cNvCxnSpPr>
            <a:cxnSpLocks/>
          </p:cNvCxnSpPr>
          <p:nvPr/>
        </p:nvCxnSpPr>
        <p:spPr>
          <a:xfrm>
            <a:off x="2908619" y="4709089"/>
            <a:ext cx="1171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1C444B0-27BF-F6D5-A0A5-FB013BB28AAB}"/>
              </a:ext>
            </a:extLst>
          </p:cNvPr>
          <p:cNvCxnSpPr>
            <a:cxnSpLocks/>
          </p:cNvCxnSpPr>
          <p:nvPr/>
        </p:nvCxnSpPr>
        <p:spPr>
          <a:xfrm flipV="1">
            <a:off x="591020" y="4623969"/>
            <a:ext cx="0" cy="17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D62F28C-661F-F0BE-CC05-EC1588FB6EF1}"/>
              </a:ext>
            </a:extLst>
          </p:cNvPr>
          <p:cNvCxnSpPr>
            <a:cxnSpLocks/>
          </p:cNvCxnSpPr>
          <p:nvPr/>
        </p:nvCxnSpPr>
        <p:spPr>
          <a:xfrm flipV="1">
            <a:off x="4080252" y="4626684"/>
            <a:ext cx="0" cy="17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13293EB-4CEE-551D-AD3F-4E9F2DA74ED1}"/>
              </a:ext>
            </a:extLst>
          </p:cNvPr>
          <p:cNvCxnSpPr>
            <a:cxnSpLocks/>
          </p:cNvCxnSpPr>
          <p:nvPr/>
        </p:nvCxnSpPr>
        <p:spPr>
          <a:xfrm>
            <a:off x="5715006" y="4705375"/>
            <a:ext cx="8036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562DDE-541C-A34C-C8AC-451EC02CC852}"/>
              </a:ext>
            </a:extLst>
          </p:cNvPr>
          <p:cNvCxnSpPr>
            <a:cxnSpLocks/>
          </p:cNvCxnSpPr>
          <p:nvPr/>
        </p:nvCxnSpPr>
        <p:spPr>
          <a:xfrm flipV="1">
            <a:off x="6518647" y="4622970"/>
            <a:ext cx="0" cy="17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55391B-EF73-A493-B748-06E1416CA006}"/>
              </a:ext>
            </a:extLst>
          </p:cNvPr>
          <p:cNvCxnSpPr>
            <a:cxnSpLocks/>
          </p:cNvCxnSpPr>
          <p:nvPr/>
        </p:nvCxnSpPr>
        <p:spPr>
          <a:xfrm>
            <a:off x="3579775" y="4705375"/>
            <a:ext cx="1171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F04E4-5FC9-0CD0-9C27-FD1F539EE9C1}"/>
              </a:ext>
            </a:extLst>
          </p:cNvPr>
          <p:cNvSpPr txBox="1"/>
          <p:nvPr/>
        </p:nvSpPr>
        <p:spPr>
          <a:xfrm>
            <a:off x="7566750" y="2150830"/>
            <a:ext cx="43627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Early Adopter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[Business with Established Data Teams and Infrastructure]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Supplementary tool for Non-technical Personal to query data on the fly for insights. </a:t>
            </a:r>
          </a:p>
          <a:p>
            <a:pPr marL="0" indent="0">
              <a:buNone/>
            </a:pPr>
            <a:r>
              <a:rPr lang="en-US" sz="1600" dirty="0"/>
              <a:t>Majority </a:t>
            </a:r>
          </a:p>
          <a:p>
            <a:pPr marL="0" indent="0">
              <a:buNone/>
            </a:pPr>
            <a:r>
              <a:rPr lang="en-US" sz="1000" dirty="0"/>
              <a:t>[Business on the data journey]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Exploratory tool for businesses to engage their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Supplementary tool for Non-technical Personal to query data on the fly for insights.</a:t>
            </a:r>
          </a:p>
          <a:p>
            <a:pPr marL="0" indent="0">
              <a:buNone/>
            </a:pPr>
            <a:r>
              <a:rPr lang="en-US" sz="1600" dirty="0"/>
              <a:t>Laggers</a:t>
            </a:r>
          </a:p>
          <a:p>
            <a:pPr marL="0" indent="0">
              <a:buNone/>
            </a:pPr>
            <a:r>
              <a:rPr lang="en-US" sz="1000" dirty="0"/>
              <a:t>[Business with no data emphasis]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Future Targets – to collaborate with data training organizations to educate and inform on data opportunity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690B7E3-1E49-0BB0-F71F-0F97AD9860E6}"/>
              </a:ext>
            </a:extLst>
          </p:cNvPr>
          <p:cNvSpPr txBox="1"/>
          <p:nvPr/>
        </p:nvSpPr>
        <p:spPr>
          <a:xfrm>
            <a:off x="492440" y="1646613"/>
            <a:ext cx="536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Illustration of Data Adoption of SMEs in Singapore</a:t>
            </a: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39222977-F27A-598F-7321-F6A928FB3FA7}"/>
              </a:ext>
            </a:extLst>
          </p:cNvPr>
          <p:cNvSpPr/>
          <p:nvPr/>
        </p:nvSpPr>
        <p:spPr>
          <a:xfrm>
            <a:off x="680224" y="2582791"/>
            <a:ext cx="6322742" cy="1911150"/>
          </a:xfrm>
          <a:custGeom>
            <a:avLst/>
            <a:gdLst>
              <a:gd name="connsiteX0" fmla="*/ 0 w 6322742"/>
              <a:gd name="connsiteY0" fmla="*/ 4292 h 1911150"/>
              <a:gd name="connsiteX1" fmla="*/ 512956 w 6322742"/>
              <a:gd name="connsiteY1" fmla="*/ 4292 h 1911150"/>
              <a:gd name="connsiteX2" fmla="*/ 1237786 w 6322742"/>
              <a:gd name="connsiteY2" fmla="*/ 48897 h 1911150"/>
              <a:gd name="connsiteX3" fmla="*/ 1884556 w 6322742"/>
              <a:gd name="connsiteY3" fmla="*/ 126955 h 1911150"/>
              <a:gd name="connsiteX4" fmla="*/ 2575932 w 6322742"/>
              <a:gd name="connsiteY4" fmla="*/ 271921 h 1911150"/>
              <a:gd name="connsiteX5" fmla="*/ 3401122 w 6322742"/>
              <a:gd name="connsiteY5" fmla="*/ 573004 h 1911150"/>
              <a:gd name="connsiteX6" fmla="*/ 4003288 w 6322742"/>
              <a:gd name="connsiteY6" fmla="*/ 1030204 h 1911150"/>
              <a:gd name="connsiteX7" fmla="*/ 4337825 w 6322742"/>
              <a:gd name="connsiteY7" fmla="*/ 1387043 h 1911150"/>
              <a:gd name="connsiteX8" fmla="*/ 4538547 w 6322742"/>
              <a:gd name="connsiteY8" fmla="*/ 1587765 h 1911150"/>
              <a:gd name="connsiteX9" fmla="*/ 4716966 w 6322742"/>
              <a:gd name="connsiteY9" fmla="*/ 1699277 h 1911150"/>
              <a:gd name="connsiteX10" fmla="*/ 4962293 w 6322742"/>
              <a:gd name="connsiteY10" fmla="*/ 1788487 h 1911150"/>
              <a:gd name="connsiteX11" fmla="*/ 5452947 w 6322742"/>
              <a:gd name="connsiteY11" fmla="*/ 1866546 h 1911150"/>
              <a:gd name="connsiteX12" fmla="*/ 6322742 w 6322742"/>
              <a:gd name="connsiteY12" fmla="*/ 1911150 h 19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22742" h="1911150">
                <a:moveTo>
                  <a:pt x="0" y="4292"/>
                </a:moveTo>
                <a:cubicBezTo>
                  <a:pt x="153329" y="575"/>
                  <a:pt x="306658" y="-3142"/>
                  <a:pt x="512956" y="4292"/>
                </a:cubicBezTo>
                <a:cubicBezTo>
                  <a:pt x="719254" y="11726"/>
                  <a:pt x="1009186" y="28453"/>
                  <a:pt x="1237786" y="48897"/>
                </a:cubicBezTo>
                <a:cubicBezTo>
                  <a:pt x="1466386" y="69341"/>
                  <a:pt x="1661532" y="89784"/>
                  <a:pt x="1884556" y="126955"/>
                </a:cubicBezTo>
                <a:cubicBezTo>
                  <a:pt x="2107580" y="164126"/>
                  <a:pt x="2323171" y="197580"/>
                  <a:pt x="2575932" y="271921"/>
                </a:cubicBezTo>
                <a:cubicBezTo>
                  <a:pt x="2828693" y="346262"/>
                  <a:pt x="3163229" y="446624"/>
                  <a:pt x="3401122" y="573004"/>
                </a:cubicBezTo>
                <a:cubicBezTo>
                  <a:pt x="3639015" y="699384"/>
                  <a:pt x="3847171" y="894531"/>
                  <a:pt x="4003288" y="1030204"/>
                </a:cubicBezTo>
                <a:cubicBezTo>
                  <a:pt x="4159405" y="1165877"/>
                  <a:pt x="4248615" y="1294116"/>
                  <a:pt x="4337825" y="1387043"/>
                </a:cubicBezTo>
                <a:cubicBezTo>
                  <a:pt x="4427035" y="1479970"/>
                  <a:pt x="4475357" y="1535726"/>
                  <a:pt x="4538547" y="1587765"/>
                </a:cubicBezTo>
                <a:cubicBezTo>
                  <a:pt x="4601737" y="1639804"/>
                  <a:pt x="4646342" y="1665823"/>
                  <a:pt x="4716966" y="1699277"/>
                </a:cubicBezTo>
                <a:cubicBezTo>
                  <a:pt x="4787590" y="1732731"/>
                  <a:pt x="4839630" y="1760609"/>
                  <a:pt x="4962293" y="1788487"/>
                </a:cubicBezTo>
                <a:cubicBezTo>
                  <a:pt x="5084957" y="1816365"/>
                  <a:pt x="5226206" y="1846102"/>
                  <a:pt x="5452947" y="1866546"/>
                </a:cubicBezTo>
                <a:cubicBezTo>
                  <a:pt x="5679688" y="1886990"/>
                  <a:pt x="6001215" y="1899070"/>
                  <a:pt x="6322742" y="19111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25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Adoption – Target Personas </a:t>
            </a:r>
            <a:r>
              <a:rPr lang="en-US" sz="1200" dirty="0"/>
              <a:t>by Data Appetite and Availability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A52BF58-D52D-7974-77F6-E776359F407B}"/>
              </a:ext>
            </a:extLst>
          </p:cNvPr>
          <p:cNvSpPr txBox="1">
            <a:spLocks/>
          </p:cNvSpPr>
          <p:nvPr/>
        </p:nvSpPr>
        <p:spPr>
          <a:xfrm>
            <a:off x="4337223" y="1825625"/>
            <a:ext cx="7016577" cy="40115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Early Adopter </a:t>
            </a:r>
            <a:r>
              <a:rPr lang="en-US" sz="1400" dirty="0"/>
              <a:t>[Business with High Data Appetite]</a:t>
            </a:r>
          </a:p>
          <a:p>
            <a:pPr marL="0" indent="0">
              <a:buNone/>
            </a:pPr>
            <a:r>
              <a:rPr lang="en-US" sz="1400" dirty="0" err="1"/>
              <a:t>AI.lean</a:t>
            </a:r>
            <a:r>
              <a:rPr lang="en-US" sz="1400" dirty="0"/>
              <a:t> aims to make an immediate impact to these businesses by providing a/an:</a:t>
            </a:r>
          </a:p>
          <a:p>
            <a:r>
              <a:rPr lang="en-US" sz="1400" dirty="0"/>
              <a:t>exploratory tool for them to engage their data [A1]</a:t>
            </a:r>
          </a:p>
          <a:p>
            <a:r>
              <a:rPr lang="en-US" sz="1400" dirty="0"/>
              <a:t>consulting services and exploratory tool for them to engage their data [A2]  </a:t>
            </a:r>
          </a:p>
          <a:p>
            <a:pPr marL="0" indent="0">
              <a:buNone/>
            </a:pPr>
            <a:r>
              <a:rPr lang="en-US" dirty="0"/>
              <a:t>Majority </a:t>
            </a:r>
            <a:r>
              <a:rPr lang="en-US" sz="1400" dirty="0"/>
              <a:t>[Businesses with High Data Availability]</a:t>
            </a:r>
          </a:p>
          <a:p>
            <a:pPr marL="0" indent="0">
              <a:buNone/>
            </a:pPr>
            <a:r>
              <a:rPr lang="en-US" sz="1400" dirty="0"/>
              <a:t>These businesses are believed to follow suit once the benefits of </a:t>
            </a:r>
          </a:p>
          <a:p>
            <a:r>
              <a:rPr lang="en-US" sz="1400" dirty="0"/>
              <a:t>Future </a:t>
            </a:r>
            <a:r>
              <a:rPr lang="en-US" sz="1400" dirty="0" err="1"/>
              <a:t>Explor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dirty="0"/>
              <a:t>Laggers </a:t>
            </a:r>
            <a:r>
              <a:rPr lang="en-US" sz="1400" dirty="0"/>
              <a:t>[Business with Low Data Appetite]</a:t>
            </a:r>
          </a:p>
          <a:p>
            <a:r>
              <a:rPr lang="en-US" sz="1400" dirty="0"/>
              <a:t>Future Targets – to collaborate with data training organizations to educate and inform on data opportunity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9B7FD7-4685-6D91-6B95-62811449A45C}"/>
              </a:ext>
            </a:extLst>
          </p:cNvPr>
          <p:cNvGrpSpPr/>
          <p:nvPr/>
        </p:nvGrpSpPr>
        <p:grpSpPr>
          <a:xfrm>
            <a:off x="216039" y="1848531"/>
            <a:ext cx="4121184" cy="4011514"/>
            <a:chOff x="-82526" y="1456293"/>
            <a:chExt cx="4654526" cy="50462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92B987-726B-92FA-C113-3C6F8A70F2FC}"/>
                </a:ext>
              </a:extLst>
            </p:cNvPr>
            <p:cNvSpPr/>
            <p:nvPr/>
          </p:nvSpPr>
          <p:spPr>
            <a:xfrm>
              <a:off x="379140" y="1825623"/>
              <a:ext cx="3813719" cy="43075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87DF4C4-1019-B1F0-D4B0-378673CECBD3}"/>
                </a:ext>
              </a:extLst>
            </p:cNvPr>
            <p:cNvCxnSpPr>
              <a:cxnSpLocks/>
              <a:stCxn id="3" idx="1"/>
              <a:endCxn id="3" idx="3"/>
            </p:cNvCxnSpPr>
            <p:nvPr/>
          </p:nvCxnSpPr>
          <p:spPr>
            <a:xfrm>
              <a:off x="379140" y="3979397"/>
              <a:ext cx="3813719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A2A2E7-FFDB-52FD-ECA2-6ED54FE1C7B6}"/>
                </a:ext>
              </a:extLst>
            </p:cNvPr>
            <p:cNvCxnSpPr>
              <a:cxnSpLocks/>
              <a:stCxn id="3" idx="0"/>
              <a:endCxn id="3" idx="2"/>
            </p:cNvCxnSpPr>
            <p:nvPr/>
          </p:nvCxnSpPr>
          <p:spPr>
            <a:xfrm>
              <a:off x="2286000" y="1825623"/>
              <a:ext cx="0" cy="4307546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ED6359-A681-11A1-0D5F-FCA6936EC17C}"/>
                </a:ext>
              </a:extLst>
            </p:cNvPr>
            <p:cNvSpPr txBox="1"/>
            <p:nvPr/>
          </p:nvSpPr>
          <p:spPr>
            <a:xfrm>
              <a:off x="-82526" y="3249323"/>
              <a:ext cx="461665" cy="146014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Data Appetite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DB184C-0185-9B9B-65BA-C61FAE05126B}"/>
                </a:ext>
              </a:extLst>
            </p:cNvPr>
            <p:cNvSpPr txBox="1"/>
            <p:nvPr/>
          </p:nvSpPr>
          <p:spPr>
            <a:xfrm>
              <a:off x="1393673" y="6133171"/>
              <a:ext cx="1784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Availability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D04A0E7-F034-DEBE-278F-5A2D63B580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141" y="1456293"/>
              <a:ext cx="0" cy="46768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C221217-AD80-1A77-0633-7A6D5A29194A}"/>
                </a:ext>
              </a:extLst>
            </p:cNvPr>
            <p:cNvCxnSpPr>
              <a:cxnSpLocks/>
            </p:cNvCxnSpPr>
            <p:nvPr/>
          </p:nvCxnSpPr>
          <p:spPr>
            <a:xfrm>
              <a:off x="379141" y="6133171"/>
              <a:ext cx="41928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04AED29A-4ED4-2B6C-6E4C-5FC6409F29DA}"/>
              </a:ext>
            </a:extLst>
          </p:cNvPr>
          <p:cNvSpPr/>
          <p:nvPr/>
        </p:nvSpPr>
        <p:spPr>
          <a:xfrm rot="4779031">
            <a:off x="1360712" y="1612856"/>
            <a:ext cx="1849690" cy="3145443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7B4F61-F0F0-4820-D50D-A4A191C48338}"/>
              </a:ext>
            </a:extLst>
          </p:cNvPr>
          <p:cNvSpPr txBox="1"/>
          <p:nvPr/>
        </p:nvSpPr>
        <p:spPr>
          <a:xfrm>
            <a:off x="838200" y="2211970"/>
            <a:ext cx="8611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Target Market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6888E2E-DAB3-904E-016C-1F1819B6969C}"/>
              </a:ext>
            </a:extLst>
          </p:cNvPr>
          <p:cNvSpPr/>
          <p:nvPr/>
        </p:nvSpPr>
        <p:spPr>
          <a:xfrm>
            <a:off x="3281007" y="3017102"/>
            <a:ext cx="123825" cy="123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E04E2C1-4C64-56E5-3587-F4DC3F216199}"/>
              </a:ext>
            </a:extLst>
          </p:cNvPr>
          <p:cNvSpPr/>
          <p:nvPr/>
        </p:nvSpPr>
        <p:spPr>
          <a:xfrm>
            <a:off x="2965737" y="4579714"/>
            <a:ext cx="126864" cy="1268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1C2061E-700D-2611-BA3B-16222E0109F4}"/>
              </a:ext>
            </a:extLst>
          </p:cNvPr>
          <p:cNvCxnSpPr/>
          <p:nvPr/>
        </p:nvCxnSpPr>
        <p:spPr>
          <a:xfrm flipV="1">
            <a:off x="3027083" y="3541576"/>
            <a:ext cx="0" cy="988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riangle 72">
            <a:extLst>
              <a:ext uri="{FF2B5EF4-FFF2-40B4-BE49-F238E27FC236}">
                <a16:creationId xmlns:a16="http://schemas.microsoft.com/office/drawing/2014/main" id="{EFB0FA81-1F44-F1AD-ED97-76133C47A51E}"/>
              </a:ext>
            </a:extLst>
          </p:cNvPr>
          <p:cNvSpPr>
            <a:spLocks noChangeAspect="1"/>
          </p:cNvSpPr>
          <p:nvPr/>
        </p:nvSpPr>
        <p:spPr>
          <a:xfrm>
            <a:off x="1164234" y="4623564"/>
            <a:ext cx="141984" cy="122400"/>
          </a:xfrm>
          <a:prstGeom prst="triangle">
            <a:avLst/>
          </a:prstGeom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E397FEC-972E-08F8-037E-B7F709AABE96}"/>
              </a:ext>
            </a:extLst>
          </p:cNvPr>
          <p:cNvCxnSpPr>
            <a:cxnSpLocks/>
          </p:cNvCxnSpPr>
          <p:nvPr/>
        </p:nvCxnSpPr>
        <p:spPr>
          <a:xfrm flipV="1">
            <a:off x="1308942" y="3329143"/>
            <a:ext cx="1385311" cy="1305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FA3BBA7-071D-FE08-C45E-0AA9D7ED798A}"/>
              </a:ext>
            </a:extLst>
          </p:cNvPr>
          <p:cNvGrpSpPr/>
          <p:nvPr/>
        </p:nvGrpSpPr>
        <p:grpSpPr>
          <a:xfrm>
            <a:off x="624804" y="5879152"/>
            <a:ext cx="3188237" cy="476091"/>
            <a:chOff x="1250431" y="6233532"/>
            <a:chExt cx="3188237" cy="476091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762335D-DE11-BF66-C6BD-74D49F6646C2}"/>
                </a:ext>
              </a:extLst>
            </p:cNvPr>
            <p:cNvGrpSpPr/>
            <p:nvPr/>
          </p:nvGrpSpPr>
          <p:grpSpPr>
            <a:xfrm>
              <a:off x="1338479" y="6461097"/>
              <a:ext cx="3100189" cy="248526"/>
              <a:chOff x="624804" y="6427644"/>
              <a:chExt cx="3100189" cy="2485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7AB2218-0D50-ADBE-89A3-FE33DB55DB70}"/>
                  </a:ext>
                </a:extLst>
              </p:cNvPr>
              <p:cNvGrpSpPr/>
              <p:nvPr/>
            </p:nvGrpSpPr>
            <p:grpSpPr>
              <a:xfrm>
                <a:off x="624804" y="6428931"/>
                <a:ext cx="1168205" cy="246221"/>
                <a:chOff x="2762575" y="1844340"/>
                <a:chExt cx="1168205" cy="246221"/>
              </a:xfrm>
            </p:grpSpPr>
            <p:sp>
              <p:nvSpPr>
                <p:cNvPr id="62" name="Rounded Rectangle 61">
                  <a:extLst>
                    <a:ext uri="{FF2B5EF4-FFF2-40B4-BE49-F238E27FC236}">
                      <a16:creationId xmlns:a16="http://schemas.microsoft.com/office/drawing/2014/main" id="{CB4A400F-906A-6EC9-A778-F1F70A29551B}"/>
                    </a:ext>
                  </a:extLst>
                </p:cNvPr>
                <p:cNvSpPr/>
                <p:nvPr/>
              </p:nvSpPr>
              <p:spPr>
                <a:xfrm>
                  <a:off x="2762575" y="1893362"/>
                  <a:ext cx="123825" cy="123825"/>
                </a:xfrm>
                <a:prstGeom prst="roundRect">
                  <a:avLst/>
                </a:prstGeom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8A4DBB0-E1A4-B1F6-DDCB-A75D3F0077CD}"/>
                    </a:ext>
                  </a:extLst>
                </p:cNvPr>
                <p:cNvSpPr txBox="1"/>
                <p:nvPr/>
              </p:nvSpPr>
              <p:spPr>
                <a:xfrm>
                  <a:off x="2897974" y="1844340"/>
                  <a:ext cx="10328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Early Adopter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6D694F05-C6C3-1C73-1365-131E0053A311}"/>
                  </a:ext>
                </a:extLst>
              </p:cNvPr>
              <p:cNvGrpSpPr/>
              <p:nvPr/>
            </p:nvGrpSpPr>
            <p:grpSpPr>
              <a:xfrm>
                <a:off x="1744169" y="6429949"/>
                <a:ext cx="1166482" cy="246221"/>
                <a:chOff x="2764000" y="2066406"/>
                <a:chExt cx="1166482" cy="246221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4C88D3C-CF0B-4728-9168-B8360AB21F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64000" y="2120187"/>
                  <a:ext cx="122400" cy="122400"/>
                </a:xfrm>
                <a:prstGeom prst="ellipse">
                  <a:avLst/>
                </a:prstGeom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BB919C9-20A1-F043-C3B1-FB7705381F5A}"/>
                    </a:ext>
                  </a:extLst>
                </p:cNvPr>
                <p:cNvSpPr txBox="1"/>
                <p:nvPr/>
              </p:nvSpPr>
              <p:spPr>
                <a:xfrm>
                  <a:off x="2897676" y="2066406"/>
                  <a:ext cx="10328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Majority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B318D96-C08F-2360-94B7-50F31663478E}"/>
                  </a:ext>
                </a:extLst>
              </p:cNvPr>
              <p:cNvGrpSpPr/>
              <p:nvPr/>
            </p:nvGrpSpPr>
            <p:grpSpPr>
              <a:xfrm>
                <a:off x="2557086" y="6427644"/>
                <a:ext cx="1167907" cy="246221"/>
                <a:chOff x="2762575" y="2265962"/>
                <a:chExt cx="1167907" cy="246221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2D606ED-D5AA-C444-C708-DDCE3D8C2249}"/>
                    </a:ext>
                  </a:extLst>
                </p:cNvPr>
                <p:cNvSpPr txBox="1"/>
                <p:nvPr/>
              </p:nvSpPr>
              <p:spPr>
                <a:xfrm>
                  <a:off x="2897676" y="2265962"/>
                  <a:ext cx="10328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Laggers</a:t>
                  </a:r>
                </a:p>
              </p:txBody>
            </p:sp>
            <p:sp>
              <p:nvSpPr>
                <p:cNvPr id="72" name="Triangle 71">
                  <a:extLst>
                    <a:ext uri="{FF2B5EF4-FFF2-40B4-BE49-F238E27FC236}">
                      <a16:creationId xmlns:a16="http://schemas.microsoft.com/office/drawing/2014/main" id="{23887ADD-377E-4F98-1087-42B20ED93D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62575" y="2318982"/>
                  <a:ext cx="141984" cy="122400"/>
                </a:xfrm>
                <a:prstGeom prst="triangle">
                  <a:avLst/>
                </a:prstGeom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3287202-C004-D035-91E8-B9EB347B48F1}"/>
                </a:ext>
              </a:extLst>
            </p:cNvPr>
            <p:cNvSpPr txBox="1"/>
            <p:nvPr/>
          </p:nvSpPr>
          <p:spPr>
            <a:xfrm>
              <a:off x="1250431" y="6233532"/>
              <a:ext cx="69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Legend</a:t>
              </a:r>
            </a:p>
          </p:txBody>
        </p:sp>
      </p:grp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D3A64509-D00B-EC26-F8AB-BEB0DD62E406}"/>
              </a:ext>
            </a:extLst>
          </p:cNvPr>
          <p:cNvSpPr/>
          <p:nvPr/>
        </p:nvSpPr>
        <p:spPr>
          <a:xfrm>
            <a:off x="1493099" y="2779213"/>
            <a:ext cx="123825" cy="123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E19CD8-8989-0C68-C5D5-21178E1482DD}"/>
              </a:ext>
            </a:extLst>
          </p:cNvPr>
          <p:cNvSpPr txBox="1"/>
          <p:nvPr/>
        </p:nvSpPr>
        <p:spPr>
          <a:xfrm>
            <a:off x="3189602" y="2810191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CF08BF-256C-2643-973D-329AAE5F32CA}"/>
              </a:ext>
            </a:extLst>
          </p:cNvPr>
          <p:cNvSpPr txBox="1"/>
          <p:nvPr/>
        </p:nvSpPr>
        <p:spPr>
          <a:xfrm>
            <a:off x="1390543" y="2560874"/>
            <a:ext cx="3289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1496759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80CF-25A8-D9F2-6F15-BA6ECE18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Validation – Need More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26738-A204-76F5-9E52-AF17CA29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Competitor Sales – Tableau, </a:t>
            </a:r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Our Target market, purchasing power, habits of customer</a:t>
            </a:r>
          </a:p>
        </p:txBody>
      </p:sp>
    </p:spTree>
    <p:extLst>
      <p:ext uri="{BB962C8B-B14F-4D97-AF65-F5344CB8AC3E}">
        <p14:creationId xmlns:p14="http://schemas.microsoft.com/office/powerpoint/2010/main" val="364791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4BB1650-B616-4EFB-9FB7-5D93104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ADAA3-8F8A-CD32-1786-25764D64B5A7}"/>
              </a:ext>
            </a:extLst>
          </p:cNvPr>
          <p:cNvSpPr txBox="1">
            <a:spLocks/>
          </p:cNvSpPr>
          <p:nvPr/>
        </p:nvSpPr>
        <p:spPr>
          <a:xfrm>
            <a:off x="1188720" y="1188720"/>
            <a:ext cx="5369029" cy="448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84048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</a:pPr>
            <a:endParaRPr lang="en-US" cap="all" dirty="0">
              <a:latin typeface="+mn-lt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7C962-A905-4168-832D-BF622B38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527850" y="0"/>
            <a:ext cx="466414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B0CAA55C-9F48-4F94-95AA-563539497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A2BB125-F278-087C-28D1-B4F79AA1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027" y="1252182"/>
            <a:ext cx="3132162" cy="51447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cap="all" dirty="0" err="1">
                <a:solidFill>
                  <a:schemeClr val="bg2"/>
                </a:solidFill>
              </a:rPr>
              <a:t>AI.LeaN</a:t>
            </a:r>
            <a:br>
              <a:rPr lang="en-US" sz="1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br>
              <a:rPr lang="en-US" sz="1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br>
              <a:rPr lang="en-US" sz="1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br>
              <a:rPr lang="en-US" sz="1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br>
              <a:rPr lang="en-US" sz="1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br>
              <a:rPr lang="en-US" sz="1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endParaRPr lang="en-US" sz="1800" b="1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8A2C-638E-1746-0E4D-A9766E34257E}"/>
              </a:ext>
            </a:extLst>
          </p:cNvPr>
          <p:cNvSpPr>
            <a:spLocks/>
          </p:cNvSpPr>
          <p:nvPr/>
        </p:nvSpPr>
        <p:spPr>
          <a:xfrm>
            <a:off x="1371600" y="1766655"/>
            <a:ext cx="5186149" cy="3902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b="1" dirty="0">
                <a:solidFill>
                  <a:schemeClr val="tx2"/>
                </a:solidFill>
              </a:rPr>
              <a:t>Value Proposition - AI.lean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</a:rPr>
              <a:t>AI.lean is an Artificial Intelligence (AI) platform that functions as a “Robotic” Data Analyst and Engineer. She is trained to harness years of Data Analytics and Visualization methodologist to produced Industry Standard Business Intelligence Dashboards.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</a:rPr>
              <a:t>As AI.lean evolves, she will go beyond Business Intelligence to produce data actionable insights to facilitate business growth and cost reduction.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</a:rPr>
              <a:t>AI.lean </a:t>
            </a:r>
            <a:r>
              <a:rPr lang="en-US" b="1" dirty="0">
                <a:solidFill>
                  <a:schemeClr val="tx2"/>
                </a:solidFill>
              </a:rPr>
              <a:t>IS</a:t>
            </a:r>
            <a:r>
              <a:rPr lang="en-US" dirty="0">
                <a:solidFill>
                  <a:schemeClr val="tx2"/>
                </a:solidFill>
              </a:rPr>
              <a:t> a Data Analyst &amp; Engineer at less than a faction of the cost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05171E-AC83-780C-F454-CD5F4D00ED97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3282695" cy="780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278D4-7F8C-C53F-FD7F-7B4DED0D4567}"/>
              </a:ext>
            </a:extLst>
          </p:cNvPr>
          <p:cNvSpPr txBox="1"/>
          <p:nvPr/>
        </p:nvSpPr>
        <p:spPr>
          <a:xfrm>
            <a:off x="8523027" y="1831239"/>
            <a:ext cx="3364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“Robotic” Data Analyst &amp; Engineer</a:t>
            </a: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Utilizes Artificial Intelligence (AI) to generate impactful visualizations based on industry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Evolves to produce Actionable Insights for business growth and cost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35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3B9C-BBD7-2A3A-7225-C7836A20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EF47-1A50-ADC4-03AE-2CE7B3B9A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service for analysis and train model</a:t>
            </a:r>
          </a:p>
        </p:txBody>
      </p:sp>
    </p:spTree>
    <p:extLst>
      <p:ext uri="{BB962C8B-B14F-4D97-AF65-F5344CB8AC3E}">
        <p14:creationId xmlns:p14="http://schemas.microsoft.com/office/powerpoint/2010/main" val="822500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F506-C6D3-616F-AC0D-942B812F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B9D3-FB4E-A4F7-AB9E-57C38457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SMEs in Singapore</a:t>
            </a:r>
          </a:p>
          <a:p>
            <a:r>
              <a:rPr lang="en-US" dirty="0"/>
              <a:t>Continual Expansion – New companies spawn rate</a:t>
            </a:r>
          </a:p>
        </p:txBody>
      </p:sp>
    </p:spTree>
    <p:extLst>
      <p:ext uri="{BB962C8B-B14F-4D97-AF65-F5344CB8AC3E}">
        <p14:creationId xmlns:p14="http://schemas.microsoft.com/office/powerpoint/2010/main" val="2946760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3BAD-C6A0-E3C6-29D9-DCC62991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8415-5B71-7D08-C4C1-28A588B58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We are a tool built for the </a:t>
            </a:r>
            <a:r>
              <a:rPr lang="en-US" b="1" dirty="0"/>
              <a:t>Business!</a:t>
            </a:r>
          </a:p>
          <a:p>
            <a:endParaRPr lang="en-US" dirty="0"/>
          </a:p>
          <a:p>
            <a:r>
              <a:rPr lang="en-US" dirty="0"/>
              <a:t>Tableau Pulse (AI assisted Charting) – Built for the Data Analyst</a:t>
            </a:r>
          </a:p>
          <a:p>
            <a:r>
              <a:rPr lang="en-US" dirty="0"/>
              <a:t>Tableau (Data visualization software) – Built for the Data Analyst</a:t>
            </a:r>
          </a:p>
          <a:p>
            <a:r>
              <a:rPr lang="en-US" dirty="0"/>
              <a:t>Qlik Sense </a:t>
            </a:r>
          </a:p>
          <a:p>
            <a:r>
              <a:rPr lang="en-US" dirty="0"/>
              <a:t>Power BI – “Technology build for Techie”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62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3BAD-C6A0-E3C6-29D9-DCC62991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8415-5B71-7D08-C4C1-28A588B58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75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are a tool built for the </a:t>
            </a:r>
            <a:r>
              <a:rPr lang="en-US" b="1" dirty="0"/>
              <a:t>Business!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B5638B-7EBB-52FD-B91D-007DEF17A29B}"/>
              </a:ext>
            </a:extLst>
          </p:cNvPr>
          <p:cNvSpPr/>
          <p:nvPr/>
        </p:nvSpPr>
        <p:spPr>
          <a:xfrm>
            <a:off x="4550191" y="2449315"/>
            <a:ext cx="2061079" cy="211888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43CA7C-F061-3BC3-A14A-C9BA52BBDD5C}"/>
              </a:ext>
            </a:extLst>
          </p:cNvPr>
          <p:cNvSpPr/>
          <p:nvPr/>
        </p:nvSpPr>
        <p:spPr>
          <a:xfrm>
            <a:off x="5580729" y="2449315"/>
            <a:ext cx="2061079" cy="211888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5EA7C-862C-EF93-D983-0262073E5DED}"/>
              </a:ext>
            </a:extLst>
          </p:cNvPr>
          <p:cNvSpPr/>
          <p:nvPr/>
        </p:nvSpPr>
        <p:spPr>
          <a:xfrm>
            <a:off x="5065460" y="3429000"/>
            <a:ext cx="2061079" cy="211888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6BDA3-F24A-DD07-82AE-949BF85E9D2D}"/>
              </a:ext>
            </a:extLst>
          </p:cNvPr>
          <p:cNvSpPr txBox="1"/>
          <p:nvPr/>
        </p:nvSpPr>
        <p:spPr>
          <a:xfrm>
            <a:off x="1330610" y="2541402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Tableau Pulse</a:t>
            </a:r>
          </a:p>
          <a:p>
            <a:r>
              <a:rPr lang="en-US" sz="1200" dirty="0"/>
              <a:t>AI assisted Charting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9432C-495E-FB97-19AF-5C9FB2155069}"/>
              </a:ext>
            </a:extLst>
          </p:cNvPr>
          <p:cNvSpPr txBox="1"/>
          <p:nvPr/>
        </p:nvSpPr>
        <p:spPr>
          <a:xfrm>
            <a:off x="4105998" y="2470739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3EB43-C158-A6DF-AB87-1D24B2465CBF}"/>
              </a:ext>
            </a:extLst>
          </p:cNvPr>
          <p:cNvSpPr txBox="1"/>
          <p:nvPr/>
        </p:nvSpPr>
        <p:spPr>
          <a:xfrm>
            <a:off x="7268692" y="2470739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Engineer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7375B9-DA83-A6B8-16FF-BD59BE153ECE}"/>
              </a:ext>
            </a:extLst>
          </p:cNvPr>
          <p:cNvSpPr txBox="1"/>
          <p:nvPr/>
        </p:nvSpPr>
        <p:spPr>
          <a:xfrm>
            <a:off x="5494712" y="5547884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Business Decision</a:t>
            </a:r>
          </a:p>
          <a:p>
            <a:pPr algn="ctr"/>
            <a:r>
              <a:rPr lang="en-US" sz="1000" dirty="0"/>
              <a:t>Maker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B764E7-FF41-DE40-D864-DE51CDF82F7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42499" y="2803012"/>
            <a:ext cx="32534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A5919A-92CA-B31C-70DE-FA08761D5330}"/>
              </a:ext>
            </a:extLst>
          </p:cNvPr>
          <p:cNvSpPr txBox="1"/>
          <p:nvPr/>
        </p:nvSpPr>
        <p:spPr>
          <a:xfrm>
            <a:off x="1330610" y="3116005"/>
            <a:ext cx="1658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Tableau</a:t>
            </a:r>
          </a:p>
          <a:p>
            <a:r>
              <a:rPr lang="en-US" sz="1200" dirty="0"/>
              <a:t>Visualization Software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976A28-3A5F-7DAF-748C-D1C6C961EFE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989397" y="3377615"/>
            <a:ext cx="27681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4C7A96-63D0-286F-6169-8BEA34954B66}"/>
              </a:ext>
            </a:extLst>
          </p:cNvPr>
          <p:cNvSpPr txBox="1"/>
          <p:nvPr/>
        </p:nvSpPr>
        <p:spPr>
          <a:xfrm>
            <a:off x="9379437" y="2788939"/>
            <a:ext cx="1658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Qlik Sense</a:t>
            </a:r>
          </a:p>
          <a:p>
            <a:r>
              <a:rPr lang="en-US" sz="1200" dirty="0"/>
              <a:t>Visualization Software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DE02CC-C47D-7077-EE55-54F16770205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255757" y="3050549"/>
            <a:ext cx="3123680" cy="14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06A81B-29C8-DD66-8798-518783687E15}"/>
              </a:ext>
            </a:extLst>
          </p:cNvPr>
          <p:cNvSpPr txBox="1"/>
          <p:nvPr/>
        </p:nvSpPr>
        <p:spPr>
          <a:xfrm>
            <a:off x="9379437" y="3377615"/>
            <a:ext cx="2224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Power BI</a:t>
            </a:r>
          </a:p>
          <a:p>
            <a:r>
              <a:rPr lang="en-US" sz="1200" dirty="0"/>
              <a:t>Business Intelligence Software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13C43C-961D-B210-FC25-79828301714E}"/>
              </a:ext>
            </a:extLst>
          </p:cNvPr>
          <p:cNvCxnSpPr>
            <a:cxnSpLocks/>
          </p:cNvCxnSpPr>
          <p:nvPr/>
        </p:nvCxnSpPr>
        <p:spPr>
          <a:xfrm>
            <a:off x="7197616" y="3631675"/>
            <a:ext cx="21818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77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CDE2-CA1E-2F24-098C-0DABD4C5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4C4C-6820-DDCC-4174-C18F21917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https://www.hubspot.com/startups/resources/startup-pitch-decks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5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8415-5B71-7D08-C4C1-28A588B58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7148"/>
            <a:ext cx="10515600" cy="48875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are a tool built for the </a:t>
            </a:r>
            <a:r>
              <a:rPr lang="en-US" b="1" dirty="0"/>
              <a:t>Business!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E9BBF80-F0C1-CCB6-53F4-A32CC4EF9A5F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3282695" cy="780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2DD29A-D0E7-CD2E-89B5-0ECA2584A48B}"/>
              </a:ext>
            </a:extLst>
          </p:cNvPr>
          <p:cNvGrpSpPr/>
          <p:nvPr/>
        </p:nvGrpSpPr>
        <p:grpSpPr>
          <a:xfrm>
            <a:off x="3572982" y="2516371"/>
            <a:ext cx="5897084" cy="3523641"/>
            <a:chOff x="3133505" y="2463234"/>
            <a:chExt cx="7101655" cy="404208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2FB76D4-7AA4-6DAE-80C8-8A76F09C2355}"/>
                </a:ext>
              </a:extLst>
            </p:cNvPr>
            <p:cNvGrpSpPr/>
            <p:nvPr/>
          </p:nvGrpSpPr>
          <p:grpSpPr>
            <a:xfrm>
              <a:off x="3133505" y="2463234"/>
              <a:ext cx="7101655" cy="4042084"/>
              <a:chOff x="834948" y="2347628"/>
              <a:chExt cx="7101655" cy="404208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56BDA3-F24A-DD07-82AE-949BF85E9D2D}"/>
                  </a:ext>
                </a:extLst>
              </p:cNvPr>
              <p:cNvSpPr txBox="1"/>
              <p:nvPr/>
            </p:nvSpPr>
            <p:spPr>
              <a:xfrm>
                <a:off x="5290404" y="4773799"/>
                <a:ext cx="1511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Tableau Pulse</a:t>
                </a:r>
              </a:p>
              <a:p>
                <a:r>
                  <a:rPr lang="en-US" sz="1200" dirty="0"/>
                  <a:t>AI assisted Charting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19432C-495E-FB97-19AF-5C9FB2155069}"/>
                  </a:ext>
                </a:extLst>
              </p:cNvPr>
              <p:cNvSpPr txBox="1"/>
              <p:nvPr/>
            </p:nvSpPr>
            <p:spPr>
              <a:xfrm>
                <a:off x="1403769" y="5989602"/>
                <a:ext cx="12586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Technical Barrier to</a:t>
                </a:r>
              </a:p>
              <a:p>
                <a:pPr algn="ctr"/>
                <a:r>
                  <a:rPr lang="en-US" sz="1000" dirty="0"/>
                  <a:t>Entry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13EB43-C158-A6DF-AB87-1D24B2465CBF}"/>
                  </a:ext>
                </a:extLst>
              </p:cNvPr>
              <p:cNvSpPr txBox="1"/>
              <p:nvPr/>
            </p:nvSpPr>
            <p:spPr>
              <a:xfrm>
                <a:off x="834948" y="5866491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Zero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A5919A-92CA-B31C-70DE-FA08761D5330}"/>
                  </a:ext>
                </a:extLst>
              </p:cNvPr>
              <p:cNvSpPr txBox="1"/>
              <p:nvPr/>
            </p:nvSpPr>
            <p:spPr>
              <a:xfrm>
                <a:off x="6277816" y="4281925"/>
                <a:ext cx="16587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Tableau</a:t>
                </a:r>
              </a:p>
              <a:p>
                <a:r>
                  <a:rPr lang="en-US" sz="1200" dirty="0"/>
                  <a:t>Visualization Software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4C7A96-63D0-286F-6169-8BEA34954B66}"/>
                  </a:ext>
                </a:extLst>
              </p:cNvPr>
              <p:cNvSpPr txBox="1"/>
              <p:nvPr/>
            </p:nvSpPr>
            <p:spPr>
              <a:xfrm>
                <a:off x="5266606" y="3747819"/>
                <a:ext cx="16587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Qlik Sense</a:t>
                </a:r>
              </a:p>
              <a:p>
                <a:r>
                  <a:rPr lang="en-US" sz="1200" dirty="0"/>
                  <a:t>Visualization Software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06A81B-29C8-DD66-8798-518783687E15}"/>
                  </a:ext>
                </a:extLst>
              </p:cNvPr>
              <p:cNvSpPr txBox="1"/>
              <p:nvPr/>
            </p:nvSpPr>
            <p:spPr>
              <a:xfrm>
                <a:off x="4472445" y="2743470"/>
                <a:ext cx="2224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Power BI</a:t>
                </a:r>
              </a:p>
              <a:p>
                <a:r>
                  <a:rPr lang="en-US" sz="1200" dirty="0"/>
                  <a:t>Business Intelligence Software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775405C-8618-05A8-01DE-55DD96F5BDDD}"/>
                  </a:ext>
                </a:extLst>
              </p:cNvPr>
              <p:cNvSpPr/>
              <p:nvPr/>
            </p:nvSpPr>
            <p:spPr>
              <a:xfrm>
                <a:off x="1825004" y="2470739"/>
                <a:ext cx="416209" cy="351886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15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20DCFA3-7CAC-D975-03AB-B6FBBE709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799" y="4230170"/>
                <a:ext cx="596579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8D0D14D-245E-D496-9156-8035C4AC7410}"/>
                  </a:ext>
                </a:extLst>
              </p:cNvPr>
              <p:cNvCxnSpPr/>
              <p:nvPr/>
            </p:nvCxnSpPr>
            <p:spPr>
              <a:xfrm>
                <a:off x="1266476" y="5975426"/>
                <a:ext cx="55852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D05471-A250-C035-51A7-82419C7B6477}"/>
                  </a:ext>
                </a:extLst>
              </p:cNvPr>
              <p:cNvSpPr txBox="1"/>
              <p:nvPr/>
            </p:nvSpPr>
            <p:spPr>
              <a:xfrm>
                <a:off x="834948" y="2347628"/>
                <a:ext cx="4603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Hard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CDE02CC-C47D-7077-EE55-54F167702059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>
                <a:off x="2036905" y="4009429"/>
                <a:ext cx="32297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C13C43C-961D-B210-FC25-79828301714E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>
                <a:off x="2036905" y="3005080"/>
                <a:ext cx="24355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E976A28-3A5F-7DAF-748C-D1C6C961EFEE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2036905" y="4543535"/>
                <a:ext cx="424091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2B764E7-FF41-DE40-D864-DE51CDF82F79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2036905" y="5035409"/>
                <a:ext cx="325349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30C8E67-9C7E-EF03-B04A-911FEA6262E9}"/>
                  </a:ext>
                </a:extLst>
              </p:cNvPr>
              <p:cNvSpPr txBox="1"/>
              <p:nvPr/>
            </p:nvSpPr>
            <p:spPr>
              <a:xfrm>
                <a:off x="4991110" y="5619707"/>
                <a:ext cx="1511889" cy="60020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b="1" dirty="0" err="1"/>
                  <a:t>AI.lean</a:t>
                </a:r>
                <a:endParaRPr lang="en-US" sz="1600" b="1" dirty="0"/>
              </a:p>
              <a:p>
                <a:r>
                  <a:rPr lang="en-US" sz="1200" dirty="0"/>
                  <a:t>AI Data Analyst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FA45E1-9BA1-C7FF-D0A0-79B5EBF8EABA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>
                <a:off x="2033108" y="5881317"/>
                <a:ext cx="2958003" cy="384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302089D-F7DC-4234-65D0-A52EB08EF725}"/>
                </a:ext>
              </a:extLst>
            </p:cNvPr>
            <p:cNvCxnSpPr/>
            <p:nvPr/>
          </p:nvCxnSpPr>
          <p:spPr>
            <a:xfrm>
              <a:off x="3565033" y="2586344"/>
              <a:ext cx="558528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339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E0644615-B72B-FE08-EB4A-F48932C33D15}"/>
              </a:ext>
            </a:extLst>
          </p:cNvPr>
          <p:cNvSpPr/>
          <p:nvPr/>
        </p:nvSpPr>
        <p:spPr>
          <a:xfrm>
            <a:off x="4806878" y="2928257"/>
            <a:ext cx="2578244" cy="25782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$30 </a:t>
            </a:r>
            <a:r>
              <a:rPr lang="en-US" sz="1000" b="1" dirty="0"/>
              <a:t>SGD</a:t>
            </a:r>
          </a:p>
          <a:p>
            <a:pPr algn="ctr"/>
            <a:r>
              <a:rPr lang="en-US" sz="1000" b="1" dirty="0"/>
              <a:t>Subscription Fee/Month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DC9CA2-0748-306A-BBDB-9E187A7070AB}"/>
              </a:ext>
            </a:extLst>
          </p:cNvPr>
          <p:cNvSpPr/>
          <p:nvPr/>
        </p:nvSpPr>
        <p:spPr>
          <a:xfrm>
            <a:off x="8242158" y="2983170"/>
            <a:ext cx="2578244" cy="2578244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$</a:t>
            </a:r>
            <a:r>
              <a:rPr lang="en-US" sz="3600" b="1" dirty="0"/>
              <a:t>10.8M </a:t>
            </a:r>
            <a:r>
              <a:rPr lang="en-US" sz="1000" b="1" dirty="0"/>
              <a:t>SGD </a:t>
            </a:r>
          </a:p>
          <a:p>
            <a:pPr algn="ctr"/>
            <a:r>
              <a:rPr lang="en-US" sz="1000" b="1" dirty="0"/>
              <a:t>Projected Revenue by 2030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E1A643-732D-6C6D-29FB-E28999943C72}"/>
              </a:ext>
            </a:extLst>
          </p:cNvPr>
          <p:cNvSpPr/>
          <p:nvPr/>
        </p:nvSpPr>
        <p:spPr>
          <a:xfrm>
            <a:off x="1371599" y="2928257"/>
            <a:ext cx="2578243" cy="25782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30,000</a:t>
            </a:r>
          </a:p>
          <a:p>
            <a:pPr algn="ctr"/>
            <a:r>
              <a:rPr lang="en-US" sz="1000" b="1" dirty="0"/>
              <a:t>10% SME Market Captured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DFC01F-CBD6-2259-1209-CC5D232F2EC2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3282695" cy="780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CDE433-2F69-34FC-D202-BA8B7E4DB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2845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Revenue through a </a:t>
            </a:r>
            <a:r>
              <a:rPr lang="en-US" b="1" dirty="0"/>
              <a:t>SaaS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9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97E8F7-AD19-CC53-6EB7-30F2E413282E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3282695" cy="780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48E415-1485-FD76-BA95-193A9D309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2364" y="2286000"/>
            <a:ext cx="5904611" cy="3958847"/>
          </a:xfrm>
        </p:spPr>
        <p:txBody>
          <a:bodyPr/>
          <a:lstStyle/>
          <a:p>
            <a:pPr marL="0" indent="0">
              <a:spcAft>
                <a:spcPts val="800"/>
              </a:spcAft>
              <a:buNone/>
            </a:pPr>
            <a:r>
              <a:rPr lang="en-US" b="1" dirty="0"/>
              <a:t>Go-to-market Plan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b="1" dirty="0"/>
              <a:t>Ideal Customer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dirty="0"/>
              <a:t>A business with tremendous amount of data available with a high appetite to utilize data to expand the business.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b="1" dirty="0"/>
              <a:t>A tool for all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dirty="0"/>
              <a:t>While AI.lean’s primary audience are businesses with limited resources and hence, unlikely to be data enabled, due to AI.lean being a tool “</a:t>
            </a:r>
            <a:r>
              <a:rPr lang="en-US" sz="1600" u="sng" dirty="0"/>
              <a:t>build for the business</a:t>
            </a:r>
            <a:r>
              <a:rPr lang="en-US" sz="1600" dirty="0"/>
              <a:t>”, it is complementary with businesses who are data enabled. AI.lean may serve as a supplementary tool for decision makers to perform fast, hassle free queries into their data for instant analytical results.</a:t>
            </a:r>
            <a:endParaRPr lang="en-US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ADF6F8F-CD02-E318-E389-F57709B62009}"/>
              </a:ext>
            </a:extLst>
          </p:cNvPr>
          <p:cNvGrpSpPr/>
          <p:nvPr/>
        </p:nvGrpSpPr>
        <p:grpSpPr>
          <a:xfrm>
            <a:off x="1718927" y="2821174"/>
            <a:ext cx="2888512" cy="3244487"/>
            <a:chOff x="1371600" y="2856614"/>
            <a:chExt cx="2888512" cy="32444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D1F2E9F-EB9C-E0FC-5FC1-7A006D4E7F56}"/>
                </a:ext>
              </a:extLst>
            </p:cNvPr>
            <p:cNvGrpSpPr/>
            <p:nvPr/>
          </p:nvGrpSpPr>
          <p:grpSpPr>
            <a:xfrm>
              <a:off x="1371600" y="3184215"/>
              <a:ext cx="2504421" cy="2916886"/>
              <a:chOff x="275814" y="3380635"/>
              <a:chExt cx="2504421" cy="291688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C92CDB2-226B-2278-8464-A8043DA89934}"/>
                  </a:ext>
                </a:extLst>
              </p:cNvPr>
              <p:cNvGrpSpPr/>
              <p:nvPr/>
            </p:nvGrpSpPr>
            <p:grpSpPr>
              <a:xfrm>
                <a:off x="275814" y="3380635"/>
                <a:ext cx="2504421" cy="2450154"/>
                <a:chOff x="-15015" y="3383575"/>
                <a:chExt cx="2828530" cy="3082126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4926643-231C-CA9E-9CF9-56987BDBAC6B}"/>
                    </a:ext>
                  </a:extLst>
                </p:cNvPr>
                <p:cNvSpPr/>
                <p:nvPr/>
              </p:nvSpPr>
              <p:spPr>
                <a:xfrm>
                  <a:off x="379141" y="3383575"/>
                  <a:ext cx="2434374" cy="274959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0735178-0262-B5AF-86B5-151527782CC9}"/>
                    </a:ext>
                  </a:extLst>
                </p:cNvPr>
                <p:cNvCxnSpPr>
                  <a:cxnSpLocks/>
                  <a:stCxn id="22" idx="1"/>
                  <a:endCxn id="22" idx="3"/>
                </p:cNvCxnSpPr>
                <p:nvPr/>
              </p:nvCxnSpPr>
              <p:spPr>
                <a:xfrm>
                  <a:off x="379141" y="4758372"/>
                  <a:ext cx="2434374" cy="0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ED27CF5-ED4E-F490-4CE8-3D3930F1200E}"/>
                    </a:ext>
                  </a:extLst>
                </p:cNvPr>
                <p:cNvCxnSpPr>
                  <a:cxnSpLocks/>
                  <a:stCxn id="22" idx="0"/>
                  <a:endCxn id="22" idx="2"/>
                </p:cNvCxnSpPr>
                <p:nvPr/>
              </p:nvCxnSpPr>
              <p:spPr>
                <a:xfrm>
                  <a:off x="1596329" y="3383575"/>
                  <a:ext cx="0" cy="2749594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E40504-2663-3ED6-B125-B83656F07BCC}"/>
                    </a:ext>
                  </a:extLst>
                </p:cNvPr>
                <p:cNvSpPr txBox="1"/>
                <p:nvPr/>
              </p:nvSpPr>
              <p:spPr>
                <a:xfrm>
                  <a:off x="-15015" y="4143211"/>
                  <a:ext cx="382368" cy="1047756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r>
                    <a:rPr lang="en-US" sz="1000" dirty="0"/>
                    <a:t>Data Appetite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E0297D3-991E-0001-75D4-62EBFFE5D513}"/>
                    </a:ext>
                  </a:extLst>
                </p:cNvPr>
                <p:cNvSpPr txBox="1"/>
                <p:nvPr/>
              </p:nvSpPr>
              <p:spPr>
                <a:xfrm>
                  <a:off x="1007748" y="6155972"/>
                  <a:ext cx="1177158" cy="3097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Data Availability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E891BB0-D96F-44B4-5486-0A192BD95752}"/>
                  </a:ext>
                </a:extLst>
              </p:cNvPr>
              <p:cNvGrpSpPr/>
              <p:nvPr/>
            </p:nvGrpSpPr>
            <p:grpSpPr>
              <a:xfrm>
                <a:off x="376717" y="5822448"/>
                <a:ext cx="1256253" cy="475073"/>
                <a:chOff x="1002344" y="6176828"/>
                <a:chExt cx="1256253" cy="475073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A510C759-2FE1-13A5-F898-0C50820E4569}"/>
                    </a:ext>
                  </a:extLst>
                </p:cNvPr>
                <p:cNvGrpSpPr/>
                <p:nvPr/>
              </p:nvGrpSpPr>
              <p:grpSpPr>
                <a:xfrm>
                  <a:off x="1090392" y="6405680"/>
                  <a:ext cx="1168205" cy="246221"/>
                  <a:chOff x="2514488" y="1787636"/>
                  <a:chExt cx="1168205" cy="246221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85DDC18C-43FF-FFBE-4D73-6F2E5D906050}"/>
                      </a:ext>
                    </a:extLst>
                  </p:cNvPr>
                  <p:cNvSpPr/>
                  <p:nvPr/>
                </p:nvSpPr>
                <p:spPr>
                  <a:xfrm>
                    <a:off x="2514488" y="1836658"/>
                    <a:ext cx="123825" cy="123825"/>
                  </a:xfrm>
                  <a:prstGeom prst="roundRect">
                    <a:avLst/>
                  </a:prstGeom>
                  <a:ln w="158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80A39E3-625B-5DCC-B8E3-860E192F0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9887" y="1787636"/>
                    <a:ext cx="103280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Ideal Customer</a:t>
                    </a:r>
                  </a:p>
                </p:txBody>
              </p: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BBDFDE-9725-DB14-1515-BD26AEE055EC}"/>
                    </a:ext>
                  </a:extLst>
                </p:cNvPr>
                <p:cNvSpPr txBox="1"/>
                <p:nvPr/>
              </p:nvSpPr>
              <p:spPr>
                <a:xfrm>
                  <a:off x="1002344" y="6176828"/>
                  <a:ext cx="6903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Legend</a:t>
                  </a:r>
                </a:p>
              </p:txBody>
            </p:sp>
          </p:grp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8A14527-0A45-EC3B-4772-FFDD5FCA6A09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2798306" y="5370021"/>
              <a:ext cx="14618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97A2F2-F8C0-3BBE-05F0-664CBFB4F4D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V="1">
              <a:off x="1720591" y="2856614"/>
              <a:ext cx="0" cy="1420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421FE3-3ED2-3951-C0DB-8C4CC401953D}"/>
                </a:ext>
              </a:extLst>
            </p:cNvPr>
            <p:cNvSpPr/>
            <p:nvPr/>
          </p:nvSpPr>
          <p:spPr>
            <a:xfrm rot="4401579">
              <a:off x="2387837" y="3087848"/>
              <a:ext cx="1035087" cy="1667031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1327BFFC-E1E3-BFFF-A531-45BFE964BCE0}"/>
                </a:ext>
              </a:extLst>
            </p:cNvPr>
            <p:cNvSpPr/>
            <p:nvPr/>
          </p:nvSpPr>
          <p:spPr>
            <a:xfrm>
              <a:off x="3151427" y="3589836"/>
              <a:ext cx="123825" cy="123825"/>
            </a:xfrm>
            <a:prstGeom prst="roundRect">
              <a:avLst/>
            </a:prstGeom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67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5FDFB93-D12C-4EF8-F4DD-1A71782D94A1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3282695" cy="780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3C01057-EDF8-CB81-1FAE-71FF477317AC}"/>
              </a:ext>
            </a:extLst>
          </p:cNvPr>
          <p:cNvSpPr/>
          <p:nvPr/>
        </p:nvSpPr>
        <p:spPr>
          <a:xfrm>
            <a:off x="1233379" y="3490597"/>
            <a:ext cx="155944" cy="15594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203200-58F2-BB7C-0BB9-B9B8A5453791}"/>
              </a:ext>
            </a:extLst>
          </p:cNvPr>
          <p:cNvSpPr/>
          <p:nvPr/>
        </p:nvSpPr>
        <p:spPr>
          <a:xfrm>
            <a:off x="1233379" y="4430459"/>
            <a:ext cx="155944" cy="15594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C58B6CB-55C8-44C9-64B7-16EF274D6359}"/>
              </a:ext>
            </a:extLst>
          </p:cNvPr>
          <p:cNvSpPr/>
          <p:nvPr/>
        </p:nvSpPr>
        <p:spPr>
          <a:xfrm>
            <a:off x="1233379" y="5370322"/>
            <a:ext cx="155944" cy="15594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1F7E835-C030-21BA-4F18-85DD39ADC03F}"/>
              </a:ext>
            </a:extLst>
          </p:cNvPr>
          <p:cNvCxnSpPr>
            <a:stCxn id="39" idx="4"/>
            <a:endCxn id="42" idx="0"/>
          </p:cNvCxnSpPr>
          <p:nvPr/>
        </p:nvCxnSpPr>
        <p:spPr>
          <a:xfrm>
            <a:off x="1311351" y="3646541"/>
            <a:ext cx="0" cy="78391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B52D49-570B-CBD6-835A-1CC5F44C433A}"/>
              </a:ext>
            </a:extLst>
          </p:cNvPr>
          <p:cNvCxnSpPr>
            <a:cxnSpLocks/>
            <a:stCxn id="42" idx="4"/>
            <a:endCxn id="43" idx="0"/>
          </p:cNvCxnSpPr>
          <p:nvPr/>
        </p:nvCxnSpPr>
        <p:spPr>
          <a:xfrm>
            <a:off x="1311351" y="4586403"/>
            <a:ext cx="0" cy="7839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4FA312-A43C-F6B2-FA54-002B4B403004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1311351" y="5526266"/>
            <a:ext cx="0" cy="133173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73D4DDF-772E-07CE-0AE3-7F380EAD5FB4}"/>
              </a:ext>
            </a:extLst>
          </p:cNvPr>
          <p:cNvSpPr txBox="1"/>
          <p:nvPr/>
        </p:nvSpPr>
        <p:spPr>
          <a:xfrm>
            <a:off x="1467295" y="3230015"/>
            <a:ext cx="28793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2024</a:t>
            </a:r>
            <a:r>
              <a:rPr lang="en-US" dirty="0"/>
              <a:t> </a:t>
            </a:r>
            <a:r>
              <a:rPr lang="en-US" sz="1400" dirty="0"/>
              <a:t>(December)</a:t>
            </a:r>
          </a:p>
          <a:p>
            <a:r>
              <a:rPr lang="en-US" sz="1400" dirty="0"/>
              <a:t>Release of Minimum Viable Product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F523DC-EE3F-6A0E-9FAA-1F38EF89576D}"/>
              </a:ext>
            </a:extLst>
          </p:cNvPr>
          <p:cNvSpPr txBox="1"/>
          <p:nvPr/>
        </p:nvSpPr>
        <p:spPr>
          <a:xfrm>
            <a:off x="1467295" y="4171508"/>
            <a:ext cx="34681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2024</a:t>
            </a:r>
            <a:r>
              <a:rPr lang="en-US" dirty="0"/>
              <a:t> </a:t>
            </a:r>
            <a:r>
              <a:rPr lang="en-US" sz="1400" dirty="0"/>
              <a:t>(Beyond December)</a:t>
            </a:r>
          </a:p>
          <a:p>
            <a:r>
              <a:rPr lang="en-US" sz="1400" dirty="0"/>
              <a:t>Domain training and improvement of Model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B1D859-EF36-D2B8-4AE6-74BC7FA99400}"/>
              </a:ext>
            </a:extLst>
          </p:cNvPr>
          <p:cNvSpPr txBox="1"/>
          <p:nvPr/>
        </p:nvSpPr>
        <p:spPr>
          <a:xfrm>
            <a:off x="1467295" y="5113001"/>
            <a:ext cx="340118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2024</a:t>
            </a:r>
            <a:r>
              <a:rPr lang="en-US" dirty="0"/>
              <a:t> </a:t>
            </a:r>
            <a:r>
              <a:rPr lang="en-US" sz="1400" dirty="0"/>
              <a:t>(Beyond December)</a:t>
            </a:r>
          </a:p>
          <a:p>
            <a:r>
              <a:rPr lang="en-US" sz="1400" dirty="0"/>
              <a:t>Targeted User growth by specific industries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B6590785-564B-F1CF-736C-C228C9544334}"/>
              </a:ext>
            </a:extLst>
          </p:cNvPr>
          <p:cNvSpPr txBox="1">
            <a:spLocks/>
          </p:cNvSpPr>
          <p:nvPr/>
        </p:nvSpPr>
        <p:spPr>
          <a:xfrm>
            <a:off x="5082364" y="2286000"/>
            <a:ext cx="5904611" cy="395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800"/>
              </a:spcAft>
              <a:buFont typeface="Franklin Gothic Book" panose="020B0503020102020204" pitchFamily="34" charset="0"/>
              <a:buNone/>
            </a:pPr>
            <a:r>
              <a:rPr lang="en-US" b="1" dirty="0"/>
              <a:t>Go-to-market Plan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b="1" dirty="0"/>
              <a:t>Acquisition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dirty="0"/>
              <a:t>Multiple channels will be utilized. The first of which is a collaborative efforts with businesses in the space of Data Education. The second means will be though Business Networks focusing on understanding other businesses pain-points and providing data solutions.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b="1" dirty="0"/>
              <a:t>Scale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dirty="0"/>
              <a:t>The scaling strategy will be primarily though word-of-mouth. 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432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A2BB125-F278-087C-28D1-B4F79AA1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700" cap="all" dirty="0"/>
              <a:t>Arrowrithm</a:t>
            </a:r>
            <a:br>
              <a:rPr lang="en-US" sz="3700" cap="all" dirty="0"/>
            </a:br>
            <a:r>
              <a:rPr lang="en-US" sz="1000" cap="all" dirty="0"/>
              <a:t>Driving Data decision-making for every business</a:t>
            </a:r>
            <a:endParaRPr lang="en-US" sz="37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8A2C-638E-1746-0E4D-A9766E34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62992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92829-9440-1727-7E99-9D47540E80B2}"/>
              </a:ext>
            </a:extLst>
          </p:cNvPr>
          <p:cNvSpPr txBox="1"/>
          <p:nvPr/>
        </p:nvSpPr>
        <p:spPr>
          <a:xfrm>
            <a:off x="1483240" y="4538076"/>
            <a:ext cx="217967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Ryan Chia</a:t>
            </a:r>
          </a:p>
          <a:p>
            <a:pPr algn="ctr"/>
            <a:r>
              <a:rPr lang="en-US" sz="1400" dirty="0"/>
              <a:t>Founder</a:t>
            </a:r>
          </a:p>
          <a:p>
            <a:pPr algn="ctr"/>
            <a:endParaRPr lang="en-US" sz="1400" dirty="0"/>
          </a:p>
          <a:p>
            <a:r>
              <a:rPr lang="en-US" sz="1000" dirty="0"/>
              <a:t>Ryan started his career as a software engineer before progressing into the field of Data where he developed across all domains of the field. He combines business thinking and technology know-how which shapes his approach to how he handles and overcomes challenges.</a:t>
            </a:r>
          </a:p>
        </p:txBody>
      </p:sp>
      <p:pic>
        <p:nvPicPr>
          <p:cNvPr id="10" name="Picture 9" descr="A person and person sitting together&#10;&#10;Description automatically generated">
            <a:extLst>
              <a:ext uri="{FF2B5EF4-FFF2-40B4-BE49-F238E27FC236}">
                <a16:creationId xmlns:a16="http://schemas.microsoft.com/office/drawing/2014/main" id="{6B92F916-BA60-07A9-58DA-C3A8D1CADE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66" t="3789" r="59212" b="45715"/>
          <a:stretch/>
        </p:blipFill>
        <p:spPr>
          <a:xfrm>
            <a:off x="1991322" y="3083609"/>
            <a:ext cx="1163512" cy="1454467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Picture 11" descr="A loading sign on a black background&#10;&#10;Description automatically generated">
            <a:extLst>
              <a:ext uri="{FF2B5EF4-FFF2-40B4-BE49-F238E27FC236}">
                <a16:creationId xmlns:a16="http://schemas.microsoft.com/office/drawing/2014/main" id="{B714A533-14AF-A976-529B-DB3B6CFE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28" t="7595" r="15967" b="598"/>
          <a:stretch/>
        </p:blipFill>
        <p:spPr>
          <a:xfrm>
            <a:off x="5590993" y="3085070"/>
            <a:ext cx="1162414" cy="1453006"/>
          </a:xfrm>
          <a:prstGeom prst="roundRect">
            <a:avLst/>
          </a:prstGeom>
        </p:spPr>
      </p:pic>
      <p:pic>
        <p:nvPicPr>
          <p:cNvPr id="15" name="Picture 14" descr="A loading sign on a black background&#10;&#10;Description automatically generated">
            <a:extLst>
              <a:ext uri="{FF2B5EF4-FFF2-40B4-BE49-F238E27FC236}">
                <a16:creationId xmlns:a16="http://schemas.microsoft.com/office/drawing/2014/main" id="{70945309-31B8-A9B8-7ED1-564ADD38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28" t="7595" r="15967" b="598"/>
          <a:stretch/>
        </p:blipFill>
        <p:spPr>
          <a:xfrm>
            <a:off x="9189566" y="3085070"/>
            <a:ext cx="1162414" cy="145300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464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20482</TotalTime>
  <Words>3889</Words>
  <Application>Microsoft Macintosh PowerPoint</Application>
  <PresentationFormat>Widescreen</PresentationFormat>
  <Paragraphs>481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Lexend Deca</vt:lpstr>
      <vt:lpstr>Aptos</vt:lpstr>
      <vt:lpstr>Arial</vt:lpstr>
      <vt:lpstr>Franklin Gothic Book</vt:lpstr>
      <vt:lpstr>Crop</vt:lpstr>
      <vt:lpstr>Pitch deck</vt:lpstr>
      <vt:lpstr>Arrowrithm Driving Data decision-making for every business</vt:lpstr>
      <vt:lpstr>Arrowrithm Driving Data decision-making for every business</vt:lpstr>
      <vt:lpstr>AI.LeaN      </vt:lpstr>
      <vt:lpstr>PowerPoint Presentation</vt:lpstr>
      <vt:lpstr>PowerPoint Presentation</vt:lpstr>
      <vt:lpstr>PowerPoint Presentation</vt:lpstr>
      <vt:lpstr>PowerPoint Presentation</vt:lpstr>
      <vt:lpstr>Arrowrithm Driving Data decision-making for every business</vt:lpstr>
      <vt:lpstr>Arrowrithm Driving Data decision-making for every business</vt:lpstr>
      <vt:lpstr>Arrowrithm Driving Data decision-making for every business</vt:lpstr>
      <vt:lpstr>Arrowrithm Driving Data decision-making for every business</vt:lpstr>
      <vt:lpstr>Differentiation from Competition</vt:lpstr>
      <vt:lpstr>Market Size – Personas by Data Maturity</vt:lpstr>
      <vt:lpstr>Market Size – Personas by Data Maturity</vt:lpstr>
      <vt:lpstr>Market Size – Personas by Data Maturity</vt:lpstr>
      <vt:lpstr>Market Size – Personas by Data Maturity</vt:lpstr>
      <vt:lpstr>Execution Plan</vt:lpstr>
      <vt:lpstr>Team</vt:lpstr>
      <vt:lpstr>Market Adoption – Target Personas by Data Appetite and Availability</vt:lpstr>
      <vt:lpstr>Value to CEOs (Pnl, Cost Savings)</vt:lpstr>
      <vt:lpstr>Businesses adopting Data Approaches</vt:lpstr>
      <vt:lpstr>The Golden Circle</vt:lpstr>
      <vt:lpstr>Importance of Data in Business [in case you are not already convinced]</vt:lpstr>
      <vt:lpstr>Growing Market Demand</vt:lpstr>
      <vt:lpstr>The Golden Circle</vt:lpstr>
      <vt:lpstr>The Golden Circle</vt:lpstr>
      <vt:lpstr>The Golden Circle</vt:lpstr>
      <vt:lpstr>Financial Model</vt:lpstr>
      <vt:lpstr>Opportunity – Market Size</vt:lpstr>
      <vt:lpstr>Product</vt:lpstr>
      <vt:lpstr>Market Adoption – Target Personas by Data Adoption Stages</vt:lpstr>
      <vt:lpstr>Market Size – Personas by Data Maturity</vt:lpstr>
      <vt:lpstr>Market Size – Personas by Data Adoption Stages</vt:lpstr>
      <vt:lpstr>Market Size – Personas by Data Adoption Stages</vt:lpstr>
      <vt:lpstr>Market Size – Personas by Data Adoption Stages</vt:lpstr>
      <vt:lpstr>Market Size – Personas by Data Adoption Stages</vt:lpstr>
      <vt:lpstr>Market Adoption – Target Personas by Data Appetite and Availability</vt:lpstr>
      <vt:lpstr>Market Validation – Need More</vt:lpstr>
      <vt:lpstr>Getting Started</vt:lpstr>
      <vt:lpstr>Market Size</vt:lpstr>
      <vt:lpstr>Competitor Slide</vt:lpstr>
      <vt:lpstr>Competitor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CHIA</dc:creator>
  <cp:lastModifiedBy>Ryan CHIA</cp:lastModifiedBy>
  <cp:revision>29</cp:revision>
  <dcterms:created xsi:type="dcterms:W3CDTF">2024-07-27T04:15:32Z</dcterms:created>
  <dcterms:modified xsi:type="dcterms:W3CDTF">2024-08-22T04:07:05Z</dcterms:modified>
</cp:coreProperties>
</file>