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6" r:id="rId1"/>
  </p:sldMasterIdLst>
  <p:notesMasterIdLst>
    <p:notesMasterId r:id="rId14"/>
  </p:notesMasterIdLst>
  <p:sldIdLst>
    <p:sldId id="256" r:id="rId2"/>
    <p:sldId id="302" r:id="rId3"/>
    <p:sldId id="303" r:id="rId4"/>
    <p:sldId id="304" r:id="rId5"/>
    <p:sldId id="300" r:id="rId6"/>
    <p:sldId id="263" r:id="rId7"/>
    <p:sldId id="309" r:id="rId8"/>
    <p:sldId id="285" r:id="rId9"/>
    <p:sldId id="310" r:id="rId10"/>
    <p:sldId id="311" r:id="rId11"/>
    <p:sldId id="312" r:id="rId12"/>
    <p:sldId id="31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59F46A5-B273-494E-B953-2B4B23F6ED9A}">
          <p14:sldIdLst>
            <p14:sldId id="256"/>
            <p14:sldId id="302"/>
            <p14:sldId id="303"/>
            <p14:sldId id="304"/>
            <p14:sldId id="300"/>
            <p14:sldId id="263"/>
            <p14:sldId id="309"/>
            <p14:sldId id="285"/>
            <p14:sldId id="310"/>
            <p14:sldId id="311"/>
            <p14:sldId id="312"/>
            <p14:sldId id="313"/>
          </p14:sldIdLst>
        </p14:section>
        <p14:section name="Appendix" id="{2CF309B7-5C06-9D49-8C29-DB60B1938EC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66"/>
    <p:restoredTop sz="94694"/>
  </p:normalViewPr>
  <p:slideViewPr>
    <p:cSldViewPr snapToGrid="0">
      <p:cViewPr varScale="1">
        <p:scale>
          <a:sx n="121" d="100"/>
          <a:sy n="121" d="100"/>
        </p:scale>
        <p:origin x="11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[DrawData.xlsx]Sheet3!PivotTable1</c:name>
    <c:fmtId val="1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 w="31750" cap="rnd">
            <a:solidFill>
              <a:schemeClr val="bg2">
                <a:lumMod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 w="31750" cap="rnd">
            <a:solidFill>
              <a:srgbClr val="FF0000"/>
            </a:solidFill>
            <a:prstDash val="sysDash"/>
            <a:round/>
          </a:ln>
          <a:effectLst/>
        </c:spPr>
        <c:marker>
          <c:symbol val="none"/>
        </c:marker>
      </c:pivotFmt>
      <c:pivotFmt>
        <c:idx val="77"/>
        <c:spPr>
          <a:solidFill>
            <a:schemeClr val="accent1"/>
          </a:solidFill>
          <a:ln w="31750" cap="rnd">
            <a:solidFill>
              <a:srgbClr val="FF0000"/>
            </a:solidFill>
            <a:prstDash val="sysDash"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 w="31750" cap="rnd">
            <a:solidFill>
              <a:schemeClr val="bg2">
                <a:lumMod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 w="31750" cap="rnd">
            <a:solidFill>
              <a:srgbClr val="FF0000"/>
            </a:solidFill>
            <a:prstDash val="sysDash"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 w="31750" cap="rnd">
            <a:solidFill>
              <a:schemeClr val="bg2">
                <a:lumMod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Sheet3!$B$3</c:f>
              <c:strCache>
                <c:ptCount val="1"/>
                <c:pt idx="0">
                  <c:v>Goal</c:v>
                </c:pt>
              </c:strCache>
            </c:strRef>
          </c:tx>
          <c:spPr>
            <a:ln w="31750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Sheet3!$A$4:$A$11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Sheet3!$B$4:$B$11</c:f>
              <c:numCache>
                <c:formatCode>General</c:formatCode>
                <c:ptCount val="7"/>
                <c:pt idx="0">
                  <c:v>30000</c:v>
                </c:pt>
                <c:pt idx="1">
                  <c:v>30000</c:v>
                </c:pt>
                <c:pt idx="2">
                  <c:v>30000</c:v>
                </c:pt>
                <c:pt idx="3">
                  <c:v>30000</c:v>
                </c:pt>
                <c:pt idx="4">
                  <c:v>30000</c:v>
                </c:pt>
                <c:pt idx="5">
                  <c:v>30000</c:v>
                </c:pt>
                <c:pt idx="6">
                  <c:v>30000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FE7-6A4A-894B-FBC42F0FD02A}"/>
            </c:ext>
          </c:extLst>
        </c:ser>
        <c:ser>
          <c:idx val="1"/>
          <c:order val="1"/>
          <c:tx>
            <c:strRef>
              <c:f>Sheet3!$C$3</c:f>
              <c:strCache>
                <c:ptCount val="1"/>
                <c:pt idx="0">
                  <c:v>Retained Customers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Sheet3!$A$4:$A$11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Sheet3!$C$4:$C$11</c:f>
              <c:numCache>
                <c:formatCode>General</c:formatCode>
                <c:ptCount val="7"/>
                <c:pt idx="0">
                  <c:v>10</c:v>
                </c:pt>
                <c:pt idx="1">
                  <c:v>128</c:v>
                </c:pt>
                <c:pt idx="2">
                  <c:v>498</c:v>
                </c:pt>
                <c:pt idx="3">
                  <c:v>1658</c:v>
                </c:pt>
                <c:pt idx="4">
                  <c:v>5299</c:v>
                </c:pt>
                <c:pt idx="5">
                  <c:v>16726</c:v>
                </c:pt>
                <c:pt idx="6">
                  <c:v>52588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FE7-6A4A-894B-FBC42F0FD02A}"/>
            </c:ext>
          </c:extLst>
        </c:ser>
        <c:dLbls>
          <c:dLblPos val="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429178112"/>
        <c:axId val="429179840"/>
      </c:lineChart>
      <c:catAx>
        <c:axId val="429178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9179840"/>
        <c:crosses val="autoZero"/>
        <c:auto val="1"/>
        <c:lblAlgn val="ctr"/>
        <c:lblOffset val="100"/>
        <c:noMultiLvlLbl val="0"/>
      </c:catAx>
      <c:valAx>
        <c:axId val="429179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9178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4AAC68-C5BD-9442-A538-72C65F77175B}" type="datetimeFigureOut">
              <a:rPr lang="en-US" smtClean="0"/>
              <a:t>8/22/24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B81DE1-AA60-1B4D-A656-D900B664B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17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B81DE1-AA60-1B4D-A656-D900B664BB5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87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Improved </a:t>
            </a:r>
            <a:r>
              <a:rPr lang="en-US" dirty="0" err="1"/>
              <a:t>accurary</a:t>
            </a:r>
            <a:r>
              <a:rPr lang="en-US" dirty="0"/>
              <a:t> – Productivities = Industry stand result” – news ways to look existing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B81DE1-AA60-1B4D-A656-D900B664BB5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26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7C3D907-66FD-764B-AE43-A8E61F477C40}" type="datetimeFigureOut">
              <a:rPr lang="en-US" smtClean="0"/>
              <a:t>8/22/24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EB921D5-F270-9E42-8A6A-D5C0451537C7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300080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D907-66FD-764B-AE43-A8E61F477C40}" type="datetimeFigureOut">
              <a:rPr lang="en-US" smtClean="0"/>
              <a:t>8/22/24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21D5-F270-9E42-8A6A-D5C045153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36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D907-66FD-764B-AE43-A8E61F477C40}" type="datetimeFigureOut">
              <a:rPr lang="en-US" smtClean="0"/>
              <a:t>8/22/24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21D5-F270-9E42-8A6A-D5C045153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56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D907-66FD-764B-AE43-A8E61F477C40}" type="datetimeFigureOut">
              <a:rPr lang="en-US" smtClean="0"/>
              <a:t>8/22/24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21D5-F270-9E42-8A6A-D5C045153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46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C3D907-66FD-764B-AE43-A8E61F477C40}" type="datetimeFigureOut">
              <a:rPr lang="en-US" smtClean="0"/>
              <a:t>8/22/24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B921D5-F270-9E42-8A6A-D5C0451537C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0743797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D907-66FD-764B-AE43-A8E61F477C40}" type="datetimeFigureOut">
              <a:rPr lang="en-US" smtClean="0"/>
              <a:t>8/22/24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21D5-F270-9E42-8A6A-D5C045153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27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D907-66FD-764B-AE43-A8E61F477C40}" type="datetimeFigureOut">
              <a:rPr lang="en-US" smtClean="0"/>
              <a:t>8/22/24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21D5-F270-9E42-8A6A-D5C045153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514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D907-66FD-764B-AE43-A8E61F477C40}" type="datetimeFigureOut">
              <a:rPr lang="en-US" smtClean="0"/>
              <a:t>8/22/24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21D5-F270-9E42-8A6A-D5C045153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616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D907-66FD-764B-AE43-A8E61F477C40}" type="datetimeFigureOut">
              <a:rPr lang="en-US" smtClean="0"/>
              <a:t>8/22/24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21D5-F270-9E42-8A6A-D5C045153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86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C3D907-66FD-764B-AE43-A8E61F477C40}" type="datetimeFigureOut">
              <a:rPr lang="en-US" smtClean="0"/>
              <a:t>8/22/24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B921D5-F270-9E42-8A6A-D5C0451537C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86665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C3D907-66FD-764B-AE43-A8E61F477C40}" type="datetimeFigureOut">
              <a:rPr lang="en-US" smtClean="0"/>
              <a:t>8/22/24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B921D5-F270-9E42-8A6A-D5C0451537C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46003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7C3D907-66FD-764B-AE43-A8E61F477C40}" type="datetimeFigureOut">
              <a:rPr lang="en-US" smtClean="0"/>
              <a:t>8/22/24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EB921D5-F270-9E42-8A6A-D5C0451537C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7495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68FE6B-CB7A-42D9-9690-487E3B8F4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278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846BA8-D37F-74B9-00FD-8563CD9180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6164" y="1188717"/>
            <a:ext cx="5627717" cy="4480563"/>
          </a:xfrm>
        </p:spPr>
        <p:txBody>
          <a:bodyPr anchor="ctr">
            <a:normAutofit/>
          </a:bodyPr>
          <a:lstStyle/>
          <a:p>
            <a:pPr algn="l"/>
            <a:r>
              <a:rPr lang="en-US" sz="6600">
                <a:solidFill>
                  <a:schemeClr val="bg2"/>
                </a:solidFill>
              </a:rPr>
              <a:t>Pitch deck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5F3B1A-7888-050C-79F5-F1C622A523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24015" y="1188717"/>
            <a:ext cx="2594343" cy="4480563"/>
          </a:xfrm>
        </p:spPr>
        <p:txBody>
          <a:bodyPr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4000" dirty="0"/>
              <a:t>Arrowrithm</a:t>
            </a:r>
          </a:p>
          <a:p>
            <a:pPr algn="l">
              <a:spcAft>
                <a:spcPts val="600"/>
              </a:spcAft>
            </a:pPr>
            <a:r>
              <a:rPr lang="en-US" sz="1200" dirty="0"/>
              <a:t>22 Aug 2024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2BCE8A39-72D0-46ED-AB46-91B68881D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70E03B3-76EE-4C15-B250-1173359CD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147112" y="4501036"/>
            <a:ext cx="1683805" cy="1723705"/>
          </a:xfrm>
          <a:custGeom>
            <a:avLst/>
            <a:gdLst>
              <a:gd name="connsiteX0" fmla="*/ 1399384 w 1683805"/>
              <a:gd name="connsiteY0" fmla="*/ 0 h 1723705"/>
              <a:gd name="connsiteX1" fmla="*/ 1683805 w 1683805"/>
              <a:gd name="connsiteY1" fmla="*/ 0 h 1723705"/>
              <a:gd name="connsiteX2" fmla="*/ 1683805 w 1683805"/>
              <a:gd name="connsiteY2" fmla="*/ 1723705 h 1723705"/>
              <a:gd name="connsiteX3" fmla="*/ 0 w 1683805"/>
              <a:gd name="connsiteY3" fmla="*/ 1723705 h 1723705"/>
              <a:gd name="connsiteX4" fmla="*/ 0 w 1683805"/>
              <a:gd name="connsiteY4" fmla="*/ 1402480 h 1723705"/>
              <a:gd name="connsiteX5" fmla="*/ 1399384 w 1683805"/>
              <a:gd name="connsiteY5" fmla="*/ 1403247 h 1723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3805" h="1723705">
                <a:moveTo>
                  <a:pt x="1399384" y="0"/>
                </a:moveTo>
                <a:lnTo>
                  <a:pt x="1683805" y="0"/>
                </a:lnTo>
                <a:lnTo>
                  <a:pt x="1683805" y="1723705"/>
                </a:lnTo>
                <a:lnTo>
                  <a:pt x="0" y="1723705"/>
                </a:lnTo>
                <a:lnTo>
                  <a:pt x="0" y="1402480"/>
                </a:lnTo>
                <a:lnTo>
                  <a:pt x="1399384" y="1403247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90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2A2BB125-F278-087C-28D1-B4F79AA18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sz="3700" cap="all" dirty="0"/>
              <a:t>Arrowrithm</a:t>
            </a:r>
            <a:br>
              <a:rPr lang="en-US" sz="3700" cap="all" dirty="0"/>
            </a:br>
            <a:r>
              <a:rPr lang="en-US" sz="1000" cap="all" dirty="0"/>
              <a:t>Driving Data decision-making for every business</a:t>
            </a:r>
            <a:endParaRPr lang="en-US" sz="3700" cap="al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F8A2C-638E-1746-0E4D-A9766E342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563632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Acquisition Projections and Key Metrics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C1E935A-59A0-061F-EAAD-2A2921E577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0456089"/>
              </p:ext>
            </p:extLst>
          </p:nvPr>
        </p:nvGraphicFramePr>
        <p:xfrm>
          <a:off x="1371600" y="2849632"/>
          <a:ext cx="4541520" cy="31639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6CF7AF7-442B-52C2-F1DA-B05677150200}"/>
              </a:ext>
            </a:extLst>
          </p:cNvPr>
          <p:cNvSpPr txBox="1"/>
          <p:nvPr/>
        </p:nvSpPr>
        <p:spPr>
          <a:xfrm>
            <a:off x="1371600" y="6013589"/>
            <a:ext cx="27462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Forecast based on:</a:t>
            </a:r>
          </a:p>
          <a:p>
            <a:r>
              <a:rPr lang="en-US" sz="1000" dirty="0"/>
              <a:t>- 10% growth per month through word-of-month</a:t>
            </a:r>
          </a:p>
          <a:p>
            <a:r>
              <a:rPr lang="en-US" sz="1000" dirty="0"/>
              <a:t>- 4 newly acquired businesses per month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843521-8E10-53A4-1768-7063482FB039}"/>
              </a:ext>
            </a:extLst>
          </p:cNvPr>
          <p:cNvSpPr txBox="1"/>
          <p:nvPr/>
        </p:nvSpPr>
        <p:spPr>
          <a:xfrm>
            <a:off x="6918960" y="2849632"/>
            <a:ext cx="485648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Marketing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16 Business Pitches per 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New Acquisition: 4 business per 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Conversion Rate: 25%</a:t>
            </a:r>
          </a:p>
          <a:p>
            <a:endParaRPr lang="en-US" dirty="0"/>
          </a:p>
          <a:p>
            <a:r>
              <a:rPr lang="en-US" dirty="0"/>
              <a:t>AI.lean 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Conversion rate (trail to paid): 20%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Retention rate: 90%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Revenue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Customer Lifetime: 13 months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Customer Lifetime Value: $360 </a:t>
            </a:r>
            <a:r>
              <a:rPr lang="en-US" sz="1000" dirty="0"/>
              <a:t>(12 x 30 - incl trial)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072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2A2BB125-F278-087C-28D1-B4F79AA18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sz="3700" cap="all" dirty="0"/>
              <a:t>Arrowrithm</a:t>
            </a:r>
            <a:br>
              <a:rPr lang="en-US" sz="3700" cap="all" dirty="0"/>
            </a:br>
            <a:r>
              <a:rPr lang="en-US" sz="1000" cap="all" dirty="0"/>
              <a:t>Driving Data decision-making for every business</a:t>
            </a:r>
            <a:endParaRPr lang="en-US" sz="3700" cap="al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F8A2C-638E-1746-0E4D-A9766E342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673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Status Update &amp; Use of Funding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80DBBC-34A6-E515-7362-17C1558BCAF9}"/>
              </a:ext>
            </a:extLst>
          </p:cNvPr>
          <p:cNvSpPr txBox="1"/>
          <p:nvPr/>
        </p:nvSpPr>
        <p:spPr>
          <a:xfrm>
            <a:off x="1371600" y="2829905"/>
            <a:ext cx="28507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AI.lean</a:t>
            </a:r>
          </a:p>
          <a:p>
            <a:endParaRPr lang="en-US" dirty="0"/>
          </a:p>
          <a:p>
            <a:r>
              <a:rPr lang="en-US" sz="1600" dirty="0"/>
              <a:t>Built the foundation for the classification model</a:t>
            </a:r>
          </a:p>
          <a:p>
            <a:endParaRPr lang="en-US" sz="1600" dirty="0"/>
          </a:p>
          <a:p>
            <a:r>
              <a:rPr lang="en-US" sz="1600" dirty="0"/>
              <a:t>Midst of training and refining the model</a:t>
            </a:r>
          </a:p>
          <a:p>
            <a:endParaRPr lang="en-US" sz="1600" dirty="0"/>
          </a:p>
          <a:p>
            <a:r>
              <a:rPr lang="en-US" sz="1600" dirty="0"/>
              <a:t>Building charting for queries based on data context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A02297F-960B-F202-9C2B-FC77A47B4C9A}"/>
              </a:ext>
            </a:extLst>
          </p:cNvPr>
          <p:cNvGrpSpPr/>
          <p:nvPr/>
        </p:nvGrpSpPr>
        <p:grpSpPr>
          <a:xfrm>
            <a:off x="1215655" y="3474390"/>
            <a:ext cx="155944" cy="3454730"/>
            <a:chOff x="1233379" y="3490597"/>
            <a:chExt cx="155944" cy="345473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86CE705-94F8-BD31-7D5D-E167B739BA4C}"/>
                </a:ext>
              </a:extLst>
            </p:cNvPr>
            <p:cNvSpPr/>
            <p:nvPr/>
          </p:nvSpPr>
          <p:spPr>
            <a:xfrm>
              <a:off x="1233379" y="4217099"/>
              <a:ext cx="155944" cy="155944"/>
            </a:xfrm>
            <a:prstGeom prst="ellipse">
              <a:avLst/>
            </a:prstGeom>
            <a:solidFill>
              <a:schemeClr val="accent3"/>
            </a:solidFill>
            <a:ln w="12700">
              <a:solidFill>
                <a:schemeClr val="tx2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364611A-CEEA-7143-DA59-519E0456E11A}"/>
                </a:ext>
              </a:extLst>
            </p:cNvPr>
            <p:cNvGrpSpPr/>
            <p:nvPr/>
          </p:nvGrpSpPr>
          <p:grpSpPr>
            <a:xfrm>
              <a:off x="1233379" y="3490597"/>
              <a:ext cx="155944" cy="3454730"/>
              <a:chOff x="1233379" y="3490597"/>
              <a:chExt cx="155944" cy="3454730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EFCF0A0-2033-420A-832B-C669C42CD98D}"/>
                  </a:ext>
                </a:extLst>
              </p:cNvPr>
              <p:cNvSpPr/>
              <p:nvPr/>
            </p:nvSpPr>
            <p:spPr>
              <a:xfrm>
                <a:off x="1233379" y="3490597"/>
                <a:ext cx="155944" cy="155944"/>
              </a:xfrm>
              <a:prstGeom prst="ellipse">
                <a:avLst/>
              </a:prstGeom>
              <a:solidFill>
                <a:schemeClr val="accent3"/>
              </a:solidFill>
              <a:ln w="12700">
                <a:solidFill>
                  <a:schemeClr val="tx2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A4086DD-74CE-0AAD-F451-3E3FF39F05FD}"/>
                  </a:ext>
                </a:extLst>
              </p:cNvPr>
              <p:cNvSpPr/>
              <p:nvPr/>
            </p:nvSpPr>
            <p:spPr>
              <a:xfrm>
                <a:off x="1233379" y="4953762"/>
                <a:ext cx="155944" cy="155944"/>
              </a:xfrm>
              <a:prstGeom prst="ellipse">
                <a:avLst/>
              </a:prstGeom>
              <a:solidFill>
                <a:schemeClr val="accent3"/>
              </a:solidFill>
              <a:ln w="12700">
                <a:solidFill>
                  <a:schemeClr val="tx2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64A8FC8B-9C02-AA3D-D83B-7D185B99D235}"/>
                  </a:ext>
                </a:extLst>
              </p:cNvPr>
              <p:cNvCxnSpPr>
                <a:stCxn id="7" idx="4"/>
                <a:endCxn id="9" idx="0"/>
              </p:cNvCxnSpPr>
              <p:nvPr/>
            </p:nvCxnSpPr>
            <p:spPr>
              <a:xfrm>
                <a:off x="1311351" y="3646541"/>
                <a:ext cx="0" cy="570558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DF7487D1-1026-EC22-FB11-649095353572}"/>
                  </a:ext>
                </a:extLst>
              </p:cNvPr>
              <p:cNvCxnSpPr>
                <a:cxnSpLocks/>
                <a:stCxn id="9" idx="4"/>
                <a:endCxn id="10" idx="0"/>
              </p:cNvCxnSpPr>
              <p:nvPr/>
            </p:nvCxnSpPr>
            <p:spPr>
              <a:xfrm>
                <a:off x="1311351" y="4373043"/>
                <a:ext cx="0" cy="580719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87C59D91-795D-2B5B-75BE-A3A8A477905A}"/>
                  </a:ext>
                </a:extLst>
              </p:cNvPr>
              <p:cNvCxnSpPr>
                <a:cxnSpLocks/>
                <a:stCxn id="10" idx="4"/>
              </p:cNvCxnSpPr>
              <p:nvPr/>
            </p:nvCxnSpPr>
            <p:spPr>
              <a:xfrm>
                <a:off x="1311351" y="5109706"/>
                <a:ext cx="0" cy="1835621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629199E-B9E6-41A5-5515-DA8900868296}"/>
              </a:ext>
            </a:extLst>
          </p:cNvPr>
          <p:cNvGrpSpPr/>
          <p:nvPr/>
        </p:nvGrpSpPr>
        <p:grpSpPr>
          <a:xfrm>
            <a:off x="4590904" y="3484550"/>
            <a:ext cx="155944" cy="3373450"/>
            <a:chOff x="1233379" y="3490597"/>
            <a:chExt cx="155944" cy="337345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2A629E6-0462-F270-9DFF-9D2D0F674860}"/>
                </a:ext>
              </a:extLst>
            </p:cNvPr>
            <p:cNvSpPr/>
            <p:nvPr/>
          </p:nvSpPr>
          <p:spPr>
            <a:xfrm>
              <a:off x="1233379" y="3490597"/>
              <a:ext cx="155944" cy="155944"/>
            </a:xfrm>
            <a:prstGeom prst="ellipse">
              <a:avLst/>
            </a:prstGeom>
            <a:solidFill>
              <a:schemeClr val="accent3"/>
            </a:solidFill>
            <a:ln w="12700">
              <a:solidFill>
                <a:schemeClr val="tx2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0396B10-59B9-1EDF-12DB-14249060EE4F}"/>
                </a:ext>
              </a:extLst>
            </p:cNvPr>
            <p:cNvCxnSpPr>
              <a:cxnSpLocks/>
              <a:stCxn id="21" idx="4"/>
            </p:cNvCxnSpPr>
            <p:nvPr/>
          </p:nvCxnSpPr>
          <p:spPr>
            <a:xfrm>
              <a:off x="1311351" y="3646541"/>
              <a:ext cx="0" cy="3217506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930BA562-8F42-7819-7E69-3D0CB6D4F5C2}"/>
              </a:ext>
            </a:extLst>
          </p:cNvPr>
          <p:cNvSpPr txBox="1"/>
          <p:nvPr/>
        </p:nvSpPr>
        <p:spPr>
          <a:xfrm>
            <a:off x="4746849" y="2829905"/>
            <a:ext cx="285070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Pilot Program</a:t>
            </a:r>
          </a:p>
          <a:p>
            <a:endParaRPr lang="en-US" dirty="0"/>
          </a:p>
          <a:p>
            <a:r>
              <a:rPr lang="en-US" sz="1600" dirty="0"/>
              <a:t>Collaborating with ‘Friends and Family’ businesses</a:t>
            </a:r>
          </a:p>
          <a:p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A0D4D28-C49B-4904-CB3B-5F6A4A7D747C}"/>
              </a:ext>
            </a:extLst>
          </p:cNvPr>
          <p:cNvGrpSpPr/>
          <p:nvPr/>
        </p:nvGrpSpPr>
        <p:grpSpPr>
          <a:xfrm>
            <a:off x="7966155" y="3484550"/>
            <a:ext cx="155944" cy="3373450"/>
            <a:chOff x="1233379" y="3480437"/>
            <a:chExt cx="155944" cy="337345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7F7A8E8-D229-2B8D-DD56-7EC33DAA0EDA}"/>
                </a:ext>
              </a:extLst>
            </p:cNvPr>
            <p:cNvSpPr/>
            <p:nvPr/>
          </p:nvSpPr>
          <p:spPr>
            <a:xfrm>
              <a:off x="1233379" y="4206939"/>
              <a:ext cx="155944" cy="155944"/>
            </a:xfrm>
            <a:prstGeom prst="ellipse">
              <a:avLst/>
            </a:prstGeom>
            <a:solidFill>
              <a:schemeClr val="accent3"/>
            </a:solidFill>
            <a:ln w="12700">
              <a:solidFill>
                <a:schemeClr val="tx2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8DAF48B-6B9D-0801-A8B8-F1AA92B3E1CF}"/>
                </a:ext>
              </a:extLst>
            </p:cNvPr>
            <p:cNvGrpSpPr/>
            <p:nvPr/>
          </p:nvGrpSpPr>
          <p:grpSpPr>
            <a:xfrm>
              <a:off x="1233379" y="3480437"/>
              <a:ext cx="155944" cy="3373450"/>
              <a:chOff x="1233379" y="3480437"/>
              <a:chExt cx="155944" cy="3373450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A66E5C2-1A36-CD5E-5BCD-27DF82C4A677}"/>
                  </a:ext>
                </a:extLst>
              </p:cNvPr>
              <p:cNvSpPr/>
              <p:nvPr/>
            </p:nvSpPr>
            <p:spPr>
              <a:xfrm>
                <a:off x="1233379" y="3480437"/>
                <a:ext cx="155944" cy="155944"/>
              </a:xfrm>
              <a:prstGeom prst="ellipse">
                <a:avLst/>
              </a:prstGeom>
              <a:solidFill>
                <a:schemeClr val="accent3"/>
              </a:solidFill>
              <a:ln w="12700">
                <a:solidFill>
                  <a:schemeClr val="tx2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95063CDF-EF4E-5060-0BA8-04838325453B}"/>
                  </a:ext>
                </a:extLst>
              </p:cNvPr>
              <p:cNvCxnSpPr>
                <a:stCxn id="32" idx="4"/>
                <a:endCxn id="30" idx="0"/>
              </p:cNvCxnSpPr>
              <p:nvPr/>
            </p:nvCxnSpPr>
            <p:spPr>
              <a:xfrm>
                <a:off x="1311351" y="3636381"/>
                <a:ext cx="0" cy="570558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B9F2649D-7FBE-CDB0-E294-9EC130413752}"/>
                  </a:ext>
                </a:extLst>
              </p:cNvPr>
              <p:cNvCxnSpPr>
                <a:cxnSpLocks/>
                <a:stCxn id="30" idx="4"/>
              </p:cNvCxnSpPr>
              <p:nvPr/>
            </p:nvCxnSpPr>
            <p:spPr>
              <a:xfrm>
                <a:off x="1311351" y="4362883"/>
                <a:ext cx="0" cy="2491004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DAA3B110-A117-F9B3-A6E5-52C0CFBA57D1}"/>
              </a:ext>
            </a:extLst>
          </p:cNvPr>
          <p:cNvSpPr txBox="1"/>
          <p:nvPr/>
        </p:nvSpPr>
        <p:spPr>
          <a:xfrm>
            <a:off x="8122100" y="2829904"/>
            <a:ext cx="28507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 of funds</a:t>
            </a:r>
          </a:p>
          <a:p>
            <a:endParaRPr lang="en-US" dirty="0"/>
          </a:p>
          <a:p>
            <a:r>
              <a:rPr lang="en-US" sz="1600" dirty="0"/>
              <a:t>1 Headcount to accelerate development of charting</a:t>
            </a:r>
          </a:p>
          <a:p>
            <a:endParaRPr lang="en-US" sz="1600" dirty="0"/>
          </a:p>
          <a:p>
            <a:r>
              <a:rPr lang="en-US" sz="1600" dirty="0"/>
              <a:t>Outsourcing of development for User-interface platform</a:t>
            </a:r>
          </a:p>
        </p:txBody>
      </p:sp>
    </p:spTree>
    <p:extLst>
      <p:ext uri="{BB962C8B-B14F-4D97-AF65-F5344CB8AC3E}">
        <p14:creationId xmlns:p14="http://schemas.microsoft.com/office/powerpoint/2010/main" val="2927554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2A2BB125-F278-087C-28D1-B4F79AA18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sz="3700" cap="all" dirty="0"/>
              <a:t>Arrowrithm</a:t>
            </a:r>
            <a:br>
              <a:rPr lang="en-US" sz="3700" cap="all" dirty="0"/>
            </a:br>
            <a:r>
              <a:rPr lang="en-US" sz="1000" cap="all" dirty="0"/>
              <a:t>Driving Data decision-making for every business</a:t>
            </a:r>
            <a:endParaRPr lang="en-US" sz="3700" cap="al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F8A2C-638E-1746-0E4D-A9766E342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1284514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82383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DE48D-BD38-FD4B-ED3B-E84880913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78014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700" cap="all" dirty="0"/>
              <a:t>Arrowrithm</a:t>
            </a:r>
            <a:br>
              <a:rPr lang="en-US" sz="3700" cap="all" dirty="0"/>
            </a:br>
            <a:r>
              <a:rPr lang="en-US" sz="1000" cap="all" dirty="0"/>
              <a:t>Driving Data decision-making for every business</a:t>
            </a:r>
            <a:endParaRPr lang="en-US" sz="3700" cap="all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9704BA-B3DA-0095-120A-6DB5DFF26F6B}"/>
              </a:ext>
            </a:extLst>
          </p:cNvPr>
          <p:cNvSpPr txBox="1">
            <a:spLocks/>
          </p:cNvSpPr>
          <p:nvPr/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Franklin Gothic Book" panose="020B0503020102020204" pitchFamily="34" charset="0"/>
              <a:buNone/>
            </a:pPr>
            <a:r>
              <a:rPr lang="en-US" b="1" dirty="0"/>
              <a:t>Mission</a:t>
            </a:r>
          </a:p>
          <a:p>
            <a:pPr marL="0" indent="0" algn="ctr">
              <a:buFont typeface="Franklin Gothic Book" panose="020B0503020102020204" pitchFamily="34" charset="0"/>
              <a:buNone/>
            </a:pPr>
            <a:r>
              <a:rPr lang="en-US" dirty="0"/>
              <a:t>To maximize the data potential of </a:t>
            </a:r>
            <a:r>
              <a:rPr lang="en-US" u="sng" dirty="0"/>
              <a:t>every business</a:t>
            </a:r>
            <a:r>
              <a:rPr lang="en-US" dirty="0"/>
              <a:t> to achieve greater success</a:t>
            </a:r>
          </a:p>
        </p:txBody>
      </p:sp>
    </p:spTree>
    <p:extLst>
      <p:ext uri="{BB962C8B-B14F-4D97-AF65-F5344CB8AC3E}">
        <p14:creationId xmlns:p14="http://schemas.microsoft.com/office/powerpoint/2010/main" val="793399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2A2BB125-F278-087C-28D1-B4F79AA18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sz="3700" cap="all" dirty="0"/>
              <a:t>Arrowrithm</a:t>
            </a:r>
            <a:br>
              <a:rPr lang="en-US" sz="3700" cap="all" dirty="0"/>
            </a:br>
            <a:r>
              <a:rPr lang="en-US" sz="1000" cap="all" dirty="0"/>
              <a:t>Driving Data decision-making for every business</a:t>
            </a:r>
            <a:endParaRPr lang="en-US" sz="3700" cap="al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F8A2C-638E-1746-0E4D-A9766E342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1284514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Problem</a:t>
            </a:r>
          </a:p>
          <a:p>
            <a:pPr marL="0" indent="0" algn="ctr">
              <a:buNone/>
            </a:pPr>
            <a:r>
              <a:rPr lang="en-US" dirty="0"/>
              <a:t>Data Enablement is currently a luxury afforded only to businesses with substantial resources to make the necessary investments in this area.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E76600-ACE6-604C-C1BF-AF3BCF7C571F}"/>
              </a:ext>
            </a:extLst>
          </p:cNvPr>
          <p:cNvSpPr txBox="1"/>
          <p:nvPr/>
        </p:nvSpPr>
        <p:spPr>
          <a:xfrm>
            <a:off x="1461977" y="4267200"/>
            <a:ext cx="227891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60,000 </a:t>
            </a:r>
            <a:r>
              <a:rPr lang="en-US" sz="1400" dirty="0"/>
              <a:t>SGD</a:t>
            </a:r>
          </a:p>
          <a:p>
            <a:pPr algn="ctr"/>
            <a:r>
              <a:rPr lang="en-US" sz="1000" dirty="0"/>
              <a:t>Approx. annual cost for a Fresh Graduate Data Analyst (</a:t>
            </a:r>
            <a:r>
              <a:rPr lang="en-US" sz="1000" dirty="0" err="1"/>
              <a:t>glassdoor.sg</a:t>
            </a:r>
            <a:r>
              <a:rPr lang="en-US" sz="1000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F6E69A-69D8-DD2A-DF80-A6560BA2EE42}"/>
              </a:ext>
            </a:extLst>
          </p:cNvPr>
          <p:cNvSpPr txBox="1"/>
          <p:nvPr/>
        </p:nvSpPr>
        <p:spPr>
          <a:xfrm>
            <a:off x="3740889" y="4277360"/>
            <a:ext cx="227891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72,000 </a:t>
            </a:r>
            <a:r>
              <a:rPr lang="en-US" sz="1400" dirty="0"/>
              <a:t>SGD</a:t>
            </a:r>
            <a:endParaRPr lang="en-US" sz="2000" dirty="0"/>
          </a:p>
          <a:p>
            <a:pPr algn="ctr"/>
            <a:r>
              <a:rPr lang="en-US" sz="1000" dirty="0"/>
              <a:t>Approx. annual cost for a Fresh Graduate Data Engineer (</a:t>
            </a:r>
            <a:r>
              <a:rPr lang="en-US" sz="1000" dirty="0" err="1"/>
              <a:t>glassdoor.sg</a:t>
            </a:r>
            <a:r>
              <a:rPr lang="en-US" sz="1000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B177C4-EBB1-277B-EDC7-680B262AE15D}"/>
              </a:ext>
            </a:extLst>
          </p:cNvPr>
          <p:cNvSpPr txBox="1"/>
          <p:nvPr/>
        </p:nvSpPr>
        <p:spPr>
          <a:xfrm>
            <a:off x="6414975" y="4267200"/>
            <a:ext cx="227891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210,000 </a:t>
            </a:r>
            <a:r>
              <a:rPr lang="en-US" sz="1400" dirty="0"/>
              <a:t>SMEs</a:t>
            </a:r>
            <a:endParaRPr lang="en-US" sz="2000" dirty="0"/>
          </a:p>
          <a:p>
            <a:pPr algn="ctr"/>
            <a:r>
              <a:rPr lang="en-US" sz="1000" dirty="0"/>
              <a:t>(70%) have under 1mil SGD yearly revenue (</a:t>
            </a:r>
            <a:r>
              <a:rPr lang="en-US" sz="1000" dirty="0" err="1"/>
              <a:t>Straitstimes</a:t>
            </a:r>
            <a:r>
              <a:rPr lang="en-US" sz="1000" dirty="0"/>
              <a:t>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2B9DFCC-62FD-51E4-3629-96095C52C516}"/>
              </a:ext>
            </a:extLst>
          </p:cNvPr>
          <p:cNvCxnSpPr>
            <a:cxnSpLocks/>
          </p:cNvCxnSpPr>
          <p:nvPr/>
        </p:nvCxnSpPr>
        <p:spPr>
          <a:xfrm>
            <a:off x="6172200" y="4008368"/>
            <a:ext cx="0" cy="155302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59A0248-C8EE-C868-24F9-3ECF6E8BDB1E}"/>
              </a:ext>
            </a:extLst>
          </p:cNvPr>
          <p:cNvSpPr txBox="1"/>
          <p:nvPr/>
        </p:nvSpPr>
        <p:spPr>
          <a:xfrm>
            <a:off x="8693888" y="4269962"/>
            <a:ext cx="227891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78,000 </a:t>
            </a:r>
            <a:r>
              <a:rPr lang="en-US" sz="1400" dirty="0"/>
              <a:t>SMEs</a:t>
            </a:r>
            <a:endParaRPr lang="en-US" sz="2000" dirty="0"/>
          </a:p>
          <a:p>
            <a:pPr algn="ctr"/>
            <a:r>
              <a:rPr lang="en-US" sz="1000" dirty="0"/>
              <a:t>(26%) have under 1mil – 10mil SGD yearly revenue (</a:t>
            </a:r>
            <a:r>
              <a:rPr lang="en-US" sz="1000" dirty="0" err="1"/>
              <a:t>Straitstimes</a:t>
            </a:r>
            <a:r>
              <a:rPr lang="en-US" sz="1000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EA032A-B43C-1A63-2716-17AAE8E295A4}"/>
              </a:ext>
            </a:extLst>
          </p:cNvPr>
          <p:cNvSpPr txBox="1"/>
          <p:nvPr/>
        </p:nvSpPr>
        <p:spPr>
          <a:xfrm>
            <a:off x="2176391" y="5355815"/>
            <a:ext cx="29482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Excl. Cost of Infrastructure, Administration, Training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56E6517-1F4C-CAA9-DDE1-6BC0A2C101BA}"/>
              </a:ext>
            </a:extLst>
          </p:cNvPr>
          <p:cNvGrpSpPr/>
          <p:nvPr/>
        </p:nvGrpSpPr>
        <p:grpSpPr>
          <a:xfrm>
            <a:off x="1534160" y="5293360"/>
            <a:ext cx="4500880" cy="91440"/>
            <a:chOff x="1534160" y="5161280"/>
            <a:chExt cx="4500880" cy="9144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FBDD113-440C-6BE1-1D4E-8C4DA8FC017F}"/>
                </a:ext>
              </a:extLst>
            </p:cNvPr>
            <p:cNvCxnSpPr>
              <a:cxnSpLocks/>
            </p:cNvCxnSpPr>
            <p:nvPr/>
          </p:nvCxnSpPr>
          <p:spPr>
            <a:xfrm>
              <a:off x="1534160" y="5193255"/>
              <a:ext cx="44856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798F3C6-4256-E1DE-004A-B44D5D4FE605}"/>
                </a:ext>
              </a:extLst>
            </p:cNvPr>
            <p:cNvCxnSpPr/>
            <p:nvPr/>
          </p:nvCxnSpPr>
          <p:spPr>
            <a:xfrm>
              <a:off x="6035040" y="5161280"/>
              <a:ext cx="0" cy="914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0D9BA65-5BA5-1B49-3048-000BAB1FBC30}"/>
                </a:ext>
              </a:extLst>
            </p:cNvPr>
            <p:cNvCxnSpPr/>
            <p:nvPr/>
          </p:nvCxnSpPr>
          <p:spPr>
            <a:xfrm>
              <a:off x="1544320" y="5161280"/>
              <a:ext cx="0" cy="914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4820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E4BB1650-B616-4EFB-9FB7-5D93104B5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ADAA3-8F8A-CD32-1786-25764D64B5A7}"/>
              </a:ext>
            </a:extLst>
          </p:cNvPr>
          <p:cNvSpPr txBox="1">
            <a:spLocks/>
          </p:cNvSpPr>
          <p:nvPr/>
        </p:nvSpPr>
        <p:spPr>
          <a:xfrm>
            <a:off x="1188720" y="1188720"/>
            <a:ext cx="5369029" cy="4480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384048">
              <a:lnSpc>
                <a:spcPct val="94000"/>
              </a:lnSpc>
              <a:spcBef>
                <a:spcPts val="0"/>
              </a:spcBef>
              <a:spcAft>
                <a:spcPts val="200"/>
              </a:spcAft>
              <a:buFont typeface="Franklin Gothic Book" panose="020B0503020102020204" pitchFamily="34" charset="0"/>
            </a:pPr>
            <a:endParaRPr lang="en-US" cap="all" dirty="0">
              <a:latin typeface="+mn-lt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B47C962-A905-4168-832D-BF622B381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527850" y="0"/>
            <a:ext cx="4664149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6">
            <a:extLst>
              <a:ext uri="{FF2B5EF4-FFF2-40B4-BE49-F238E27FC236}">
                <a16:creationId xmlns:a16="http://schemas.microsoft.com/office/drawing/2014/main" id="{B0CAA55C-9F48-4F94-95AA-563539497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A2BB125-F278-087C-28D1-B4F79AA18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3027" y="1252182"/>
            <a:ext cx="3132162" cy="51447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cap="all" dirty="0" err="1">
                <a:solidFill>
                  <a:schemeClr val="bg2"/>
                </a:solidFill>
              </a:rPr>
              <a:t>AI.LeaN</a:t>
            </a:r>
            <a:br>
              <a:rPr lang="en-US" sz="1800" b="1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</a:br>
            <a:br>
              <a:rPr lang="en-US" sz="1800" b="1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</a:br>
            <a:br>
              <a:rPr lang="en-US" sz="1800" b="1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</a:br>
            <a:br>
              <a:rPr lang="en-US" sz="1800" b="1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</a:br>
            <a:br>
              <a:rPr lang="en-US" sz="1800" b="1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</a:br>
            <a:br>
              <a:rPr lang="en-US" sz="1800" b="1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</a:br>
            <a:endParaRPr lang="en-US" sz="1800" b="1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F8A2C-638E-1746-0E4D-A9766E34257E}"/>
              </a:ext>
            </a:extLst>
          </p:cNvPr>
          <p:cNvSpPr>
            <a:spLocks/>
          </p:cNvSpPr>
          <p:nvPr/>
        </p:nvSpPr>
        <p:spPr>
          <a:xfrm>
            <a:off x="1371600" y="1766655"/>
            <a:ext cx="5186149" cy="39026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 b="1" dirty="0">
                <a:solidFill>
                  <a:schemeClr val="tx2"/>
                </a:solidFill>
              </a:rPr>
              <a:t>Value Proposition - AI.lean</a:t>
            </a:r>
          </a:p>
          <a:p>
            <a:pPr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 dirty="0">
                <a:solidFill>
                  <a:schemeClr val="tx2"/>
                </a:solidFill>
              </a:rPr>
              <a:t>AI.lean is an Artificial Intelligence (AI) platform that functions as a “Robotic” Data Analyst and Engineer. She is trained to harness years of Data Analytics and Visualization methodologist to produced Industry Standard Business Intelligence Dashboards.</a:t>
            </a:r>
          </a:p>
          <a:p>
            <a:pPr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endParaRPr lang="en-US" dirty="0">
              <a:solidFill>
                <a:schemeClr val="tx2"/>
              </a:solidFill>
            </a:endParaRPr>
          </a:p>
          <a:p>
            <a:pPr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 dirty="0">
                <a:solidFill>
                  <a:schemeClr val="tx2"/>
                </a:solidFill>
              </a:rPr>
              <a:t>As AI.lean evolves, she will go beyond Business Intelligence to produce data actionable insights to facilitate business growth and cost reduction.</a:t>
            </a:r>
          </a:p>
          <a:p>
            <a:pPr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endParaRPr lang="en-US" dirty="0">
              <a:solidFill>
                <a:schemeClr val="tx2"/>
              </a:solidFill>
            </a:endParaRPr>
          </a:p>
          <a:p>
            <a:pPr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 dirty="0">
                <a:solidFill>
                  <a:schemeClr val="tx2"/>
                </a:solidFill>
              </a:rPr>
              <a:t>AI.lean </a:t>
            </a:r>
            <a:r>
              <a:rPr lang="en-US" b="1" dirty="0">
                <a:solidFill>
                  <a:schemeClr val="tx2"/>
                </a:solidFill>
              </a:rPr>
              <a:t>IS</a:t>
            </a:r>
            <a:r>
              <a:rPr lang="en-US" dirty="0">
                <a:solidFill>
                  <a:schemeClr val="tx2"/>
                </a:solidFill>
              </a:rPr>
              <a:t> a Data Analyst &amp; Engineer at less than a faction of the cost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B05171E-AC83-780C-F454-CD5F4D00ED97}"/>
              </a:ext>
            </a:extLst>
          </p:cNvPr>
          <p:cNvSpPr txBox="1">
            <a:spLocks/>
          </p:cNvSpPr>
          <p:nvPr/>
        </p:nvSpPr>
        <p:spPr>
          <a:xfrm>
            <a:off x="1371600" y="685800"/>
            <a:ext cx="3282695" cy="7801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700" cap="all" dirty="0"/>
              <a:t>Arrowrithm</a:t>
            </a:r>
            <a:br>
              <a:rPr lang="en-US" sz="3700" cap="all" dirty="0"/>
            </a:br>
            <a:r>
              <a:rPr lang="en-US" sz="1000" cap="all" dirty="0"/>
              <a:t>Driving Data decision-making for every business</a:t>
            </a:r>
            <a:endParaRPr lang="en-US" sz="3700" cap="al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5278D4-7F8C-C53F-FD7F-7B4DED0D4567}"/>
              </a:ext>
            </a:extLst>
          </p:cNvPr>
          <p:cNvSpPr txBox="1"/>
          <p:nvPr/>
        </p:nvSpPr>
        <p:spPr>
          <a:xfrm>
            <a:off x="8523027" y="1831239"/>
            <a:ext cx="33641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“Robotic” Data Analyst &amp; Engineer</a:t>
            </a:r>
            <a:endParaRPr lang="en-US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Utilizes Artificial Intelligence (AI) to generate impactful visualizations based on industry standards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Evolves to produce Actionable Insights for business growth and cost reduction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1351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38415-5B71-7D08-C4C1-28A588B58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7148"/>
            <a:ext cx="10515600" cy="48875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We are a tool built for the </a:t>
            </a:r>
            <a:r>
              <a:rPr lang="en-US" b="1" dirty="0"/>
              <a:t>Business!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E9BBF80-F0C1-CCB6-53F4-A32CC4EF9A5F}"/>
              </a:ext>
            </a:extLst>
          </p:cNvPr>
          <p:cNvSpPr txBox="1">
            <a:spLocks/>
          </p:cNvSpPr>
          <p:nvPr/>
        </p:nvSpPr>
        <p:spPr>
          <a:xfrm>
            <a:off x="1371600" y="685800"/>
            <a:ext cx="3282695" cy="7801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700" cap="all" dirty="0"/>
              <a:t>Arrowrithm</a:t>
            </a:r>
            <a:br>
              <a:rPr lang="en-US" sz="3700" cap="all" dirty="0"/>
            </a:br>
            <a:r>
              <a:rPr lang="en-US" sz="1000" cap="all" dirty="0"/>
              <a:t>Driving Data decision-making for every business</a:t>
            </a:r>
            <a:endParaRPr lang="en-US" sz="3700" cap="all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D2DD29A-D0E7-CD2E-89B5-0ECA2584A48B}"/>
              </a:ext>
            </a:extLst>
          </p:cNvPr>
          <p:cNvGrpSpPr/>
          <p:nvPr/>
        </p:nvGrpSpPr>
        <p:grpSpPr>
          <a:xfrm>
            <a:off x="3572982" y="2516371"/>
            <a:ext cx="5897084" cy="3523641"/>
            <a:chOff x="3133505" y="2463234"/>
            <a:chExt cx="7101655" cy="4042084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2FB76D4-7AA4-6DAE-80C8-8A76F09C2355}"/>
                </a:ext>
              </a:extLst>
            </p:cNvPr>
            <p:cNvGrpSpPr/>
            <p:nvPr/>
          </p:nvGrpSpPr>
          <p:grpSpPr>
            <a:xfrm>
              <a:off x="3133505" y="2463234"/>
              <a:ext cx="7101655" cy="4042084"/>
              <a:chOff x="834948" y="2347628"/>
              <a:chExt cx="7101655" cy="4042084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56BDA3-F24A-DD07-82AE-949BF85E9D2D}"/>
                  </a:ext>
                </a:extLst>
              </p:cNvPr>
              <p:cNvSpPr txBox="1"/>
              <p:nvPr/>
            </p:nvSpPr>
            <p:spPr>
              <a:xfrm>
                <a:off x="5290404" y="4773799"/>
                <a:ext cx="151188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Tableau Pulse</a:t>
                </a:r>
              </a:p>
              <a:p>
                <a:r>
                  <a:rPr lang="en-US" sz="1200" dirty="0"/>
                  <a:t>AI assisted Charting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19432C-495E-FB97-19AF-5C9FB2155069}"/>
                  </a:ext>
                </a:extLst>
              </p:cNvPr>
              <p:cNvSpPr txBox="1"/>
              <p:nvPr/>
            </p:nvSpPr>
            <p:spPr>
              <a:xfrm>
                <a:off x="1403769" y="5989602"/>
                <a:ext cx="125867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Technical Barrier to</a:t>
                </a:r>
              </a:p>
              <a:p>
                <a:pPr algn="ctr"/>
                <a:r>
                  <a:rPr lang="en-US" sz="1000" dirty="0"/>
                  <a:t>Entry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13EB43-C158-A6DF-AB87-1D24B2465CBF}"/>
                  </a:ext>
                </a:extLst>
              </p:cNvPr>
              <p:cNvSpPr txBox="1"/>
              <p:nvPr/>
            </p:nvSpPr>
            <p:spPr>
              <a:xfrm>
                <a:off x="834948" y="5866491"/>
                <a:ext cx="4315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Zero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BA5919A-92CA-B31C-70DE-FA08761D5330}"/>
                  </a:ext>
                </a:extLst>
              </p:cNvPr>
              <p:cNvSpPr txBox="1"/>
              <p:nvPr/>
            </p:nvSpPr>
            <p:spPr>
              <a:xfrm>
                <a:off x="6277816" y="4281925"/>
                <a:ext cx="16587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Tableau</a:t>
                </a:r>
              </a:p>
              <a:p>
                <a:r>
                  <a:rPr lang="en-US" sz="1200" dirty="0"/>
                  <a:t>Visualization Software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E4C7A96-63D0-286F-6169-8BEA34954B66}"/>
                  </a:ext>
                </a:extLst>
              </p:cNvPr>
              <p:cNvSpPr txBox="1"/>
              <p:nvPr/>
            </p:nvSpPr>
            <p:spPr>
              <a:xfrm>
                <a:off x="5266606" y="3747819"/>
                <a:ext cx="16587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Qlik Sense</a:t>
                </a:r>
              </a:p>
              <a:p>
                <a:r>
                  <a:rPr lang="en-US" sz="1200" dirty="0"/>
                  <a:t>Visualization Software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606A81B-29C8-DD66-8798-518783687E15}"/>
                  </a:ext>
                </a:extLst>
              </p:cNvPr>
              <p:cNvSpPr txBox="1"/>
              <p:nvPr/>
            </p:nvSpPr>
            <p:spPr>
              <a:xfrm>
                <a:off x="4472445" y="2743470"/>
                <a:ext cx="222484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Power BI</a:t>
                </a:r>
              </a:p>
              <a:p>
                <a:r>
                  <a:rPr lang="en-US" sz="1200" dirty="0"/>
                  <a:t>Business Intelligence Software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775405C-8618-05A8-01DE-55DD96F5BDDD}"/>
                  </a:ext>
                </a:extLst>
              </p:cNvPr>
              <p:cNvSpPr/>
              <p:nvPr/>
            </p:nvSpPr>
            <p:spPr>
              <a:xfrm>
                <a:off x="1825004" y="2470739"/>
                <a:ext cx="416209" cy="351886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15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5400000" scaled="1"/>
                <a:tileRect/>
              </a:gra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20DCFA3-7CAC-D975-03AB-B6FBBE709F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799" y="4230170"/>
                <a:ext cx="596579" cy="0"/>
              </a:xfrm>
              <a:prstGeom prst="line">
                <a:avLst/>
              </a:prstGeom>
              <a:ln w="19050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48D0D14D-245E-D496-9156-8035C4AC7410}"/>
                  </a:ext>
                </a:extLst>
              </p:cNvPr>
              <p:cNvCxnSpPr/>
              <p:nvPr/>
            </p:nvCxnSpPr>
            <p:spPr>
              <a:xfrm>
                <a:off x="1266476" y="5975426"/>
                <a:ext cx="558528" cy="0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3D05471-A250-C035-51A7-82419C7B6477}"/>
                  </a:ext>
                </a:extLst>
              </p:cNvPr>
              <p:cNvSpPr txBox="1"/>
              <p:nvPr/>
            </p:nvSpPr>
            <p:spPr>
              <a:xfrm>
                <a:off x="834948" y="2347628"/>
                <a:ext cx="46038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Hard</a:t>
                </a:r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ACDE02CC-C47D-7077-EE55-54F167702059}"/>
                  </a:ext>
                </a:extLst>
              </p:cNvPr>
              <p:cNvCxnSpPr>
                <a:cxnSpLocks/>
                <a:endCxn id="21" idx="1"/>
              </p:cNvCxnSpPr>
              <p:nvPr/>
            </p:nvCxnSpPr>
            <p:spPr>
              <a:xfrm>
                <a:off x="2036905" y="4009429"/>
                <a:ext cx="322970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EC13C43C-961D-B210-FC25-79828301714E}"/>
                  </a:ext>
                </a:extLst>
              </p:cNvPr>
              <p:cNvCxnSpPr>
                <a:cxnSpLocks/>
                <a:endCxn id="25" idx="1"/>
              </p:cNvCxnSpPr>
              <p:nvPr/>
            </p:nvCxnSpPr>
            <p:spPr>
              <a:xfrm>
                <a:off x="2036905" y="3005080"/>
                <a:ext cx="243554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AE976A28-3A5F-7DAF-748C-D1C6C961EFEE}"/>
                  </a:ext>
                </a:extLst>
              </p:cNvPr>
              <p:cNvCxnSpPr>
                <a:cxnSpLocks/>
                <a:endCxn id="14" idx="1"/>
              </p:cNvCxnSpPr>
              <p:nvPr/>
            </p:nvCxnSpPr>
            <p:spPr>
              <a:xfrm>
                <a:off x="2036905" y="4543535"/>
                <a:ext cx="424091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82B764E7-FF41-DE40-D864-DE51CDF82F79}"/>
                  </a:ext>
                </a:extLst>
              </p:cNvPr>
              <p:cNvCxnSpPr>
                <a:cxnSpLocks/>
                <a:endCxn id="7" idx="1"/>
              </p:cNvCxnSpPr>
              <p:nvPr/>
            </p:nvCxnSpPr>
            <p:spPr>
              <a:xfrm>
                <a:off x="2036905" y="5035409"/>
                <a:ext cx="325349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30C8E67-9C7E-EF03-B04A-911FEA6262E9}"/>
                  </a:ext>
                </a:extLst>
              </p:cNvPr>
              <p:cNvSpPr txBox="1"/>
              <p:nvPr/>
            </p:nvSpPr>
            <p:spPr>
              <a:xfrm>
                <a:off x="4991110" y="5619707"/>
                <a:ext cx="1511889" cy="600203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600" b="1" dirty="0" err="1"/>
                  <a:t>AI.lean</a:t>
                </a:r>
                <a:endParaRPr lang="en-US" sz="1600" b="1" dirty="0"/>
              </a:p>
              <a:p>
                <a:r>
                  <a:rPr lang="en-US" sz="1200" dirty="0"/>
                  <a:t>AI Data Analyst</a:t>
                </a:r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B9FA45E1-9BA1-C7FF-D0A0-79B5EBF8EABA}"/>
                  </a:ext>
                </a:extLst>
              </p:cNvPr>
              <p:cNvCxnSpPr>
                <a:cxnSpLocks/>
                <a:endCxn id="40" idx="1"/>
              </p:cNvCxnSpPr>
              <p:nvPr/>
            </p:nvCxnSpPr>
            <p:spPr>
              <a:xfrm>
                <a:off x="2033108" y="5881317"/>
                <a:ext cx="2958003" cy="384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302089D-F7DC-4234-65D0-A52EB08EF725}"/>
                </a:ext>
              </a:extLst>
            </p:cNvPr>
            <p:cNvCxnSpPr/>
            <p:nvPr/>
          </p:nvCxnSpPr>
          <p:spPr>
            <a:xfrm>
              <a:off x="3565033" y="2586344"/>
              <a:ext cx="558528" cy="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3391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E0644615-B72B-FE08-EB4A-F48932C33D15}"/>
              </a:ext>
            </a:extLst>
          </p:cNvPr>
          <p:cNvSpPr/>
          <p:nvPr/>
        </p:nvSpPr>
        <p:spPr>
          <a:xfrm>
            <a:off x="4806878" y="2928257"/>
            <a:ext cx="2578244" cy="25782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$30 </a:t>
            </a:r>
            <a:r>
              <a:rPr lang="en-US" sz="1000" b="1" dirty="0"/>
              <a:t>SGD</a:t>
            </a:r>
          </a:p>
          <a:p>
            <a:pPr algn="ctr"/>
            <a:r>
              <a:rPr lang="en-US" sz="1000" b="1" dirty="0"/>
              <a:t>Subscription Fee/Month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DDC9CA2-0748-306A-BBDB-9E187A7070AB}"/>
              </a:ext>
            </a:extLst>
          </p:cNvPr>
          <p:cNvSpPr/>
          <p:nvPr/>
        </p:nvSpPr>
        <p:spPr>
          <a:xfrm>
            <a:off x="8242158" y="2983170"/>
            <a:ext cx="2578244" cy="2578244"/>
          </a:xfrm>
          <a:prstGeom prst="ellipse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$</a:t>
            </a:r>
            <a:r>
              <a:rPr lang="en-US" sz="3600" b="1" dirty="0"/>
              <a:t>10.8M </a:t>
            </a:r>
            <a:r>
              <a:rPr lang="en-US" sz="1000" b="1" dirty="0"/>
              <a:t>SGD </a:t>
            </a:r>
          </a:p>
          <a:p>
            <a:pPr algn="ctr"/>
            <a:r>
              <a:rPr lang="en-US" sz="1000" b="1" dirty="0"/>
              <a:t>Projected Revenue by 2030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DE1A643-732D-6C6D-29FB-E28999943C72}"/>
              </a:ext>
            </a:extLst>
          </p:cNvPr>
          <p:cNvSpPr/>
          <p:nvPr/>
        </p:nvSpPr>
        <p:spPr>
          <a:xfrm>
            <a:off x="1371599" y="2928257"/>
            <a:ext cx="2578243" cy="25782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30,000</a:t>
            </a:r>
          </a:p>
          <a:p>
            <a:pPr algn="ctr"/>
            <a:r>
              <a:rPr lang="en-US" sz="1000" b="1" dirty="0"/>
              <a:t>10% SME Market Captured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8DFC01F-CBD6-2259-1209-CC5D232F2EC2}"/>
              </a:ext>
            </a:extLst>
          </p:cNvPr>
          <p:cNvSpPr txBox="1">
            <a:spLocks/>
          </p:cNvSpPr>
          <p:nvPr/>
        </p:nvSpPr>
        <p:spPr>
          <a:xfrm>
            <a:off x="1371600" y="685800"/>
            <a:ext cx="3282695" cy="7801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700" cap="all" dirty="0"/>
              <a:t>Arrowrithm</a:t>
            </a:r>
            <a:br>
              <a:rPr lang="en-US" sz="3700" cap="all" dirty="0"/>
            </a:br>
            <a:r>
              <a:rPr lang="en-US" sz="1000" cap="all" dirty="0"/>
              <a:t>Driving Data decision-making for every business</a:t>
            </a:r>
            <a:endParaRPr lang="en-US" sz="3700" cap="al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8CDE433-2F69-34FC-D202-BA8B7E4DB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128451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Revenue through a </a:t>
            </a:r>
            <a:r>
              <a:rPr lang="en-US" b="1" dirty="0"/>
              <a:t>SaaS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594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297E8F7-AD19-CC53-6EB7-30F2E413282E}"/>
              </a:ext>
            </a:extLst>
          </p:cNvPr>
          <p:cNvSpPr txBox="1">
            <a:spLocks/>
          </p:cNvSpPr>
          <p:nvPr/>
        </p:nvSpPr>
        <p:spPr>
          <a:xfrm>
            <a:off x="1371600" y="685800"/>
            <a:ext cx="3282695" cy="7801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700" cap="all" dirty="0"/>
              <a:t>Arrowrithm</a:t>
            </a:r>
            <a:br>
              <a:rPr lang="en-US" sz="3700" cap="all" dirty="0"/>
            </a:br>
            <a:r>
              <a:rPr lang="en-US" sz="1000" cap="all" dirty="0"/>
              <a:t>Driving Data decision-making for every business</a:t>
            </a:r>
            <a:endParaRPr lang="en-US" sz="3700" cap="al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948E415-1485-FD76-BA95-193A9D309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2364" y="2286000"/>
            <a:ext cx="5904611" cy="3958847"/>
          </a:xfrm>
        </p:spPr>
        <p:txBody>
          <a:bodyPr/>
          <a:lstStyle/>
          <a:p>
            <a:pPr marL="0" indent="0">
              <a:spcAft>
                <a:spcPts val="800"/>
              </a:spcAft>
              <a:buNone/>
            </a:pPr>
            <a:r>
              <a:rPr lang="en-US" b="1" dirty="0"/>
              <a:t>Go-to-market Plan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600" b="1" dirty="0"/>
              <a:t>Ideal Customer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1600" dirty="0"/>
              <a:t>A business with tremendous amount of data available with a high appetite to utilize data to expand the business.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600" b="1" dirty="0"/>
              <a:t>A tool for all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1600" dirty="0"/>
              <a:t>While AI.lean’s primary audience are businesses with limited resources and hence, unlikely to be data enabled, due to AI.lean being a tool “</a:t>
            </a:r>
            <a:r>
              <a:rPr lang="en-US" sz="1600" u="sng" dirty="0"/>
              <a:t>build for the business</a:t>
            </a:r>
            <a:r>
              <a:rPr lang="en-US" sz="1600" dirty="0"/>
              <a:t>”, it is complementary with businesses who are data enabled. AI.lean may serve as a supplementary tool for decision makers to perform fast, hassle free queries into their data for instant analytical results.</a:t>
            </a:r>
            <a:endParaRPr lang="en-US" b="1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ADF6F8F-CD02-E318-E389-F57709B62009}"/>
              </a:ext>
            </a:extLst>
          </p:cNvPr>
          <p:cNvGrpSpPr/>
          <p:nvPr/>
        </p:nvGrpSpPr>
        <p:grpSpPr>
          <a:xfrm>
            <a:off x="1718927" y="2821174"/>
            <a:ext cx="2888512" cy="3244487"/>
            <a:chOff x="1371600" y="2856614"/>
            <a:chExt cx="2888512" cy="324448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D1F2E9F-EB9C-E0FC-5FC1-7A006D4E7F56}"/>
                </a:ext>
              </a:extLst>
            </p:cNvPr>
            <p:cNvGrpSpPr/>
            <p:nvPr/>
          </p:nvGrpSpPr>
          <p:grpSpPr>
            <a:xfrm>
              <a:off x="1371600" y="3184215"/>
              <a:ext cx="2504421" cy="2916886"/>
              <a:chOff x="275814" y="3380635"/>
              <a:chExt cx="2504421" cy="2916886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7C92CDB2-226B-2278-8464-A8043DA89934}"/>
                  </a:ext>
                </a:extLst>
              </p:cNvPr>
              <p:cNvGrpSpPr/>
              <p:nvPr/>
            </p:nvGrpSpPr>
            <p:grpSpPr>
              <a:xfrm>
                <a:off x="275814" y="3380635"/>
                <a:ext cx="2504421" cy="2450154"/>
                <a:chOff x="-15015" y="3383575"/>
                <a:chExt cx="2828530" cy="3082126"/>
              </a:xfrm>
            </p:grpSpPr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A4926643-231C-CA9E-9CF9-56987BDBAC6B}"/>
                    </a:ext>
                  </a:extLst>
                </p:cNvPr>
                <p:cNvSpPr/>
                <p:nvPr/>
              </p:nvSpPr>
              <p:spPr>
                <a:xfrm>
                  <a:off x="379141" y="3383575"/>
                  <a:ext cx="2434374" cy="274959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30735178-0262-B5AF-86B5-151527782CC9}"/>
                    </a:ext>
                  </a:extLst>
                </p:cNvPr>
                <p:cNvCxnSpPr>
                  <a:cxnSpLocks/>
                  <a:stCxn id="22" idx="1"/>
                  <a:endCxn id="22" idx="3"/>
                </p:cNvCxnSpPr>
                <p:nvPr/>
              </p:nvCxnSpPr>
              <p:spPr>
                <a:xfrm>
                  <a:off x="379141" y="4758372"/>
                  <a:ext cx="2434374" cy="0"/>
                </a:xfrm>
                <a:prstGeom prst="line">
                  <a:avLst/>
                </a:prstGeom>
                <a:ln w="19050" cap="flat" cmpd="sng" algn="ctr">
                  <a:solidFill>
                    <a:schemeClr val="dk1"/>
                  </a:solidFill>
                  <a:prstDash val="sysDot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EED27CF5-ED4E-F490-4CE8-3D3930F1200E}"/>
                    </a:ext>
                  </a:extLst>
                </p:cNvPr>
                <p:cNvCxnSpPr>
                  <a:cxnSpLocks/>
                  <a:stCxn id="22" idx="0"/>
                  <a:endCxn id="22" idx="2"/>
                </p:cNvCxnSpPr>
                <p:nvPr/>
              </p:nvCxnSpPr>
              <p:spPr>
                <a:xfrm>
                  <a:off x="1596329" y="3383575"/>
                  <a:ext cx="0" cy="2749594"/>
                </a:xfrm>
                <a:prstGeom prst="line">
                  <a:avLst/>
                </a:prstGeom>
                <a:ln w="19050" cap="flat" cmpd="sng" algn="ctr">
                  <a:solidFill>
                    <a:schemeClr val="dk1"/>
                  </a:solidFill>
                  <a:prstDash val="sysDot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0E40504-2663-3ED6-B125-B83656F07BCC}"/>
                    </a:ext>
                  </a:extLst>
                </p:cNvPr>
                <p:cNvSpPr txBox="1"/>
                <p:nvPr/>
              </p:nvSpPr>
              <p:spPr>
                <a:xfrm>
                  <a:off x="-15015" y="4143211"/>
                  <a:ext cx="382368" cy="1047756"/>
                </a:xfrm>
                <a:prstGeom prst="rect">
                  <a:avLst/>
                </a:prstGeom>
                <a:noFill/>
              </p:spPr>
              <p:txBody>
                <a:bodyPr vert="vert270" wrap="none" rtlCol="0">
                  <a:spAutoFit/>
                </a:bodyPr>
                <a:lstStyle/>
                <a:p>
                  <a:r>
                    <a:rPr lang="en-US" sz="1000" dirty="0"/>
                    <a:t>Data Appetite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8E0297D3-991E-0001-75D4-62EBFFE5D513}"/>
                    </a:ext>
                  </a:extLst>
                </p:cNvPr>
                <p:cNvSpPr txBox="1"/>
                <p:nvPr/>
              </p:nvSpPr>
              <p:spPr>
                <a:xfrm>
                  <a:off x="1007748" y="6155972"/>
                  <a:ext cx="1177158" cy="3097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000" dirty="0"/>
                    <a:t>Data Availability</a:t>
                  </a: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3E891BB0-D96F-44B4-5486-0A192BD95752}"/>
                  </a:ext>
                </a:extLst>
              </p:cNvPr>
              <p:cNvGrpSpPr/>
              <p:nvPr/>
            </p:nvGrpSpPr>
            <p:grpSpPr>
              <a:xfrm>
                <a:off x="376717" y="5822448"/>
                <a:ext cx="1256253" cy="475073"/>
                <a:chOff x="1002344" y="6176828"/>
                <a:chExt cx="1256253" cy="475073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A510C759-2FE1-13A5-F898-0C50820E4569}"/>
                    </a:ext>
                  </a:extLst>
                </p:cNvPr>
                <p:cNvGrpSpPr/>
                <p:nvPr/>
              </p:nvGrpSpPr>
              <p:grpSpPr>
                <a:xfrm>
                  <a:off x="1090392" y="6405680"/>
                  <a:ext cx="1168205" cy="246221"/>
                  <a:chOff x="2514488" y="1787636"/>
                  <a:chExt cx="1168205" cy="246221"/>
                </a:xfrm>
              </p:grpSpPr>
              <p:sp>
                <p:nvSpPr>
                  <p:cNvPr id="20" name="Rounded Rectangle 19">
                    <a:extLst>
                      <a:ext uri="{FF2B5EF4-FFF2-40B4-BE49-F238E27FC236}">
                        <a16:creationId xmlns:a16="http://schemas.microsoft.com/office/drawing/2014/main" id="{85DDC18C-43FF-FFBE-4D73-6F2E5D906050}"/>
                      </a:ext>
                    </a:extLst>
                  </p:cNvPr>
                  <p:cNvSpPr/>
                  <p:nvPr/>
                </p:nvSpPr>
                <p:spPr>
                  <a:xfrm>
                    <a:off x="2514488" y="1836658"/>
                    <a:ext cx="123825" cy="123825"/>
                  </a:xfrm>
                  <a:prstGeom prst="roundRect">
                    <a:avLst/>
                  </a:prstGeom>
                  <a:ln w="158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C80A39E3-625B-5DCC-B8E3-860E192F02A6}"/>
                      </a:ext>
                    </a:extLst>
                  </p:cNvPr>
                  <p:cNvSpPr txBox="1"/>
                  <p:nvPr/>
                </p:nvSpPr>
                <p:spPr>
                  <a:xfrm>
                    <a:off x="2649887" y="1787636"/>
                    <a:ext cx="103280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dirty="0"/>
                      <a:t>Ideal Customer</a:t>
                    </a:r>
                  </a:p>
                </p:txBody>
              </p:sp>
            </p:grp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0BBDFDE-9725-DB14-1515-BD26AEE055EC}"/>
                    </a:ext>
                  </a:extLst>
                </p:cNvPr>
                <p:cNvSpPr txBox="1"/>
                <p:nvPr/>
              </p:nvSpPr>
              <p:spPr>
                <a:xfrm>
                  <a:off x="1002344" y="6176828"/>
                  <a:ext cx="69038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Legend</a:t>
                  </a:r>
                </a:p>
              </p:txBody>
            </p:sp>
          </p:grpSp>
        </p:grp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8A14527-0A45-EC3B-4772-FFDD5FCA6A09}"/>
                </a:ext>
              </a:extLst>
            </p:cNvPr>
            <p:cNvCxnSpPr>
              <a:cxnSpLocks/>
              <a:stCxn id="22" idx="2"/>
            </p:cNvCxnSpPr>
            <p:nvPr/>
          </p:nvCxnSpPr>
          <p:spPr>
            <a:xfrm>
              <a:off x="2798306" y="5370021"/>
              <a:ext cx="14618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D97A2F2-F8C0-3BBE-05F0-664CBFB4F4D4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V="1">
              <a:off x="1720591" y="2856614"/>
              <a:ext cx="0" cy="14205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5421FE3-3ED2-3951-C0DB-8C4CC401953D}"/>
                </a:ext>
              </a:extLst>
            </p:cNvPr>
            <p:cNvSpPr/>
            <p:nvPr/>
          </p:nvSpPr>
          <p:spPr>
            <a:xfrm rot="4401579">
              <a:off x="2387837" y="3087848"/>
              <a:ext cx="1035087" cy="1667031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1327BFFC-E1E3-BFFF-A531-45BFE964BCE0}"/>
                </a:ext>
              </a:extLst>
            </p:cNvPr>
            <p:cNvSpPr/>
            <p:nvPr/>
          </p:nvSpPr>
          <p:spPr>
            <a:xfrm>
              <a:off x="3151427" y="3589836"/>
              <a:ext cx="123825" cy="123825"/>
            </a:xfrm>
            <a:prstGeom prst="roundRect">
              <a:avLst/>
            </a:prstGeom>
            <a:ln w="158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6671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5FDFB93-D12C-4EF8-F4DD-1A71782D94A1}"/>
              </a:ext>
            </a:extLst>
          </p:cNvPr>
          <p:cNvSpPr txBox="1">
            <a:spLocks/>
          </p:cNvSpPr>
          <p:nvPr/>
        </p:nvSpPr>
        <p:spPr>
          <a:xfrm>
            <a:off x="1371600" y="685800"/>
            <a:ext cx="3282695" cy="7801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700" cap="all" dirty="0"/>
              <a:t>Arrowrithm</a:t>
            </a:r>
            <a:br>
              <a:rPr lang="en-US" sz="3700" cap="all" dirty="0"/>
            </a:br>
            <a:r>
              <a:rPr lang="en-US" sz="1000" cap="all" dirty="0"/>
              <a:t>Driving Data decision-making for every business</a:t>
            </a:r>
            <a:endParaRPr lang="en-US" sz="3700" cap="all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3C01057-EDF8-CB81-1FAE-71FF477317AC}"/>
              </a:ext>
            </a:extLst>
          </p:cNvPr>
          <p:cNvSpPr/>
          <p:nvPr/>
        </p:nvSpPr>
        <p:spPr>
          <a:xfrm>
            <a:off x="1233379" y="3490597"/>
            <a:ext cx="155944" cy="155944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2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8203200-58F2-BB7C-0BB9-B9B8A5453791}"/>
              </a:ext>
            </a:extLst>
          </p:cNvPr>
          <p:cNvSpPr/>
          <p:nvPr/>
        </p:nvSpPr>
        <p:spPr>
          <a:xfrm>
            <a:off x="1233379" y="4430459"/>
            <a:ext cx="155944" cy="155944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2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C58B6CB-55C8-44C9-64B7-16EF274D6359}"/>
              </a:ext>
            </a:extLst>
          </p:cNvPr>
          <p:cNvSpPr/>
          <p:nvPr/>
        </p:nvSpPr>
        <p:spPr>
          <a:xfrm>
            <a:off x="1233379" y="5370322"/>
            <a:ext cx="155944" cy="155944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2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1F7E835-C030-21BA-4F18-85DD39ADC03F}"/>
              </a:ext>
            </a:extLst>
          </p:cNvPr>
          <p:cNvCxnSpPr>
            <a:stCxn id="39" idx="4"/>
            <a:endCxn id="42" idx="0"/>
          </p:cNvCxnSpPr>
          <p:nvPr/>
        </p:nvCxnSpPr>
        <p:spPr>
          <a:xfrm>
            <a:off x="1311351" y="3646541"/>
            <a:ext cx="0" cy="78391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1B52D49-570B-CBD6-835A-1CC5F44C433A}"/>
              </a:ext>
            </a:extLst>
          </p:cNvPr>
          <p:cNvCxnSpPr>
            <a:cxnSpLocks/>
            <a:stCxn id="42" idx="4"/>
            <a:endCxn id="43" idx="0"/>
          </p:cNvCxnSpPr>
          <p:nvPr/>
        </p:nvCxnSpPr>
        <p:spPr>
          <a:xfrm>
            <a:off x="1311351" y="4586403"/>
            <a:ext cx="0" cy="7839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B4FA312-A43C-F6B2-FA54-002B4B403004}"/>
              </a:ext>
            </a:extLst>
          </p:cNvPr>
          <p:cNvCxnSpPr>
            <a:cxnSpLocks/>
            <a:stCxn id="43" idx="4"/>
          </p:cNvCxnSpPr>
          <p:nvPr/>
        </p:nvCxnSpPr>
        <p:spPr>
          <a:xfrm>
            <a:off x="1311351" y="5526266"/>
            <a:ext cx="0" cy="133173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73D4DDF-772E-07CE-0AE3-7F380EAD5FB4}"/>
              </a:ext>
            </a:extLst>
          </p:cNvPr>
          <p:cNvSpPr txBox="1"/>
          <p:nvPr/>
        </p:nvSpPr>
        <p:spPr>
          <a:xfrm>
            <a:off x="1467295" y="3230015"/>
            <a:ext cx="287937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2024</a:t>
            </a:r>
            <a:r>
              <a:rPr lang="en-US" dirty="0"/>
              <a:t> </a:t>
            </a:r>
            <a:r>
              <a:rPr lang="en-US" sz="1400" dirty="0"/>
              <a:t>(December)</a:t>
            </a:r>
          </a:p>
          <a:p>
            <a:r>
              <a:rPr lang="en-US" sz="1400" dirty="0"/>
              <a:t>Release of Minimum Viable Product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CF523DC-EE3F-6A0E-9FAA-1F38EF89576D}"/>
              </a:ext>
            </a:extLst>
          </p:cNvPr>
          <p:cNvSpPr txBox="1"/>
          <p:nvPr/>
        </p:nvSpPr>
        <p:spPr>
          <a:xfrm>
            <a:off x="1467295" y="4171508"/>
            <a:ext cx="346819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2024</a:t>
            </a:r>
            <a:r>
              <a:rPr lang="en-US" dirty="0"/>
              <a:t> </a:t>
            </a:r>
            <a:r>
              <a:rPr lang="en-US" sz="1400" dirty="0"/>
              <a:t>(Beyond December)</a:t>
            </a:r>
          </a:p>
          <a:p>
            <a:r>
              <a:rPr lang="en-US" sz="1400" dirty="0"/>
              <a:t>Domain training and improvement of Model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4B1D859-EF36-D2B8-4AE6-74BC7FA99400}"/>
              </a:ext>
            </a:extLst>
          </p:cNvPr>
          <p:cNvSpPr txBox="1"/>
          <p:nvPr/>
        </p:nvSpPr>
        <p:spPr>
          <a:xfrm>
            <a:off x="1467295" y="5113001"/>
            <a:ext cx="340118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2024</a:t>
            </a:r>
            <a:r>
              <a:rPr lang="en-US" dirty="0"/>
              <a:t> </a:t>
            </a:r>
            <a:r>
              <a:rPr lang="en-US" sz="1400" dirty="0"/>
              <a:t>(Beyond December)</a:t>
            </a:r>
          </a:p>
          <a:p>
            <a:r>
              <a:rPr lang="en-US" sz="1400" dirty="0"/>
              <a:t>Targeted User growth by specific industries</a:t>
            </a:r>
          </a:p>
        </p:txBody>
      </p:sp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B6590785-564B-F1CF-736C-C228C9544334}"/>
              </a:ext>
            </a:extLst>
          </p:cNvPr>
          <p:cNvSpPr txBox="1">
            <a:spLocks/>
          </p:cNvSpPr>
          <p:nvPr/>
        </p:nvSpPr>
        <p:spPr>
          <a:xfrm>
            <a:off x="5082364" y="2286000"/>
            <a:ext cx="5904611" cy="3958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800"/>
              </a:spcAft>
              <a:buFont typeface="Franklin Gothic Book" panose="020B0503020102020204" pitchFamily="34" charset="0"/>
              <a:buNone/>
            </a:pPr>
            <a:r>
              <a:rPr lang="en-US" b="1" dirty="0"/>
              <a:t>Go-to-market Plan</a:t>
            </a:r>
          </a:p>
          <a:p>
            <a:pPr marL="0" indent="0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1600" b="1" dirty="0"/>
              <a:t>Acquisition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1600" dirty="0"/>
              <a:t>Multiple channels will be utilized. The first of which is a collaborative efforts with businesses in the space of Data Education. The second means will be though Business Networks focusing on understanding other businesses pain-points and providing data solutions.</a:t>
            </a:r>
          </a:p>
          <a:p>
            <a:pPr marL="0" indent="0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1600" b="1" dirty="0"/>
              <a:t>Scale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1600" dirty="0"/>
              <a:t>The scaling strategy will be primarily though word-of-mouth. </a:t>
            </a:r>
          </a:p>
          <a:p>
            <a:pPr marL="0" indent="0">
              <a:buFont typeface="Franklin Gothic Book" panose="020B0503020102020204" pitchFamily="34" charset="0"/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44327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2A2BB125-F278-087C-28D1-B4F79AA18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sz="3700" cap="all" dirty="0"/>
              <a:t>Arrowrithm</a:t>
            </a:r>
            <a:br>
              <a:rPr lang="en-US" sz="3700" cap="all" dirty="0"/>
            </a:br>
            <a:r>
              <a:rPr lang="en-US" sz="1000" cap="all" dirty="0"/>
              <a:t>Driving Data decision-making for every business</a:t>
            </a:r>
            <a:endParaRPr lang="en-US" sz="3700" cap="al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F8A2C-638E-1746-0E4D-A9766E342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62992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Team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B92829-9440-1727-7E99-9D47540E80B2}"/>
              </a:ext>
            </a:extLst>
          </p:cNvPr>
          <p:cNvSpPr txBox="1"/>
          <p:nvPr/>
        </p:nvSpPr>
        <p:spPr>
          <a:xfrm>
            <a:off x="1483240" y="4538076"/>
            <a:ext cx="2179676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Ryan Chia</a:t>
            </a:r>
          </a:p>
          <a:p>
            <a:pPr algn="ctr"/>
            <a:r>
              <a:rPr lang="en-US" sz="1400" dirty="0"/>
              <a:t>Founder</a:t>
            </a:r>
          </a:p>
          <a:p>
            <a:pPr algn="ctr"/>
            <a:endParaRPr lang="en-US" sz="1400" dirty="0"/>
          </a:p>
          <a:p>
            <a:r>
              <a:rPr lang="en-US" sz="1000" dirty="0"/>
              <a:t>Ryan started his career as a software engineer before progressing into the field of Data where he developed across all domains of the field. He combines business thinking and technology know-how which shapes his approach to how he handles and overcomes challenges.</a:t>
            </a:r>
          </a:p>
        </p:txBody>
      </p:sp>
      <p:pic>
        <p:nvPicPr>
          <p:cNvPr id="10" name="Picture 9" descr="A person and person sitting together&#10;&#10;Description automatically generated">
            <a:extLst>
              <a:ext uri="{FF2B5EF4-FFF2-40B4-BE49-F238E27FC236}">
                <a16:creationId xmlns:a16="http://schemas.microsoft.com/office/drawing/2014/main" id="{6B92F916-BA60-07A9-58DA-C3A8D1CADE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066" t="3789" r="59212" b="45715"/>
          <a:stretch/>
        </p:blipFill>
        <p:spPr>
          <a:xfrm>
            <a:off x="1991322" y="3083609"/>
            <a:ext cx="1163512" cy="1454467"/>
          </a:xfrm>
          <a:prstGeom prst="round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2" name="Picture 11" descr="A loading sign on a black background&#10;&#10;Description automatically generated">
            <a:extLst>
              <a:ext uri="{FF2B5EF4-FFF2-40B4-BE49-F238E27FC236}">
                <a16:creationId xmlns:a16="http://schemas.microsoft.com/office/drawing/2014/main" id="{B714A533-14AF-A976-529B-DB3B6CFE973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728" t="7595" r="15967" b="598"/>
          <a:stretch/>
        </p:blipFill>
        <p:spPr>
          <a:xfrm>
            <a:off x="5590993" y="3085070"/>
            <a:ext cx="1162414" cy="1453006"/>
          </a:xfrm>
          <a:prstGeom prst="roundRect">
            <a:avLst/>
          </a:prstGeom>
        </p:spPr>
      </p:pic>
      <p:pic>
        <p:nvPicPr>
          <p:cNvPr id="15" name="Picture 14" descr="A loading sign on a black background&#10;&#10;Description automatically generated">
            <a:extLst>
              <a:ext uri="{FF2B5EF4-FFF2-40B4-BE49-F238E27FC236}">
                <a16:creationId xmlns:a16="http://schemas.microsoft.com/office/drawing/2014/main" id="{70945309-31B8-A9B8-7ED1-564ADD38D23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728" t="7595" r="15967" b="598"/>
          <a:stretch/>
        </p:blipFill>
        <p:spPr>
          <a:xfrm>
            <a:off x="9189566" y="3085070"/>
            <a:ext cx="1162414" cy="1453006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00884645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19449</TotalTime>
  <Words>796</Words>
  <Application>Microsoft Macintosh PowerPoint</Application>
  <PresentationFormat>Widescreen</PresentationFormat>
  <Paragraphs>120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Arial</vt:lpstr>
      <vt:lpstr>Franklin Gothic Book</vt:lpstr>
      <vt:lpstr>Crop</vt:lpstr>
      <vt:lpstr>Pitch deck</vt:lpstr>
      <vt:lpstr>Arrowrithm Driving Data decision-making for every business</vt:lpstr>
      <vt:lpstr>Arrowrithm Driving Data decision-making for every business</vt:lpstr>
      <vt:lpstr>AI.LeaN      </vt:lpstr>
      <vt:lpstr>PowerPoint Presentation</vt:lpstr>
      <vt:lpstr>PowerPoint Presentation</vt:lpstr>
      <vt:lpstr>PowerPoint Presentation</vt:lpstr>
      <vt:lpstr>PowerPoint Presentation</vt:lpstr>
      <vt:lpstr>Arrowrithm Driving Data decision-making for every business</vt:lpstr>
      <vt:lpstr>Arrowrithm Driving Data decision-making for every business</vt:lpstr>
      <vt:lpstr>Arrowrithm Driving Data decision-making for every business</vt:lpstr>
      <vt:lpstr>Arrowrithm Driving Data decision-making for every business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Ryan CHIA</dc:creator>
  <cp:lastModifiedBy>Ryan CHIA</cp:lastModifiedBy>
  <cp:revision>29</cp:revision>
  <dcterms:created xsi:type="dcterms:W3CDTF">2024-07-27T04:15:32Z</dcterms:created>
  <dcterms:modified xsi:type="dcterms:W3CDTF">2024-08-22T04:08:56Z</dcterms:modified>
</cp:coreProperties>
</file>