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notesSlides/notesSlide2.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notesSlides/notesSlide3.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4.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26"/>
  </p:notesMasterIdLst>
  <p:sldIdLst>
    <p:sldId id="256" r:id="rId2"/>
    <p:sldId id="257" r:id="rId3"/>
    <p:sldId id="258" r:id="rId4"/>
    <p:sldId id="261" r:id="rId5"/>
    <p:sldId id="260" r:id="rId6"/>
    <p:sldId id="262" r:id="rId7"/>
    <p:sldId id="263" r:id="rId8"/>
    <p:sldId id="264" r:id="rId9"/>
    <p:sldId id="265" r:id="rId10"/>
    <p:sldId id="267" r:id="rId11"/>
    <p:sldId id="268" r:id="rId12"/>
    <p:sldId id="266"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E00"/>
    <a:srgbClr val="FF7E79"/>
    <a:srgbClr val="76D6FF"/>
    <a:srgbClr val="7A81FF"/>
    <a:srgbClr val="D883FF"/>
    <a:srgbClr val="FF85FF"/>
    <a:srgbClr val="FF8AD8"/>
    <a:srgbClr val="FFD579"/>
    <a:srgbClr val="FF26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643"/>
  </p:normalViewPr>
  <p:slideViewPr>
    <p:cSldViewPr snapToGrid="0">
      <p:cViewPr varScale="1">
        <p:scale>
          <a:sx n="134" d="100"/>
          <a:sy n="134" d="100"/>
        </p:scale>
        <p:origin x="3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20:45.87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89,'47'0,"-11"0,-9 0,-9 0,21 0,-12 0,12 0,-9 0,-8 0,6-4,-12 3,5-2,-2 3,-7 0,4 0,-1 0,3-3,-2 2,-1-2,-1 3,5 0,-3-4,2 4,-3-4,0 4,8 0,-2 0,2 0,1 0,-8 0,3 0,5 0,2 0,1 0,5-4,-14 3,6-3,-9 4,9-4,-7 3,16-3,-12 4,13 0,-12 0,2 0,-9 0,0-3,12 2,0-2,2 3,-5 0,-8 0,-1 0,4 0,17 0,-8 0,12 0,-15-4,4 3,-7-6,16 2,-20-3,11 3,-13-2,-5 7,10-4,-8 4,9 0,2 0,-7 0,7 0,-8 0,-5 0,9 0,-8 0,8 0,-5 0,-1 0,5 0,-2 0,6 0,-7 0,4 0,-5 0,4 0,-3 0,8 0,1 0,5 0,5 4,0 1,0 0,0-2,0 1,-4-3,-2 3,-13-4,-1 0,1-3,0 2,6-2,-8 3,1 4,3-4,-1 4,5-4,-11 0,6 0,-3 0,4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41:43.8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66,'60'-19,"-13"1,-12 14,-2-3,-8 6,6-3,-13 4,5 0,-4-3,2 2,-9-2,7 3,-5 0,1 0,4 0,-7 0,5 0,12 0,-8 0,21 4,-8-3,-1 2,-5-3,8 0,-14 0,29 0,-29 0,28 0,-27 0,22 0,-20 0,7 0,-14 0,13 0,-10 0,10 0,12 0,-15 0,15 0,-12 0,-2 0,4 0,14 0,-16 0,22 0,-20 0,9 0,-9 0,51 0,-40 0,36 0,-52 0,-1 0,-5 0,-3-3,7 2,-8-2,5 3,-9 0,1 0,-1-3,7 2,-7-2,4 3,-5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41:52.85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21,'49'3,"-5"-2,-17 3,5-4,-10 0,8 0,-11 0,5 0,-1-4,8 4,-11-4,12 4,-13 0,2 0,2 0,5 0,4 0,5 0,6 0,-11 0,12 0,-14 0,13 0,0 0,-9 0,-3 0,16 0,-4 0,27 0,-24 0,23 0,-31 0,16 0,4-3,-4 2,4-2,-16 3,-5 0,-15 0,14 0,-21 0,15 0,-13 0,18 0,-22 0,8 0,-4 0,6 0,-1 0,0 0,5 0,-10 0,14 0,-17 0,7 0,-6 0,1 0,1-3,-3 2,4-2,-5 3,3-2,-4-2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37:34.8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36,'53'4,"-10"0,-19-4,-4 0,9 0,-3 0,3 0,-4 0,-1 0,1-4,-1 3,1-2,-1 3,-3 0,7-4,-14 3,13-3,-6 4,5-4,3 3,0-3,7 4,5 0,13 0,0 0,0 0,-1 0,-7-4,7 3,-15-3,2 4,0 0,10 0,40 0,-5 0,-4 0,1 0,-45 0,37 0,-39 0,34 0,-30 0,9 4,10-3,-22 2,47 2,-42-4,17 4,8-5,-23 0,19 0,-28 0,20 0,-18 0,39-4,-45 2,21-2,-26 4,9 0,20 0,-13 0,39 4,-1-3,-14 3,15-4,-39 0,6 0,-6 0,30 0,-23 0,20 0,-2 0,-14 0,22 0,-14 4,-1-3,37 4,-33-5,25 0,-46 0,-2 0,1 0,1-4,-8 3,-1-4,10 5,-13 0,12 0,-18 0,-4 0,5 0,15 0,-12 0,12 0,-11 0,13-4,-14 3,22-4,-27 5,17 0,-9 0,4 0,0 0,0 0,0 0,33 0,-25-3,24 2,-36-7,-2 7,-5-3,-3 4,7 0,9 0,1 0,13 0,-10 5,6-4,5 3,-9 0,8-3,6 2,9-3,0 0,-9 0,-17 0,0 4,2 2,4-1,1 3,0-3,-1 0,1 3,-1-6,35 2,-31-4,24 0,-39 0,-5 0,4 0,-9 0,5 0,-1 0,12 0,-3 0,8 0,-16 0,-5 0,-1 0,-12 0,7 0,-5-3,1 2,2-6,-4 7,1-7,3 7,-2-7,2 7,-4-7,4 7,-2-3,2 3,-3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42:16.9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51,'54'-4,"9"-4,-31 7,21-3,-9 0,9 3,15-2,-26 3,21-4,-33 3,4-3,-6 4,-7-3,-2 2,-4-2,2 3,-1 0,-1 0,5 0,1 0,-2 0,7 0,5 0,3 0,9-4,-10 3,13-3,-6 4,15 0,-15 0,11 0,-11 0,21 0,-20 0,6 0,3 4,24 2,17 0,-15-2,-11-4,-27 0,29 0,12 0,-9 0,-13-2,-4 1,-10 0,32-3,-27 4,-16 0,15 0,-4 0,-7 0,8 0,-18 0,21 0,-22 0,17-3,-20 2,-6-2,2 3,-2 0,4 0,-2 0,4 0,-4 0,1 0,3 0,1 0,14 4,-15-3,14 3,-22-4,10 0,-8 0,8 0,-9 3,6-2,2 6,5-7,4 8,0-8,0 4,25-1,-23-2,17 3,-29-4,-3 0,-5 0,2 0,-2 0,2 0,3 0,-6 0,5 0,-4 0,1-3,-2-1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42:36.6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1 104,'51'4,"-10"-1,-20-3,2 0,1 0,7 0,-7 0,7 0,-4 0,6 0,-1 0,0 0,0 0,0 0,5 0,-4 0,4 0,-5 0,5 0,-4-4,4 3,-5-3,5 4,11 0,-8 0,7 0,-15 0,5 0,-4 0,4 0,-5 0,5 0,-4 0,8 0,-2 0,3 0,1 0,0 0,0-3,-1 2,1-3,-5 4,4 0,-4 0,4 0,1-4,0 3,0-3,-1 4,1 0,5-4,-4 3,9-3,-8 4,27 0,-18 0,14 0,-20 0,-5 0,0 0,5 0,-4 0,9 4,2-3,1 3,4-4,-5 0,-1 0,-5 0,5 0,-10 0,-1 0,-1 0,-9 0,8 4,-3-3,0 3,4-4,-4 0,0 0,-5 0,-2 0,-3 0,4 0,4 0,3 0,3 0,6 0,-4 0,10 0,-10 0,4 0,-10 0,-2 0,1 0,1 0,10 0,-4 0,4 0,0 0,2 0,10 0,-4 0,10 0,-5 0,7 0,-1 0,1 0,-1 0,1-5,5 4,9-8,8-2,-1 0,-1-5,-18 11,-14-3,-14 7,-14-6,-1 6,-5-2,-3 3,-1 0,-4 0,6 0,-5 0,9 0,-5 0,12 0,3 0,-4 0,10 0,-19 0,24 0,-4 0,-1 0,11 0,-11 0,0 0,-3-4,-18 3,31-2,-28 3,32 0,-38 0,14 0,-14 0,10 0,-11 0,25 0,-16 0,32 0,-30 0,10 0,-13-3,19 2,-10-3,16 4,6 0,-2 0,1 0,-8 0,-21 0,17 0,-15 0,7 0,-12 0,-6 0,7 0,16 0,-11 0,19 0,-23 0,8 0,-3 0,4 0,0 0,5 0,-4 0,19 0,-17 0,12 0,-15 4,28 2,-20-2,39 5,-37-8,10 3,-15-4,-5 3,0-2,-4 3,-1-4,-5 0,1 0,-1 0,1 0,-1 3,1-2,4 2,1 1,8-4,-2 4,3-4,-5 0,22 0,2 0,3 0,14 0,-35 0,37 0,-41 0,19 4,-30-4,4 4,15-4,-4 0,7 0,-8 0,-14 0,24 0,-20 0,20 0,-23 0,39 0,-27 0,23 0,-28 0,-3 0,0 0,3 0,19 0,-13 0,17 0,-7 0,-12 0,12 0,-15 0,5 0,1 0,0 0,3 0,16 0,-4 0,15 4,-18-3,3 7,-4-7,0 3,-1-4,-5 0,-5 0,18 0,-19 0,19 0,-23 0,4 0,-9 0,3 0,-3 0,14 0,-8 0,4 0,-11 0,-4 0,-1 0,-3 0,2 0,-6 0,7 0,-7 0,6 0,-2 0,8 0,-4 0,8 0,2 0,0 0,0 0,-7 0,-10 0,-3 0,-6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42:42.58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1,'45'4,"-5"-1,-18 0,5-2,1 2,4-3,-4 0,-5 0,-5 0,8 0,-9 0,18 0,-19 0,16 0,3 4,-3-3,19 3,-25-4,25 0,-21 0,8 0,-7 0,-3 0,20 0,-12 0,43 0,-38 0,27 0,-34 0,7 0,-3 0,36 5,-24-4,24 4,-31-5,0 0,-1 0,1 0,50 5,-38-3,38 2,-55-4,3 0,-3 4,5-3,-5 3,18-4,-19 0,14 0,-19 0,0 0,16 0,-12 0,8 0,-13 0,-8 0,8 0,-7 0,7 0,-3 0,4 0,-4 3,3-2,1 2,2-3,7 0,-3 0,0 0,-1 0,-5 0,0 0,-4 0,-1 0,-5 0,1 0,-1 0,-3 0,3 0,-4 0,1 0,-1 0,0 0,-4 0,7 0,-7-2,2 1,0-5,-3 5,5-1,-4 2,4 0,-5 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42:45.69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22,'44'0,"-2"0,-27 0,3 0,-1 0,2 0,3-4,1 4,-1-4,-3 1,-1 2,-4-2,6 3,-8-3,7 3,-6-3,4 3,0 0,-1 0,0 0,-2 0,4 0,-4 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42:56.35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1,'43'0,"-4"0,-32 0,3 0,12 0,-9 0,13 0,-13 0,1 0,5 0,-6 0,9 0,-12 0,7 0,-1 0,-1 0,4 0,-5 0,2 0,0 0,-3 0,6 0,-6 0,2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53:38.1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1,'49'4,"-7"-1,-11 1,-3-3,-4 2,6-3,-10 0,11 0,-8 0,4 0,-4 0,-5 0,0 0,4 0,-6 0,24 0,-13 0,21 0,7 0,-6 0,11 4,-12-3,-4 3,4-4,-10 0,9 0,-13 0,0 0,-8 0,-7 0,-1 0,-3 0,0 0,-1 0,2 0,3 0,-5 0,2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54:29.03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1,'44'44,"-9"-15,-11 3,-4-15,9 16,-8-8,7 3,-8-5,-1-3,4 3,-8-8,13 9,-8-5,1-2,0 1,-9-7,2-3,-1 4,2 1,4 2,1 8,6-7,-6 2,0-6,5 2,-9-2,11 3,2 0,-13-4,4-4,-6 2,-3-4,15 10,-13-8,16 8,-17-7,10 3,-11-7,1 2,-2-3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26:14.77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0,'56'36,"0"5,-8-11,-4 4,3-1,-3 1,25 15,-8-5,18 12,-3-6,-15-8,-8-5,-8-5,-22-10,8 0,-11-6,-12-5,-1-4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54:30.36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575 0,'-26'34,"1"5,10-11,-1 1,-1 7,-8 3,7-8,-18 23,13-22,-4 11,11-21,1 7,3-8,-1 11,2-4,0-1,-1 2,1 0,-3 2,5-9,-2 4,-4-5,2 10,-7-3,8-4,1-5,0 2,-1 0,-10 14,8-10,-3 0,6-3,3-6,-3 6,7-8,-3 0,7 2,-6-2,5 8,-5-11,5 8,-1 2,2-4,0 4,-4-4,3-9,-2 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5:21:37.2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1,'45'0,"-4"0,-14 0,-3 0,7 0,-11 0,6 0,-11 0,7 0,1 0,-3 0,15 0,7 0,-5 0,10 0,3 4,10-3,-8 3,-1 0,15-3,-12 1,-4 0,-10-2,26 0,-3 0,-19 0,22 0,-3 5,-9-4,39 8,-42-6,0 0,34 6,-15-2,-1-2,-4 1,27 3,4-3,-41 0,2-2,0 1,-2 0,-1-2,0-1,4 6,30-7,-39 3,7 0,-1-3,38 3,-39-4,27 0,-53 0,3-4,-7 3,3-6,-4 7,9-8,-11 7,16-6,-20 7,13-4,-14 1,4 2,-7-2,1 3,5 0,-1 0,2 0,1 0,-6 0,7 0,-4 0,1 0,-1 0,-4 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5:21:39.30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70,'48'4,"15"4,-2-3,23 1,7 3,-36-8,1-1,31 5,-13-5,7 0,-27 4,28-2,-7 2,-23-4,6 0,-34 0,15 0,-8-3,0 2,10-6,-12 6,-5-6,35 6,-32-5,49 5,9-11,-2 5,-25 2,-3 0,5-4,16 9,-42-7,42 6,-33-7,30 7,-31-3,26 4,-39-3,27 2,-22-3,0 4,12 0,-19 0,10 0,6-4,-11 3,36-3,-35 4,11 0,-13 0,-14-4,10 4,-13-4,-3 4,10 0,-4 0,7-3,-3 3,-6-4,0 4,-5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5:21:41.19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0,'49'0,"-12"0,-11 0,-11 0,11 4,-10-3,19 2,-4-3,12 4,0-3,6 3,-5-4,-8 0,4 4,-10-4,0 4,10-4,-10 0,15 4,-14-3,5 2,-20-3,15 0,-7 0,0 0,2 0,0 0,-1 0,-2 0,-10 0,-6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5:22:27.6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7,'42'-3,"-8"2,-28-2,6 3,12 0,-4 0,6 0,18 5,-9 0,36 0,0 8,-20-10,45 11,-49-12,2 3,2-1,28-2,18 2,-13-4,10 0,-46 0,33 0,-46 0,25 0,-11 0,-10 0,7 0,-17 0,-3 0,-4 0,-7 0,2 0,1 4,-6-3,8 2,-6-3,2 0,3 0,-5 0,1 0,8 0,-10 0,6 0,-5 0,-3 0,10 0,-3-3,-4 2,4-2,-4 3,2-2,0-2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5:22:29.13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1,'63'0,"0"0,-1 0,-4 0,-1 0,22 0,14 0,-42 0,2 0,6 0,1 0,1 3,0 0,-8-2,0-1,16 3,-2 0,8-3,-22 3,0-1,29-1,-28 4,6 0,21-1,2-1,-19 0,-2 0,5-1,-1 1,32 2,-24-4,23 8,-33-7,12 7,-28-8,-4 3,17-1,-33-2,8 3,-11-4,-13 0,2 0,-4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5:22:34.0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1,'69'8,"9"8,-37-14,45 12,-18-13,22 8,-31-8,-10 2,2-1,17-2,-13 0,2 0,18 0,-6 4,-18-3,7 3,-11 0,38-3,-34 6,26-6,-32 3,-8-4,8 0,-31 0,6 0,-17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5:22:35.09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0,'72'5,"-4"3,-5-3,-3 0,5 4,6-8,3 7,25-7,-43 4,2 0,6-4,1 0,3 4,-2 0,-13-4,1 0,16 1,-1 1,30 2,-27-4,4 0,-4 1,-3 1,-15-1,-1 0,15-2,-5 1,0 3,-2-1,1-1,7 0,-5 0,4 1,-14-3,-3 0,30 0,-23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5:22:37.1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9,'43'0,"-1"0,-23 0,8-4,1 3,21-2,-17 3,25 0,-11 0,11 0,10 0,1 0,2 0,-12 0,-9 0,5 0,13 0,-13 0,2 0,-4 0,-2 0,43 0,-26 0,27 0,-7 0,-37 0,1 0,4 0,-4 0,0 0,23 0,-30 0,30 5,-23-4,2 2,0-1,-2-2,23 4,-22-4,-2 1,7 6,-7-6,2-1,22 4,-23 0,19-3,-23 3,-7-4,59 5,-43-4,43 4,-23-5,-20 0,24 0,-36 0,5 4,-6-3,0 2,51-3,-33 0,34 0,-47 0,1 5,-5-4,5 3,-6-4,19 0,-14 0,15 0,-20 0,6-4,42 2,-25-2,31 4,-36 0,7 0,2 0,11 0,-12 0,12 0,-12 0,6 0,-7 0,0 0,-6 0,5 0,-10 0,3 0,-10 0,-1 0,-6 4,0-3,-4 3,-7-4,-4 0,-10 0,-3 0,1 0,-2 0,3 0,2 0,4 0,4 0,6 0,-1 0,17 0,-21 0,18 0,-22 0,4 0,4-4,-8 3,3-2,-12 3,2 0,0 0,3 0,-2 0,-2 0,-6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5:25:12.7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990 61,'-44'0,"12"0,11 0,9 0,-14 0,6-3,-12 2,4-2,0 3,-4 0,4 0,-9-4,3 3,-8-3,8 0,5 3,-12-2,15 3,-17 0,10-4,5 3,-18-2,26 0,-24 2,27-2,-14 0,7 2,-3-3,8 1,1 2,-2-2,7 3,-5-3,5 2,-1-2,-2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26:15.6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483 1,'-20'36,"-2"8,5-17,-7 11,-9 8,8-8,-12 10,21-20,-15 16,12-15,-9 16,5-7,-11 21,17-14,-7 1,10 3,8-29,-12 34,12-8,-9 22,9 12,1 2,2-22,2-7,-7-13,2-2,-3 0,4-4,-1-15,5-3,-3 1,4-3,0 1,0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5:25:15.30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1065 0,'-53'0,"10"3,21-2,7 2,-3-3,0 0,4 0,-3 0,-1 0,4 0,-10 3,12-2,-8 1,3-2,2 0,-5 0,6 0,-3 3,3-2,-3 2,-3 0,5-2,-2 2,1-3,2 0,-4 3,1-2,4 2,-4 0,-1-3,3 3,-6-3,7 3,-5-2,3 2,-2 0,6-2,-11 2,10-3,-4 3,0-2,2 2,0-3,-4 3,5-3,0 3,-5-3,2 3,2-2,-3 1,5-2,-1 0,-5 3,5-2,-1 2,-1-3,2 0,-5 3,5-3,-2 3,3-3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5:25:18.3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1219 75,'-37'-8,"3"-1,23 9,-7-7,3 6,-7-6,-1 6,-1-5,-8 5,4-3,0 1,1 2,4-2,-4 3,3-4,-8 4,4-4,0 4,-4 0,4 0,0 0,-4 0,9 0,-5 0,6 0,-1 0,-4 0,3 0,-8-3,4 2,0-3,0 4,6 0,3 0,1-3,3 2,-1-2,2 3,-5 0,5 0,-2 0,0 0,3 0,-6 0,5 0,-2 0,0 0,2 0,-4 0,1 0,3 0,-4 0,4 0,-2 0,0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5:25:20.91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1,'44'4,"-7"-1,-22-3,9 0,6 0,22 0,-10 0,6 3,-10-2,-5 3,9-4,-8 0,8 0,-8 0,8 4,-9-3,27 2,-27-3,21 0,-30 0,3 0,-5 0,1 0,4 0,-3 4,3-3,-4 2,14-3,-11 0,11 0,-14 0,0 0,0 0,-1 0,1 0,19 0,-11 0,21 0,-14 4,6-3,4 3,-3-4,8 0,-8 0,9 0,15 0,-9 0,38 0,-31 0,20 0,-19 0,0 0,0 4,7-3,-11 3,9-4,-22 0,20 0,-32 0,3 0,-21-3,-13 2,11-2,-5-1,3 4,0-3,1 3,11-4,-11 3,18-2,-24 3,10 0,-4-4,1 4,8-4,-3 4,-1 0,-8 0,6 0,-11 0,11 0,-8 0,4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5:25:23.42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10,'51'0,"4"-4,-21 3,14-3,-8 4,18 0,1 0,17 0,13 0,1 0,-11 0,-20 0,-1 0,-22 0,19 0,-21 0,-6 0,-14 0,-1 0,3 0,-1 0,4 0,-1 0,-3 0,6 0,-6 0,0 0,6 0,0 0,7 0,4 0,-16 0,6 0,-8 0,1 0,3 0,-4 0,2 0,-1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3T13:40:07.118"/>
    </inkml:context>
    <inkml:brush xml:id="br0">
      <inkml:brushProperty name="width" value="0.035" units="cm"/>
      <inkml:brushProperty name="height" value="0.035" units="cm"/>
      <inkml:brushProperty name="color" value="#FF0066"/>
    </inkml:brush>
  </inkml:definitions>
  <inkml:trace contextRef="#ctx0" brushRef="#br0">1 1 24575,'0'6'0,"0"1"0,3 6 0,-2 2 0,5 8 0,-2-4 0,0 2 0,3-6 0,-7 7 0,7-4 0,-6 5 0,5-5 0,-5 4 0,5-7 0,-5 6 0,5-2 0,-5 4 0,6 3 0,-6-2 0,6 7 0,-6-15 0,2 9 0,1-5 0,-3 8 0,5-4 0,-1 25 0,-1-20 0,3 14 0,-7-21 0,4-5 0,-4-5 0,0 9 0,2-13 0,-1 13 0,2-10 0,-3 3 0,0 3 0,3-5 0,-2 9 0,2-6 0,-3 7 0,0-7 0,0 2 0,0-6 0,0 10 0,0-8 0,0 9 0,0 4 0,0-5 0,0 11 0,0 15 0,0-19 0,0 19 0,0-25 0,-4 10 0,3-7 0,-3 6 0,1-8 0,2-5 0,-2 4 0,-2 16 0,4-10 0,-3 14 0,4-19 0,-3-1 0,2 1 0,-3-1 0,1 1 0,2 19 0,-6-14 0,7 19 0,-7-20 0,2 16 0,-3-13 0,4 11 0,-3-17 0,6 7 0,-2-4 0,0 1 0,2 3 0,-3 7 0,1-7 0,2 5 0,-2-13 0,3 4 0,0-4 0,0 4 0,0-5 0,0 19 0,0-13 0,0 17 0,0-17 0,0 4 0,0-4 0,0-1 0,0-1 0,0-2 0,0 7 0,0-3 0,0 9 0,0 1 0,0 0 0,0 3 0,0-3 0,4 5 0,-3 5 0,2-4 0,1 9 0,2 2 0,-1 7 0,3 5 0,-7 1 0,4-7 0,-5 5 0,0-10 0,0 5 0,0-12 0,0-6 0,0-1 0,0-13 0,3 7 0,-2-17 0,3 7 0,-1 2 0,-2-7 0,7 14 0,-8-19 0,4 6 0,-4-9 0,0-2 0,3 6 0,-2-9 0,2 6 0,1-1 0,-3-1 0,5 8 0,-6-5 0,7 10 0,-6-10 0,2 8 0,-3-10 0,4 14 0,-3-10 0,6 14 0,-6-16 0,6 16 0,-7-13 0,7 13 0,-6-12 0,2 3 0,0 1 0,-2-1 0,6 10 0,-6-8 0,3 3 0,-1-10 0,-2-3 0,2 0 0,0-1 0,-2 5 0,2 1 0,0 3 0,-2 5 0,2-3 0,-3-1 0,0-2 0,0-6 0,0-1 0,0 0 0,0-7 0,0 0 0,0-5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3T13:40:10.576"/>
    </inkml:context>
    <inkml:brush xml:id="br0">
      <inkml:brushProperty name="width" value="0.035" units="cm"/>
      <inkml:brushProperty name="height" value="0.035" units="cm"/>
      <inkml:brushProperty name="color" value="#FF0066"/>
    </inkml:brush>
  </inkml:definitions>
  <inkml:trace contextRef="#ctx0" brushRef="#br0">0 4372 24575,'7'0'0,"-1"0"0,0 0 0,1 0 0,-4-3 0,3-1 0,-3-2 0,7-1 0,-2-3 0,1 3 0,1-6 0,-2 2 0,2-3 0,0 0 0,-2 0 0,2 0 0,0 0 0,-3 0 0,7 0 0,-7 0 0,3 3 0,-3 2 0,-1-1 0,1 2 0,-1-1 0,1-1 0,-3-1 0,5-3 0,-1-10 0,6 8 0,-3-12 0,2 13 0,-5-7 0,6 3 0,-2-3 0,-1-1 0,3 0 0,-2 1 0,3-5 0,0 3 0,1-7 0,-4 7 0,3-2 0,-7-1 0,6 3 0,-5-3 0,2 5 0,-4-1 0,4 4 0,-3-2 0,2 2 0,-2-4 0,-1-4 0,4 4 0,-2-9 0,2 4 0,-3-4 0,0 0 0,0-5 0,0 4 0,4-4 0,-3 0 0,3 3 0,-4-7 0,0 7 0,1-7 0,-1 2 0,0-3 0,1 4 0,2 1 0,-2 0 0,3 3 0,-4-3 0,0 5 0,0-5 0,1-1 0,-1-5 0,1 0 0,3 0 0,-3 5 0,3-3 0,-4 7 0,1-8 0,-1 9 0,0-9 0,1 4 0,-1-5 0,1 1 0,-1-1 0,1 0 0,3 0 0,-2-5 0,2 4 0,-3-15 0,-4 8 0,3-9 0,-3 5 0,4 0 0,-4 6 0,3 6 0,-3 1 0,-1 8 0,0-2 0,-1 3 0,-2-4 0,6 4 0,-6-9 0,3 9 0,0-9 0,-4 9 0,8-4 0,-7 0 0,2-1 0,-3-5 0,4-5 0,-3 4 0,7-10 0,-3 5 0,0-6 0,3 1 0,-3 4 0,4-3 0,-1 9 0,1-4 0,0 5 0,-1 0 0,1 0 0,3 5 0,-3 1 0,2 5 0,-3 4 0,0 1 0,-1 4 0,1 1 0,-1-5 0,4 3 0,-2-7 0,5 7 0,-2-7 0,3 8 0,1-9 0,3 8 0,-2-3 0,2 4 0,-5 7 0,-5 2 0,0 13 0,-6 2 0,8 17 0,0 2 0,6 17 0,-1-3 0,5 7 0,-11-16 0,8 10 0,-9-11 0,4 4 0,1-1 0,-5-5 0,2 5 0,-4-7 0,0 2 0,-3-4 0,6 0 0,-5 5 0,6 8 0,-3-2 0,7 18 0,-6-12 0,6 3 0,-4-7 0,-2-3 0,2 4 0,-3 0 0,-3-8 0,2 6 0,1-1 0,5 23 0,0-6 0,3 7 0,-11-21 0,6-9 0,-7 8 0,4-6 0,-1 4 0,2 5 0,-1 2 0,0-1 0,0 1 0,0 1 0,-4-7 0,8 23 0,-10-23 0,11 27 0,-12-30 0,6 15 0,-2 1 0,0-16 0,2 16 0,-2-6 0,0-7 0,3 22 0,-7-22 0,6 7 0,-6-14 0,6 8 0,-3-6 0,5 27 0,-1-20 0,-4 12 0,4-9 0,-4-6 0,4 8 0,6 24 0,-8-17 0,11 37 0,-11-40 0,5 10 0,-3-18 0,1 21 0,-1-17 0,-2 17 0,1-22 0,-6 5 0,6 1 0,-2 19 0,9 20 0,-4-12 0,1 9 0,-4-22 0,-2-11 0,-1 5 0,0-18 0,-1 3 0,-2-7 0,6 7 0,-6-4 0,6 6 0,-6 3 0,6 2 0,-2 5 0,3 14 0,1-10 0,-5 5 0,4-15 0,-4-5 0,4 0 0,-4-4 0,3 3 0,-2-3 0,-1 4 0,7 14 0,-2-5 0,4 11 0,3-9 0,-2 5 0,-1-4 0,3-1 0,-6-1 0,1-9 0,2 8 0,-4-7 0,3 3 0,-1-5 0,2 0 0,-1 0 0,3-4 0,-3-1 0,-1-5 0,3 1 0,-6-5 0,6 0 0,-3-4 0,3 0 0,0 3 0,4-1 0,5 3 0,5-4 0,4 1 0,10-3 0,-7 2 0,12-5 0,-9 2 0,5-4 0,38 2 0,-29-5 0,30 1 0,-40-6 0,16-15 0,-24 5 0,9-17 0,-32 9 0,-1 2 0,-6 3 0,-1 3 0,0 3 0,-3 0 0,3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3T13:40:23.898"/>
    </inkml:context>
    <inkml:brush xml:id="br0">
      <inkml:brushProperty name="width" value="0.035" units="cm"/>
      <inkml:brushProperty name="height" value="0.035" units="cm"/>
      <inkml:brushProperty name="color" value="#FF0066"/>
    </inkml:brush>
  </inkml:definitions>
  <inkml:trace contextRef="#ctx0" brushRef="#br0">189 0 24575,'0'7'0,"0"15"0,0-9 0,0 14 0,0-13 0,0-4 0,0 7 0,0-2 0,0 8 0,0-1 0,0 1 0,0 4 0,4 0 0,-3-6 0,2 8 0,-3-12 0,0 24 0,0-15 0,0 45 0,0-44 0,0 38 0,0-35 0,-4 12 0,3 18 0,-2 6 0,3-14 0,0-2 0,-4-23 0,3 7 0,-3 9 0,4 5 0,0 1 0,0-4 0,0-7 0,0 45 0,0-47 0,1 16 0,-2 1 0,-3-10 0,3 14 0,-3-20 0,0 4 0,3-18 0,-7 37 0,3-21 0,0 15 0,-3-12 0,7-10 0,-7 29 0,3-22 0,-2 13 0,0 4 0,-4 17 0,-2 19 0,7-31 0,-2-19 0,7-9 0,-7 33 0,7-22 0,-4 17 0,1-24 0,3-5 0,-2 16 0,-1-12 0,3 36 0,-2-33 0,-1 13 0,3-26 0,-2 1 0,3-3 0,0 7 0,0-3 0,-5 40 0,4-27 0,-3 27 0,4-36 0,-4 1 0,3-1 0,-2 0 0,3 5 0,-4 20 0,3-10 0,-3 15 0,4-19 0,0 30 0,0-27 0,-3 22 0,2-40 0,-3 13 0,4-15 0,0 15 0,0-17 0,0 2 0,0-3 0,0-1 0,0 1 0,0-5 0,0 0 0,0-1 0,0-6 0,0 2 0,0-4 0,0-1 0,0 1 0,0 1 0,0-3 0,0 3 0,0 0 0,0 0 0,0 1 0,0 2 0,0-3 0,0 4 0,0 0 0,0 0 0,0 4 0,0-7 0,0 6 0,0-6 0,0-1 0,0 0 0,0-4 0,0 1 0,0-4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3T13:40:27.088"/>
    </inkml:context>
    <inkml:brush xml:id="br0">
      <inkml:brushProperty name="width" value="0.035" units="cm"/>
      <inkml:brushProperty name="height" value="0.035" units="cm"/>
      <inkml:brushProperty name="color" value="#FF0066"/>
    </inkml:brush>
  </inkml:definitions>
  <inkml:trace contextRef="#ctx0" brushRef="#br0">1 4320 24575,'9'-3'0,"-2"3"0,2-6 0,-3 2 0,4 1 0,-3-6 0,16-4 0,-10 0 0,10-5 0,-9 7 0,-1-3 0,-1-4 0,1 3 0,-5-3 0,10-9 0,-6 10 0,4-13 0,1 5 0,-8 0 0,17-26 0,-15 23 0,9-17 0,-12 22 0,0-4 0,-1 4 0,2-30 0,-1 19 0,1-25 0,-4 26 0,2-9 0,-2-1 0,4-1 0,-4-4 0,2 5 0,-6 0 0,7 0 0,-7 0 0,6 5 0,-6-4 0,6 9 0,-3-4 0,4 5 0,-3 0 0,2-1 0,-3 5 0,0-3 0,3 3 0,-2-4 0,3 0 0,-4 0 0,3-1 0,-2 1 0,3-5 0,0 4 0,0-9 0,-3 4 0,2-5 0,-2 0 0,4 1 0,-1-1 0,-3 0 0,2-5 0,-6 4 0,7-5 0,-3 7 0,0-6 0,2 3 0,-6 2 0,7 6 0,-8 5 0,7 4 0,-6-3 0,6 7 0,-6-7 0,5 3 0,-5-4 0,7-5 0,-7 3 0,2-7 0,1 3 0,-3-5 0,3 0 0,-4 0 0,0 0 0,0-5 0,0 4 0,0-4 0,0 5 0,0 5 0,0-4 0,0 4 0,0-5 0,0 0 0,0 5 0,0-4 0,0 4 0,4-10 0,-3 4 0,3-9 0,-4 3 0,0-4 0,0-1 0,4 1 0,1-1 0,0 0 0,3 6 0,-7 1 0,6 5 0,-6 5 0,6 1 0,-2 9 0,2 1 0,1 4 0,-4 1 0,3-1 0,-3 1 0,6-1 0,-1 0 0,2 1 0,-1-1 0,-1 1 0,5-1 0,-6 0 0,6 5 0,-6 0 0,2 4 0,-4 3 0,1 1 0,-1 4 0,1 2 0,-1 1 0,-2 1 0,1 1 0,-1-2 0,5 3 0,6 3 0,0 1 0,2 6 0,-3-2 0,0 5 0,1 2 0,3 4 0,-2 4 0,3 0 0,-4 0 0,0-1 0,-4-3 0,3 2 0,-6-2 0,3 4 0,-3-1 0,-1 1 0,1 3 0,0 2 0,0 9 0,0-4 0,0 9 0,0-4 0,1 5 0,-1-5 0,1 3 0,-1-7 0,0 3 0,-4-1 0,3-2 0,-6 7 0,7-3 0,-4 5 0,1 0 0,3 5 0,-3 1 0,4 6 0,0-1 0,0 1 0,0-1 0,0 1 0,0-1 0,0 1 0,0-1 0,0 6 0,0-4 0,0 5 0,-4-7 0,4 6 0,-4-4 0,0 5 0,3-7 0,-7 1 0,7-1 0,-3 1 0,0-1 0,3 1 0,-7-1 0,3 1 0,-4-1 0,0 1 0,4-1 0,-3-4 0,3 3 0,-4-4 0,0 0 0,0-1 0,0-5 0,0 0 0,4 0 0,-3 5 0,3 1 0,-4 5 0,0 7 0,0-5 0,0-1 0,0-2 0,-4-14 0,3 8 0,-3-9 0,4 5 0,0-5 0,0 3 0,0-3 0,0 0 0,4 4 0,-3-9 0,7 4 0,-8 0 0,8 1 0,-4 5 0,1-5 0,3 3 0,-4-12 0,4 7 0,0-12 0,-1 3 0,1-1 0,0-2 0,-1 3 0,1-5 0,-1 1 0,4-1 0,-3 1 0,6-5 0,-6 4 0,5-7 0,-5 6 0,3-6 0,-1 3 0,-2 0 0,5 0 0,-4 5 0,2-1 0,-1 1 0,1-4 0,4 2 0,-1-6 0,1 7 0,-1-8 0,1 4 0,-2-4 0,5-3 0,-3-1 0,7 1 0,-8-3 0,8 2 0,-7-2 0,6-1 0,2 0 0,1 1 0,-1-1 0,-5-3 0,-8 2 0,0-5 0,-4 2 0,1-3 0,-4 0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41:27.2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86,'45'-4,"-12"3,2-6,-11 6,18-3,-6 0,-2 3,24-3,-28 4,27 0,-22 0,9 0,-9 0,5 0,-15 0,7 0,-1 0,-7 0,-1 0,-2 0,-2 0,4 0,2 0,7 0,-9 0,22 0,-27 0,32 0,-12-3,-2 2,-3-3,-11 0,-9 3,12-6,-14 6,4-5,8 2,-6 0,7 1,12 3,-14 0,15 0,-10 0,-3 0,17 0,-15 0,15 0,-4 0,8 0,-5 0,-3 0,-14-3,-1 2,10-2,-11 3,5 0,-12 0,0 0,10 0,1 0,4 0,2 0,-3 0,4 0,22 0,-16 0,16 0,-22 0,-4 0,3 0,-8 0,4-4,-8 3,2-2,-6 3,9 0,-12 0,8 0,-7 0,1 0,5 0,-5 0,2 0,8 0,-8 0,12 0,-9 0,-1 0,-3-3,0 2,-2-2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3T13:41:33.0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0,'64'0,"-13"0,-15 0,-14 0,15 0,-14 0,13 0,-13 0,9 0,-10 0,-6 0,2 0,-2 0,3 0,-3 0,9 0,-14 0,7 0,0 4,0-3,25 2,-16-3,20 0,-19 0,0 0,3 0,-8 0,8 0,19 0,-12 0,35 0,-32 4,22-3,-14 2,5-3,1 0,-6 0,4 0,11 0,-12 0,5 0,-15 0,-4 0,10 0,-4 0,9 0,-9 4,4-3,-5 7,0-7,-1 6,-4-6,-1 3,-5-4,-8 3,2-2,-14 2,4-3,0 0,-1 0,8 0,2 3,-5-2,4 2,-10-3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60572-CBF0-2D41-9A96-250F6B0A2F24}" type="datetimeFigureOut">
              <a:rPr lang="en-US" smtClean="0"/>
              <a:t>8/23/24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211FC-BDA7-D843-A62D-4E28590F8B0B}" type="slidenum">
              <a:rPr lang="en-US" smtClean="0"/>
              <a:t>‹#›</a:t>
            </a:fld>
            <a:endParaRPr lang="en-US"/>
          </a:p>
        </p:txBody>
      </p:sp>
    </p:spTree>
    <p:extLst>
      <p:ext uri="{BB962C8B-B14F-4D97-AF65-F5344CB8AC3E}">
        <p14:creationId xmlns:p14="http://schemas.microsoft.com/office/powerpoint/2010/main" val="364340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5211FC-BDA7-D843-A62D-4E28590F8B0B}" type="slidenum">
              <a:rPr lang="en-US" smtClean="0"/>
              <a:t>14</a:t>
            </a:fld>
            <a:endParaRPr lang="en-US"/>
          </a:p>
        </p:txBody>
      </p:sp>
    </p:spTree>
    <p:extLst>
      <p:ext uri="{BB962C8B-B14F-4D97-AF65-F5344CB8AC3E}">
        <p14:creationId xmlns:p14="http://schemas.microsoft.com/office/powerpoint/2010/main" val="766812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result! But we’re not at model evaluation yet, we’re just checking to make sure that the model did something.</a:t>
            </a:r>
          </a:p>
        </p:txBody>
      </p:sp>
      <p:sp>
        <p:nvSpPr>
          <p:cNvPr id="4" name="Slide Number Placeholder 3"/>
          <p:cNvSpPr>
            <a:spLocks noGrp="1"/>
          </p:cNvSpPr>
          <p:nvPr>
            <p:ph type="sldNum" sz="quarter" idx="5"/>
          </p:nvPr>
        </p:nvSpPr>
        <p:spPr/>
        <p:txBody>
          <a:bodyPr/>
          <a:lstStyle/>
          <a:p>
            <a:fld id="{D95211FC-BDA7-D843-A62D-4E28590F8B0B}" type="slidenum">
              <a:rPr lang="en-US" smtClean="0"/>
              <a:t>17</a:t>
            </a:fld>
            <a:endParaRPr lang="en-US"/>
          </a:p>
        </p:txBody>
      </p:sp>
    </p:spTree>
    <p:extLst>
      <p:ext uri="{BB962C8B-B14F-4D97-AF65-F5344CB8AC3E}">
        <p14:creationId xmlns:p14="http://schemas.microsoft.com/office/powerpoint/2010/main" val="788767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 this wrong…needed to create </a:t>
            </a:r>
            <a:r>
              <a:rPr lang="en-US" dirty="0" err="1"/>
              <a:t>analysis_df</a:t>
            </a:r>
            <a:r>
              <a:rPr lang="en-US" dirty="0"/>
              <a:t> first, but this helped me learn</a:t>
            </a:r>
          </a:p>
        </p:txBody>
      </p:sp>
      <p:sp>
        <p:nvSpPr>
          <p:cNvPr id="4" name="Slide Number Placeholder 3"/>
          <p:cNvSpPr>
            <a:spLocks noGrp="1"/>
          </p:cNvSpPr>
          <p:nvPr>
            <p:ph type="sldNum" sz="quarter" idx="5"/>
          </p:nvPr>
        </p:nvSpPr>
        <p:spPr/>
        <p:txBody>
          <a:bodyPr/>
          <a:lstStyle/>
          <a:p>
            <a:fld id="{D95211FC-BDA7-D843-A62D-4E28590F8B0B}" type="slidenum">
              <a:rPr lang="en-US" smtClean="0"/>
              <a:t>20</a:t>
            </a:fld>
            <a:endParaRPr lang="en-US"/>
          </a:p>
        </p:txBody>
      </p:sp>
    </p:spTree>
    <p:extLst>
      <p:ext uri="{BB962C8B-B14F-4D97-AF65-F5344CB8AC3E}">
        <p14:creationId xmlns:p14="http://schemas.microsoft.com/office/powerpoint/2010/main" val="19916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5211FC-BDA7-D843-A62D-4E28590F8B0B}" type="slidenum">
              <a:rPr lang="en-US" smtClean="0"/>
              <a:t>23</a:t>
            </a:fld>
            <a:endParaRPr lang="en-US"/>
          </a:p>
        </p:txBody>
      </p:sp>
    </p:spTree>
    <p:extLst>
      <p:ext uri="{BB962C8B-B14F-4D97-AF65-F5344CB8AC3E}">
        <p14:creationId xmlns:p14="http://schemas.microsoft.com/office/powerpoint/2010/main" val="117645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8F8F153-DA45-E84E-A2FE-9144D5B3EB7E}" type="datetimeFigureOut">
              <a:rPr lang="en-US" smtClean="0"/>
              <a:t>8/23/24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3914B22-6B1A-9B4D-A6FC-F35F7FD7338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146461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8F153-DA45-E84E-A2FE-9144D5B3EB7E}"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4B22-6B1A-9B4D-A6FC-F35F7FD7338C}" type="slidenum">
              <a:rPr lang="en-US" smtClean="0"/>
              <a:t>‹#›</a:t>
            </a:fld>
            <a:endParaRPr lang="en-US"/>
          </a:p>
        </p:txBody>
      </p:sp>
    </p:spTree>
    <p:extLst>
      <p:ext uri="{BB962C8B-B14F-4D97-AF65-F5344CB8AC3E}">
        <p14:creationId xmlns:p14="http://schemas.microsoft.com/office/powerpoint/2010/main" val="139756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8F153-DA45-E84E-A2FE-9144D5B3EB7E}"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4B22-6B1A-9B4D-A6FC-F35F7FD7338C}" type="slidenum">
              <a:rPr lang="en-US" smtClean="0"/>
              <a:t>‹#›</a:t>
            </a:fld>
            <a:endParaRPr lang="en-US"/>
          </a:p>
        </p:txBody>
      </p:sp>
    </p:spTree>
    <p:extLst>
      <p:ext uri="{BB962C8B-B14F-4D97-AF65-F5344CB8AC3E}">
        <p14:creationId xmlns:p14="http://schemas.microsoft.com/office/powerpoint/2010/main" val="186329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8F153-DA45-E84E-A2FE-9144D5B3EB7E}"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4B22-6B1A-9B4D-A6FC-F35F7FD7338C}" type="slidenum">
              <a:rPr lang="en-US" smtClean="0"/>
              <a:t>‹#›</a:t>
            </a:fld>
            <a:endParaRPr lang="en-US"/>
          </a:p>
        </p:txBody>
      </p:sp>
    </p:spTree>
    <p:extLst>
      <p:ext uri="{BB962C8B-B14F-4D97-AF65-F5344CB8AC3E}">
        <p14:creationId xmlns:p14="http://schemas.microsoft.com/office/powerpoint/2010/main" val="343179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8F8F153-DA45-E84E-A2FE-9144D5B3EB7E}" type="datetimeFigureOut">
              <a:rPr lang="en-US" smtClean="0"/>
              <a:t>8/23/24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3914B22-6B1A-9B4D-A6FC-F35F7FD7338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402655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8F153-DA45-E84E-A2FE-9144D5B3EB7E}" type="datetimeFigureOut">
              <a:rPr lang="en-US" smtClean="0"/>
              <a:t>8/23/24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14B22-6B1A-9B4D-A6FC-F35F7FD7338C}" type="slidenum">
              <a:rPr lang="en-US" smtClean="0"/>
              <a:t>‹#›</a:t>
            </a:fld>
            <a:endParaRPr lang="en-US"/>
          </a:p>
        </p:txBody>
      </p:sp>
    </p:spTree>
    <p:extLst>
      <p:ext uri="{BB962C8B-B14F-4D97-AF65-F5344CB8AC3E}">
        <p14:creationId xmlns:p14="http://schemas.microsoft.com/office/powerpoint/2010/main" val="91675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8F153-DA45-E84E-A2FE-9144D5B3EB7E}" type="datetimeFigureOut">
              <a:rPr lang="en-US" smtClean="0"/>
              <a:t>8/23/24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14B22-6B1A-9B4D-A6FC-F35F7FD7338C}" type="slidenum">
              <a:rPr lang="en-US" smtClean="0"/>
              <a:t>‹#›</a:t>
            </a:fld>
            <a:endParaRPr lang="en-US"/>
          </a:p>
        </p:txBody>
      </p:sp>
    </p:spTree>
    <p:extLst>
      <p:ext uri="{BB962C8B-B14F-4D97-AF65-F5344CB8AC3E}">
        <p14:creationId xmlns:p14="http://schemas.microsoft.com/office/powerpoint/2010/main" val="205952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8F153-DA45-E84E-A2FE-9144D5B3EB7E}" type="datetimeFigureOut">
              <a:rPr lang="en-US" smtClean="0"/>
              <a:t>8/23/24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14B22-6B1A-9B4D-A6FC-F35F7FD7338C}" type="slidenum">
              <a:rPr lang="en-US" smtClean="0"/>
              <a:t>‹#›</a:t>
            </a:fld>
            <a:endParaRPr lang="en-US"/>
          </a:p>
        </p:txBody>
      </p:sp>
    </p:spTree>
    <p:extLst>
      <p:ext uri="{BB962C8B-B14F-4D97-AF65-F5344CB8AC3E}">
        <p14:creationId xmlns:p14="http://schemas.microsoft.com/office/powerpoint/2010/main" val="280626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8F153-DA45-E84E-A2FE-9144D5B3EB7E}" type="datetimeFigureOut">
              <a:rPr lang="en-US" smtClean="0"/>
              <a:t>8/23/24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14B22-6B1A-9B4D-A6FC-F35F7FD7338C}" type="slidenum">
              <a:rPr lang="en-US" smtClean="0"/>
              <a:t>‹#›</a:t>
            </a:fld>
            <a:endParaRPr lang="en-US"/>
          </a:p>
        </p:txBody>
      </p:sp>
    </p:spTree>
    <p:extLst>
      <p:ext uri="{BB962C8B-B14F-4D97-AF65-F5344CB8AC3E}">
        <p14:creationId xmlns:p14="http://schemas.microsoft.com/office/powerpoint/2010/main" val="30553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8F8F153-DA45-E84E-A2FE-9144D5B3EB7E}" type="datetimeFigureOut">
              <a:rPr lang="en-US" smtClean="0"/>
              <a:t>8/23/24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3914B22-6B1A-9B4D-A6FC-F35F7FD7338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901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8F8F153-DA45-E84E-A2FE-9144D5B3EB7E}" type="datetimeFigureOut">
              <a:rPr lang="en-US" smtClean="0"/>
              <a:t>8/23/24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3914B22-6B1A-9B4D-A6FC-F35F7FD7338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109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8F8F153-DA45-E84E-A2FE-9144D5B3EB7E}" type="datetimeFigureOut">
              <a:rPr lang="en-US" smtClean="0"/>
              <a:t>8/23/24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3914B22-6B1A-9B4D-A6FC-F35F7FD7338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45957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customXml" Target="../ink/ink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19.xml"/><Relationship Id="rId5" Type="http://schemas.openxmlformats.org/officeDocument/2006/relationships/image" Target="../media/image31.png"/><Relationship Id="rId4" Type="http://schemas.openxmlformats.org/officeDocument/2006/relationships/customXml" Target="../ink/ink18.xml"/><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customXml" Target="../ink/ink22.xml"/><Relationship Id="rId5" Type="http://schemas.openxmlformats.org/officeDocument/2006/relationships/image" Target="../media/image41.png"/><Relationship Id="rId4" Type="http://schemas.openxmlformats.org/officeDocument/2006/relationships/customXml" Target="../ink/ink21.xml"/><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customXml" Target="../ink/ink28.xml"/><Relationship Id="rId3" Type="http://schemas.openxmlformats.org/officeDocument/2006/relationships/image" Target="../media/image44.png"/><Relationship Id="rId7" Type="http://schemas.openxmlformats.org/officeDocument/2006/relationships/customXml" Target="../ink/ink25.xml"/><Relationship Id="rId12"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customXml" Target="../ink/ink27.xml"/><Relationship Id="rId5" Type="http://schemas.openxmlformats.org/officeDocument/2006/relationships/customXml" Target="../ink/ink24.xml"/><Relationship Id="rId10" Type="http://schemas.openxmlformats.org/officeDocument/2006/relationships/image" Target="../media/image48.png"/><Relationship Id="rId4" Type="http://schemas.openxmlformats.org/officeDocument/2006/relationships/image" Target="../media/image45.png"/><Relationship Id="rId9" Type="http://schemas.openxmlformats.org/officeDocument/2006/relationships/customXml" Target="../ink/ink26.xml"/><Relationship Id="rId14" Type="http://schemas.openxmlformats.org/officeDocument/2006/relationships/image" Target="../media/image50.png"/></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31.xml"/><Relationship Id="rId13"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4.png"/><Relationship Id="rId12" Type="http://schemas.openxmlformats.org/officeDocument/2006/relationships/customXml" Target="../ink/ink3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30.xml"/><Relationship Id="rId11" Type="http://schemas.openxmlformats.org/officeDocument/2006/relationships/image" Target="../media/image56.png"/><Relationship Id="rId5" Type="http://schemas.openxmlformats.org/officeDocument/2006/relationships/image" Target="../media/image53.png"/><Relationship Id="rId10" Type="http://schemas.openxmlformats.org/officeDocument/2006/relationships/customXml" Target="../ink/ink32.xml"/><Relationship Id="rId4" Type="http://schemas.openxmlformats.org/officeDocument/2006/relationships/customXml" Target="../ink/ink29.xml"/><Relationship Id="rId9" Type="http://schemas.openxmlformats.org/officeDocument/2006/relationships/image" Target="../media/image5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de/gusthema/house-prices-prediction-using-tfdf/notebook" TargetMode="External"/><Relationship Id="rId2" Type="http://schemas.openxmlformats.org/officeDocument/2006/relationships/hyperlink" Target="https://www.kaggle.com/competitions/house-prices-advanced-regression-techniques/data" TargetMode="External"/><Relationship Id="rId1" Type="http://schemas.openxmlformats.org/officeDocument/2006/relationships/slideLayout" Target="../slideLayouts/slideLayout2.xml"/><Relationship Id="rId4" Type="http://schemas.openxmlformats.org/officeDocument/2006/relationships/hyperlink" Target="https://www.youtube.com/watch?v=Wqmtf9SA_kk"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5.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7.xml"/></Relationships>
</file>

<file path=ppt/slides/_rels/slide9.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customXml" Target="../ink/ink1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customXml" Target="../ink/ink10.xml"/><Relationship Id="rId4" Type="http://schemas.openxmlformats.org/officeDocument/2006/relationships/image" Target="../media/image16.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8E74CFB-EAAD-43E9-BDAC-AAE4F8E86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E31D67-858D-409A-863E-EE8DEB9CC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15772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Freeform 6">
            <a:extLst>
              <a:ext uri="{FF2B5EF4-FFF2-40B4-BE49-F238E27FC236}">
                <a16:creationId xmlns:a16="http://schemas.microsoft.com/office/drawing/2014/main" id="{0C11AD76-2664-4F1B-8A6E-71601C059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3922753"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BE09632D-ED8C-66BC-AA2C-4032529088DB}"/>
              </a:ext>
            </a:extLst>
          </p:cNvPr>
          <p:cNvSpPr>
            <a:spLocks noGrp="1"/>
          </p:cNvSpPr>
          <p:nvPr>
            <p:ph type="ctrTitle"/>
          </p:nvPr>
        </p:nvSpPr>
        <p:spPr>
          <a:xfrm>
            <a:off x="4648417" y="1480930"/>
            <a:ext cx="6778558" cy="3254321"/>
          </a:xfrm>
        </p:spPr>
        <p:txBody>
          <a:bodyPr>
            <a:normAutofit/>
          </a:bodyPr>
          <a:lstStyle/>
          <a:p>
            <a:pPr algn="l"/>
            <a:r>
              <a:rPr lang="en-US" sz="5600"/>
              <a:t>Predicting House Prices using Linear Regression</a:t>
            </a:r>
          </a:p>
        </p:txBody>
      </p:sp>
      <p:sp>
        <p:nvSpPr>
          <p:cNvPr id="3" name="Subtitle 2">
            <a:extLst>
              <a:ext uri="{FF2B5EF4-FFF2-40B4-BE49-F238E27FC236}">
                <a16:creationId xmlns:a16="http://schemas.microsoft.com/office/drawing/2014/main" id="{C729F5D5-7BC7-2277-F8F4-9F0B9A3C3433}"/>
              </a:ext>
            </a:extLst>
          </p:cNvPr>
          <p:cNvSpPr>
            <a:spLocks noGrp="1"/>
          </p:cNvSpPr>
          <p:nvPr>
            <p:ph type="subTitle" idx="1"/>
          </p:nvPr>
        </p:nvSpPr>
        <p:spPr>
          <a:xfrm>
            <a:off x="4648419" y="4804850"/>
            <a:ext cx="6778556" cy="1086237"/>
          </a:xfrm>
        </p:spPr>
        <p:txBody>
          <a:bodyPr>
            <a:normAutofit/>
          </a:bodyPr>
          <a:lstStyle/>
          <a:p>
            <a:pPr algn="l">
              <a:spcAft>
                <a:spcPts val="600"/>
              </a:spcAft>
            </a:pPr>
            <a:r>
              <a:rPr lang="en-US"/>
              <a:t>In “4” “easy” steps! </a:t>
            </a:r>
          </a:p>
        </p:txBody>
      </p:sp>
    </p:spTree>
    <p:extLst>
      <p:ext uri="{BB962C8B-B14F-4D97-AF65-F5344CB8AC3E}">
        <p14:creationId xmlns:p14="http://schemas.microsoft.com/office/powerpoint/2010/main" val="56921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172E-A3F2-080E-3DB9-13637B518494}"/>
              </a:ext>
            </a:extLst>
          </p:cNvPr>
          <p:cNvSpPr>
            <a:spLocks noGrp="1"/>
          </p:cNvSpPr>
          <p:nvPr>
            <p:ph type="title"/>
          </p:nvPr>
        </p:nvSpPr>
        <p:spPr/>
        <p:txBody>
          <a:bodyPr/>
          <a:lstStyle/>
          <a:p>
            <a:r>
              <a:rPr lang="en-US" b="1" dirty="0"/>
              <a:t>Step 2: Data Cleaning</a:t>
            </a:r>
          </a:p>
        </p:txBody>
      </p:sp>
      <p:sp>
        <p:nvSpPr>
          <p:cNvPr id="3" name="Content Placeholder 2">
            <a:extLst>
              <a:ext uri="{FF2B5EF4-FFF2-40B4-BE49-F238E27FC236}">
                <a16:creationId xmlns:a16="http://schemas.microsoft.com/office/drawing/2014/main" id="{09D394C9-A28C-5463-AFC1-997F4CF68889}"/>
              </a:ext>
            </a:extLst>
          </p:cNvPr>
          <p:cNvSpPr>
            <a:spLocks noGrp="1"/>
          </p:cNvSpPr>
          <p:nvPr>
            <p:ph idx="1"/>
          </p:nvPr>
        </p:nvSpPr>
        <p:spPr>
          <a:xfrm>
            <a:off x="837343" y="3211048"/>
            <a:ext cx="10669713" cy="2961152"/>
          </a:xfrm>
        </p:spPr>
        <p:txBody>
          <a:bodyPr/>
          <a:lstStyle/>
          <a:p>
            <a:pPr marL="0" indent="0">
              <a:buNone/>
            </a:pPr>
            <a:r>
              <a:rPr lang="en-US" dirty="0"/>
              <a:t>The first time I did this project, I followed a tutorial (using TensorFlow Decision Forests), which involved a feature importance step after training a random forest model</a:t>
            </a:r>
          </a:p>
          <a:p>
            <a:pPr marL="0" indent="0">
              <a:buNone/>
            </a:pPr>
            <a:endParaRPr lang="en-US" dirty="0"/>
          </a:p>
          <a:p>
            <a:pPr marL="0" indent="0">
              <a:buNone/>
            </a:pPr>
            <a:r>
              <a:rPr lang="en-US" dirty="0"/>
              <a:t>Later in this notebook, I ended up dropping more columns (features)</a:t>
            </a:r>
          </a:p>
        </p:txBody>
      </p:sp>
      <p:pic>
        <p:nvPicPr>
          <p:cNvPr id="5" name="Picture 4" descr="A close-up of a computer screen&#10;&#10;Description automatically generated">
            <a:extLst>
              <a:ext uri="{FF2B5EF4-FFF2-40B4-BE49-F238E27FC236}">
                <a16:creationId xmlns:a16="http://schemas.microsoft.com/office/drawing/2014/main" id="{F5FD4EC4-00D4-D3B6-E82A-D0F196F1A1C8}"/>
              </a:ext>
            </a:extLst>
          </p:cNvPr>
          <p:cNvPicPr>
            <a:picLocks noChangeAspect="1"/>
          </p:cNvPicPr>
          <p:nvPr/>
        </p:nvPicPr>
        <p:blipFill>
          <a:blip r:embed="rId2"/>
          <a:stretch>
            <a:fillRect/>
          </a:stretch>
        </p:blipFill>
        <p:spPr>
          <a:xfrm>
            <a:off x="684087" y="1494484"/>
            <a:ext cx="10515597" cy="1361731"/>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44FDB3E5-5EAA-7F66-ECFF-FABB7FB5C5C9}"/>
                  </a:ext>
                </a:extLst>
              </p14:cNvPr>
              <p14:cNvContentPartPr/>
              <p14:nvPr/>
            </p14:nvContentPartPr>
            <p14:xfrm>
              <a:off x="892598" y="1648489"/>
              <a:ext cx="2473200" cy="23400"/>
            </p14:xfrm>
          </p:contentPart>
        </mc:Choice>
        <mc:Fallback>
          <p:pic>
            <p:nvPicPr>
              <p:cNvPr id="8" name="Ink 7">
                <a:extLst>
                  <a:ext uri="{FF2B5EF4-FFF2-40B4-BE49-F238E27FC236}">
                    <a16:creationId xmlns:a16="http://schemas.microsoft.com/office/drawing/2014/main" id="{44FDB3E5-5EAA-7F66-ECFF-FABB7FB5C5C9}"/>
                  </a:ext>
                </a:extLst>
              </p:cNvPr>
              <p:cNvPicPr/>
              <p:nvPr/>
            </p:nvPicPr>
            <p:blipFill>
              <a:blip r:embed="rId4"/>
              <a:stretch>
                <a:fillRect/>
              </a:stretch>
            </p:blipFill>
            <p:spPr>
              <a:xfrm>
                <a:off x="838598" y="1540489"/>
                <a:ext cx="2580840" cy="239040"/>
              </a:xfrm>
              <a:prstGeom prst="rect">
                <a:avLst/>
              </a:prstGeom>
            </p:spPr>
          </p:pic>
        </mc:Fallback>
      </mc:AlternateContent>
      <p:sp>
        <p:nvSpPr>
          <p:cNvPr id="9" name="Rectangle 8">
            <a:extLst>
              <a:ext uri="{FF2B5EF4-FFF2-40B4-BE49-F238E27FC236}">
                <a16:creationId xmlns:a16="http://schemas.microsoft.com/office/drawing/2014/main" id="{C8EE580D-335B-8966-9E8A-2AF36170D827}"/>
              </a:ext>
            </a:extLst>
          </p:cNvPr>
          <p:cNvSpPr/>
          <p:nvPr/>
        </p:nvSpPr>
        <p:spPr>
          <a:xfrm>
            <a:off x="504825" y="1333500"/>
            <a:ext cx="192250" cy="4848225"/>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6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F2D8-DCEB-0BFC-E87A-887F8A852FCC}"/>
              </a:ext>
            </a:extLst>
          </p:cNvPr>
          <p:cNvSpPr>
            <a:spLocks noGrp="1"/>
          </p:cNvSpPr>
          <p:nvPr>
            <p:ph type="title"/>
          </p:nvPr>
        </p:nvSpPr>
        <p:spPr/>
        <p:txBody>
          <a:bodyPr/>
          <a:lstStyle/>
          <a:p>
            <a:r>
              <a:rPr lang="en-US" b="1" dirty="0"/>
              <a:t>Step ???: Get Feature Importances</a:t>
            </a:r>
          </a:p>
        </p:txBody>
      </p:sp>
      <p:pic>
        <p:nvPicPr>
          <p:cNvPr id="4" name="Content Placeholder 3" descr="A screenshot of a computer&#10;&#10;Description automatically generated">
            <a:extLst>
              <a:ext uri="{FF2B5EF4-FFF2-40B4-BE49-F238E27FC236}">
                <a16:creationId xmlns:a16="http://schemas.microsoft.com/office/drawing/2014/main" id="{7CF70F4C-C3B7-53EF-7A0F-663DC076D69B}"/>
              </a:ext>
            </a:extLst>
          </p:cNvPr>
          <p:cNvPicPr>
            <a:picLocks noGrp="1" noChangeAspect="1"/>
          </p:cNvPicPr>
          <p:nvPr>
            <p:ph idx="1"/>
          </p:nvPr>
        </p:nvPicPr>
        <p:blipFill>
          <a:blip r:embed="rId2"/>
          <a:stretch>
            <a:fillRect/>
          </a:stretch>
        </p:blipFill>
        <p:spPr>
          <a:xfrm>
            <a:off x="725784" y="1752600"/>
            <a:ext cx="9006881" cy="3581400"/>
          </a:xfrm>
          <a:prstGeom prst="rect">
            <a:avLst/>
          </a:prstGeom>
        </p:spPr>
      </p:pic>
    </p:spTree>
    <p:extLst>
      <p:ext uri="{BB962C8B-B14F-4D97-AF65-F5344CB8AC3E}">
        <p14:creationId xmlns:p14="http://schemas.microsoft.com/office/powerpoint/2010/main" val="123835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AC8D-ED5D-9D06-B546-778B643E2768}"/>
              </a:ext>
            </a:extLst>
          </p:cNvPr>
          <p:cNvSpPr>
            <a:spLocks noGrp="1"/>
          </p:cNvSpPr>
          <p:nvPr>
            <p:ph type="title"/>
          </p:nvPr>
        </p:nvSpPr>
        <p:spPr/>
        <p:txBody>
          <a:bodyPr/>
          <a:lstStyle/>
          <a:p>
            <a:r>
              <a:rPr lang="en-US" b="1" dirty="0"/>
              <a:t>Step 2: Data Cleaning</a:t>
            </a:r>
          </a:p>
        </p:txBody>
      </p:sp>
      <p:pic>
        <p:nvPicPr>
          <p:cNvPr id="5" name="Content Placeholder 4" descr="A screenshot of a computer error message&#10;&#10;Description automatically generated">
            <a:extLst>
              <a:ext uri="{FF2B5EF4-FFF2-40B4-BE49-F238E27FC236}">
                <a16:creationId xmlns:a16="http://schemas.microsoft.com/office/drawing/2014/main" id="{5B053313-67DA-5D2C-7693-6039CC369F5A}"/>
              </a:ext>
            </a:extLst>
          </p:cNvPr>
          <p:cNvPicPr>
            <a:picLocks noGrp="1" noChangeAspect="1"/>
          </p:cNvPicPr>
          <p:nvPr>
            <p:ph idx="1"/>
          </p:nvPr>
        </p:nvPicPr>
        <p:blipFill>
          <a:blip r:embed="rId2"/>
          <a:srcRect l="5600"/>
          <a:stretch/>
        </p:blipFill>
        <p:spPr>
          <a:xfrm>
            <a:off x="704850" y="1590979"/>
            <a:ext cx="11490138" cy="4255017"/>
          </a:xfr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9278AD51-B854-DD9E-E271-C32F1DBFF512}"/>
                  </a:ext>
                </a:extLst>
              </p14:cNvPr>
              <p14:cNvContentPartPr/>
              <p14:nvPr/>
            </p14:nvContentPartPr>
            <p14:xfrm>
              <a:off x="1025395" y="1792050"/>
              <a:ext cx="1241640" cy="18360"/>
            </p14:xfrm>
          </p:contentPart>
        </mc:Choice>
        <mc:Fallback>
          <p:pic>
            <p:nvPicPr>
              <p:cNvPr id="7" name="Ink 6">
                <a:extLst>
                  <a:ext uri="{FF2B5EF4-FFF2-40B4-BE49-F238E27FC236}">
                    <a16:creationId xmlns:a16="http://schemas.microsoft.com/office/drawing/2014/main" id="{9278AD51-B854-DD9E-E271-C32F1DBFF512}"/>
                  </a:ext>
                </a:extLst>
              </p:cNvPr>
              <p:cNvPicPr/>
              <p:nvPr/>
            </p:nvPicPr>
            <p:blipFill>
              <a:blip r:embed="rId4"/>
              <a:stretch>
                <a:fillRect/>
              </a:stretch>
            </p:blipFill>
            <p:spPr>
              <a:xfrm>
                <a:off x="971755" y="1684410"/>
                <a:ext cx="13492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278DA7F7-AEC3-B64E-5D23-D2E7A62FA1A1}"/>
                  </a:ext>
                </a:extLst>
              </p14:cNvPr>
              <p14:cNvContentPartPr/>
              <p14:nvPr/>
            </p14:nvContentPartPr>
            <p14:xfrm>
              <a:off x="1413115" y="3687810"/>
              <a:ext cx="4000320" cy="39960"/>
            </p14:xfrm>
          </p:contentPart>
        </mc:Choice>
        <mc:Fallback>
          <p:pic>
            <p:nvPicPr>
              <p:cNvPr id="9" name="Ink 8">
                <a:extLst>
                  <a:ext uri="{FF2B5EF4-FFF2-40B4-BE49-F238E27FC236}">
                    <a16:creationId xmlns:a16="http://schemas.microsoft.com/office/drawing/2014/main" id="{278DA7F7-AEC3-B64E-5D23-D2E7A62FA1A1}"/>
                  </a:ext>
                </a:extLst>
              </p:cNvPr>
              <p:cNvPicPr/>
              <p:nvPr/>
            </p:nvPicPr>
            <p:blipFill>
              <a:blip r:embed="rId6"/>
              <a:stretch>
                <a:fillRect/>
              </a:stretch>
            </p:blipFill>
            <p:spPr>
              <a:xfrm>
                <a:off x="1359475" y="3579810"/>
                <a:ext cx="41079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E15376C8-4611-8598-0BC2-357CE89CE438}"/>
                  </a:ext>
                </a:extLst>
              </p14:cNvPr>
              <p14:cNvContentPartPr/>
              <p14:nvPr/>
            </p14:nvContentPartPr>
            <p14:xfrm>
              <a:off x="1091995" y="4627410"/>
              <a:ext cx="1149480" cy="22680"/>
            </p14:xfrm>
          </p:contentPart>
        </mc:Choice>
        <mc:Fallback>
          <p:pic>
            <p:nvPicPr>
              <p:cNvPr id="10" name="Ink 9">
                <a:extLst>
                  <a:ext uri="{FF2B5EF4-FFF2-40B4-BE49-F238E27FC236}">
                    <a16:creationId xmlns:a16="http://schemas.microsoft.com/office/drawing/2014/main" id="{E15376C8-4611-8598-0BC2-357CE89CE438}"/>
                  </a:ext>
                </a:extLst>
              </p:cNvPr>
              <p:cNvPicPr/>
              <p:nvPr/>
            </p:nvPicPr>
            <p:blipFill>
              <a:blip r:embed="rId8"/>
              <a:stretch>
                <a:fillRect/>
              </a:stretch>
            </p:blipFill>
            <p:spPr>
              <a:xfrm>
                <a:off x="1037995" y="4519770"/>
                <a:ext cx="125712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0C655A14-558D-9280-DC57-243A28C74D36}"/>
                  </a:ext>
                </a:extLst>
              </p14:cNvPr>
              <p14:cNvContentPartPr/>
              <p14:nvPr/>
            </p14:nvContentPartPr>
            <p14:xfrm>
              <a:off x="896875" y="5649450"/>
              <a:ext cx="167400" cy="7920"/>
            </p14:xfrm>
          </p:contentPart>
        </mc:Choice>
        <mc:Fallback>
          <p:pic>
            <p:nvPicPr>
              <p:cNvPr id="11" name="Ink 10">
                <a:extLst>
                  <a:ext uri="{FF2B5EF4-FFF2-40B4-BE49-F238E27FC236}">
                    <a16:creationId xmlns:a16="http://schemas.microsoft.com/office/drawing/2014/main" id="{0C655A14-558D-9280-DC57-243A28C74D36}"/>
                  </a:ext>
                </a:extLst>
              </p:cNvPr>
              <p:cNvPicPr/>
              <p:nvPr/>
            </p:nvPicPr>
            <p:blipFill>
              <a:blip r:embed="rId10"/>
              <a:stretch>
                <a:fillRect/>
              </a:stretch>
            </p:blipFill>
            <p:spPr>
              <a:xfrm>
                <a:off x="842875" y="5541810"/>
                <a:ext cx="2750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5EA2ED59-42F5-2D1F-4A38-334C228B8E33}"/>
                  </a:ext>
                </a:extLst>
              </p14:cNvPr>
              <p14:cNvContentPartPr/>
              <p14:nvPr/>
            </p14:nvContentPartPr>
            <p14:xfrm>
              <a:off x="1490875" y="2366970"/>
              <a:ext cx="153000" cy="360"/>
            </p14:xfrm>
          </p:contentPart>
        </mc:Choice>
        <mc:Fallback>
          <p:pic>
            <p:nvPicPr>
              <p:cNvPr id="12" name="Ink 11">
                <a:extLst>
                  <a:ext uri="{FF2B5EF4-FFF2-40B4-BE49-F238E27FC236}">
                    <a16:creationId xmlns:a16="http://schemas.microsoft.com/office/drawing/2014/main" id="{5EA2ED59-42F5-2D1F-4A38-334C228B8E33}"/>
                  </a:ext>
                </a:extLst>
              </p:cNvPr>
              <p:cNvPicPr/>
              <p:nvPr/>
            </p:nvPicPr>
            <p:blipFill>
              <a:blip r:embed="rId12"/>
              <a:stretch>
                <a:fillRect/>
              </a:stretch>
            </p:blipFill>
            <p:spPr>
              <a:xfrm>
                <a:off x="1436875" y="2259330"/>
                <a:ext cx="260640" cy="216000"/>
              </a:xfrm>
              <a:prstGeom prst="rect">
                <a:avLst/>
              </a:prstGeom>
            </p:spPr>
          </p:pic>
        </mc:Fallback>
      </mc:AlternateContent>
    </p:spTree>
    <p:extLst>
      <p:ext uri="{BB962C8B-B14F-4D97-AF65-F5344CB8AC3E}">
        <p14:creationId xmlns:p14="http://schemas.microsoft.com/office/powerpoint/2010/main" val="2189618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6875-B50B-61FA-A509-B9C740C25BB0}"/>
              </a:ext>
            </a:extLst>
          </p:cNvPr>
          <p:cNvSpPr>
            <a:spLocks noGrp="1"/>
          </p:cNvSpPr>
          <p:nvPr>
            <p:ph type="title"/>
          </p:nvPr>
        </p:nvSpPr>
        <p:spPr>
          <a:xfrm>
            <a:off x="1371599" y="685800"/>
            <a:ext cx="10334625" cy="1485900"/>
          </a:xfrm>
        </p:spPr>
        <p:txBody>
          <a:bodyPr/>
          <a:lstStyle/>
          <a:p>
            <a:r>
              <a:rPr lang="en-US" b="1" dirty="0"/>
              <a:t>Step 2: What if this were real-world data?</a:t>
            </a:r>
          </a:p>
        </p:txBody>
      </p:sp>
      <p:sp>
        <p:nvSpPr>
          <p:cNvPr id="3" name="Content Placeholder 2">
            <a:extLst>
              <a:ext uri="{FF2B5EF4-FFF2-40B4-BE49-F238E27FC236}">
                <a16:creationId xmlns:a16="http://schemas.microsoft.com/office/drawing/2014/main" id="{0CEF735F-2593-34D3-5642-56FE4CA41ED5}"/>
              </a:ext>
            </a:extLst>
          </p:cNvPr>
          <p:cNvSpPr>
            <a:spLocks noGrp="1"/>
          </p:cNvSpPr>
          <p:nvPr>
            <p:ph idx="1"/>
          </p:nvPr>
        </p:nvSpPr>
        <p:spPr>
          <a:xfrm>
            <a:off x="838200" y="1690688"/>
            <a:ext cx="10515600" cy="4486275"/>
          </a:xfrm>
        </p:spPr>
        <p:txBody>
          <a:bodyPr>
            <a:normAutofit lnSpcReduction="10000"/>
          </a:bodyPr>
          <a:lstStyle/>
          <a:p>
            <a:pPr>
              <a:lnSpc>
                <a:spcPct val="120000"/>
              </a:lnSpc>
            </a:pPr>
            <a:r>
              <a:rPr lang="en-US" dirty="0"/>
              <a:t>This is real-world data, but pre-cleaned and designed for beginners to work with</a:t>
            </a:r>
          </a:p>
          <a:p>
            <a:pPr>
              <a:lnSpc>
                <a:spcPct val="120000"/>
              </a:lnSpc>
            </a:pPr>
            <a:r>
              <a:rPr lang="en-US" dirty="0"/>
              <a:t>Potential data-cleaning for real-world data:	</a:t>
            </a:r>
          </a:p>
          <a:p>
            <a:pPr lvl="1">
              <a:lnSpc>
                <a:spcPct val="120000"/>
              </a:lnSpc>
            </a:pPr>
            <a:r>
              <a:rPr lang="en-US" dirty="0"/>
              <a:t>Adjusting prices for inflation (data starts from 1940s)</a:t>
            </a:r>
          </a:p>
          <a:p>
            <a:pPr lvl="1">
              <a:lnSpc>
                <a:spcPct val="120000"/>
              </a:lnSpc>
            </a:pPr>
            <a:r>
              <a:rPr lang="en-US" dirty="0"/>
              <a:t>Transforming ‘objects’ to numerical data</a:t>
            </a:r>
          </a:p>
          <a:p>
            <a:pPr lvl="2">
              <a:lnSpc>
                <a:spcPct val="120000"/>
              </a:lnSpc>
            </a:pPr>
            <a:r>
              <a:rPr lang="en-US" dirty="0"/>
              <a:t>Example: column “Neighborhood” is likely highly predictive, but the datatype for that column is an object (string) (the name of the neighborhood). If possible, it might be helpful to assign each neighborhood a code, or replace this column with ZIP code</a:t>
            </a:r>
          </a:p>
          <a:p>
            <a:pPr lvl="1">
              <a:lnSpc>
                <a:spcPct val="120000"/>
              </a:lnSpc>
            </a:pPr>
            <a:r>
              <a:rPr lang="en-US" dirty="0"/>
              <a:t>Comparing to pre-existing research on home sale price predictions/general logic check (before importing the data)</a:t>
            </a:r>
          </a:p>
          <a:p>
            <a:pPr lvl="1">
              <a:lnSpc>
                <a:spcPct val="120000"/>
              </a:lnSpc>
            </a:pPr>
            <a:r>
              <a:rPr lang="en-US" dirty="0"/>
              <a:t>Dropping columns with too many null values (some columns are irrelevant, and not worth filling if they will be dropped later)</a:t>
            </a:r>
          </a:p>
        </p:txBody>
      </p:sp>
    </p:spTree>
    <p:extLst>
      <p:ext uri="{BB962C8B-B14F-4D97-AF65-F5344CB8AC3E}">
        <p14:creationId xmlns:p14="http://schemas.microsoft.com/office/powerpoint/2010/main" val="3736552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2A10-6E2D-A1D7-1F9C-179F3F6A1086}"/>
              </a:ext>
            </a:extLst>
          </p:cNvPr>
          <p:cNvSpPr>
            <a:spLocks noGrp="1"/>
          </p:cNvSpPr>
          <p:nvPr>
            <p:ph type="title"/>
          </p:nvPr>
        </p:nvSpPr>
        <p:spPr/>
        <p:txBody>
          <a:bodyPr/>
          <a:lstStyle/>
          <a:p>
            <a:r>
              <a:rPr lang="en-US" b="1" dirty="0"/>
              <a:t>Step 3: Training the Model</a:t>
            </a:r>
          </a:p>
        </p:txBody>
      </p:sp>
      <p:pic>
        <p:nvPicPr>
          <p:cNvPr id="5" name="Content Placeholder 4" descr="A screenshot of a computer program&#10;&#10;Description automatically generated">
            <a:extLst>
              <a:ext uri="{FF2B5EF4-FFF2-40B4-BE49-F238E27FC236}">
                <a16:creationId xmlns:a16="http://schemas.microsoft.com/office/drawing/2014/main" id="{B2B51B5D-8DA8-5C16-6840-C5E93178E70F}"/>
              </a:ext>
            </a:extLst>
          </p:cNvPr>
          <p:cNvPicPr>
            <a:picLocks noGrp="1" noChangeAspect="1"/>
          </p:cNvPicPr>
          <p:nvPr>
            <p:ph idx="1"/>
          </p:nvPr>
        </p:nvPicPr>
        <p:blipFill>
          <a:blip r:embed="rId3"/>
          <a:stretch>
            <a:fillRect/>
          </a:stretch>
        </p:blipFill>
        <p:spPr>
          <a:xfrm>
            <a:off x="838201" y="1476833"/>
            <a:ext cx="10515600" cy="4482369"/>
          </a:xfr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FC1B6701-FD5F-D06E-1857-5944C972EA9F}"/>
                  </a:ext>
                </a:extLst>
              </p14:cNvPr>
              <p14:cNvContentPartPr/>
              <p14:nvPr/>
            </p14:nvContentPartPr>
            <p14:xfrm>
              <a:off x="981835" y="2826330"/>
              <a:ext cx="412920" cy="9000"/>
            </p14:xfrm>
          </p:contentPart>
        </mc:Choice>
        <mc:Fallback>
          <p:pic>
            <p:nvPicPr>
              <p:cNvPr id="6" name="Ink 5">
                <a:extLst>
                  <a:ext uri="{FF2B5EF4-FFF2-40B4-BE49-F238E27FC236}">
                    <a16:creationId xmlns:a16="http://schemas.microsoft.com/office/drawing/2014/main" id="{FC1B6701-FD5F-D06E-1857-5944C972EA9F}"/>
                  </a:ext>
                </a:extLst>
              </p:cNvPr>
              <p:cNvPicPr/>
              <p:nvPr/>
            </p:nvPicPr>
            <p:blipFill>
              <a:blip r:embed="rId5"/>
              <a:stretch>
                <a:fillRect/>
              </a:stretch>
            </p:blipFill>
            <p:spPr>
              <a:xfrm>
                <a:off x="927835" y="2718690"/>
                <a:ext cx="520560" cy="224640"/>
              </a:xfrm>
              <a:prstGeom prst="rect">
                <a:avLst/>
              </a:prstGeom>
            </p:spPr>
          </p:pic>
        </mc:Fallback>
      </mc:AlternateContent>
      <p:sp>
        <p:nvSpPr>
          <p:cNvPr id="7" name="TextBox 6">
            <a:extLst>
              <a:ext uri="{FF2B5EF4-FFF2-40B4-BE49-F238E27FC236}">
                <a16:creationId xmlns:a16="http://schemas.microsoft.com/office/drawing/2014/main" id="{2B402875-0A57-7FBD-D8B2-64ABE6FE981E}"/>
              </a:ext>
            </a:extLst>
          </p:cNvPr>
          <p:cNvSpPr txBox="1"/>
          <p:nvPr/>
        </p:nvSpPr>
        <p:spPr>
          <a:xfrm>
            <a:off x="8529495" y="2512164"/>
            <a:ext cx="2680670" cy="646331"/>
          </a:xfrm>
          <a:prstGeom prst="rect">
            <a:avLst/>
          </a:prstGeom>
          <a:noFill/>
        </p:spPr>
        <p:txBody>
          <a:bodyPr wrap="none" rtlCol="0">
            <a:spAutoFit/>
          </a:bodyPr>
          <a:lstStyle/>
          <a:p>
            <a:r>
              <a:rPr lang="en-US" dirty="0"/>
              <a:t>dropped 3 more columns</a:t>
            </a:r>
          </a:p>
          <a:p>
            <a:r>
              <a:rPr lang="en-US" dirty="0"/>
              <a:t>due to next step</a:t>
            </a:r>
          </a:p>
        </p:txBody>
      </p:sp>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014B1B3F-F657-0ACB-2447-13DD27592C0C}"/>
                  </a:ext>
                </a:extLst>
              </p14:cNvPr>
              <p14:cNvContentPartPr/>
              <p14:nvPr/>
            </p14:nvContentPartPr>
            <p14:xfrm>
              <a:off x="8283715" y="2537250"/>
              <a:ext cx="295560" cy="235080"/>
            </p14:xfrm>
          </p:contentPart>
        </mc:Choice>
        <mc:Fallback>
          <p:pic>
            <p:nvPicPr>
              <p:cNvPr id="8" name="Ink 7">
                <a:extLst>
                  <a:ext uri="{FF2B5EF4-FFF2-40B4-BE49-F238E27FC236}">
                    <a16:creationId xmlns:a16="http://schemas.microsoft.com/office/drawing/2014/main" id="{014B1B3F-F657-0ACB-2447-13DD27592C0C}"/>
                  </a:ext>
                </a:extLst>
              </p:cNvPr>
              <p:cNvPicPr/>
              <p:nvPr/>
            </p:nvPicPr>
            <p:blipFill>
              <a:blip r:embed="rId7"/>
              <a:stretch>
                <a:fillRect/>
              </a:stretch>
            </p:blipFill>
            <p:spPr>
              <a:xfrm>
                <a:off x="8230075" y="2429610"/>
                <a:ext cx="40320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C73BCBEC-D3AC-CF89-9AB7-B7C26D3CAEF0}"/>
                  </a:ext>
                </a:extLst>
              </p14:cNvPr>
              <p14:cNvContentPartPr/>
              <p14:nvPr/>
            </p14:nvContentPartPr>
            <p14:xfrm>
              <a:off x="8324035" y="2411610"/>
              <a:ext cx="207360" cy="424800"/>
            </p14:xfrm>
          </p:contentPart>
        </mc:Choice>
        <mc:Fallback>
          <p:pic>
            <p:nvPicPr>
              <p:cNvPr id="9" name="Ink 8">
                <a:extLst>
                  <a:ext uri="{FF2B5EF4-FFF2-40B4-BE49-F238E27FC236}">
                    <a16:creationId xmlns:a16="http://schemas.microsoft.com/office/drawing/2014/main" id="{C73BCBEC-D3AC-CF89-9AB7-B7C26D3CAEF0}"/>
                  </a:ext>
                </a:extLst>
              </p:cNvPr>
              <p:cNvPicPr/>
              <p:nvPr/>
            </p:nvPicPr>
            <p:blipFill>
              <a:blip r:embed="rId9"/>
              <a:stretch>
                <a:fillRect/>
              </a:stretch>
            </p:blipFill>
            <p:spPr>
              <a:xfrm>
                <a:off x="8270035" y="2303610"/>
                <a:ext cx="315000" cy="640440"/>
              </a:xfrm>
              <a:prstGeom prst="rect">
                <a:avLst/>
              </a:prstGeom>
            </p:spPr>
          </p:pic>
        </mc:Fallback>
      </mc:AlternateContent>
    </p:spTree>
    <p:extLst>
      <p:ext uri="{BB962C8B-B14F-4D97-AF65-F5344CB8AC3E}">
        <p14:creationId xmlns:p14="http://schemas.microsoft.com/office/powerpoint/2010/main" val="4054425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CFE6-5D64-959F-766A-A2EF4BE28FD4}"/>
              </a:ext>
            </a:extLst>
          </p:cNvPr>
          <p:cNvSpPr>
            <a:spLocks noGrp="1"/>
          </p:cNvSpPr>
          <p:nvPr>
            <p:ph type="title"/>
          </p:nvPr>
        </p:nvSpPr>
        <p:spPr/>
        <p:txBody>
          <a:bodyPr/>
          <a:lstStyle/>
          <a:p>
            <a:r>
              <a:rPr lang="en-US" b="1" dirty="0"/>
              <a:t>Step 3: Training the Model</a:t>
            </a:r>
          </a:p>
        </p:txBody>
      </p:sp>
      <p:pic>
        <p:nvPicPr>
          <p:cNvPr id="5" name="Content Placeholder 4" descr="A screen shot of a computer&#10;&#10;Description automatically generated">
            <a:extLst>
              <a:ext uri="{FF2B5EF4-FFF2-40B4-BE49-F238E27FC236}">
                <a16:creationId xmlns:a16="http://schemas.microsoft.com/office/drawing/2014/main" id="{29CF1642-0A5B-06E3-07BF-1BFFD5D1CA87}"/>
              </a:ext>
            </a:extLst>
          </p:cNvPr>
          <p:cNvPicPr>
            <a:picLocks noGrp="1" noChangeAspect="1"/>
          </p:cNvPicPr>
          <p:nvPr>
            <p:ph idx="1"/>
          </p:nvPr>
        </p:nvPicPr>
        <p:blipFill>
          <a:blip r:embed="rId2"/>
          <a:stretch>
            <a:fillRect/>
          </a:stretch>
        </p:blipFill>
        <p:spPr>
          <a:xfrm>
            <a:off x="727926" y="1690362"/>
            <a:ext cx="10515600" cy="2059463"/>
          </a:xfrm>
        </p:spPr>
      </p:pic>
      <p:sp>
        <p:nvSpPr>
          <p:cNvPr id="6" name="TextBox 5">
            <a:extLst>
              <a:ext uri="{FF2B5EF4-FFF2-40B4-BE49-F238E27FC236}">
                <a16:creationId xmlns:a16="http://schemas.microsoft.com/office/drawing/2014/main" id="{D4726641-0BB9-BDAD-BCE0-9366C3D92EFE}"/>
              </a:ext>
            </a:extLst>
          </p:cNvPr>
          <p:cNvSpPr txBox="1"/>
          <p:nvPr/>
        </p:nvSpPr>
        <p:spPr>
          <a:xfrm>
            <a:off x="451701" y="4521307"/>
            <a:ext cx="9805441" cy="646331"/>
          </a:xfrm>
          <a:prstGeom prst="rect">
            <a:avLst/>
          </a:prstGeom>
          <a:noFill/>
        </p:spPr>
        <p:txBody>
          <a:bodyPr wrap="none" rtlCol="0">
            <a:spAutoFit/>
          </a:bodyPr>
          <a:lstStyle/>
          <a:p>
            <a:pPr marL="285750" indent="-285750">
              <a:buFont typeface="Arial" panose="020B0604020202020204" pitchFamily="34" charset="0"/>
              <a:buChar char="•"/>
            </a:pPr>
            <a:r>
              <a:rPr lang="en-US" dirty="0"/>
              <a:t>Smaller coefficients = more precise predictions</a:t>
            </a:r>
          </a:p>
          <a:p>
            <a:pPr marL="285750" indent="-285750">
              <a:buFont typeface="Arial" panose="020B0604020202020204" pitchFamily="34" charset="0"/>
              <a:buChar char="•"/>
            </a:pPr>
            <a:r>
              <a:rPr lang="en-US" dirty="0"/>
              <a:t>I dropped 3 more columns after running this cell because the coefficients were too high (&gt;1000)</a:t>
            </a:r>
          </a:p>
        </p:txBody>
      </p:sp>
    </p:spTree>
    <p:extLst>
      <p:ext uri="{BB962C8B-B14F-4D97-AF65-F5344CB8AC3E}">
        <p14:creationId xmlns:p14="http://schemas.microsoft.com/office/powerpoint/2010/main" val="414842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57C4-0471-6AE0-AC02-4A825EA6A616}"/>
              </a:ext>
            </a:extLst>
          </p:cNvPr>
          <p:cNvSpPr>
            <a:spLocks noGrp="1"/>
          </p:cNvSpPr>
          <p:nvPr>
            <p:ph type="title"/>
          </p:nvPr>
        </p:nvSpPr>
        <p:spPr>
          <a:xfrm>
            <a:off x="1381125" y="499980"/>
            <a:ext cx="9601200" cy="1485900"/>
          </a:xfrm>
        </p:spPr>
        <p:txBody>
          <a:bodyPr/>
          <a:lstStyle/>
          <a:p>
            <a:r>
              <a:rPr lang="en-US" b="1" dirty="0"/>
              <a:t>Step 3: Training the Model</a:t>
            </a:r>
          </a:p>
        </p:txBody>
      </p:sp>
      <p:pic>
        <p:nvPicPr>
          <p:cNvPr id="5" name="Content Placeholder 4">
            <a:extLst>
              <a:ext uri="{FF2B5EF4-FFF2-40B4-BE49-F238E27FC236}">
                <a16:creationId xmlns:a16="http://schemas.microsoft.com/office/drawing/2014/main" id="{1221F167-6336-9AF8-1914-868E20645500}"/>
              </a:ext>
            </a:extLst>
          </p:cNvPr>
          <p:cNvPicPr>
            <a:picLocks noGrp="1" noChangeAspect="1"/>
          </p:cNvPicPr>
          <p:nvPr>
            <p:ph idx="1"/>
          </p:nvPr>
        </p:nvPicPr>
        <p:blipFill>
          <a:blip r:embed="rId2"/>
          <a:srcRect b="14640"/>
          <a:stretch/>
        </p:blipFill>
        <p:spPr>
          <a:xfrm>
            <a:off x="1381125" y="1376569"/>
            <a:ext cx="8362245" cy="752337"/>
          </a:xfrm>
        </p:spPr>
      </p:pic>
      <p:pic>
        <p:nvPicPr>
          <p:cNvPr id="7" name="Picture 6" descr="A screen shot of a graph&#10;&#10;Description automatically generated">
            <a:extLst>
              <a:ext uri="{FF2B5EF4-FFF2-40B4-BE49-F238E27FC236}">
                <a16:creationId xmlns:a16="http://schemas.microsoft.com/office/drawing/2014/main" id="{0321B45F-BF21-F0C5-4E04-A2058ABBE27F}"/>
              </a:ext>
            </a:extLst>
          </p:cNvPr>
          <p:cNvPicPr>
            <a:picLocks noChangeAspect="1"/>
          </p:cNvPicPr>
          <p:nvPr/>
        </p:nvPicPr>
        <p:blipFill>
          <a:blip r:embed="rId3"/>
          <a:stretch>
            <a:fillRect/>
          </a:stretch>
        </p:blipFill>
        <p:spPr>
          <a:xfrm>
            <a:off x="1381125" y="2271933"/>
            <a:ext cx="8362244" cy="4375941"/>
          </a:xfrm>
          <a:prstGeom prst="rect">
            <a:avLst/>
          </a:prstGeom>
        </p:spPr>
      </p:pic>
      <p:cxnSp>
        <p:nvCxnSpPr>
          <p:cNvPr id="9" name="Straight Connector 8">
            <a:extLst>
              <a:ext uri="{FF2B5EF4-FFF2-40B4-BE49-F238E27FC236}">
                <a16:creationId xmlns:a16="http://schemas.microsoft.com/office/drawing/2014/main" id="{783F778F-090D-B877-2116-A22D1705584D}"/>
              </a:ext>
            </a:extLst>
          </p:cNvPr>
          <p:cNvCxnSpPr>
            <a:cxnSpLocks/>
          </p:cNvCxnSpPr>
          <p:nvPr/>
        </p:nvCxnSpPr>
        <p:spPr>
          <a:xfrm flipV="1">
            <a:off x="2652889" y="3429000"/>
            <a:ext cx="3443110" cy="2734733"/>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7862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298C-6627-3FC7-893B-83AFD32A48E3}"/>
              </a:ext>
            </a:extLst>
          </p:cNvPr>
          <p:cNvSpPr>
            <a:spLocks noGrp="1"/>
          </p:cNvSpPr>
          <p:nvPr>
            <p:ph type="title"/>
          </p:nvPr>
        </p:nvSpPr>
        <p:spPr/>
        <p:txBody>
          <a:bodyPr/>
          <a:lstStyle/>
          <a:p>
            <a:r>
              <a:rPr lang="en-US" b="1" dirty="0"/>
              <a:t>Step 3: Training the Model</a:t>
            </a:r>
          </a:p>
        </p:txBody>
      </p:sp>
      <p:pic>
        <p:nvPicPr>
          <p:cNvPr id="5" name="Content Placeholder 4" descr="A graph showing a blue line&#10;&#10;Description automatically generated with medium confidence">
            <a:extLst>
              <a:ext uri="{FF2B5EF4-FFF2-40B4-BE49-F238E27FC236}">
                <a16:creationId xmlns:a16="http://schemas.microsoft.com/office/drawing/2014/main" id="{14CE5DD3-34F9-6E22-0CDD-5A539FFC364D}"/>
              </a:ext>
            </a:extLst>
          </p:cNvPr>
          <p:cNvPicPr>
            <a:picLocks noGrp="1" noChangeAspect="1"/>
          </p:cNvPicPr>
          <p:nvPr>
            <p:ph idx="1"/>
          </p:nvPr>
        </p:nvPicPr>
        <p:blipFill>
          <a:blip r:embed="rId3"/>
          <a:stretch>
            <a:fillRect/>
          </a:stretch>
        </p:blipFill>
        <p:spPr>
          <a:xfrm>
            <a:off x="1371600" y="1537378"/>
            <a:ext cx="6595156" cy="5031697"/>
          </a:xfrm>
        </p:spPr>
      </p:pic>
    </p:spTree>
    <p:extLst>
      <p:ext uri="{BB962C8B-B14F-4D97-AF65-F5344CB8AC3E}">
        <p14:creationId xmlns:p14="http://schemas.microsoft.com/office/powerpoint/2010/main" val="3167645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8D19-9FD5-5B6F-B0DE-081E5F22F549}"/>
              </a:ext>
            </a:extLst>
          </p:cNvPr>
          <p:cNvSpPr>
            <a:spLocks noGrp="1"/>
          </p:cNvSpPr>
          <p:nvPr>
            <p:ph type="title"/>
          </p:nvPr>
        </p:nvSpPr>
        <p:spPr/>
        <p:txBody>
          <a:bodyPr/>
          <a:lstStyle/>
          <a:p>
            <a:r>
              <a:rPr lang="en-US" b="1" dirty="0"/>
              <a:t>Step 4: Analysis of Model Output</a:t>
            </a:r>
          </a:p>
        </p:txBody>
      </p:sp>
      <p:pic>
        <p:nvPicPr>
          <p:cNvPr id="5" name="Content Placeholder 4" descr="A screenshot of a computer&#10;&#10;Description automatically generated">
            <a:extLst>
              <a:ext uri="{FF2B5EF4-FFF2-40B4-BE49-F238E27FC236}">
                <a16:creationId xmlns:a16="http://schemas.microsoft.com/office/drawing/2014/main" id="{525F3F8E-D032-52AF-317C-2A0075D390C9}"/>
              </a:ext>
            </a:extLst>
          </p:cNvPr>
          <p:cNvPicPr>
            <a:picLocks noGrp="1" noChangeAspect="1"/>
          </p:cNvPicPr>
          <p:nvPr>
            <p:ph idx="1"/>
          </p:nvPr>
        </p:nvPicPr>
        <p:blipFill>
          <a:blip r:embed="rId2"/>
          <a:srcRect l="1689"/>
          <a:stretch/>
        </p:blipFill>
        <p:spPr>
          <a:xfrm>
            <a:off x="704850" y="1505113"/>
            <a:ext cx="10350557" cy="4650589"/>
          </a:xfrm>
        </p:spPr>
      </p:pic>
    </p:spTree>
    <p:extLst>
      <p:ext uri="{BB962C8B-B14F-4D97-AF65-F5344CB8AC3E}">
        <p14:creationId xmlns:p14="http://schemas.microsoft.com/office/powerpoint/2010/main" val="407544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F6A1-0D5E-ECC2-ACDE-A919CA1526A1}"/>
              </a:ext>
            </a:extLst>
          </p:cNvPr>
          <p:cNvSpPr>
            <a:spLocks noGrp="1"/>
          </p:cNvSpPr>
          <p:nvPr>
            <p:ph type="title"/>
          </p:nvPr>
        </p:nvSpPr>
        <p:spPr/>
        <p:txBody>
          <a:bodyPr/>
          <a:lstStyle/>
          <a:p>
            <a:r>
              <a:rPr lang="en-US" b="1" dirty="0"/>
              <a:t>Step 4: Analysis of Model Output</a:t>
            </a:r>
          </a:p>
        </p:txBody>
      </p:sp>
      <p:pic>
        <p:nvPicPr>
          <p:cNvPr id="9" name="Content Placeholder 8" descr="A screenshot of a message&#10;&#10;Description automatically generated">
            <a:extLst>
              <a:ext uri="{FF2B5EF4-FFF2-40B4-BE49-F238E27FC236}">
                <a16:creationId xmlns:a16="http://schemas.microsoft.com/office/drawing/2014/main" id="{F874B189-5A52-2319-2A80-B42C23AEE9C5}"/>
              </a:ext>
            </a:extLst>
          </p:cNvPr>
          <p:cNvPicPr>
            <a:picLocks noGrp="1" noChangeAspect="1"/>
          </p:cNvPicPr>
          <p:nvPr>
            <p:ph idx="1"/>
          </p:nvPr>
        </p:nvPicPr>
        <p:blipFill>
          <a:blip r:embed="rId2"/>
          <a:srcRect l="1" r="6124"/>
          <a:stretch/>
        </p:blipFill>
        <p:spPr>
          <a:xfrm>
            <a:off x="771825" y="1649163"/>
            <a:ext cx="11241306" cy="3437475"/>
          </a:xfrm>
        </p:spPr>
      </p:pic>
      <p:pic>
        <p:nvPicPr>
          <p:cNvPr id="14" name="Picture 13">
            <a:extLst>
              <a:ext uri="{FF2B5EF4-FFF2-40B4-BE49-F238E27FC236}">
                <a16:creationId xmlns:a16="http://schemas.microsoft.com/office/drawing/2014/main" id="{E8E0BAB3-6EBB-B19D-3BA4-2E526215F791}"/>
              </a:ext>
            </a:extLst>
          </p:cNvPr>
          <p:cNvPicPr>
            <a:picLocks noChangeAspect="1"/>
          </p:cNvPicPr>
          <p:nvPr/>
        </p:nvPicPr>
        <p:blipFill>
          <a:blip r:embed="rId3"/>
          <a:stretch>
            <a:fillRect/>
          </a:stretch>
        </p:blipFill>
        <p:spPr>
          <a:xfrm>
            <a:off x="4200526" y="4564101"/>
            <a:ext cx="7772400" cy="410032"/>
          </a:xfrm>
          <a:prstGeom prst="rect">
            <a:avLst/>
          </a:prstGeom>
        </p:spPr>
      </p:pic>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B37D54D3-4D8B-2154-CF8B-9EF6B677F34D}"/>
                  </a:ext>
                </a:extLst>
              </p14:cNvPr>
              <p14:cNvContentPartPr/>
              <p14:nvPr/>
            </p14:nvContentPartPr>
            <p14:xfrm>
              <a:off x="7473870" y="1801440"/>
              <a:ext cx="1189800" cy="46440"/>
            </p14:xfrm>
          </p:contentPart>
        </mc:Choice>
        <mc:Fallback>
          <p:pic>
            <p:nvPicPr>
              <p:cNvPr id="15" name="Ink 14">
                <a:extLst>
                  <a:ext uri="{FF2B5EF4-FFF2-40B4-BE49-F238E27FC236}">
                    <a16:creationId xmlns:a16="http://schemas.microsoft.com/office/drawing/2014/main" id="{B37D54D3-4D8B-2154-CF8B-9EF6B677F34D}"/>
                  </a:ext>
                </a:extLst>
              </p:cNvPr>
              <p:cNvPicPr/>
              <p:nvPr/>
            </p:nvPicPr>
            <p:blipFill>
              <a:blip r:embed="rId5"/>
              <a:stretch>
                <a:fillRect/>
              </a:stretch>
            </p:blipFill>
            <p:spPr>
              <a:xfrm>
                <a:off x="7420230" y="1693800"/>
                <a:ext cx="12974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E0842A85-74B1-8497-22DC-B0B2E584F8BE}"/>
                  </a:ext>
                </a:extLst>
              </p14:cNvPr>
              <p14:cNvContentPartPr/>
              <p14:nvPr/>
            </p14:nvContentPartPr>
            <p14:xfrm>
              <a:off x="2223270" y="2611440"/>
              <a:ext cx="1030320" cy="42840"/>
            </p14:xfrm>
          </p:contentPart>
        </mc:Choice>
        <mc:Fallback>
          <p:pic>
            <p:nvPicPr>
              <p:cNvPr id="16" name="Ink 15">
                <a:extLst>
                  <a:ext uri="{FF2B5EF4-FFF2-40B4-BE49-F238E27FC236}">
                    <a16:creationId xmlns:a16="http://schemas.microsoft.com/office/drawing/2014/main" id="{E0842A85-74B1-8497-22DC-B0B2E584F8BE}"/>
                  </a:ext>
                </a:extLst>
              </p:cNvPr>
              <p:cNvPicPr/>
              <p:nvPr/>
            </p:nvPicPr>
            <p:blipFill>
              <a:blip r:embed="rId7"/>
              <a:stretch>
                <a:fillRect/>
              </a:stretch>
            </p:blipFill>
            <p:spPr>
              <a:xfrm>
                <a:off x="2169270" y="2503440"/>
                <a:ext cx="11379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3650D0DB-1169-FDB6-8A4E-2F83F3F7BB04}"/>
                  </a:ext>
                </a:extLst>
              </p14:cNvPr>
              <p14:cNvContentPartPr/>
              <p14:nvPr/>
            </p14:nvContentPartPr>
            <p14:xfrm>
              <a:off x="1561950" y="4038120"/>
              <a:ext cx="340920" cy="12240"/>
            </p14:xfrm>
          </p:contentPart>
        </mc:Choice>
        <mc:Fallback>
          <p:pic>
            <p:nvPicPr>
              <p:cNvPr id="17" name="Ink 16">
                <a:extLst>
                  <a:ext uri="{FF2B5EF4-FFF2-40B4-BE49-F238E27FC236}">
                    <a16:creationId xmlns:a16="http://schemas.microsoft.com/office/drawing/2014/main" id="{3650D0DB-1169-FDB6-8A4E-2F83F3F7BB04}"/>
                  </a:ext>
                </a:extLst>
              </p:cNvPr>
              <p:cNvPicPr/>
              <p:nvPr/>
            </p:nvPicPr>
            <p:blipFill>
              <a:blip r:embed="rId9"/>
              <a:stretch>
                <a:fillRect/>
              </a:stretch>
            </p:blipFill>
            <p:spPr>
              <a:xfrm>
                <a:off x="1507950" y="3930120"/>
                <a:ext cx="448560" cy="227880"/>
              </a:xfrm>
              <a:prstGeom prst="rect">
                <a:avLst/>
              </a:prstGeom>
            </p:spPr>
          </p:pic>
        </mc:Fallback>
      </mc:AlternateContent>
    </p:spTree>
    <p:extLst>
      <p:ext uri="{BB962C8B-B14F-4D97-AF65-F5344CB8AC3E}">
        <p14:creationId xmlns:p14="http://schemas.microsoft.com/office/powerpoint/2010/main" val="137887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CAA6-21F1-B4A5-96DA-E81426285185}"/>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98A78528-69ED-A500-346A-F6E6171D19FC}"/>
              </a:ext>
            </a:extLst>
          </p:cNvPr>
          <p:cNvSpPr>
            <a:spLocks noGrp="1"/>
          </p:cNvSpPr>
          <p:nvPr>
            <p:ph idx="1"/>
          </p:nvPr>
        </p:nvSpPr>
        <p:spPr/>
        <p:txBody>
          <a:bodyPr/>
          <a:lstStyle/>
          <a:p>
            <a:r>
              <a:rPr lang="en-US" dirty="0"/>
              <a:t>Learn/practice model development</a:t>
            </a:r>
          </a:p>
          <a:p>
            <a:r>
              <a:rPr lang="en-US" dirty="0"/>
              <a:t>Train a linear regression model that predicts the price of a house</a:t>
            </a:r>
          </a:p>
          <a:p>
            <a:pPr lvl="1"/>
            <a:r>
              <a:rPr lang="en-US" dirty="0">
                <a:solidFill>
                  <a:srgbClr val="92D050"/>
                </a:solidFill>
              </a:rPr>
              <a:t>The model should be predictive (accurate)</a:t>
            </a:r>
          </a:p>
          <a:p>
            <a:pPr lvl="1"/>
            <a:r>
              <a:rPr lang="en-US" dirty="0">
                <a:solidFill>
                  <a:srgbClr val="FF7E79"/>
                </a:solidFill>
              </a:rPr>
              <a:t>A user should be able to input details about any given house, and predict a single price for it</a:t>
            </a:r>
          </a:p>
        </p:txBody>
      </p:sp>
    </p:spTree>
    <p:extLst>
      <p:ext uri="{BB962C8B-B14F-4D97-AF65-F5344CB8AC3E}">
        <p14:creationId xmlns:p14="http://schemas.microsoft.com/office/powerpoint/2010/main" val="208547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F13C-34A0-71B5-8639-01BEE5570285}"/>
              </a:ext>
            </a:extLst>
          </p:cNvPr>
          <p:cNvSpPr>
            <a:spLocks noGrp="1"/>
          </p:cNvSpPr>
          <p:nvPr>
            <p:ph type="title"/>
          </p:nvPr>
        </p:nvSpPr>
        <p:spPr>
          <a:xfrm>
            <a:off x="1295400" y="396180"/>
            <a:ext cx="9601200" cy="1485900"/>
          </a:xfrm>
        </p:spPr>
        <p:txBody>
          <a:bodyPr/>
          <a:lstStyle/>
          <a:p>
            <a:r>
              <a:rPr lang="en-US" b="1" dirty="0"/>
              <a:t>Step 4: Analysis of Model Output</a:t>
            </a:r>
          </a:p>
        </p:txBody>
      </p:sp>
      <p:pic>
        <p:nvPicPr>
          <p:cNvPr id="5" name="Content Placeholder 4" descr="A screenshot of a computer&#10;&#10;Description automatically generated">
            <a:extLst>
              <a:ext uri="{FF2B5EF4-FFF2-40B4-BE49-F238E27FC236}">
                <a16:creationId xmlns:a16="http://schemas.microsoft.com/office/drawing/2014/main" id="{390757B2-E86D-9D1F-49C6-A25B9D4A5923}"/>
              </a:ext>
            </a:extLst>
          </p:cNvPr>
          <p:cNvPicPr>
            <a:picLocks noGrp="1" noChangeAspect="1"/>
          </p:cNvPicPr>
          <p:nvPr>
            <p:ph idx="1"/>
          </p:nvPr>
        </p:nvPicPr>
        <p:blipFill>
          <a:blip r:embed="rId3"/>
          <a:stretch>
            <a:fillRect/>
          </a:stretch>
        </p:blipFill>
        <p:spPr>
          <a:xfrm>
            <a:off x="714375" y="1294279"/>
            <a:ext cx="8970351" cy="4573121"/>
          </a:xfrm>
        </p:spPr>
      </p:pic>
      <p:pic>
        <p:nvPicPr>
          <p:cNvPr id="11" name="Content Placeholder 4" descr="A screenshot of a table&#10;&#10;Description automatically generated">
            <a:extLst>
              <a:ext uri="{FF2B5EF4-FFF2-40B4-BE49-F238E27FC236}">
                <a16:creationId xmlns:a16="http://schemas.microsoft.com/office/drawing/2014/main" id="{7AF058BA-89EC-C6E8-9207-750FEAC6404A}"/>
              </a:ext>
            </a:extLst>
          </p:cNvPr>
          <p:cNvPicPr>
            <a:picLocks noChangeAspect="1"/>
          </p:cNvPicPr>
          <p:nvPr/>
        </p:nvPicPr>
        <p:blipFill>
          <a:blip r:embed="rId4"/>
          <a:stretch>
            <a:fillRect/>
          </a:stretch>
        </p:blipFill>
        <p:spPr>
          <a:xfrm>
            <a:off x="8654527" y="3154664"/>
            <a:ext cx="2956448" cy="3338211"/>
          </a:xfrm>
          <a:prstGeom prst="rect">
            <a:avLst/>
          </a:prstGeom>
          <a:ln w="12700">
            <a:solidFill>
              <a:srgbClr val="FF0000"/>
            </a:solidFill>
          </a:ln>
        </p:spPr>
      </p:pic>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EC54CEAC-1401-111D-9B9B-4448FC75CF62}"/>
                  </a:ext>
                </a:extLst>
              </p14:cNvPr>
              <p14:cNvContentPartPr/>
              <p14:nvPr/>
            </p14:nvContentPartPr>
            <p14:xfrm>
              <a:off x="2660310" y="1400760"/>
              <a:ext cx="657000" cy="25560"/>
            </p14:xfrm>
          </p:contentPart>
        </mc:Choice>
        <mc:Fallback>
          <p:pic>
            <p:nvPicPr>
              <p:cNvPr id="12" name="Ink 11">
                <a:extLst>
                  <a:ext uri="{FF2B5EF4-FFF2-40B4-BE49-F238E27FC236}">
                    <a16:creationId xmlns:a16="http://schemas.microsoft.com/office/drawing/2014/main" id="{EC54CEAC-1401-111D-9B9B-4448FC75CF62}"/>
                  </a:ext>
                </a:extLst>
              </p:cNvPr>
              <p:cNvPicPr/>
              <p:nvPr/>
            </p:nvPicPr>
            <p:blipFill>
              <a:blip r:embed="rId6"/>
              <a:stretch>
                <a:fillRect/>
              </a:stretch>
            </p:blipFill>
            <p:spPr>
              <a:xfrm>
                <a:off x="2606310" y="1292760"/>
                <a:ext cx="7646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A63F5849-D169-8093-5A3E-470DDA187F33}"/>
                  </a:ext>
                </a:extLst>
              </p14:cNvPr>
              <p14:cNvContentPartPr/>
              <p14:nvPr/>
            </p14:nvContentPartPr>
            <p14:xfrm>
              <a:off x="5628510" y="1435320"/>
              <a:ext cx="918000" cy="31320"/>
            </p14:xfrm>
          </p:contentPart>
        </mc:Choice>
        <mc:Fallback>
          <p:pic>
            <p:nvPicPr>
              <p:cNvPr id="13" name="Ink 12">
                <a:extLst>
                  <a:ext uri="{FF2B5EF4-FFF2-40B4-BE49-F238E27FC236}">
                    <a16:creationId xmlns:a16="http://schemas.microsoft.com/office/drawing/2014/main" id="{A63F5849-D169-8093-5A3E-470DDA187F33}"/>
                  </a:ext>
                </a:extLst>
              </p:cNvPr>
              <p:cNvPicPr/>
              <p:nvPr/>
            </p:nvPicPr>
            <p:blipFill>
              <a:blip r:embed="rId8"/>
              <a:stretch>
                <a:fillRect/>
              </a:stretch>
            </p:blipFill>
            <p:spPr>
              <a:xfrm>
                <a:off x="5574510" y="1327680"/>
                <a:ext cx="10256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2DAA3BDA-CB07-2703-5397-11B9E6B7FF7B}"/>
                  </a:ext>
                </a:extLst>
              </p14:cNvPr>
              <p14:cNvContentPartPr/>
              <p14:nvPr/>
            </p14:nvContentPartPr>
            <p14:xfrm>
              <a:off x="3454470" y="1581840"/>
              <a:ext cx="521640" cy="29880"/>
            </p14:xfrm>
          </p:contentPart>
        </mc:Choice>
        <mc:Fallback>
          <p:pic>
            <p:nvPicPr>
              <p:cNvPr id="14" name="Ink 13">
                <a:extLst>
                  <a:ext uri="{FF2B5EF4-FFF2-40B4-BE49-F238E27FC236}">
                    <a16:creationId xmlns:a16="http://schemas.microsoft.com/office/drawing/2014/main" id="{2DAA3BDA-CB07-2703-5397-11B9E6B7FF7B}"/>
                  </a:ext>
                </a:extLst>
              </p:cNvPr>
              <p:cNvPicPr/>
              <p:nvPr/>
            </p:nvPicPr>
            <p:blipFill>
              <a:blip r:embed="rId10"/>
              <a:stretch>
                <a:fillRect/>
              </a:stretch>
            </p:blipFill>
            <p:spPr>
              <a:xfrm>
                <a:off x="3400830" y="1474200"/>
                <a:ext cx="62928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E9B28163-472F-14A3-9F1D-120934A8498D}"/>
                  </a:ext>
                </a:extLst>
              </p14:cNvPr>
              <p14:cNvContentPartPr/>
              <p14:nvPr/>
            </p14:nvContentPartPr>
            <p14:xfrm>
              <a:off x="3292830" y="1720080"/>
              <a:ext cx="883080" cy="37800"/>
            </p14:xfrm>
          </p:contentPart>
        </mc:Choice>
        <mc:Fallback>
          <p:pic>
            <p:nvPicPr>
              <p:cNvPr id="15" name="Ink 14">
                <a:extLst>
                  <a:ext uri="{FF2B5EF4-FFF2-40B4-BE49-F238E27FC236}">
                    <a16:creationId xmlns:a16="http://schemas.microsoft.com/office/drawing/2014/main" id="{E9B28163-472F-14A3-9F1D-120934A8498D}"/>
                  </a:ext>
                </a:extLst>
              </p:cNvPr>
              <p:cNvPicPr/>
              <p:nvPr/>
            </p:nvPicPr>
            <p:blipFill>
              <a:blip r:embed="rId12"/>
              <a:stretch>
                <a:fillRect/>
              </a:stretch>
            </p:blipFill>
            <p:spPr>
              <a:xfrm>
                <a:off x="3238830" y="1612080"/>
                <a:ext cx="99072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2A323D4D-3B42-D533-586A-96E6E4EF988C}"/>
                  </a:ext>
                </a:extLst>
              </p14:cNvPr>
              <p14:cNvContentPartPr/>
              <p14:nvPr/>
            </p14:nvContentPartPr>
            <p14:xfrm>
              <a:off x="3234510" y="1857960"/>
              <a:ext cx="2208240" cy="24120"/>
            </p14:xfrm>
          </p:contentPart>
        </mc:Choice>
        <mc:Fallback>
          <p:pic>
            <p:nvPicPr>
              <p:cNvPr id="16" name="Ink 15">
                <a:extLst>
                  <a:ext uri="{FF2B5EF4-FFF2-40B4-BE49-F238E27FC236}">
                    <a16:creationId xmlns:a16="http://schemas.microsoft.com/office/drawing/2014/main" id="{2A323D4D-3B42-D533-586A-96E6E4EF988C}"/>
                  </a:ext>
                </a:extLst>
              </p:cNvPr>
              <p:cNvPicPr/>
              <p:nvPr/>
            </p:nvPicPr>
            <p:blipFill>
              <a:blip r:embed="rId14"/>
              <a:stretch>
                <a:fillRect/>
              </a:stretch>
            </p:blipFill>
            <p:spPr>
              <a:xfrm>
                <a:off x="3180870" y="1750320"/>
                <a:ext cx="2315880" cy="239760"/>
              </a:xfrm>
              <a:prstGeom prst="rect">
                <a:avLst/>
              </a:prstGeom>
            </p:spPr>
          </p:pic>
        </mc:Fallback>
      </mc:AlternateContent>
    </p:spTree>
    <p:extLst>
      <p:ext uri="{BB962C8B-B14F-4D97-AF65-F5344CB8AC3E}">
        <p14:creationId xmlns:p14="http://schemas.microsoft.com/office/powerpoint/2010/main" val="3342748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09B4-2AFE-CA27-0314-5EE9038ACF26}"/>
              </a:ext>
            </a:extLst>
          </p:cNvPr>
          <p:cNvSpPr>
            <a:spLocks noGrp="1"/>
          </p:cNvSpPr>
          <p:nvPr>
            <p:ph type="title"/>
          </p:nvPr>
        </p:nvSpPr>
        <p:spPr/>
        <p:txBody>
          <a:bodyPr/>
          <a:lstStyle/>
          <a:p>
            <a:r>
              <a:rPr lang="en-US" b="1" dirty="0"/>
              <a:t>Step 4: Analysis of Model Output</a:t>
            </a:r>
          </a:p>
        </p:txBody>
      </p:sp>
      <p:pic>
        <p:nvPicPr>
          <p:cNvPr id="7" name="Picture 6" descr="A screenshot of a computer&#10;&#10;Description automatically generated">
            <a:extLst>
              <a:ext uri="{FF2B5EF4-FFF2-40B4-BE49-F238E27FC236}">
                <a16:creationId xmlns:a16="http://schemas.microsoft.com/office/drawing/2014/main" id="{58520B0C-D338-D85C-6064-3F457E7FF8C8}"/>
              </a:ext>
            </a:extLst>
          </p:cNvPr>
          <p:cNvPicPr>
            <a:picLocks noChangeAspect="1"/>
          </p:cNvPicPr>
          <p:nvPr/>
        </p:nvPicPr>
        <p:blipFill>
          <a:blip r:embed="rId2"/>
          <a:srcRect l="2281"/>
          <a:stretch/>
        </p:blipFill>
        <p:spPr>
          <a:xfrm>
            <a:off x="704850" y="1985963"/>
            <a:ext cx="11195998" cy="2625834"/>
          </a:xfrm>
          <a:prstGeom prst="rect">
            <a:avLst/>
          </a:prstGeom>
        </p:spPr>
      </p:pic>
    </p:spTree>
    <p:extLst>
      <p:ext uri="{BB962C8B-B14F-4D97-AF65-F5344CB8AC3E}">
        <p14:creationId xmlns:p14="http://schemas.microsoft.com/office/powerpoint/2010/main" val="1261548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1242-9BAD-4305-CB6B-556FA10035F8}"/>
              </a:ext>
            </a:extLst>
          </p:cNvPr>
          <p:cNvSpPr>
            <a:spLocks noGrp="1"/>
          </p:cNvSpPr>
          <p:nvPr>
            <p:ph type="title"/>
          </p:nvPr>
        </p:nvSpPr>
        <p:spPr/>
        <p:txBody>
          <a:bodyPr/>
          <a:lstStyle/>
          <a:p>
            <a:r>
              <a:rPr lang="en-US" b="1" dirty="0"/>
              <a:t>Step 4: Analysis of Model Output</a:t>
            </a:r>
          </a:p>
        </p:txBody>
      </p:sp>
      <p:sp>
        <p:nvSpPr>
          <p:cNvPr id="3" name="Content Placeholder 2">
            <a:extLst>
              <a:ext uri="{FF2B5EF4-FFF2-40B4-BE49-F238E27FC236}">
                <a16:creationId xmlns:a16="http://schemas.microsoft.com/office/drawing/2014/main" id="{45D78E6E-32E6-2848-2E81-CA69836BDC10}"/>
              </a:ext>
            </a:extLst>
          </p:cNvPr>
          <p:cNvSpPr>
            <a:spLocks noGrp="1"/>
          </p:cNvSpPr>
          <p:nvPr>
            <p:ph idx="1"/>
          </p:nvPr>
        </p:nvSpPr>
        <p:spPr>
          <a:xfrm>
            <a:off x="838200" y="1690688"/>
            <a:ext cx="10515600" cy="4351338"/>
          </a:xfrm>
        </p:spPr>
        <p:txBody>
          <a:bodyPr>
            <a:normAutofit/>
          </a:bodyPr>
          <a:lstStyle/>
          <a:p>
            <a:r>
              <a:rPr lang="en-US" dirty="0"/>
              <a:t>`</a:t>
            </a:r>
            <a:r>
              <a:rPr lang="en-US" dirty="0">
                <a:solidFill>
                  <a:srgbClr val="7030A0"/>
                </a:solidFill>
              </a:rPr>
              <a:t>analysis_df.to_csv</a:t>
            </a:r>
            <a:r>
              <a:rPr lang="en-US" dirty="0"/>
              <a:t>`</a:t>
            </a:r>
          </a:p>
          <a:p>
            <a:r>
              <a:rPr lang="en-US" dirty="0"/>
              <a:t>Clean data (if necessary — Excel auto-converted predictions/prices to scientific notation, needed to convert back)</a:t>
            </a:r>
          </a:p>
          <a:p>
            <a:r>
              <a:rPr lang="en-US" dirty="0"/>
              <a:t>Conditional formatting — differences &gt; 76,000</a:t>
            </a:r>
          </a:p>
          <a:p>
            <a:r>
              <a:rPr lang="en-US" dirty="0"/>
              <a:t>Filter on bad predictions</a:t>
            </a:r>
          </a:p>
          <a:p>
            <a:r>
              <a:rPr lang="en-US" dirty="0"/>
              <a:t>Hide irrelevant columns—many/all nulls, </a:t>
            </a:r>
            <a:r>
              <a:rPr lang="en-US" dirty="0">
                <a:solidFill>
                  <a:srgbClr val="7030A0"/>
                </a:solidFill>
              </a:rPr>
              <a:t>Id</a:t>
            </a:r>
            <a:r>
              <a:rPr lang="en-US" dirty="0"/>
              <a:t> column, other columns known to be irrelevant</a:t>
            </a:r>
          </a:p>
          <a:p>
            <a:pPr lvl="1"/>
            <a:r>
              <a:rPr lang="en-US" dirty="0"/>
              <a:t>Can also do this step in notebook—drop null columns, drop non-numerical datatypes, drop other columns from </a:t>
            </a:r>
            <a:r>
              <a:rPr lang="en-US" dirty="0">
                <a:solidFill>
                  <a:srgbClr val="7030A0"/>
                </a:solidFill>
              </a:rPr>
              <a:t>analysis_df </a:t>
            </a:r>
            <a:r>
              <a:rPr lang="en-US" dirty="0"/>
              <a:t>before export</a:t>
            </a:r>
          </a:p>
          <a:p>
            <a:r>
              <a:rPr lang="en-US" dirty="0"/>
              <a:t>This is where “</a:t>
            </a:r>
            <a:r>
              <a:rPr lang="en-US" dirty="0">
                <a:solidFill>
                  <a:srgbClr val="FF2F92"/>
                </a:solidFill>
              </a:rPr>
              <a:t>a</a:t>
            </a:r>
            <a:r>
              <a:rPr lang="en-US" dirty="0">
                <a:solidFill>
                  <a:srgbClr val="FF40FF"/>
                </a:solidFill>
              </a:rPr>
              <a:t>c</a:t>
            </a:r>
            <a:r>
              <a:rPr lang="en-US" dirty="0">
                <a:solidFill>
                  <a:srgbClr val="9437FF"/>
                </a:solidFill>
              </a:rPr>
              <a:t>t</a:t>
            </a:r>
            <a:r>
              <a:rPr lang="en-US" dirty="0">
                <a:solidFill>
                  <a:srgbClr val="0432FF"/>
                </a:solidFill>
              </a:rPr>
              <a:t>i</a:t>
            </a:r>
            <a:r>
              <a:rPr lang="en-US" dirty="0">
                <a:solidFill>
                  <a:srgbClr val="0096FF"/>
                </a:solidFill>
              </a:rPr>
              <a:t>o</a:t>
            </a:r>
            <a:r>
              <a:rPr lang="en-US" dirty="0">
                <a:solidFill>
                  <a:srgbClr val="00FDFF"/>
                </a:solidFill>
              </a:rPr>
              <a:t>n</a:t>
            </a:r>
            <a:r>
              <a:rPr lang="en-US" dirty="0">
                <a:solidFill>
                  <a:srgbClr val="00FB92"/>
                </a:solidFill>
              </a:rPr>
              <a:t>a</a:t>
            </a:r>
            <a:r>
              <a:rPr lang="en-US" dirty="0">
                <a:solidFill>
                  <a:srgbClr val="00FA00"/>
                </a:solidFill>
              </a:rPr>
              <a:t>b</a:t>
            </a:r>
            <a:r>
              <a:rPr lang="en-US" dirty="0">
                <a:solidFill>
                  <a:srgbClr val="8EFA00"/>
                </a:solidFill>
              </a:rPr>
              <a:t>l</a:t>
            </a:r>
            <a:r>
              <a:rPr lang="en-US" dirty="0">
                <a:solidFill>
                  <a:srgbClr val="FFDE00"/>
                </a:solidFill>
              </a:rPr>
              <a:t>e</a:t>
            </a:r>
            <a:r>
              <a:rPr lang="en-US" dirty="0"/>
              <a:t> </a:t>
            </a:r>
            <a:r>
              <a:rPr lang="en-US" dirty="0">
                <a:solidFill>
                  <a:srgbClr val="FF9300"/>
                </a:solidFill>
              </a:rPr>
              <a:t>i</a:t>
            </a:r>
            <a:r>
              <a:rPr lang="en-US" dirty="0">
                <a:solidFill>
                  <a:srgbClr val="FF2600"/>
                </a:solidFill>
              </a:rPr>
              <a:t>n</a:t>
            </a:r>
            <a:r>
              <a:rPr lang="en-US" dirty="0">
                <a:solidFill>
                  <a:srgbClr val="FF7E79"/>
                </a:solidFill>
              </a:rPr>
              <a:t>s</a:t>
            </a:r>
            <a:r>
              <a:rPr lang="en-US" dirty="0">
                <a:solidFill>
                  <a:srgbClr val="FF8AD8"/>
                </a:solidFill>
              </a:rPr>
              <a:t>i</a:t>
            </a:r>
            <a:r>
              <a:rPr lang="en-US" dirty="0">
                <a:solidFill>
                  <a:srgbClr val="FF85FF"/>
                </a:solidFill>
              </a:rPr>
              <a:t>g</a:t>
            </a:r>
            <a:r>
              <a:rPr lang="en-US" dirty="0">
                <a:solidFill>
                  <a:srgbClr val="D883FF"/>
                </a:solidFill>
              </a:rPr>
              <a:t>h</a:t>
            </a:r>
            <a:r>
              <a:rPr lang="en-US" dirty="0">
                <a:solidFill>
                  <a:srgbClr val="7A81FF"/>
                </a:solidFill>
              </a:rPr>
              <a:t>t</a:t>
            </a:r>
            <a:r>
              <a:rPr lang="en-US" dirty="0">
                <a:solidFill>
                  <a:srgbClr val="76D6FF"/>
                </a:solidFill>
              </a:rPr>
              <a:t>s</a:t>
            </a:r>
            <a:r>
              <a:rPr lang="en-US" dirty="0"/>
              <a:t>” would go if I had them</a:t>
            </a:r>
          </a:p>
        </p:txBody>
      </p:sp>
    </p:spTree>
    <p:extLst>
      <p:ext uri="{BB962C8B-B14F-4D97-AF65-F5344CB8AC3E}">
        <p14:creationId xmlns:p14="http://schemas.microsoft.com/office/powerpoint/2010/main" val="3128081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F819-6463-B504-A429-ABFF7378DFCF}"/>
              </a:ext>
            </a:extLst>
          </p:cNvPr>
          <p:cNvSpPr>
            <a:spLocks noGrp="1"/>
          </p:cNvSpPr>
          <p:nvPr>
            <p:ph type="title"/>
          </p:nvPr>
        </p:nvSpPr>
        <p:spPr/>
        <p:txBody>
          <a:bodyPr/>
          <a:lstStyle/>
          <a:p>
            <a:r>
              <a:rPr lang="en-US" b="1" dirty="0"/>
              <a:t>Step 4: Analysis of Model Output</a:t>
            </a:r>
          </a:p>
        </p:txBody>
      </p:sp>
      <p:pic>
        <p:nvPicPr>
          <p:cNvPr id="5" name="Content Placeholder 4" descr="A screenshot of a spreadsheet&#10;&#10;Description automatically generated">
            <a:extLst>
              <a:ext uri="{FF2B5EF4-FFF2-40B4-BE49-F238E27FC236}">
                <a16:creationId xmlns:a16="http://schemas.microsoft.com/office/drawing/2014/main" id="{4590D40F-C1B1-F2ED-AED7-40CFB3EC7B3D}"/>
              </a:ext>
            </a:extLst>
          </p:cNvPr>
          <p:cNvPicPr>
            <a:picLocks noGrp="1" noChangeAspect="1"/>
          </p:cNvPicPr>
          <p:nvPr>
            <p:ph idx="1"/>
          </p:nvPr>
        </p:nvPicPr>
        <p:blipFill>
          <a:blip r:embed="rId3"/>
          <a:stretch>
            <a:fillRect/>
          </a:stretch>
        </p:blipFill>
        <p:spPr>
          <a:xfrm>
            <a:off x="714374" y="1786978"/>
            <a:ext cx="11477625" cy="3490379"/>
          </a:xfrm>
        </p:spPr>
      </p:pic>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191A569F-4B61-A27D-CC86-99671FDD213A}"/>
                  </a:ext>
                </a:extLst>
              </p14:cNvPr>
              <p14:cNvContentPartPr/>
              <p14:nvPr/>
            </p14:nvContentPartPr>
            <p14:xfrm>
              <a:off x="8601030" y="2002320"/>
              <a:ext cx="356760" cy="22320"/>
            </p14:xfrm>
          </p:contentPart>
        </mc:Choice>
        <mc:Fallback>
          <p:pic>
            <p:nvPicPr>
              <p:cNvPr id="13" name="Ink 12">
                <a:extLst>
                  <a:ext uri="{FF2B5EF4-FFF2-40B4-BE49-F238E27FC236}">
                    <a16:creationId xmlns:a16="http://schemas.microsoft.com/office/drawing/2014/main" id="{191A569F-4B61-A27D-CC86-99671FDD213A}"/>
                  </a:ext>
                </a:extLst>
              </p:cNvPr>
              <p:cNvPicPr/>
              <p:nvPr/>
            </p:nvPicPr>
            <p:blipFill>
              <a:blip r:embed="rId5"/>
              <a:stretch>
                <a:fillRect/>
              </a:stretch>
            </p:blipFill>
            <p:spPr>
              <a:xfrm>
                <a:off x="8547030" y="1894320"/>
                <a:ext cx="4644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D3074646-4CA7-A3C7-6A77-E766E7B35BF3}"/>
                  </a:ext>
                </a:extLst>
              </p14:cNvPr>
              <p14:cNvContentPartPr/>
              <p14:nvPr/>
            </p14:nvContentPartPr>
            <p14:xfrm>
              <a:off x="7410870" y="2040840"/>
              <a:ext cx="383400" cy="31320"/>
            </p14:xfrm>
          </p:contentPart>
        </mc:Choice>
        <mc:Fallback>
          <p:pic>
            <p:nvPicPr>
              <p:cNvPr id="14" name="Ink 13">
                <a:extLst>
                  <a:ext uri="{FF2B5EF4-FFF2-40B4-BE49-F238E27FC236}">
                    <a16:creationId xmlns:a16="http://schemas.microsoft.com/office/drawing/2014/main" id="{D3074646-4CA7-A3C7-6A77-E766E7B35BF3}"/>
                  </a:ext>
                </a:extLst>
              </p:cNvPr>
              <p:cNvPicPr/>
              <p:nvPr/>
            </p:nvPicPr>
            <p:blipFill>
              <a:blip r:embed="rId7"/>
              <a:stretch>
                <a:fillRect/>
              </a:stretch>
            </p:blipFill>
            <p:spPr>
              <a:xfrm>
                <a:off x="7356870" y="1932840"/>
                <a:ext cx="4910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BFBC6BD7-2BBD-8488-203D-B65F3FA23ADC}"/>
                  </a:ext>
                </a:extLst>
              </p14:cNvPr>
              <p14:cNvContentPartPr/>
              <p14:nvPr/>
            </p14:nvContentPartPr>
            <p14:xfrm>
              <a:off x="6210630" y="2022120"/>
              <a:ext cx="438840" cy="27000"/>
            </p14:xfrm>
          </p:contentPart>
        </mc:Choice>
        <mc:Fallback>
          <p:pic>
            <p:nvPicPr>
              <p:cNvPr id="15" name="Ink 14">
                <a:extLst>
                  <a:ext uri="{FF2B5EF4-FFF2-40B4-BE49-F238E27FC236}">
                    <a16:creationId xmlns:a16="http://schemas.microsoft.com/office/drawing/2014/main" id="{BFBC6BD7-2BBD-8488-203D-B65F3FA23ADC}"/>
                  </a:ext>
                </a:extLst>
              </p:cNvPr>
              <p:cNvPicPr/>
              <p:nvPr/>
            </p:nvPicPr>
            <p:blipFill>
              <a:blip r:embed="rId9"/>
              <a:stretch>
                <a:fillRect/>
              </a:stretch>
            </p:blipFill>
            <p:spPr>
              <a:xfrm>
                <a:off x="6156990" y="1914480"/>
                <a:ext cx="5464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491C5B47-206B-D031-56BD-7AFC83742088}"/>
                  </a:ext>
                </a:extLst>
              </p14:cNvPr>
              <p14:cNvContentPartPr/>
              <p14:nvPr/>
            </p14:nvContentPartPr>
            <p14:xfrm>
              <a:off x="4399470" y="2028240"/>
              <a:ext cx="1094400" cy="18360"/>
            </p14:xfrm>
          </p:contentPart>
        </mc:Choice>
        <mc:Fallback>
          <p:pic>
            <p:nvPicPr>
              <p:cNvPr id="16" name="Ink 15">
                <a:extLst>
                  <a:ext uri="{FF2B5EF4-FFF2-40B4-BE49-F238E27FC236}">
                    <a16:creationId xmlns:a16="http://schemas.microsoft.com/office/drawing/2014/main" id="{491C5B47-206B-D031-56BD-7AFC83742088}"/>
                  </a:ext>
                </a:extLst>
              </p:cNvPr>
              <p:cNvPicPr/>
              <p:nvPr/>
            </p:nvPicPr>
            <p:blipFill>
              <a:blip r:embed="rId11"/>
              <a:stretch>
                <a:fillRect/>
              </a:stretch>
            </p:blipFill>
            <p:spPr>
              <a:xfrm>
                <a:off x="4345830" y="1920600"/>
                <a:ext cx="12020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14D876B3-C56A-187C-D37A-3F09308C358F}"/>
                  </a:ext>
                </a:extLst>
              </p14:cNvPr>
              <p14:cNvContentPartPr/>
              <p14:nvPr/>
            </p14:nvContentPartPr>
            <p14:xfrm>
              <a:off x="2593350" y="2049120"/>
              <a:ext cx="488880" cy="3600"/>
            </p14:xfrm>
          </p:contentPart>
        </mc:Choice>
        <mc:Fallback>
          <p:pic>
            <p:nvPicPr>
              <p:cNvPr id="17" name="Ink 16">
                <a:extLst>
                  <a:ext uri="{FF2B5EF4-FFF2-40B4-BE49-F238E27FC236}">
                    <a16:creationId xmlns:a16="http://schemas.microsoft.com/office/drawing/2014/main" id="{14D876B3-C56A-187C-D37A-3F09308C358F}"/>
                  </a:ext>
                </a:extLst>
              </p:cNvPr>
              <p:cNvPicPr/>
              <p:nvPr/>
            </p:nvPicPr>
            <p:blipFill>
              <a:blip r:embed="rId13"/>
              <a:stretch>
                <a:fillRect/>
              </a:stretch>
            </p:blipFill>
            <p:spPr>
              <a:xfrm>
                <a:off x="2539350" y="1941480"/>
                <a:ext cx="596520" cy="219240"/>
              </a:xfrm>
              <a:prstGeom prst="rect">
                <a:avLst/>
              </a:prstGeom>
            </p:spPr>
          </p:pic>
        </mc:Fallback>
      </mc:AlternateContent>
    </p:spTree>
    <p:extLst>
      <p:ext uri="{BB962C8B-B14F-4D97-AF65-F5344CB8AC3E}">
        <p14:creationId xmlns:p14="http://schemas.microsoft.com/office/powerpoint/2010/main" val="3759852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D1BA-B97F-CB4F-AAC9-7A042C9A1589}"/>
              </a:ext>
            </a:extLst>
          </p:cNvPr>
          <p:cNvSpPr>
            <a:spLocks noGrp="1"/>
          </p:cNvSpPr>
          <p:nvPr>
            <p:ph type="title"/>
          </p:nvPr>
        </p:nvSpPr>
        <p:spPr/>
        <p:txBody>
          <a:bodyPr/>
          <a:lstStyle/>
          <a:p>
            <a:r>
              <a:rPr lang="en-US" b="1" dirty="0"/>
              <a:t>Notes on Analysis/Actionable Insights</a:t>
            </a:r>
          </a:p>
        </p:txBody>
      </p:sp>
      <p:sp>
        <p:nvSpPr>
          <p:cNvPr id="3" name="Content Placeholder 2">
            <a:extLst>
              <a:ext uri="{FF2B5EF4-FFF2-40B4-BE49-F238E27FC236}">
                <a16:creationId xmlns:a16="http://schemas.microsoft.com/office/drawing/2014/main" id="{9A2CAC19-D69E-1F7F-AD44-79244AB35CDD}"/>
              </a:ext>
            </a:extLst>
          </p:cNvPr>
          <p:cNvSpPr>
            <a:spLocks noGrp="1"/>
          </p:cNvSpPr>
          <p:nvPr>
            <p:ph idx="1"/>
          </p:nvPr>
        </p:nvSpPr>
        <p:spPr>
          <a:xfrm>
            <a:off x="1371600" y="1571625"/>
            <a:ext cx="9601200" cy="4533900"/>
          </a:xfrm>
        </p:spPr>
        <p:txBody>
          <a:bodyPr>
            <a:normAutofit/>
          </a:bodyPr>
          <a:lstStyle/>
          <a:p>
            <a:r>
              <a:rPr lang="en-US" dirty="0"/>
              <a:t>We have a handful of columns in this filtered table where all values are the same or similar</a:t>
            </a:r>
          </a:p>
          <a:p>
            <a:pPr lvl="1"/>
            <a:r>
              <a:rPr lang="en-US" dirty="0"/>
              <a:t>Paved driveway: Mostly yes</a:t>
            </a:r>
          </a:p>
          <a:p>
            <a:pPr lvl="1"/>
            <a:r>
              <a:rPr lang="en-US" dirty="0"/>
              <a:t>Enclosed porch, 3 season porch, pool area, misc. value: no</a:t>
            </a:r>
          </a:p>
          <a:p>
            <a:pPr lvl="1"/>
            <a:r>
              <a:rPr lang="en-US" dirty="0"/>
              <a:t>Year sold: 2006 – 2010 (many during 2007-2009 recession)</a:t>
            </a:r>
          </a:p>
          <a:p>
            <a:r>
              <a:rPr lang="en-US" dirty="0"/>
              <a:t>However, there are MANY more variables to look at in the unfiltered table, and questions to be answered</a:t>
            </a:r>
          </a:p>
          <a:p>
            <a:pPr lvl="1"/>
            <a:r>
              <a:rPr lang="en-US" i="0" dirty="0"/>
              <a:t>Would we benefit from converting object-values to numerical data?</a:t>
            </a:r>
          </a:p>
          <a:p>
            <a:pPr lvl="1"/>
            <a:r>
              <a:rPr lang="en-US" i="0" dirty="0"/>
              <a:t>Are the features that are common on “bad predictions” also common throughout the entire dataset (e.g. most homes, in general, have paved driveways)?</a:t>
            </a:r>
          </a:p>
          <a:p>
            <a:pPr lvl="1"/>
            <a:r>
              <a:rPr lang="en-US" i="0" dirty="0"/>
              <a:t>I filtered on “absolute difference,” but should investigate if separate features result in “over-predictions” (price too high) or “under-predictions” (price too low)</a:t>
            </a:r>
          </a:p>
          <a:p>
            <a:pPr lvl="1"/>
            <a:endParaRPr lang="en-US" dirty="0"/>
          </a:p>
          <a:p>
            <a:pPr lvl="1"/>
            <a:endParaRPr lang="en-US" dirty="0"/>
          </a:p>
        </p:txBody>
      </p:sp>
    </p:spTree>
    <p:extLst>
      <p:ext uri="{BB962C8B-B14F-4D97-AF65-F5344CB8AC3E}">
        <p14:creationId xmlns:p14="http://schemas.microsoft.com/office/powerpoint/2010/main" val="3948588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C41A-20F8-A298-CC4F-66C46EF85A22}"/>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id="{DF525309-55F1-E2FE-2133-751ACAFAB623}"/>
              </a:ext>
            </a:extLst>
          </p:cNvPr>
          <p:cNvSpPr>
            <a:spLocks noGrp="1"/>
          </p:cNvSpPr>
          <p:nvPr>
            <p:ph idx="1"/>
          </p:nvPr>
        </p:nvSpPr>
        <p:spPr>
          <a:xfrm>
            <a:off x="1371600" y="1495425"/>
            <a:ext cx="9601200" cy="4371975"/>
          </a:xfrm>
        </p:spPr>
        <p:txBody>
          <a:bodyPr>
            <a:normAutofit/>
          </a:bodyPr>
          <a:lstStyle/>
          <a:p>
            <a:r>
              <a:rPr lang="en-US" dirty="0"/>
              <a:t>Sample dataset created for beginner data science projects</a:t>
            </a:r>
          </a:p>
          <a:p>
            <a:pPr lvl="1"/>
            <a:r>
              <a:rPr lang="en-US" dirty="0"/>
              <a:t>Ames Housing Dataset by Dean de Cock </a:t>
            </a:r>
            <a:r>
              <a:rPr lang="en-US" i="0" dirty="0"/>
              <a:t>(</a:t>
            </a:r>
            <a:r>
              <a:rPr lang="en-US" i="0" dirty="0">
                <a:hlinkClick r:id="rId2"/>
              </a:rPr>
              <a:t>Kaggle</a:t>
            </a:r>
            <a:r>
              <a:rPr lang="en-US" i="0" dirty="0"/>
              <a:t>)</a:t>
            </a:r>
            <a:endParaRPr lang="en-US" dirty="0"/>
          </a:p>
          <a:p>
            <a:r>
              <a:rPr lang="en-US" dirty="0"/>
              <a:t>Sale prices of several houses, along with ~80 data points about each house (size, condition, location, year built/year sold, etc.)</a:t>
            </a:r>
          </a:p>
          <a:p>
            <a:r>
              <a:rPr lang="en-US" dirty="0"/>
              <a:t>Combination of train data (</a:t>
            </a:r>
            <a:r>
              <a:rPr lang="en-US" dirty="0">
                <a:solidFill>
                  <a:srgbClr val="7030A0"/>
                </a:solidFill>
              </a:rPr>
              <a:t>train.csv </a:t>
            </a:r>
            <a:r>
              <a:rPr lang="en-US" dirty="0"/>
              <a:t>— includes sale prices) and test data (</a:t>
            </a:r>
            <a:r>
              <a:rPr lang="en-US" dirty="0">
                <a:solidFill>
                  <a:srgbClr val="7030A0"/>
                </a:solidFill>
              </a:rPr>
              <a:t>test.csv </a:t>
            </a:r>
            <a:r>
              <a:rPr lang="en-US" dirty="0"/>
              <a:t>— does not include sale prices)</a:t>
            </a:r>
          </a:p>
          <a:p>
            <a:r>
              <a:rPr lang="en-US" dirty="0"/>
              <a:t>Notebook is based on multiple tutorials:</a:t>
            </a:r>
          </a:p>
          <a:p>
            <a:pPr lvl="1"/>
            <a:r>
              <a:rPr lang="en-US" b="0" i="0" dirty="0">
                <a:effectLst/>
              </a:rPr>
              <a:t>House Prices Prediction using TensorFlow Decision Forests by Gusthema  (</a:t>
            </a:r>
            <a:r>
              <a:rPr lang="en-US" b="0" i="0" dirty="0">
                <a:effectLst/>
                <a:hlinkClick r:id="rId3"/>
              </a:rPr>
              <a:t>Kaggle</a:t>
            </a:r>
            <a:r>
              <a:rPr lang="en-US" b="0" i="0" dirty="0">
                <a:effectLst/>
              </a:rPr>
              <a:t>)</a:t>
            </a:r>
          </a:p>
          <a:p>
            <a:pPr lvl="1"/>
            <a:r>
              <a:rPr lang="en-US" i="0" dirty="0">
                <a:solidFill>
                  <a:srgbClr val="0F0F0F"/>
                </a:solidFill>
                <a:effectLst/>
              </a:rPr>
              <a:t>House Price Prediction in Python - Full Machine Learning Project by NeuralNine (</a:t>
            </a:r>
            <a:r>
              <a:rPr lang="en-US" i="0" dirty="0">
                <a:solidFill>
                  <a:srgbClr val="0F0F0F"/>
                </a:solidFill>
                <a:effectLst/>
                <a:hlinkClick r:id="rId4"/>
              </a:rPr>
              <a:t>YouTube</a:t>
            </a:r>
            <a:r>
              <a:rPr lang="en-US" i="0" dirty="0">
                <a:solidFill>
                  <a:srgbClr val="0F0F0F"/>
                </a:solidFill>
                <a:effectLst/>
              </a:rPr>
              <a:t>)</a:t>
            </a:r>
          </a:p>
          <a:p>
            <a:pPr lvl="1"/>
            <a:endParaRPr lang="en-US" b="0" i="0" dirty="0">
              <a:solidFill>
                <a:srgbClr val="202214"/>
              </a:solidFill>
              <a:effectLst/>
              <a:latin typeface="Inter"/>
            </a:endParaRPr>
          </a:p>
          <a:p>
            <a:pPr lvl="1"/>
            <a:endParaRPr lang="en-US" dirty="0"/>
          </a:p>
        </p:txBody>
      </p:sp>
    </p:spTree>
    <p:extLst>
      <p:ext uri="{BB962C8B-B14F-4D97-AF65-F5344CB8AC3E}">
        <p14:creationId xmlns:p14="http://schemas.microsoft.com/office/powerpoint/2010/main" val="424059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DB86-7977-63CC-C372-F48713A957A8}"/>
              </a:ext>
            </a:extLst>
          </p:cNvPr>
          <p:cNvSpPr>
            <a:spLocks noGrp="1"/>
          </p:cNvSpPr>
          <p:nvPr>
            <p:ph type="title"/>
          </p:nvPr>
        </p:nvSpPr>
        <p:spPr>
          <a:xfrm>
            <a:off x="1371600" y="685800"/>
            <a:ext cx="9791700" cy="1485900"/>
          </a:xfrm>
        </p:spPr>
        <p:txBody>
          <a:bodyPr/>
          <a:lstStyle/>
          <a:p>
            <a:r>
              <a:rPr lang="en-US" b="1" dirty="0"/>
              <a:t>Step 0: Import Libraries and Load Data</a:t>
            </a:r>
          </a:p>
        </p:txBody>
      </p:sp>
      <p:pic>
        <p:nvPicPr>
          <p:cNvPr id="8" name="Content Placeholder 7" descr="A screenshot of a computer code&#10;&#10;Description automatically generated">
            <a:extLst>
              <a:ext uri="{FF2B5EF4-FFF2-40B4-BE49-F238E27FC236}">
                <a16:creationId xmlns:a16="http://schemas.microsoft.com/office/drawing/2014/main" id="{2C426BA7-BE78-6D4A-5942-C8DE195E0EB4}"/>
              </a:ext>
            </a:extLst>
          </p:cNvPr>
          <p:cNvPicPr>
            <a:picLocks noGrp="1" noChangeAspect="1"/>
          </p:cNvPicPr>
          <p:nvPr>
            <p:ph idx="1"/>
          </p:nvPr>
        </p:nvPicPr>
        <p:blipFill>
          <a:blip r:embed="rId2"/>
          <a:srcRect l="5781"/>
          <a:stretch/>
        </p:blipFill>
        <p:spPr>
          <a:xfrm>
            <a:off x="704850" y="1690688"/>
            <a:ext cx="11487114" cy="3808069"/>
          </a:xfrm>
        </p:spPr>
      </p:pic>
      <p:sp>
        <p:nvSpPr>
          <p:cNvPr id="9" name="Rectangle 8">
            <a:extLst>
              <a:ext uri="{FF2B5EF4-FFF2-40B4-BE49-F238E27FC236}">
                <a16:creationId xmlns:a16="http://schemas.microsoft.com/office/drawing/2014/main" id="{8922464B-E514-3066-3440-425C0538F861}"/>
              </a:ext>
            </a:extLst>
          </p:cNvPr>
          <p:cNvSpPr/>
          <p:nvPr/>
        </p:nvSpPr>
        <p:spPr>
          <a:xfrm>
            <a:off x="3138616" y="5167312"/>
            <a:ext cx="864973" cy="331445"/>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Tree>
    <p:extLst>
      <p:ext uri="{BB962C8B-B14F-4D97-AF65-F5344CB8AC3E}">
        <p14:creationId xmlns:p14="http://schemas.microsoft.com/office/powerpoint/2010/main" val="93972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8356-0E7B-0EDE-420B-9AA1D551A1FF}"/>
              </a:ext>
            </a:extLst>
          </p:cNvPr>
          <p:cNvSpPr>
            <a:spLocks noGrp="1"/>
          </p:cNvSpPr>
          <p:nvPr>
            <p:ph type="title"/>
          </p:nvPr>
        </p:nvSpPr>
        <p:spPr/>
        <p:txBody>
          <a:bodyPr/>
          <a:lstStyle/>
          <a:p>
            <a:r>
              <a:rPr lang="en-US" b="1" dirty="0"/>
              <a:t>Step 1: Inspect Data</a:t>
            </a:r>
          </a:p>
        </p:txBody>
      </p:sp>
      <p:pic>
        <p:nvPicPr>
          <p:cNvPr id="5" name="Content Placeholder 4" descr="A screenshot of a computer&#10;&#10;Description automatically generated">
            <a:extLst>
              <a:ext uri="{FF2B5EF4-FFF2-40B4-BE49-F238E27FC236}">
                <a16:creationId xmlns:a16="http://schemas.microsoft.com/office/drawing/2014/main" id="{A81C1741-7F1E-73DE-61FE-F88F357E2D83}"/>
              </a:ext>
            </a:extLst>
          </p:cNvPr>
          <p:cNvPicPr>
            <a:picLocks noGrp="1" noChangeAspect="1"/>
          </p:cNvPicPr>
          <p:nvPr>
            <p:ph idx="1"/>
          </p:nvPr>
        </p:nvPicPr>
        <p:blipFill>
          <a:blip r:embed="rId2"/>
          <a:srcRect l="5781"/>
          <a:stretch/>
        </p:blipFill>
        <p:spPr>
          <a:xfrm>
            <a:off x="704850" y="1690688"/>
            <a:ext cx="11487150" cy="3893243"/>
          </a:xfrm>
        </p:spPr>
      </p:pic>
      <p:pic>
        <p:nvPicPr>
          <p:cNvPr id="7" name="Picture 6" descr="A close up of a logo&#10;&#10;Description automatically generated">
            <a:extLst>
              <a:ext uri="{FF2B5EF4-FFF2-40B4-BE49-F238E27FC236}">
                <a16:creationId xmlns:a16="http://schemas.microsoft.com/office/drawing/2014/main" id="{B09F56CA-D0E1-8064-8AAB-5A211F9795DC}"/>
              </a:ext>
            </a:extLst>
          </p:cNvPr>
          <p:cNvPicPr>
            <a:picLocks noChangeAspect="1"/>
          </p:cNvPicPr>
          <p:nvPr/>
        </p:nvPicPr>
        <p:blipFill>
          <a:blip r:embed="rId3"/>
          <a:stretch>
            <a:fillRect/>
          </a:stretch>
        </p:blipFill>
        <p:spPr>
          <a:xfrm>
            <a:off x="3739291" y="5946775"/>
            <a:ext cx="4318000" cy="546100"/>
          </a:xfrm>
          <a:prstGeom prst="rect">
            <a:avLst/>
          </a:prstGeom>
          <a:ln w="19050">
            <a:solidFill>
              <a:srgbClr val="92D050"/>
            </a:solidFill>
          </a:ln>
        </p:spPr>
      </p:pic>
    </p:spTree>
    <p:extLst>
      <p:ext uri="{BB962C8B-B14F-4D97-AF65-F5344CB8AC3E}">
        <p14:creationId xmlns:p14="http://schemas.microsoft.com/office/powerpoint/2010/main" val="45981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32B4-65BA-AAE7-3B0A-7F0DE460B0A0}"/>
              </a:ext>
            </a:extLst>
          </p:cNvPr>
          <p:cNvSpPr>
            <a:spLocks noGrp="1"/>
          </p:cNvSpPr>
          <p:nvPr>
            <p:ph type="title"/>
          </p:nvPr>
        </p:nvSpPr>
        <p:spPr/>
        <p:txBody>
          <a:bodyPr/>
          <a:lstStyle/>
          <a:p>
            <a:r>
              <a:rPr lang="en-US" b="1" dirty="0"/>
              <a:t>Step 1: Inspect Data</a:t>
            </a:r>
          </a:p>
        </p:txBody>
      </p:sp>
      <p:pic>
        <p:nvPicPr>
          <p:cNvPr id="5" name="Content Placeholder 4" descr="A screenshot of a computer&#10;&#10;Description automatically generated">
            <a:extLst>
              <a:ext uri="{FF2B5EF4-FFF2-40B4-BE49-F238E27FC236}">
                <a16:creationId xmlns:a16="http://schemas.microsoft.com/office/drawing/2014/main" id="{E8789FA9-EBF1-25BD-F7BA-015111A462AA}"/>
              </a:ext>
            </a:extLst>
          </p:cNvPr>
          <p:cNvPicPr>
            <a:picLocks noGrp="1" noChangeAspect="1"/>
          </p:cNvPicPr>
          <p:nvPr>
            <p:ph idx="1"/>
          </p:nvPr>
        </p:nvPicPr>
        <p:blipFill>
          <a:blip r:embed="rId2"/>
          <a:srcRect l="3927" t="2554"/>
          <a:stretch/>
        </p:blipFill>
        <p:spPr>
          <a:xfrm>
            <a:off x="704850" y="1767154"/>
            <a:ext cx="11391839" cy="2917861"/>
          </a:xfrm>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EAA0B8C3-E126-2526-BB9E-64184CFAB80D}"/>
                  </a:ext>
                </a:extLst>
              </p14:cNvPr>
              <p14:cNvContentPartPr/>
              <p14:nvPr/>
            </p14:nvContentPartPr>
            <p14:xfrm>
              <a:off x="1943147" y="2900569"/>
              <a:ext cx="878760" cy="32400"/>
            </p14:xfrm>
          </p:contentPart>
        </mc:Choice>
        <mc:Fallback>
          <p:pic>
            <p:nvPicPr>
              <p:cNvPr id="10" name="Ink 9">
                <a:extLst>
                  <a:ext uri="{FF2B5EF4-FFF2-40B4-BE49-F238E27FC236}">
                    <a16:creationId xmlns:a16="http://schemas.microsoft.com/office/drawing/2014/main" id="{EAA0B8C3-E126-2526-BB9E-64184CFAB80D}"/>
                  </a:ext>
                </a:extLst>
              </p:cNvPr>
              <p:cNvPicPr/>
              <p:nvPr/>
            </p:nvPicPr>
            <p:blipFill>
              <a:blip r:embed="rId4"/>
              <a:stretch>
                <a:fillRect/>
              </a:stretch>
            </p:blipFill>
            <p:spPr>
              <a:xfrm>
                <a:off x="1889507" y="2792569"/>
                <a:ext cx="986400" cy="248040"/>
              </a:xfrm>
              <a:prstGeom prst="rect">
                <a:avLst/>
              </a:prstGeom>
            </p:spPr>
          </p:pic>
        </mc:Fallback>
      </mc:AlternateContent>
      <p:sp>
        <p:nvSpPr>
          <p:cNvPr id="17" name="TextBox 16">
            <a:extLst>
              <a:ext uri="{FF2B5EF4-FFF2-40B4-BE49-F238E27FC236}">
                <a16:creationId xmlns:a16="http://schemas.microsoft.com/office/drawing/2014/main" id="{96D65D40-38D9-724F-D1BC-F7376B068E24}"/>
              </a:ext>
            </a:extLst>
          </p:cNvPr>
          <p:cNvSpPr txBox="1"/>
          <p:nvPr/>
        </p:nvSpPr>
        <p:spPr>
          <a:xfrm>
            <a:off x="6167918" y="3429000"/>
            <a:ext cx="3696205" cy="646331"/>
          </a:xfrm>
          <a:prstGeom prst="rect">
            <a:avLst/>
          </a:prstGeom>
          <a:noFill/>
        </p:spPr>
        <p:txBody>
          <a:bodyPr wrap="none" rtlCol="0">
            <a:spAutoFit/>
          </a:bodyPr>
          <a:lstStyle/>
          <a:p>
            <a:r>
              <a:rPr lang="en-US" dirty="0"/>
              <a:t>Original # of rows: 2919</a:t>
            </a:r>
          </a:p>
          <a:p>
            <a:r>
              <a:rPr lang="en-US" dirty="0"/>
              <a:t>Only 1460 had sale price (</a:t>
            </a:r>
            <a:r>
              <a:rPr lang="en-US" dirty="0" err="1"/>
              <a:t>train.csv</a:t>
            </a:r>
            <a:r>
              <a:rPr lang="en-US" dirty="0"/>
              <a:t>) </a:t>
            </a:r>
          </a:p>
        </p:txBody>
      </p:sp>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6A93D721-FFB7-E285-3994-3C533F7FBA8B}"/>
                  </a:ext>
                </a:extLst>
              </p14:cNvPr>
              <p14:cNvContentPartPr/>
              <p14:nvPr/>
            </p14:nvContentPartPr>
            <p14:xfrm>
              <a:off x="5753027" y="3468289"/>
              <a:ext cx="298440" cy="214920"/>
            </p14:xfrm>
          </p:contentPart>
        </mc:Choice>
        <mc:Fallback>
          <p:pic>
            <p:nvPicPr>
              <p:cNvPr id="18" name="Ink 17">
                <a:extLst>
                  <a:ext uri="{FF2B5EF4-FFF2-40B4-BE49-F238E27FC236}">
                    <a16:creationId xmlns:a16="http://schemas.microsoft.com/office/drawing/2014/main" id="{6A93D721-FFB7-E285-3994-3C533F7FBA8B}"/>
                  </a:ext>
                </a:extLst>
              </p:cNvPr>
              <p:cNvPicPr/>
              <p:nvPr/>
            </p:nvPicPr>
            <p:blipFill>
              <a:blip r:embed="rId6"/>
              <a:stretch>
                <a:fillRect/>
              </a:stretch>
            </p:blipFill>
            <p:spPr>
              <a:xfrm>
                <a:off x="5699027" y="3360289"/>
                <a:ext cx="40608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9" name="Ink 18">
                <a:extLst>
                  <a:ext uri="{FF2B5EF4-FFF2-40B4-BE49-F238E27FC236}">
                    <a16:creationId xmlns:a16="http://schemas.microsoft.com/office/drawing/2014/main" id="{3C7456C9-7279-D0E6-1B80-D4F5B11B9566}"/>
                  </a:ext>
                </a:extLst>
              </p14:cNvPr>
              <p14:cNvContentPartPr/>
              <p14:nvPr/>
            </p14:nvContentPartPr>
            <p14:xfrm>
              <a:off x="5868227" y="3299449"/>
              <a:ext cx="174240" cy="493920"/>
            </p14:xfrm>
          </p:contentPart>
        </mc:Choice>
        <mc:Fallback>
          <p:pic>
            <p:nvPicPr>
              <p:cNvPr id="19" name="Ink 18">
                <a:extLst>
                  <a:ext uri="{FF2B5EF4-FFF2-40B4-BE49-F238E27FC236}">
                    <a16:creationId xmlns:a16="http://schemas.microsoft.com/office/drawing/2014/main" id="{3C7456C9-7279-D0E6-1B80-D4F5B11B9566}"/>
                  </a:ext>
                </a:extLst>
              </p:cNvPr>
              <p:cNvPicPr/>
              <p:nvPr/>
            </p:nvPicPr>
            <p:blipFill>
              <a:blip r:embed="rId8"/>
              <a:stretch>
                <a:fillRect/>
              </a:stretch>
            </p:blipFill>
            <p:spPr>
              <a:xfrm>
                <a:off x="5814227" y="3191809"/>
                <a:ext cx="281880" cy="709560"/>
              </a:xfrm>
              <a:prstGeom prst="rect">
                <a:avLst/>
              </a:prstGeom>
            </p:spPr>
          </p:pic>
        </mc:Fallback>
      </mc:AlternateContent>
    </p:spTree>
    <p:extLst>
      <p:ext uri="{BB962C8B-B14F-4D97-AF65-F5344CB8AC3E}">
        <p14:creationId xmlns:p14="http://schemas.microsoft.com/office/powerpoint/2010/main" val="2532287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89B0-B912-5A75-4FBB-4BFC1401AF3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D6A1AFA-91D7-BCA3-FD6C-BB7812D11DE0}"/>
              </a:ext>
            </a:extLst>
          </p:cNvPr>
          <p:cNvSpPr>
            <a:spLocks noGrp="1"/>
          </p:cNvSpPr>
          <p:nvPr>
            <p:ph idx="1"/>
          </p:nvPr>
        </p:nvSpPr>
        <p:spPr>
          <a:xfrm>
            <a:off x="838200" y="5997521"/>
            <a:ext cx="10515600" cy="495354"/>
          </a:xfrm>
        </p:spPr>
        <p:txBody>
          <a:bodyPr/>
          <a:lstStyle/>
          <a:p>
            <a:pPr marL="0" indent="0">
              <a:buNone/>
            </a:pPr>
            <a:r>
              <a:rPr lang="en-US" dirty="0"/>
              <a:t>Home sale prices typically do not have normal distribution.</a:t>
            </a:r>
          </a:p>
        </p:txBody>
      </p:sp>
      <p:pic>
        <p:nvPicPr>
          <p:cNvPr id="4" name="Picture 3" descr="A graph of a graph&#10;&#10;Description automatically generated">
            <a:extLst>
              <a:ext uri="{FF2B5EF4-FFF2-40B4-BE49-F238E27FC236}">
                <a16:creationId xmlns:a16="http://schemas.microsoft.com/office/drawing/2014/main" id="{331005C2-7575-0797-6FCC-E616CDAB5644}"/>
              </a:ext>
            </a:extLst>
          </p:cNvPr>
          <p:cNvPicPr>
            <a:picLocks noChangeAspect="1"/>
          </p:cNvPicPr>
          <p:nvPr/>
        </p:nvPicPr>
        <p:blipFill>
          <a:blip r:embed="rId2"/>
          <a:stretch>
            <a:fillRect/>
          </a:stretch>
        </p:blipFill>
        <p:spPr>
          <a:xfrm>
            <a:off x="3127287" y="365125"/>
            <a:ext cx="5413133" cy="5467264"/>
          </a:xfrm>
          <a:prstGeom prst="rect">
            <a:avLst/>
          </a:prstGeom>
        </p:spPr>
      </p:pic>
    </p:spTree>
    <p:extLst>
      <p:ext uri="{BB962C8B-B14F-4D97-AF65-F5344CB8AC3E}">
        <p14:creationId xmlns:p14="http://schemas.microsoft.com/office/powerpoint/2010/main" val="158488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9CC2-5A87-98DA-4F65-868B741C495B}"/>
              </a:ext>
            </a:extLst>
          </p:cNvPr>
          <p:cNvSpPr>
            <a:spLocks noGrp="1"/>
          </p:cNvSpPr>
          <p:nvPr>
            <p:ph type="title"/>
          </p:nvPr>
        </p:nvSpPr>
        <p:spPr/>
        <p:txBody>
          <a:bodyPr/>
          <a:lstStyle/>
          <a:p>
            <a:r>
              <a:rPr lang="en-US" b="1" dirty="0"/>
              <a:t>Step 1: Inspect Data</a:t>
            </a:r>
          </a:p>
        </p:txBody>
      </p:sp>
      <p:pic>
        <p:nvPicPr>
          <p:cNvPr id="5" name="Content Placeholder 4" descr="A screenshot of a computer screen&#10;&#10;Description automatically generated">
            <a:extLst>
              <a:ext uri="{FF2B5EF4-FFF2-40B4-BE49-F238E27FC236}">
                <a16:creationId xmlns:a16="http://schemas.microsoft.com/office/drawing/2014/main" id="{5210BECE-8388-0804-92C4-33863DCE6140}"/>
              </a:ext>
            </a:extLst>
          </p:cNvPr>
          <p:cNvPicPr>
            <a:picLocks noGrp="1" noChangeAspect="1"/>
          </p:cNvPicPr>
          <p:nvPr>
            <p:ph idx="1"/>
          </p:nvPr>
        </p:nvPicPr>
        <p:blipFill>
          <a:blip r:embed="rId2"/>
          <a:srcRect l="5781"/>
          <a:stretch/>
        </p:blipFill>
        <p:spPr>
          <a:xfrm>
            <a:off x="704850" y="1457301"/>
            <a:ext cx="11487150" cy="4837603"/>
          </a:xfrm>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00CD3D2D-3A81-2EDE-0330-A7A3E6BF9049}"/>
                  </a:ext>
                </a:extLst>
              </p14:cNvPr>
              <p14:cNvContentPartPr/>
              <p14:nvPr/>
            </p14:nvContentPartPr>
            <p14:xfrm>
              <a:off x="5256835" y="2557770"/>
              <a:ext cx="65520" cy="1634040"/>
            </p14:xfrm>
          </p:contentPart>
        </mc:Choice>
        <mc:Fallback>
          <p:pic>
            <p:nvPicPr>
              <p:cNvPr id="10" name="Ink 9">
                <a:extLst>
                  <a:ext uri="{FF2B5EF4-FFF2-40B4-BE49-F238E27FC236}">
                    <a16:creationId xmlns:a16="http://schemas.microsoft.com/office/drawing/2014/main" id="{00CD3D2D-3A81-2EDE-0330-A7A3E6BF9049}"/>
                  </a:ext>
                </a:extLst>
              </p:cNvPr>
              <p:cNvPicPr/>
              <p:nvPr/>
            </p:nvPicPr>
            <p:blipFill>
              <a:blip r:embed="rId4"/>
              <a:stretch>
                <a:fillRect/>
              </a:stretch>
            </p:blipFill>
            <p:spPr>
              <a:xfrm>
                <a:off x="5250715" y="2551650"/>
                <a:ext cx="77760" cy="1646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D9670C4F-FDBB-89C3-7F21-5C7821555BAF}"/>
                  </a:ext>
                </a:extLst>
              </p14:cNvPr>
              <p14:cNvContentPartPr/>
              <p14:nvPr/>
            </p14:nvContentPartPr>
            <p14:xfrm>
              <a:off x="4862995" y="2495130"/>
              <a:ext cx="1127880" cy="1695240"/>
            </p14:xfrm>
          </p:contentPart>
        </mc:Choice>
        <mc:Fallback>
          <p:pic>
            <p:nvPicPr>
              <p:cNvPr id="11" name="Ink 10">
                <a:extLst>
                  <a:ext uri="{FF2B5EF4-FFF2-40B4-BE49-F238E27FC236}">
                    <a16:creationId xmlns:a16="http://schemas.microsoft.com/office/drawing/2014/main" id="{D9670C4F-FDBB-89C3-7F21-5C7821555BAF}"/>
                  </a:ext>
                </a:extLst>
              </p:cNvPr>
              <p:cNvPicPr/>
              <p:nvPr/>
            </p:nvPicPr>
            <p:blipFill>
              <a:blip r:embed="rId6"/>
              <a:stretch>
                <a:fillRect/>
              </a:stretch>
            </p:blipFill>
            <p:spPr>
              <a:xfrm>
                <a:off x="4856875" y="2489010"/>
                <a:ext cx="1140120" cy="1707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61BF0F3E-07C7-6C8F-CF98-B7EB77680161}"/>
                  </a:ext>
                </a:extLst>
              </p14:cNvPr>
              <p14:cNvContentPartPr/>
              <p14:nvPr/>
            </p14:nvContentPartPr>
            <p14:xfrm>
              <a:off x="6973315" y="2571090"/>
              <a:ext cx="71280" cy="1522080"/>
            </p14:xfrm>
          </p:contentPart>
        </mc:Choice>
        <mc:Fallback>
          <p:pic>
            <p:nvPicPr>
              <p:cNvPr id="12" name="Ink 11">
                <a:extLst>
                  <a:ext uri="{FF2B5EF4-FFF2-40B4-BE49-F238E27FC236}">
                    <a16:creationId xmlns:a16="http://schemas.microsoft.com/office/drawing/2014/main" id="{61BF0F3E-07C7-6C8F-CF98-B7EB77680161}"/>
                  </a:ext>
                </a:extLst>
              </p:cNvPr>
              <p:cNvPicPr/>
              <p:nvPr/>
            </p:nvPicPr>
            <p:blipFill>
              <a:blip r:embed="rId8"/>
              <a:stretch>
                <a:fillRect/>
              </a:stretch>
            </p:blipFill>
            <p:spPr>
              <a:xfrm>
                <a:off x="6967195" y="2564970"/>
                <a:ext cx="83520" cy="1534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85882091-722E-8692-D6DE-9454D6652CEA}"/>
                  </a:ext>
                </a:extLst>
              </p14:cNvPr>
              <p14:cNvContentPartPr/>
              <p14:nvPr/>
            </p14:nvContentPartPr>
            <p14:xfrm>
              <a:off x="6742915" y="2555970"/>
              <a:ext cx="716040" cy="1644480"/>
            </p14:xfrm>
          </p:contentPart>
        </mc:Choice>
        <mc:Fallback>
          <p:pic>
            <p:nvPicPr>
              <p:cNvPr id="13" name="Ink 12">
                <a:extLst>
                  <a:ext uri="{FF2B5EF4-FFF2-40B4-BE49-F238E27FC236}">
                    <a16:creationId xmlns:a16="http://schemas.microsoft.com/office/drawing/2014/main" id="{85882091-722E-8692-D6DE-9454D6652CEA}"/>
                  </a:ext>
                </a:extLst>
              </p:cNvPr>
              <p:cNvPicPr/>
              <p:nvPr/>
            </p:nvPicPr>
            <p:blipFill>
              <a:blip r:embed="rId10"/>
              <a:stretch>
                <a:fillRect/>
              </a:stretch>
            </p:blipFill>
            <p:spPr>
              <a:xfrm>
                <a:off x="6736795" y="2549850"/>
                <a:ext cx="728280" cy="1656720"/>
              </a:xfrm>
              <a:prstGeom prst="rect">
                <a:avLst/>
              </a:prstGeom>
            </p:spPr>
          </p:pic>
        </mc:Fallback>
      </mc:AlternateContent>
    </p:spTree>
    <p:extLst>
      <p:ext uri="{BB962C8B-B14F-4D97-AF65-F5344CB8AC3E}">
        <p14:creationId xmlns:p14="http://schemas.microsoft.com/office/powerpoint/2010/main" val="265276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D065-DEDA-4AC7-17A9-0A15F7515A56}"/>
              </a:ext>
            </a:extLst>
          </p:cNvPr>
          <p:cNvSpPr>
            <a:spLocks noGrp="1"/>
          </p:cNvSpPr>
          <p:nvPr>
            <p:ph type="title"/>
          </p:nvPr>
        </p:nvSpPr>
        <p:spPr/>
        <p:txBody>
          <a:bodyPr/>
          <a:lstStyle/>
          <a:p>
            <a:r>
              <a:rPr lang="en-US" b="1" dirty="0"/>
              <a:t>Step 2: Data Cleaning</a:t>
            </a:r>
          </a:p>
        </p:txBody>
      </p:sp>
      <p:pic>
        <p:nvPicPr>
          <p:cNvPr id="5" name="Content Placeholder 4">
            <a:extLst>
              <a:ext uri="{FF2B5EF4-FFF2-40B4-BE49-F238E27FC236}">
                <a16:creationId xmlns:a16="http://schemas.microsoft.com/office/drawing/2014/main" id="{731C7773-E903-D8CC-4A5E-D6A505C8691B}"/>
              </a:ext>
            </a:extLst>
          </p:cNvPr>
          <p:cNvPicPr>
            <a:picLocks noGrp="1" noChangeAspect="1"/>
          </p:cNvPicPr>
          <p:nvPr>
            <p:ph idx="1"/>
          </p:nvPr>
        </p:nvPicPr>
        <p:blipFill>
          <a:blip r:embed="rId2"/>
          <a:stretch>
            <a:fillRect/>
          </a:stretch>
        </p:blipFill>
        <p:spPr>
          <a:xfrm>
            <a:off x="697075" y="1691815"/>
            <a:ext cx="10515600" cy="888109"/>
          </a:xfrm>
        </p:spPr>
      </p:pic>
      <p:pic>
        <p:nvPicPr>
          <p:cNvPr id="7" name="Picture 6">
            <a:extLst>
              <a:ext uri="{FF2B5EF4-FFF2-40B4-BE49-F238E27FC236}">
                <a16:creationId xmlns:a16="http://schemas.microsoft.com/office/drawing/2014/main" id="{79411510-5BE5-50A0-8D5E-1593CF67359C}"/>
              </a:ext>
            </a:extLst>
          </p:cNvPr>
          <p:cNvPicPr>
            <a:picLocks noChangeAspect="1"/>
          </p:cNvPicPr>
          <p:nvPr/>
        </p:nvPicPr>
        <p:blipFill>
          <a:blip r:embed="rId3"/>
          <a:stretch>
            <a:fillRect/>
          </a:stretch>
        </p:blipFill>
        <p:spPr>
          <a:xfrm>
            <a:off x="697075" y="2696475"/>
            <a:ext cx="10515599" cy="861313"/>
          </a:xfrm>
          <a:prstGeom prst="rect">
            <a:avLst/>
          </a:prstGeom>
        </p:spPr>
      </p:pic>
      <p:pic>
        <p:nvPicPr>
          <p:cNvPr id="9" name="Picture 8">
            <a:extLst>
              <a:ext uri="{FF2B5EF4-FFF2-40B4-BE49-F238E27FC236}">
                <a16:creationId xmlns:a16="http://schemas.microsoft.com/office/drawing/2014/main" id="{0CC33504-9F8F-13D8-6A0F-959364B7BE63}"/>
              </a:ext>
            </a:extLst>
          </p:cNvPr>
          <p:cNvPicPr>
            <a:picLocks noChangeAspect="1"/>
          </p:cNvPicPr>
          <p:nvPr/>
        </p:nvPicPr>
        <p:blipFill>
          <a:blip r:embed="rId4"/>
          <a:stretch>
            <a:fillRect/>
          </a:stretch>
        </p:blipFill>
        <p:spPr>
          <a:xfrm>
            <a:off x="697075" y="3754879"/>
            <a:ext cx="10515598" cy="691565"/>
          </a:xfrm>
          <a:prstGeom prst="rect">
            <a:avLst/>
          </a:prstGeom>
        </p:spPr>
      </p:pic>
      <p:pic>
        <p:nvPicPr>
          <p:cNvPr id="11" name="Picture 10" descr="A close-up of a computer screen&#10;&#10;Description automatically generated">
            <a:extLst>
              <a:ext uri="{FF2B5EF4-FFF2-40B4-BE49-F238E27FC236}">
                <a16:creationId xmlns:a16="http://schemas.microsoft.com/office/drawing/2014/main" id="{068D6CFD-912D-3FC5-9C8B-889D3064AF36}"/>
              </a:ext>
            </a:extLst>
          </p:cNvPr>
          <p:cNvPicPr>
            <a:picLocks noChangeAspect="1"/>
          </p:cNvPicPr>
          <p:nvPr/>
        </p:nvPicPr>
        <p:blipFill>
          <a:blip r:embed="rId5"/>
          <a:stretch>
            <a:fillRect/>
          </a:stretch>
        </p:blipFill>
        <p:spPr>
          <a:xfrm>
            <a:off x="697075" y="4668407"/>
            <a:ext cx="10515597" cy="1361731"/>
          </a:xfrm>
          <a:prstGeom prst="rect">
            <a:avLst/>
          </a:prstGeom>
        </p:spPr>
      </p:pic>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71E24D80-A671-98E9-A959-0F0856DE903E}"/>
                  </a:ext>
                </a:extLst>
              </p14:cNvPr>
              <p14:cNvContentPartPr/>
              <p14:nvPr/>
            </p14:nvContentPartPr>
            <p14:xfrm>
              <a:off x="829555" y="3899130"/>
              <a:ext cx="919080" cy="30960"/>
            </p14:xfrm>
          </p:contentPart>
        </mc:Choice>
        <mc:Fallback>
          <p:pic>
            <p:nvPicPr>
              <p:cNvPr id="12" name="Ink 11">
                <a:extLst>
                  <a:ext uri="{FF2B5EF4-FFF2-40B4-BE49-F238E27FC236}">
                    <a16:creationId xmlns:a16="http://schemas.microsoft.com/office/drawing/2014/main" id="{71E24D80-A671-98E9-A959-0F0856DE903E}"/>
                  </a:ext>
                </a:extLst>
              </p:cNvPr>
              <p:cNvPicPr/>
              <p:nvPr/>
            </p:nvPicPr>
            <p:blipFill>
              <a:blip r:embed="rId7"/>
              <a:stretch>
                <a:fillRect/>
              </a:stretch>
            </p:blipFill>
            <p:spPr>
              <a:xfrm>
                <a:off x="775555" y="3791130"/>
                <a:ext cx="10267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ED20743A-5E21-50A5-48CF-2A669BF90F96}"/>
                  </a:ext>
                </a:extLst>
              </p14:cNvPr>
              <p14:cNvContentPartPr/>
              <p14:nvPr/>
            </p14:nvContentPartPr>
            <p14:xfrm>
              <a:off x="661075" y="2398650"/>
              <a:ext cx="808560" cy="20520"/>
            </p14:xfrm>
          </p:contentPart>
        </mc:Choice>
        <mc:Fallback>
          <p:pic>
            <p:nvPicPr>
              <p:cNvPr id="13" name="Ink 12">
                <a:extLst>
                  <a:ext uri="{FF2B5EF4-FFF2-40B4-BE49-F238E27FC236}">
                    <a16:creationId xmlns:a16="http://schemas.microsoft.com/office/drawing/2014/main" id="{ED20743A-5E21-50A5-48CF-2A669BF90F96}"/>
                  </a:ext>
                </a:extLst>
              </p:cNvPr>
              <p:cNvPicPr/>
              <p:nvPr/>
            </p:nvPicPr>
            <p:blipFill>
              <a:blip r:embed="rId9"/>
              <a:stretch>
                <a:fillRect/>
              </a:stretch>
            </p:blipFill>
            <p:spPr>
              <a:xfrm>
                <a:off x="607435" y="2290650"/>
                <a:ext cx="9162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608DBCE6-FDEE-3F41-2D61-DA1962523B76}"/>
                  </a:ext>
                </a:extLst>
              </p14:cNvPr>
              <p14:cNvContentPartPr/>
              <p14:nvPr/>
            </p14:nvContentPartPr>
            <p14:xfrm>
              <a:off x="697075" y="3394770"/>
              <a:ext cx="698760" cy="24120"/>
            </p14:xfrm>
          </p:contentPart>
        </mc:Choice>
        <mc:Fallback>
          <p:pic>
            <p:nvPicPr>
              <p:cNvPr id="15" name="Ink 14">
                <a:extLst>
                  <a:ext uri="{FF2B5EF4-FFF2-40B4-BE49-F238E27FC236}">
                    <a16:creationId xmlns:a16="http://schemas.microsoft.com/office/drawing/2014/main" id="{608DBCE6-FDEE-3F41-2D61-DA1962523B76}"/>
                  </a:ext>
                </a:extLst>
              </p:cNvPr>
              <p:cNvPicPr/>
              <p:nvPr/>
            </p:nvPicPr>
            <p:blipFill>
              <a:blip r:embed="rId11"/>
              <a:stretch>
                <a:fillRect/>
              </a:stretch>
            </p:blipFill>
            <p:spPr>
              <a:xfrm>
                <a:off x="643075" y="3286770"/>
                <a:ext cx="8064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8CE41508-CE0A-C331-1B33-73528FB598D4}"/>
                  </a:ext>
                </a:extLst>
              </p14:cNvPr>
              <p14:cNvContentPartPr/>
              <p14:nvPr/>
            </p14:nvContentPartPr>
            <p14:xfrm>
              <a:off x="685195" y="5702010"/>
              <a:ext cx="696600" cy="10440"/>
            </p14:xfrm>
          </p:contentPart>
        </mc:Choice>
        <mc:Fallback>
          <p:pic>
            <p:nvPicPr>
              <p:cNvPr id="16" name="Ink 15">
                <a:extLst>
                  <a:ext uri="{FF2B5EF4-FFF2-40B4-BE49-F238E27FC236}">
                    <a16:creationId xmlns:a16="http://schemas.microsoft.com/office/drawing/2014/main" id="{8CE41508-CE0A-C331-1B33-73528FB598D4}"/>
                  </a:ext>
                </a:extLst>
              </p:cNvPr>
              <p:cNvPicPr/>
              <p:nvPr/>
            </p:nvPicPr>
            <p:blipFill>
              <a:blip r:embed="rId13"/>
              <a:stretch>
                <a:fillRect/>
              </a:stretch>
            </p:blipFill>
            <p:spPr>
              <a:xfrm>
                <a:off x="631555" y="5594370"/>
                <a:ext cx="804240" cy="226080"/>
              </a:xfrm>
              <a:prstGeom prst="rect">
                <a:avLst/>
              </a:prstGeom>
            </p:spPr>
          </p:pic>
        </mc:Fallback>
      </mc:AlternateContent>
      <p:sp>
        <p:nvSpPr>
          <p:cNvPr id="17" name="Rectangle 16">
            <a:extLst>
              <a:ext uri="{FF2B5EF4-FFF2-40B4-BE49-F238E27FC236}">
                <a16:creationId xmlns:a16="http://schemas.microsoft.com/office/drawing/2014/main" id="{86A59D0A-AB3E-F7AA-DD6E-C1479EE7E565}"/>
              </a:ext>
            </a:extLst>
          </p:cNvPr>
          <p:cNvSpPr/>
          <p:nvPr/>
        </p:nvSpPr>
        <p:spPr>
          <a:xfrm>
            <a:off x="504825" y="1333500"/>
            <a:ext cx="192250" cy="4848225"/>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333375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162</TotalTime>
  <Words>815</Words>
  <Application>Microsoft Macintosh PowerPoint</Application>
  <PresentationFormat>Widescreen</PresentationFormat>
  <Paragraphs>74</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Arial</vt:lpstr>
      <vt:lpstr>Franklin Gothic Book</vt:lpstr>
      <vt:lpstr>Inter</vt:lpstr>
      <vt:lpstr>Crop</vt:lpstr>
      <vt:lpstr>Predicting House Prices using Linear Regression</vt:lpstr>
      <vt:lpstr>Objective</vt:lpstr>
      <vt:lpstr>Data</vt:lpstr>
      <vt:lpstr>Step 0: Import Libraries and Load Data</vt:lpstr>
      <vt:lpstr>Step 1: Inspect Data</vt:lpstr>
      <vt:lpstr>Step 1: Inspect Data</vt:lpstr>
      <vt:lpstr> </vt:lpstr>
      <vt:lpstr>Step 1: Inspect Data</vt:lpstr>
      <vt:lpstr>Step 2: Data Cleaning</vt:lpstr>
      <vt:lpstr>Step 2: Data Cleaning</vt:lpstr>
      <vt:lpstr>Step ???: Get Feature Importances</vt:lpstr>
      <vt:lpstr>Step 2: Data Cleaning</vt:lpstr>
      <vt:lpstr>Step 2: What if this were real-world data?</vt:lpstr>
      <vt:lpstr>Step 3: Training the Model</vt:lpstr>
      <vt:lpstr>Step 3: Training the Model</vt:lpstr>
      <vt:lpstr>Step 3: Training the Model</vt:lpstr>
      <vt:lpstr>Step 3: Training the Model</vt:lpstr>
      <vt:lpstr>Step 4: Analysis of Model Output</vt:lpstr>
      <vt:lpstr>Step 4: Analysis of Model Output</vt:lpstr>
      <vt:lpstr>Step 4: Analysis of Model Output</vt:lpstr>
      <vt:lpstr>Step 4: Analysis of Model Output</vt:lpstr>
      <vt:lpstr>Step 4: Analysis of Model Output</vt:lpstr>
      <vt:lpstr>Step 4: Analysis of Model Output</vt:lpstr>
      <vt:lpstr>Notes on Analysis/Actionable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Rynd Morgan</dc:creator>
  <cp:lastModifiedBy>Rynd Morgan</cp:lastModifiedBy>
  <cp:revision>2</cp:revision>
  <dcterms:created xsi:type="dcterms:W3CDTF">2024-08-23T12:58:33Z</dcterms:created>
  <dcterms:modified xsi:type="dcterms:W3CDTF">2024-08-23T15:41:28Z</dcterms:modified>
</cp:coreProperties>
</file>