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Clear Sans Bold" charset="1" panose="020B0803030202020304"/>
      <p:regular r:id="rId17"/>
    </p:embeddedFont>
    <p:embeddedFont>
      <p:font typeface="Clear Sans" charset="1" panose="020B0503030202020304"/>
      <p:regular r:id="rId18"/>
    </p:embeddedFont>
    <p:embeddedFont>
      <p:font typeface="Clear Sans Medium" charset="1" panose="020B0603030202020304"/>
      <p:regular r:id="rId19"/>
    </p:embeddedFont>
    <p:embeddedFont>
      <p:font typeface="Shrikhand" charset="1" panose="02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slide9.xml" Type="http://schemas.openxmlformats.org/officeDocument/2006/relationships/slid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slide9.xml" Type="http://schemas.openxmlformats.org/officeDocument/2006/relationships/slid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085439" y="266700"/>
            <a:ext cx="9978183" cy="1781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498"/>
              </a:lnSpc>
            </a:pPr>
            <a:r>
              <a:rPr lang="en-US" sz="13498" b="true">
                <a:solidFill>
                  <a:srgbClr val="FFFFFF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ETHERPAD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182834" y="-1921745"/>
            <a:ext cx="6755642" cy="4114800"/>
          </a:xfrm>
          <a:custGeom>
            <a:avLst/>
            <a:gdLst/>
            <a:ahLst/>
            <a:cxnLst/>
            <a:rect r="r" b="b" t="t" l="l"/>
            <a:pathLst>
              <a:path h="4114800" w="6755642">
                <a:moveTo>
                  <a:pt x="0" y="0"/>
                </a:moveTo>
                <a:lnTo>
                  <a:pt x="6755642" y="0"/>
                </a:lnTo>
                <a:lnTo>
                  <a:pt x="67556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319103" y="1790711"/>
            <a:ext cx="1194327" cy="2586142"/>
          </a:xfrm>
          <a:custGeom>
            <a:avLst/>
            <a:gdLst/>
            <a:ahLst/>
            <a:cxnLst/>
            <a:rect r="r" b="b" t="t" l="l"/>
            <a:pathLst>
              <a:path h="2586142" w="1194327">
                <a:moveTo>
                  <a:pt x="0" y="0"/>
                </a:moveTo>
                <a:lnTo>
                  <a:pt x="1194328" y="0"/>
                </a:lnTo>
                <a:lnTo>
                  <a:pt x="1194328" y="2586142"/>
                </a:lnTo>
                <a:lnTo>
                  <a:pt x="0" y="25861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636322" y="2347709"/>
            <a:ext cx="5357753" cy="5591583"/>
          </a:xfrm>
          <a:custGeom>
            <a:avLst/>
            <a:gdLst/>
            <a:ahLst/>
            <a:cxnLst/>
            <a:rect r="r" b="b" t="t" l="l"/>
            <a:pathLst>
              <a:path h="5591583" w="5357753">
                <a:moveTo>
                  <a:pt x="5357753" y="0"/>
                </a:moveTo>
                <a:lnTo>
                  <a:pt x="0" y="0"/>
                </a:lnTo>
                <a:lnTo>
                  <a:pt x="0" y="5591582"/>
                </a:lnTo>
                <a:lnTo>
                  <a:pt x="5357753" y="5591582"/>
                </a:lnTo>
                <a:lnTo>
                  <a:pt x="535775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947148" y="1264426"/>
            <a:ext cx="3144039" cy="2440918"/>
          </a:xfrm>
          <a:custGeom>
            <a:avLst/>
            <a:gdLst/>
            <a:ahLst/>
            <a:cxnLst/>
            <a:rect r="r" b="b" t="t" l="l"/>
            <a:pathLst>
              <a:path h="2440918" w="3144039">
                <a:moveTo>
                  <a:pt x="0" y="0"/>
                </a:moveTo>
                <a:lnTo>
                  <a:pt x="3144040" y="0"/>
                </a:lnTo>
                <a:lnTo>
                  <a:pt x="3144040" y="2440918"/>
                </a:lnTo>
                <a:lnTo>
                  <a:pt x="0" y="24409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71159" y="7892276"/>
            <a:ext cx="3486358" cy="4114800"/>
          </a:xfrm>
          <a:custGeom>
            <a:avLst/>
            <a:gdLst/>
            <a:ahLst/>
            <a:cxnLst/>
            <a:rect r="r" b="b" t="t" l="l"/>
            <a:pathLst>
              <a:path h="4114800" w="3486358">
                <a:moveTo>
                  <a:pt x="0" y="0"/>
                </a:moveTo>
                <a:lnTo>
                  <a:pt x="3486358" y="0"/>
                </a:lnTo>
                <a:lnTo>
                  <a:pt x="34863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994075" y="2220278"/>
            <a:ext cx="11774729" cy="8117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979"/>
              </a:lnSpc>
              <a:spcBef>
                <a:spcPct val="0"/>
              </a:spcBef>
            </a:pPr>
            <a:r>
              <a:rPr lang="en-US" sz="7599">
                <a:solidFill>
                  <a:srgbClr val="FFFFFF"/>
                </a:solidFill>
                <a:latin typeface="Clear Sans"/>
                <a:ea typeface="Clear Sans"/>
                <a:cs typeface="Clear Sans"/>
                <a:sym typeface="Clear Sans"/>
              </a:rPr>
              <a:t>Is an online document editor primarily intended for collaborative editing in, as the site claims, “real time”. It’s an open source, highly customizable tool for online document collaboration.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2528" y="2164373"/>
            <a:ext cx="7561870" cy="5399175"/>
          </a:xfrm>
          <a:custGeom>
            <a:avLst/>
            <a:gdLst/>
            <a:ahLst/>
            <a:cxnLst/>
            <a:rect r="r" b="b" t="t" l="l"/>
            <a:pathLst>
              <a:path h="5399175" w="7561870">
                <a:moveTo>
                  <a:pt x="0" y="0"/>
                </a:moveTo>
                <a:lnTo>
                  <a:pt x="7561870" y="0"/>
                </a:lnTo>
                <a:lnTo>
                  <a:pt x="7561870" y="5399175"/>
                </a:lnTo>
                <a:lnTo>
                  <a:pt x="0" y="53991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590570" y="2401418"/>
            <a:ext cx="9515059" cy="4925085"/>
          </a:xfrm>
          <a:custGeom>
            <a:avLst/>
            <a:gdLst/>
            <a:ahLst/>
            <a:cxnLst/>
            <a:rect r="r" b="b" t="t" l="l"/>
            <a:pathLst>
              <a:path h="4925085" w="9515059">
                <a:moveTo>
                  <a:pt x="0" y="0"/>
                </a:moveTo>
                <a:lnTo>
                  <a:pt x="9515059" y="0"/>
                </a:lnTo>
                <a:lnTo>
                  <a:pt x="9515059" y="4925085"/>
                </a:lnTo>
                <a:lnTo>
                  <a:pt x="0" y="49250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730" t="-32434" r="-2238" b="-2162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72528" y="300581"/>
            <a:ext cx="6563698" cy="906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29"/>
              </a:lnSpc>
            </a:pPr>
            <a:r>
              <a:rPr lang="en-US" sz="6599" b="true">
                <a:solidFill>
                  <a:srgbClr val="F7B4A7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GRAPHICS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48507" y="2425798"/>
            <a:ext cx="10948924" cy="3366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571"/>
              </a:lnSpc>
            </a:pPr>
            <a:r>
              <a:rPr lang="en-US" sz="9694">
                <a:solidFill>
                  <a:srgbClr val="FFFFFF"/>
                </a:solidFill>
                <a:latin typeface="Shrikhand"/>
                <a:ea typeface="Shrikhand"/>
                <a:cs typeface="Shrikhand"/>
                <a:sym typeface="Shrikhand"/>
              </a:rPr>
              <a:t>THANK YOU </a:t>
            </a:r>
          </a:p>
          <a:p>
            <a:pPr algn="ctr">
              <a:lnSpc>
                <a:spcPts val="13571"/>
              </a:lnSpc>
              <a:spcBef>
                <a:spcPct val="0"/>
              </a:spcBef>
            </a:pPr>
            <a:r>
              <a:rPr lang="en-US" sz="9694">
                <a:solidFill>
                  <a:srgbClr val="FFFFFF"/>
                </a:solidFill>
                <a:latin typeface="Shrikhand"/>
                <a:ea typeface="Shrikhand"/>
                <a:cs typeface="Shrikhand"/>
                <a:sym typeface="Shrikhand"/>
              </a:rPr>
              <a:t>FOR LISTENING!!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0" y="4204506"/>
            <a:ext cx="5357753" cy="5591583"/>
          </a:xfrm>
          <a:custGeom>
            <a:avLst/>
            <a:gdLst/>
            <a:ahLst/>
            <a:cxnLst/>
            <a:rect r="r" b="b" t="t" l="l"/>
            <a:pathLst>
              <a:path h="5591583" w="5357753">
                <a:moveTo>
                  <a:pt x="5357753" y="0"/>
                </a:moveTo>
                <a:lnTo>
                  <a:pt x="0" y="0"/>
                </a:lnTo>
                <a:lnTo>
                  <a:pt x="0" y="5591582"/>
                </a:lnTo>
                <a:lnTo>
                  <a:pt x="5357753" y="5591582"/>
                </a:lnTo>
                <a:lnTo>
                  <a:pt x="535775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030259" y="6598848"/>
            <a:ext cx="6060519" cy="6652549"/>
            <a:chOff x="0" y="0"/>
            <a:chExt cx="8080692" cy="88700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66060" cy="6830128"/>
            </a:xfrm>
            <a:custGeom>
              <a:avLst/>
              <a:gdLst/>
              <a:ahLst/>
              <a:cxnLst/>
              <a:rect r="r" b="b" t="t" l="l"/>
              <a:pathLst>
                <a:path h="6830128" w="5166060">
                  <a:moveTo>
                    <a:pt x="0" y="0"/>
                  </a:moveTo>
                  <a:lnTo>
                    <a:pt x="5166060" y="0"/>
                  </a:lnTo>
                  <a:lnTo>
                    <a:pt x="5166060" y="6830128"/>
                  </a:lnTo>
                  <a:lnTo>
                    <a:pt x="0" y="68301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428290" y="1054304"/>
              <a:ext cx="5166060" cy="6830128"/>
            </a:xfrm>
            <a:custGeom>
              <a:avLst/>
              <a:gdLst/>
              <a:ahLst/>
              <a:cxnLst/>
              <a:rect r="r" b="b" t="t" l="l"/>
              <a:pathLst>
                <a:path h="6830128" w="5166060">
                  <a:moveTo>
                    <a:pt x="0" y="0"/>
                  </a:moveTo>
                  <a:lnTo>
                    <a:pt x="5166060" y="0"/>
                  </a:lnTo>
                  <a:lnTo>
                    <a:pt x="5166060" y="6830128"/>
                  </a:lnTo>
                  <a:lnTo>
                    <a:pt x="0" y="68301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2914631" y="2039937"/>
              <a:ext cx="5166060" cy="6830128"/>
            </a:xfrm>
            <a:custGeom>
              <a:avLst/>
              <a:gdLst/>
              <a:ahLst/>
              <a:cxnLst/>
              <a:rect r="r" b="b" t="t" l="l"/>
              <a:pathLst>
                <a:path h="6830128" w="5166060">
                  <a:moveTo>
                    <a:pt x="0" y="0"/>
                  </a:moveTo>
                  <a:lnTo>
                    <a:pt x="5166061" y="0"/>
                  </a:lnTo>
                  <a:lnTo>
                    <a:pt x="5166061" y="6830128"/>
                  </a:lnTo>
                  <a:lnTo>
                    <a:pt x="0" y="68301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3030259" y="-561713"/>
          <a:ext cx="15061671" cy="12573000"/>
        </p:xfrm>
        <a:graphic>
          <a:graphicData uri="http://schemas.openxmlformats.org/drawingml/2006/table">
            <a:tbl>
              <a:tblPr/>
              <a:tblGrid>
                <a:gridCol w="15061671"/>
              </a:tblGrid>
              <a:tr h="208752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340"/>
                        </a:lnSpc>
                        <a:defRPr/>
                      </a:pPr>
                      <a:r>
                        <a:rPr lang="en-US" sz="8100" b="true">
                          <a:solidFill>
                            <a:srgbClr val="F7B4A7"/>
                          </a:solidFill>
                          <a:latin typeface="Clear Sans Bold"/>
                          <a:ea typeface="Clear Sans Bold"/>
                          <a:cs typeface="Clear Sans Bold"/>
                          <a:sym typeface="Clear Sans Bold"/>
                        </a:rPr>
                        <a:t>FEATURES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85480">
                <a:tc>
                  <a:txBody>
                    <a:bodyPr anchor="t" rtlCol="false"/>
                    <a:lstStyle/>
                    <a:p>
                      <a:pPr algn="just" marL="690877" indent="-345439" lvl="1">
                        <a:lnSpc>
                          <a:spcPts val="447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3199">
                          <a:solidFill>
                            <a:srgbClr val="FFFFFF"/>
                          </a:solidFill>
                          <a:latin typeface="Clear Sans"/>
                          <a:ea typeface="Clear Sans"/>
                          <a:cs typeface="Clear Sans"/>
                          <a:sym typeface="Clear Sans"/>
                          <a:hlinkClick r:id="rId8" action="ppaction://hlinksldjump"/>
                        </a:rPr>
                        <a:t>Real-time Collaboration Enables multiple users to edit the same document simultaneously, with changes reflected instantly to all participants.</a:t>
                      </a:r>
                      <a:endParaRPr lang="en-US" sz="1100"/>
                    </a:p>
                    <a:p>
                      <a:pPr algn="just" marL="690877" indent="-345439" lvl="1">
                        <a:lnSpc>
                          <a:spcPts val="4479"/>
                        </a:lnSpc>
                        <a:buFont typeface="Arial"/>
                        <a:buChar char="•"/>
                      </a:pPr>
                      <a:r>
                        <a:rPr lang="en-US" sz="3199">
                          <a:solidFill>
                            <a:srgbClr val="FFFFFF"/>
                          </a:solidFill>
                          <a:latin typeface="Clear Sans"/>
                          <a:ea typeface="Clear Sans"/>
                          <a:cs typeface="Clear Sans"/>
                          <a:sym typeface="Clear Sans"/>
                          <a:hlinkClick r:id="rId8" action="ppaction://hlinksldjump"/>
                        </a:rPr>
                        <a:t>Version History Allows users to view past versions of a document, track changes over time, and revert to any previous state if needed. </a:t>
                      </a:r>
                    </a:p>
                    <a:p>
                      <a:pPr algn="just" marL="690877" indent="-345439" lvl="1">
                        <a:lnSpc>
                          <a:spcPts val="4479"/>
                        </a:lnSpc>
                        <a:buFont typeface="Arial"/>
                        <a:buChar char="•"/>
                      </a:pPr>
                      <a:r>
                        <a:rPr lang="en-US" sz="3199">
                          <a:solidFill>
                            <a:srgbClr val="FFFFFF"/>
                          </a:solidFill>
                          <a:latin typeface="Clear Sans"/>
                          <a:ea typeface="Clear Sans"/>
                          <a:cs typeface="Clear Sans"/>
                          <a:sym typeface="Clear Sans"/>
                          <a:hlinkClick r:id="rId8" action="ppaction://hlinksldjump"/>
                        </a:rPr>
                        <a:t>Chat Functionality Integrated chat box for real-time communication between collaborators without the need for third-party messaging services.  </a:t>
                      </a:r>
                    </a:p>
                    <a:p>
                      <a:pPr algn="just" marL="690877" indent="-345439" lvl="1">
                        <a:lnSpc>
                          <a:spcPts val="4479"/>
                        </a:lnSpc>
                        <a:buFont typeface="Arial"/>
                        <a:buChar char="•"/>
                      </a:pPr>
                      <a:r>
                        <a:rPr lang="en-US" sz="3199">
                          <a:solidFill>
                            <a:srgbClr val="FFFFFF"/>
                          </a:solidFill>
                          <a:latin typeface="Clear Sans"/>
                          <a:ea typeface="Clear Sans"/>
                          <a:cs typeface="Clear Sans"/>
                          <a:sym typeface="Clear Sans"/>
                          <a:hlinkClick r:id="rId8" action="ppaction://hlinksldjump"/>
                        </a:rPr>
                        <a:t>Authorship Colors Distinguishes each user's contributions with different colors, making it easy to identify who has written what within the document. </a:t>
                      </a:r>
                    </a:p>
                    <a:p>
                      <a:pPr algn="just" marL="690877" indent="-345439" lvl="1">
                        <a:lnSpc>
                          <a:spcPts val="4479"/>
                        </a:lnSpc>
                        <a:buFont typeface="Arial"/>
                        <a:buChar char="•"/>
                      </a:pPr>
                      <a:r>
                        <a:rPr lang="en-US" sz="3199">
                          <a:solidFill>
                            <a:srgbClr val="FFFFFF"/>
                          </a:solidFill>
                          <a:latin typeface="Clear Sans"/>
                          <a:ea typeface="Clear Sans"/>
                          <a:cs typeface="Clear Sans"/>
                          <a:sym typeface="Clear Sans"/>
                          <a:hlinkClick r:id="rId8" action="ppaction://hlinksldjump"/>
                        </a:rPr>
                        <a:t>Import/Export Options Provides the ability to import and export documents in various formats enabling easy sharing and external usage. </a:t>
                      </a:r>
                    </a:p>
                    <a:p>
                      <a:pPr algn="just" marL="690877" indent="-345439" lvl="1">
                        <a:lnSpc>
                          <a:spcPts val="4479"/>
                        </a:lnSpc>
                        <a:buFont typeface="Arial"/>
                        <a:buChar char="•"/>
                      </a:pPr>
                      <a:r>
                        <a:rPr lang="en-US" sz="3199">
                          <a:solidFill>
                            <a:srgbClr val="FFFFFF"/>
                          </a:solidFill>
                          <a:latin typeface="Clear Sans"/>
                          <a:ea typeface="Clear Sans"/>
                          <a:cs typeface="Clear Sans"/>
                          <a:sym typeface="Clear Sans"/>
                          <a:hlinkClick r:id="rId8" action="ppaction://hlinksldjump"/>
                        </a:rPr>
                        <a:t>Access Control Controls who can view or edit each document with fine-grained permissions settings</a:t>
                      </a:r>
                      <a:r>
                        <a:rPr lang="en-US" sz="3199">
                          <a:solidFill>
                            <a:srgbClr val="FFFFFF"/>
                          </a:solidFill>
                          <a:latin typeface="Clear Sans"/>
                          <a:ea typeface="Clear Sans"/>
                          <a:cs typeface="Clear Sans"/>
                          <a:sym typeface="Clear Sans"/>
                        </a:rPr>
                        <a:t>.</a:t>
                      </a:r>
                    </a:p>
                    <a:p>
                      <a:pPr algn="just">
                        <a:lnSpc>
                          <a:spcPts val="3919"/>
                        </a:lnSpc>
                      </a:pPr>
                    </a:p>
                    <a:p>
                      <a:pPr algn="just">
                        <a:lnSpc>
                          <a:spcPts val="2800"/>
                        </a:lnSpc>
                      </a:pPr>
                    </a:p>
                    <a:p>
                      <a:pPr algn="just">
                        <a:lnSpc>
                          <a:spcPts val="2800"/>
                        </a:lnSpc>
                      </a:pPr>
                    </a:p>
                    <a:p>
                      <a:pPr algn="just">
                        <a:lnSpc>
                          <a:spcPts val="2800"/>
                        </a:lnSpc>
                      </a:pPr>
                    </a:p>
                    <a:p>
                      <a:pPr algn="just">
                        <a:lnSpc>
                          <a:spcPts val="2800"/>
                        </a:lnSpc>
                      </a:pPr>
                    </a:p>
                    <a:p>
                      <a:pPr algn="just">
                        <a:lnSpc>
                          <a:spcPts val="2800"/>
                        </a:lnSpc>
                      </a:pPr>
                    </a:p>
                    <a:p>
                      <a:pPr algn="just">
                        <a:lnSpc>
                          <a:spcPts val="280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E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236847" y="-152400"/>
          <a:ext cx="18288000" cy="10439400"/>
        </p:xfrm>
        <a:graphic>
          <a:graphicData uri="http://schemas.openxmlformats.org/drawingml/2006/table">
            <a:tbl>
              <a:tblPr/>
              <a:tblGrid>
                <a:gridCol w="8744416"/>
                <a:gridCol w="9543584"/>
              </a:tblGrid>
              <a:tr h="157069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720"/>
                        </a:lnSpc>
                        <a:defRPr/>
                      </a:pPr>
                      <a:r>
                        <a:rPr lang="en-US" sz="5600" b="true">
                          <a:solidFill>
                            <a:srgbClr val="2B4B82"/>
                          </a:solidFill>
                          <a:latin typeface="Clear Sans Bold"/>
                          <a:ea typeface="Clear Sans Bold"/>
                          <a:cs typeface="Clear Sans Bold"/>
                          <a:sym typeface="Clear Sans Bold"/>
                        </a:rPr>
                        <a:t>ADVANTAGES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720"/>
                        </a:lnSpc>
                        <a:defRPr/>
                      </a:pPr>
                      <a:r>
                        <a:rPr lang="en-US" sz="5600" b="true">
                          <a:solidFill>
                            <a:srgbClr val="2B4B82"/>
                          </a:solidFill>
                          <a:latin typeface="Clear Sans Bold"/>
                          <a:ea typeface="Clear Sans Bold"/>
                          <a:cs typeface="Clear Sans Bold"/>
                          <a:sym typeface="Clear Sans Bold"/>
                        </a:rPr>
                        <a:t>DISADVANTAGES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68701">
                <a:tc>
                  <a:txBody>
                    <a:bodyPr anchor="t" rtlCol="false"/>
                    <a:lstStyle/>
                    <a:p>
                      <a:pPr algn="l" marL="777240" indent="-388620" lvl="1">
                        <a:lnSpc>
                          <a:spcPts val="504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3600">
                          <a:solidFill>
                            <a:srgbClr val="2B4B82"/>
                          </a:solidFill>
                          <a:latin typeface="Clear Sans"/>
                          <a:ea typeface="Clear Sans"/>
                          <a:cs typeface="Clear Sans"/>
                          <a:sym typeface="Clear Sans"/>
                        </a:rPr>
                        <a:t>Real-time Collaboration: Changes are instantly visible to all participants. </a:t>
                      </a:r>
                      <a:endParaRPr lang="en-US" sz="1100"/>
                    </a:p>
                    <a:p>
                      <a:pPr algn="l" marL="777240" indent="-388620" lvl="1">
                        <a:lnSpc>
                          <a:spcPts val="5040"/>
                        </a:lnSpc>
                        <a:buFont typeface="Arial"/>
                        <a:buChar char="•"/>
                      </a:pPr>
                      <a:r>
                        <a:rPr lang="en-US" sz="3600">
                          <a:solidFill>
                            <a:srgbClr val="2B4B82"/>
                          </a:solidFill>
                          <a:latin typeface="Clear Sans"/>
                          <a:ea typeface="Clear Sans"/>
                          <a:cs typeface="Clear Sans"/>
                          <a:sym typeface="Clear Sans"/>
                        </a:rPr>
                        <a:t>User-friendly Interface: easy for anyone to use. </a:t>
                      </a:r>
                    </a:p>
                    <a:p>
                      <a:pPr algn="l" marL="777240" indent="-388620" lvl="1">
                        <a:lnSpc>
                          <a:spcPts val="5040"/>
                        </a:lnSpc>
                        <a:buFont typeface="Arial"/>
                        <a:buChar char="•"/>
                      </a:pPr>
                      <a:r>
                        <a:rPr lang="en-US" sz="3600">
                          <a:solidFill>
                            <a:srgbClr val="2B4B82"/>
                          </a:solidFill>
                          <a:latin typeface="Clear Sans"/>
                          <a:ea typeface="Clear Sans"/>
                          <a:cs typeface="Clear Sans"/>
                          <a:sym typeface="Clear Sans"/>
                        </a:rPr>
                        <a:t>Open Source: Free to use and can be customized. </a:t>
                      </a:r>
                    </a:p>
                    <a:p>
                      <a:pPr algn="l" marL="777240" indent="-388620" lvl="1">
                        <a:lnSpc>
                          <a:spcPts val="5040"/>
                        </a:lnSpc>
                        <a:buFont typeface="Arial"/>
                        <a:buChar char="•"/>
                      </a:pPr>
                      <a:r>
                        <a:rPr lang="en-US" sz="3600">
                          <a:solidFill>
                            <a:srgbClr val="2B4B82"/>
                          </a:solidFill>
                          <a:latin typeface="Clear Sans"/>
                          <a:ea typeface="Clear Sans"/>
                          <a:cs typeface="Clear Sans"/>
                          <a:sym typeface="Clear Sans"/>
                        </a:rPr>
                        <a:t>No Registration Required: allow anonymous editing. </a:t>
                      </a:r>
                    </a:p>
                    <a:p>
                      <a:pPr algn="l" marL="777240" indent="-388620" lvl="1">
                        <a:lnSpc>
                          <a:spcPts val="5040"/>
                        </a:lnSpc>
                        <a:buFont typeface="Arial"/>
                        <a:buChar char="•"/>
                      </a:pPr>
                      <a:r>
                        <a:rPr lang="en-US" sz="3600">
                          <a:solidFill>
                            <a:srgbClr val="2B4B82"/>
                          </a:solidFill>
                          <a:latin typeface="Clear Sans"/>
                          <a:ea typeface="Clear Sans"/>
                          <a:cs typeface="Clear Sans"/>
                          <a:sym typeface="Clear Sans"/>
                        </a:rPr>
                        <a:t>Version Control: Built-in time slider to view and revert changes. </a:t>
                      </a:r>
                    </a:p>
                    <a:p>
                      <a:pPr algn="l" marL="777240" indent="-388620" lvl="1">
                        <a:lnSpc>
                          <a:spcPts val="5040"/>
                        </a:lnSpc>
                        <a:buFont typeface="Arial"/>
                        <a:buChar char="•"/>
                      </a:pPr>
                      <a:r>
                        <a:rPr lang="en-US" sz="3600">
                          <a:solidFill>
                            <a:srgbClr val="2B4B82"/>
                          </a:solidFill>
                          <a:latin typeface="Clear Sans"/>
                          <a:ea typeface="Clear Sans"/>
                          <a:cs typeface="Clear Sans"/>
                          <a:sym typeface="Clear Sans"/>
                        </a:rPr>
                        <a:t>Lightweight: Doesn’t require a lot of system resources.</a:t>
                      </a:r>
                    </a:p>
                  </a:txBody>
                  <a:tcPr marL="190500" marR="190500" marT="190500" marB="190500" anchor="t">
                    <a:lnL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777240" indent="-388620" lvl="1">
                        <a:lnSpc>
                          <a:spcPts val="504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3600">
                          <a:solidFill>
                            <a:srgbClr val="2B4B82"/>
                          </a:solidFill>
                          <a:latin typeface="Clear Sans"/>
                          <a:ea typeface="Clear Sans"/>
                          <a:cs typeface="Clear Sans"/>
                          <a:sym typeface="Clear Sans"/>
                        </a:rPr>
                        <a:t>Limited Formatting Options: Not as feature-rich as tools like Google Docs. </a:t>
                      </a:r>
                      <a:endParaRPr lang="en-US" sz="1100"/>
                    </a:p>
                    <a:p>
                      <a:pPr algn="l" marL="777240" indent="-388620" lvl="1">
                        <a:lnSpc>
                          <a:spcPts val="5040"/>
                        </a:lnSpc>
                        <a:buFont typeface="Arial"/>
                        <a:buChar char="•"/>
                      </a:pPr>
                      <a:r>
                        <a:rPr lang="en-US" sz="3600">
                          <a:solidFill>
                            <a:srgbClr val="2B4B82"/>
                          </a:solidFill>
                          <a:latin typeface="Clear Sans"/>
                          <a:ea typeface="Clear Sans"/>
                          <a:cs typeface="Clear Sans"/>
                          <a:sym typeface="Clear Sans"/>
                        </a:rPr>
                        <a:t>Security Risks: If not hosted securely, it can be vulnerable to unauthorized access. </a:t>
                      </a:r>
                    </a:p>
                    <a:p>
                      <a:pPr algn="l" marL="777240" indent="-388620" lvl="1">
                        <a:lnSpc>
                          <a:spcPts val="5040"/>
                        </a:lnSpc>
                        <a:buFont typeface="Arial"/>
                        <a:buChar char="•"/>
                      </a:pPr>
                      <a:r>
                        <a:rPr lang="en-US" sz="3600">
                          <a:solidFill>
                            <a:srgbClr val="2B4B82"/>
                          </a:solidFill>
                          <a:latin typeface="Clear Sans"/>
                          <a:ea typeface="Clear Sans"/>
                          <a:cs typeface="Clear Sans"/>
                          <a:sym typeface="Clear Sans"/>
                        </a:rPr>
                        <a:t>Lacks Advanced Features: No built-in chat, task management, or deep integrations.</a:t>
                      </a:r>
                    </a:p>
                    <a:p>
                      <a:pPr algn="l" marL="777240" indent="-388620" lvl="1">
                        <a:lnSpc>
                          <a:spcPts val="5040"/>
                        </a:lnSpc>
                        <a:buFont typeface="Arial"/>
                        <a:buChar char="•"/>
                      </a:pPr>
                      <a:r>
                        <a:rPr lang="en-US" sz="3600">
                          <a:solidFill>
                            <a:srgbClr val="2B4B82"/>
                          </a:solidFill>
                          <a:latin typeface="Clear Sans"/>
                          <a:ea typeface="Clear Sans"/>
                          <a:cs typeface="Clear Sans"/>
                          <a:sym typeface="Clear Sans"/>
                        </a:rPr>
                        <a:t>Performance Issues: Can become laggy with large documents or many users. </a:t>
                      </a:r>
                    </a:p>
                    <a:p>
                      <a:pPr algn="l" marL="777240" indent="-388620" lvl="1">
                        <a:lnSpc>
                          <a:spcPts val="5040"/>
                        </a:lnSpc>
                        <a:buFont typeface="Arial"/>
                        <a:buChar char="•"/>
                      </a:pPr>
                      <a:r>
                        <a:rPr lang="en-US" sz="3600">
                          <a:solidFill>
                            <a:srgbClr val="2B4B82"/>
                          </a:solidFill>
                          <a:latin typeface="Clear Sans"/>
                          <a:ea typeface="Clear Sans"/>
                          <a:cs typeface="Clear Sans"/>
                          <a:sym typeface="Clear Sans"/>
                        </a:rPr>
                        <a:t>Dependency on Internet: Requires a stable connection for real-time updates. </a:t>
                      </a:r>
                    </a:p>
                  </a:txBody>
                  <a:tcPr marL="190500" marR="190500" marT="190500" marB="190500" anchor="t">
                    <a:lnL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2804010" y="3813032"/>
            <a:ext cx="5439277" cy="0"/>
          </a:xfrm>
          <a:prstGeom prst="line">
            <a:avLst/>
          </a:prstGeom>
          <a:ln cap="flat" w="28575">
            <a:solidFill>
              <a:srgbClr val="31356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9144000" y="3813032"/>
            <a:ext cx="5252250" cy="0"/>
          </a:xfrm>
          <a:prstGeom prst="line">
            <a:avLst/>
          </a:prstGeom>
          <a:ln cap="flat" w="28575">
            <a:solidFill>
              <a:srgbClr val="31356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903298" y="3371020"/>
            <a:ext cx="900712" cy="884024"/>
            <a:chOff x="0" y="0"/>
            <a:chExt cx="825825" cy="81052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25825" cy="810524"/>
            </a:xfrm>
            <a:custGeom>
              <a:avLst/>
              <a:gdLst/>
              <a:ahLst/>
              <a:cxnLst/>
              <a:rect r="r" b="b" t="t" l="l"/>
              <a:pathLst>
                <a:path h="810524" w="825825">
                  <a:moveTo>
                    <a:pt x="0" y="0"/>
                  </a:moveTo>
                  <a:lnTo>
                    <a:pt x="825825" y="0"/>
                  </a:lnTo>
                  <a:lnTo>
                    <a:pt x="825825" y="810524"/>
                  </a:lnTo>
                  <a:lnTo>
                    <a:pt x="0" y="810524"/>
                  </a:lnTo>
                  <a:close/>
                </a:path>
              </a:pathLst>
            </a:custGeom>
            <a:solidFill>
              <a:srgbClr val="94DDDE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825825" cy="88672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6160"/>
                </a:lnSpc>
                <a:spcBef>
                  <a:spcPct val="0"/>
                </a:spcBef>
              </a:pPr>
              <a:r>
                <a:rPr lang="en-US" b="true" sz="4400" spc="752" u="none">
                  <a:solidFill>
                    <a:srgbClr val="2B4B82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1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8243288" y="3371020"/>
            <a:ext cx="900712" cy="884024"/>
            <a:chOff x="0" y="0"/>
            <a:chExt cx="825825" cy="81052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25825" cy="810524"/>
            </a:xfrm>
            <a:custGeom>
              <a:avLst/>
              <a:gdLst/>
              <a:ahLst/>
              <a:cxnLst/>
              <a:rect r="r" b="b" t="t" l="l"/>
              <a:pathLst>
                <a:path h="810524" w="825825">
                  <a:moveTo>
                    <a:pt x="0" y="0"/>
                  </a:moveTo>
                  <a:lnTo>
                    <a:pt x="825825" y="0"/>
                  </a:lnTo>
                  <a:lnTo>
                    <a:pt x="825825" y="810524"/>
                  </a:lnTo>
                  <a:lnTo>
                    <a:pt x="0" y="810524"/>
                  </a:lnTo>
                  <a:close/>
                </a:path>
              </a:pathLst>
            </a:custGeom>
            <a:solidFill>
              <a:srgbClr val="94DDDE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76200"/>
              <a:ext cx="825825" cy="88672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6160"/>
                </a:lnSpc>
                <a:spcBef>
                  <a:spcPct val="0"/>
                </a:spcBef>
              </a:pPr>
              <a:r>
                <a:rPr lang="en-US" b="true" sz="4400" spc="752">
                  <a:solidFill>
                    <a:srgbClr val="2B4B82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2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76325" y="1114425"/>
            <a:ext cx="16135350" cy="883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b="true" sz="6399">
                <a:solidFill>
                  <a:srgbClr val="2B4B82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How to use Atavist/WordPress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7492809" y="4619809"/>
            <a:ext cx="2401669" cy="1513824"/>
            <a:chOff x="0" y="0"/>
            <a:chExt cx="3202226" cy="2018432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57150"/>
              <a:ext cx="3202226" cy="6162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919"/>
                </a:lnSpc>
              </a:pPr>
              <a:r>
                <a:rPr lang="en-US" b="true" sz="2799" spc="279" u="none">
                  <a:solidFill>
                    <a:srgbClr val="2B4B82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STEP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925271"/>
              <a:ext cx="3202226" cy="10931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en-US" b="true" sz="2400">
                  <a:solidFill>
                    <a:srgbClr val="2B4B82"/>
                  </a:solidFill>
                  <a:latin typeface="Clear Sans Medium"/>
                  <a:ea typeface="Clear Sans Medium"/>
                  <a:cs typeface="Clear Sans Medium"/>
                  <a:sym typeface="Clear Sans Medium"/>
                </a:rPr>
                <a:t>Start a new project or story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23950" y="4410627"/>
            <a:ext cx="2459408" cy="1932188"/>
            <a:chOff x="0" y="0"/>
            <a:chExt cx="3279211" cy="2576250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57150"/>
              <a:ext cx="3279211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b="true" sz="2799" spc="279">
                  <a:solidFill>
                    <a:srgbClr val="2B4B82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STEP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919681"/>
              <a:ext cx="3279211" cy="16565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en-US" b="true" sz="2400">
                  <a:solidFill>
                    <a:srgbClr val="2B4B82"/>
                  </a:solidFill>
                  <a:latin typeface="Clear Sans Medium"/>
                  <a:ea typeface="Clear Sans Medium"/>
                  <a:cs typeface="Clear Sans Medium"/>
                  <a:sym typeface="Clear Sans Medium"/>
                </a:rPr>
                <a:t>Create an account on WordPress.com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3616902" y="4255044"/>
            <a:ext cx="2459408" cy="1513824"/>
            <a:chOff x="0" y="0"/>
            <a:chExt cx="3279211" cy="2018432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-57150"/>
              <a:ext cx="3279211" cy="6162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919"/>
                </a:lnSpc>
              </a:pPr>
              <a:r>
                <a:rPr lang="en-US" b="true" sz="2799" spc="279" u="none">
                  <a:solidFill>
                    <a:srgbClr val="2B4B82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STEP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925271"/>
              <a:ext cx="3279211" cy="10931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en-US" b="true" sz="2400">
                  <a:solidFill>
                    <a:srgbClr val="2B4B82"/>
                  </a:solidFill>
                  <a:latin typeface="Clear Sans Medium"/>
                  <a:ea typeface="Clear Sans Medium"/>
                  <a:cs typeface="Clear Sans Medium"/>
                  <a:sym typeface="Clear Sans Medium"/>
                </a:rPr>
                <a:t>Create new file or upload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4396250" y="3371020"/>
            <a:ext cx="900712" cy="884024"/>
            <a:chOff x="0" y="0"/>
            <a:chExt cx="825825" cy="810524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25825" cy="810524"/>
            </a:xfrm>
            <a:custGeom>
              <a:avLst/>
              <a:gdLst/>
              <a:ahLst/>
              <a:cxnLst/>
              <a:rect r="r" b="b" t="t" l="l"/>
              <a:pathLst>
                <a:path h="810524" w="825825">
                  <a:moveTo>
                    <a:pt x="0" y="0"/>
                  </a:moveTo>
                  <a:lnTo>
                    <a:pt x="825825" y="0"/>
                  </a:lnTo>
                  <a:lnTo>
                    <a:pt x="825825" y="810524"/>
                  </a:lnTo>
                  <a:lnTo>
                    <a:pt x="0" y="810524"/>
                  </a:lnTo>
                  <a:close/>
                </a:path>
              </a:pathLst>
            </a:custGeom>
            <a:solidFill>
              <a:srgbClr val="94DDDE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76200"/>
              <a:ext cx="825825" cy="88672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6160"/>
                </a:lnSpc>
                <a:spcBef>
                  <a:spcPct val="0"/>
                </a:spcBef>
              </a:pPr>
              <a:r>
                <a:rPr lang="en-US" b="true" sz="4400" spc="752">
                  <a:solidFill>
                    <a:srgbClr val="2B4B82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91414" y="2528185"/>
            <a:ext cx="8752586" cy="4160461"/>
          </a:xfrm>
          <a:custGeom>
            <a:avLst/>
            <a:gdLst/>
            <a:ahLst/>
            <a:cxnLst/>
            <a:rect r="r" b="b" t="t" l="l"/>
            <a:pathLst>
              <a:path h="4160461" w="8752586">
                <a:moveTo>
                  <a:pt x="0" y="0"/>
                </a:moveTo>
                <a:lnTo>
                  <a:pt x="8752586" y="0"/>
                </a:lnTo>
                <a:lnTo>
                  <a:pt x="8752586" y="4160461"/>
                </a:lnTo>
                <a:lnTo>
                  <a:pt x="0" y="41604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944" r="0" b="-294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422635" y="2192738"/>
            <a:ext cx="8265661" cy="4957172"/>
          </a:xfrm>
          <a:custGeom>
            <a:avLst/>
            <a:gdLst/>
            <a:ahLst/>
            <a:cxnLst/>
            <a:rect r="r" b="b" t="t" l="l"/>
            <a:pathLst>
              <a:path h="4957172" w="8265661">
                <a:moveTo>
                  <a:pt x="0" y="0"/>
                </a:moveTo>
                <a:lnTo>
                  <a:pt x="8265662" y="0"/>
                </a:lnTo>
                <a:lnTo>
                  <a:pt x="8265662" y="4957172"/>
                </a:lnTo>
                <a:lnTo>
                  <a:pt x="0" y="49571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075" r="0" b="-23328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72528" y="300581"/>
            <a:ext cx="6563698" cy="906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29"/>
              </a:lnSpc>
            </a:pPr>
            <a:r>
              <a:rPr lang="en-US" sz="6599" b="true">
                <a:solidFill>
                  <a:srgbClr val="F7B4A7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GRAPHICS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846538" y="703744"/>
            <a:ext cx="8217084" cy="1781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498"/>
              </a:lnSpc>
            </a:pPr>
            <a:r>
              <a:rPr lang="en-US" sz="13498" b="true">
                <a:solidFill>
                  <a:srgbClr val="FFFFFF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ATAVIST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182834" y="-1921745"/>
            <a:ext cx="6755642" cy="4114800"/>
          </a:xfrm>
          <a:custGeom>
            <a:avLst/>
            <a:gdLst/>
            <a:ahLst/>
            <a:cxnLst/>
            <a:rect r="r" b="b" t="t" l="l"/>
            <a:pathLst>
              <a:path h="4114800" w="6755642">
                <a:moveTo>
                  <a:pt x="0" y="0"/>
                </a:moveTo>
                <a:lnTo>
                  <a:pt x="6755642" y="0"/>
                </a:lnTo>
                <a:lnTo>
                  <a:pt x="67556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319103" y="1790711"/>
            <a:ext cx="1194327" cy="2586142"/>
          </a:xfrm>
          <a:custGeom>
            <a:avLst/>
            <a:gdLst/>
            <a:ahLst/>
            <a:cxnLst/>
            <a:rect r="r" b="b" t="t" l="l"/>
            <a:pathLst>
              <a:path h="2586142" w="1194327">
                <a:moveTo>
                  <a:pt x="0" y="0"/>
                </a:moveTo>
                <a:lnTo>
                  <a:pt x="1194328" y="0"/>
                </a:lnTo>
                <a:lnTo>
                  <a:pt x="1194328" y="2586142"/>
                </a:lnTo>
                <a:lnTo>
                  <a:pt x="0" y="25861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636322" y="2347709"/>
            <a:ext cx="5357753" cy="5591583"/>
          </a:xfrm>
          <a:custGeom>
            <a:avLst/>
            <a:gdLst/>
            <a:ahLst/>
            <a:cxnLst/>
            <a:rect r="r" b="b" t="t" l="l"/>
            <a:pathLst>
              <a:path h="5591583" w="5357753">
                <a:moveTo>
                  <a:pt x="5357753" y="0"/>
                </a:moveTo>
                <a:lnTo>
                  <a:pt x="0" y="0"/>
                </a:lnTo>
                <a:lnTo>
                  <a:pt x="0" y="5591582"/>
                </a:lnTo>
                <a:lnTo>
                  <a:pt x="5357753" y="5591582"/>
                </a:lnTo>
                <a:lnTo>
                  <a:pt x="535775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947148" y="1264426"/>
            <a:ext cx="3144039" cy="2440918"/>
          </a:xfrm>
          <a:custGeom>
            <a:avLst/>
            <a:gdLst/>
            <a:ahLst/>
            <a:cxnLst/>
            <a:rect r="r" b="b" t="t" l="l"/>
            <a:pathLst>
              <a:path h="2440918" w="3144039">
                <a:moveTo>
                  <a:pt x="0" y="0"/>
                </a:moveTo>
                <a:lnTo>
                  <a:pt x="3144040" y="0"/>
                </a:lnTo>
                <a:lnTo>
                  <a:pt x="3144040" y="2440918"/>
                </a:lnTo>
                <a:lnTo>
                  <a:pt x="0" y="24409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71159" y="7892276"/>
            <a:ext cx="3486358" cy="4114800"/>
          </a:xfrm>
          <a:custGeom>
            <a:avLst/>
            <a:gdLst/>
            <a:ahLst/>
            <a:cxnLst/>
            <a:rect r="r" b="b" t="t" l="l"/>
            <a:pathLst>
              <a:path h="4114800" w="3486358">
                <a:moveTo>
                  <a:pt x="0" y="0"/>
                </a:moveTo>
                <a:lnTo>
                  <a:pt x="3486358" y="0"/>
                </a:lnTo>
                <a:lnTo>
                  <a:pt x="34863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994075" y="2608710"/>
            <a:ext cx="11069547" cy="5215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189"/>
              </a:lnSpc>
              <a:spcBef>
                <a:spcPct val="0"/>
              </a:spcBef>
            </a:pPr>
            <a:r>
              <a:rPr lang="en-US" b="true" sz="7799">
                <a:solidFill>
                  <a:srgbClr val="FFFFFF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Atavist was a digital publishing platform, it’s a drag-and-drop editor for creating beautiful online publication.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659703" y="5143500"/>
            <a:ext cx="6060519" cy="6652549"/>
            <a:chOff x="0" y="0"/>
            <a:chExt cx="8080692" cy="88700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66060" cy="6830128"/>
            </a:xfrm>
            <a:custGeom>
              <a:avLst/>
              <a:gdLst/>
              <a:ahLst/>
              <a:cxnLst/>
              <a:rect r="r" b="b" t="t" l="l"/>
              <a:pathLst>
                <a:path h="6830128" w="5166060">
                  <a:moveTo>
                    <a:pt x="0" y="0"/>
                  </a:moveTo>
                  <a:lnTo>
                    <a:pt x="5166060" y="0"/>
                  </a:lnTo>
                  <a:lnTo>
                    <a:pt x="5166060" y="6830128"/>
                  </a:lnTo>
                  <a:lnTo>
                    <a:pt x="0" y="68301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428290" y="1054304"/>
              <a:ext cx="5166060" cy="6830128"/>
            </a:xfrm>
            <a:custGeom>
              <a:avLst/>
              <a:gdLst/>
              <a:ahLst/>
              <a:cxnLst/>
              <a:rect r="r" b="b" t="t" l="l"/>
              <a:pathLst>
                <a:path h="6830128" w="5166060">
                  <a:moveTo>
                    <a:pt x="0" y="0"/>
                  </a:moveTo>
                  <a:lnTo>
                    <a:pt x="5166060" y="0"/>
                  </a:lnTo>
                  <a:lnTo>
                    <a:pt x="5166060" y="6830128"/>
                  </a:lnTo>
                  <a:lnTo>
                    <a:pt x="0" y="68301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2914631" y="2039937"/>
              <a:ext cx="5166060" cy="6830128"/>
            </a:xfrm>
            <a:custGeom>
              <a:avLst/>
              <a:gdLst/>
              <a:ahLst/>
              <a:cxnLst/>
              <a:rect r="r" b="b" t="t" l="l"/>
              <a:pathLst>
                <a:path h="6830128" w="5166060">
                  <a:moveTo>
                    <a:pt x="0" y="0"/>
                  </a:moveTo>
                  <a:lnTo>
                    <a:pt x="5166061" y="0"/>
                  </a:lnTo>
                  <a:lnTo>
                    <a:pt x="5166061" y="6830128"/>
                  </a:lnTo>
                  <a:lnTo>
                    <a:pt x="0" y="68301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3959366" y="0"/>
          <a:ext cx="13299934" cy="10953750"/>
        </p:xfrm>
        <a:graphic>
          <a:graphicData uri="http://schemas.openxmlformats.org/drawingml/2006/table">
            <a:tbl>
              <a:tblPr/>
              <a:tblGrid>
                <a:gridCol w="13299934"/>
              </a:tblGrid>
              <a:tr h="208916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340"/>
                        </a:lnSpc>
                        <a:defRPr/>
                      </a:pPr>
                      <a:r>
                        <a:rPr lang="en-US" sz="8100" b="true">
                          <a:solidFill>
                            <a:srgbClr val="F7B4A7"/>
                          </a:solidFill>
                          <a:latin typeface="Clear Sans Bold"/>
                          <a:ea typeface="Clear Sans Bold"/>
                          <a:cs typeface="Clear Sans Bold"/>
                          <a:sym typeface="Clear Sans Bold"/>
                        </a:rPr>
                        <a:t>FEATURES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64583">
                <a:tc>
                  <a:txBody>
                    <a:bodyPr anchor="t" rtlCol="false"/>
                    <a:lstStyle/>
                    <a:p>
                      <a:pPr algn="just" marL="1144258" indent="-572129" lvl="1">
                        <a:lnSpc>
                          <a:spcPts val="741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5299">
                          <a:solidFill>
                            <a:srgbClr val="FFFFFF"/>
                          </a:solidFill>
                          <a:latin typeface="Clear Sans"/>
                          <a:ea typeface="Clear Sans"/>
                          <a:cs typeface="Clear Sans"/>
                          <a:sym typeface="Clear Sans"/>
                          <a:hlinkClick r:id="rId8" action="ppaction://hlinksldjump"/>
                        </a:rPr>
                        <a:t>Drag-and-drop editor for ease of use.</a:t>
                      </a:r>
                      <a:endParaRPr lang="en-US" sz="1100"/>
                    </a:p>
                    <a:p>
                      <a:pPr algn="just" marL="1144258" indent="-572129" lvl="1">
                        <a:lnSpc>
                          <a:spcPts val="7419"/>
                        </a:lnSpc>
                        <a:buFont typeface="Arial"/>
                        <a:buChar char="•"/>
                      </a:pPr>
                      <a:r>
                        <a:rPr lang="en-US" sz="5299">
                          <a:solidFill>
                            <a:srgbClr val="FFFFFF"/>
                          </a:solidFill>
                          <a:latin typeface="Clear Sans"/>
                          <a:ea typeface="Clear Sans"/>
                          <a:cs typeface="Clear Sans"/>
                          <a:sym typeface="Clear Sans"/>
                          <a:hlinkClick r:id="rId8" action="ppaction://hlinksldjump"/>
                        </a:rPr>
                        <a:t>Multimedia support: Embed videos, audio, slideshows, and interactive maps. </a:t>
                      </a:r>
                    </a:p>
                    <a:p>
                      <a:pPr algn="just" marL="1144258" indent="-572129" lvl="1">
                        <a:lnSpc>
                          <a:spcPts val="7419"/>
                        </a:lnSpc>
                        <a:buFont typeface="Arial"/>
                        <a:buChar char="•"/>
                      </a:pPr>
                      <a:r>
                        <a:rPr lang="en-US" sz="5299">
                          <a:solidFill>
                            <a:srgbClr val="FFFFFF"/>
                          </a:solidFill>
                          <a:latin typeface="Clear Sans"/>
                          <a:ea typeface="Clear Sans"/>
                          <a:cs typeface="Clear Sans"/>
                          <a:sym typeface="Clear Sans"/>
                          <a:hlinkClick r:id="rId8" action="ppaction://hlinksldjump"/>
                        </a:rPr>
                        <a:t>Custom design themes for visual storytelling.</a:t>
                      </a:r>
                    </a:p>
                    <a:p>
                      <a:pPr algn="just" marL="1144258" indent="-572129" lvl="1">
                        <a:lnSpc>
                          <a:spcPts val="7419"/>
                        </a:lnSpc>
                        <a:buFont typeface="Arial"/>
                        <a:buChar char="•"/>
                      </a:pPr>
                      <a:r>
                        <a:rPr lang="en-US" sz="5299">
                          <a:solidFill>
                            <a:srgbClr val="FFFFFF"/>
                          </a:solidFill>
                          <a:latin typeface="Clear Sans"/>
                          <a:ea typeface="Clear Sans"/>
                          <a:cs typeface="Clear Sans"/>
                          <a:sym typeface="Clear Sans"/>
                          <a:hlinkClick r:id="rId8" action="ppaction://hlinksldjump"/>
                        </a:rPr>
                        <a:t>Publishing tools for writers, including collaboration features. </a:t>
                      </a:r>
                    </a:p>
                    <a:p>
                      <a:pPr algn="just">
                        <a:lnSpc>
                          <a:spcPts val="615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20420" y="8491635"/>
            <a:ext cx="4597438" cy="2842053"/>
          </a:xfrm>
          <a:custGeom>
            <a:avLst/>
            <a:gdLst/>
            <a:ahLst/>
            <a:cxnLst/>
            <a:rect r="r" b="b" t="t" l="l"/>
            <a:pathLst>
              <a:path h="2842053" w="4597438">
                <a:moveTo>
                  <a:pt x="0" y="0"/>
                </a:moveTo>
                <a:lnTo>
                  <a:pt x="4597439" y="0"/>
                </a:lnTo>
                <a:lnTo>
                  <a:pt x="4597439" y="2842052"/>
                </a:lnTo>
                <a:lnTo>
                  <a:pt x="0" y="28420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111549" y="6210923"/>
            <a:ext cx="5357753" cy="5591583"/>
          </a:xfrm>
          <a:custGeom>
            <a:avLst/>
            <a:gdLst/>
            <a:ahLst/>
            <a:cxnLst/>
            <a:rect r="r" b="b" t="t" l="l"/>
            <a:pathLst>
              <a:path h="5591583" w="5357753">
                <a:moveTo>
                  <a:pt x="0" y="0"/>
                </a:moveTo>
                <a:lnTo>
                  <a:pt x="5357752" y="0"/>
                </a:lnTo>
                <a:lnTo>
                  <a:pt x="5357752" y="5591583"/>
                </a:lnTo>
                <a:lnTo>
                  <a:pt x="0" y="55915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860976" y="844931"/>
          <a:ext cx="16398324" cy="9486900"/>
        </p:xfrm>
        <a:graphic>
          <a:graphicData uri="http://schemas.openxmlformats.org/drawingml/2006/table">
            <a:tbl>
              <a:tblPr/>
              <a:tblGrid>
                <a:gridCol w="8199162"/>
                <a:gridCol w="8199162"/>
              </a:tblGrid>
              <a:tr h="157156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720"/>
                        </a:lnSpc>
                        <a:defRPr/>
                      </a:pPr>
                      <a:r>
                        <a:rPr lang="en-US" sz="5600" b="true">
                          <a:solidFill>
                            <a:srgbClr val="2B4B82"/>
                          </a:solidFill>
                          <a:latin typeface="Clear Sans Bold"/>
                          <a:ea typeface="Clear Sans Bold"/>
                          <a:cs typeface="Clear Sans Bold"/>
                          <a:sym typeface="Clear Sans Bold"/>
                        </a:rPr>
                        <a:t>ADVANTAGES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720"/>
                        </a:lnSpc>
                        <a:defRPr/>
                      </a:pPr>
                      <a:r>
                        <a:rPr lang="en-US" sz="5600" b="true">
                          <a:solidFill>
                            <a:srgbClr val="2B4B82"/>
                          </a:solidFill>
                          <a:latin typeface="Clear Sans Bold"/>
                          <a:ea typeface="Clear Sans Bold"/>
                          <a:cs typeface="Clear Sans Bold"/>
                          <a:sym typeface="Clear Sans Bold"/>
                        </a:rPr>
                        <a:t>DISADVANTAGES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15333">
                <a:tc>
                  <a:txBody>
                    <a:bodyPr anchor="t" rtlCol="false"/>
                    <a:lstStyle/>
                    <a:p>
                      <a:pPr algn="l" marL="820412" indent="-410206" lvl="1">
                        <a:lnSpc>
                          <a:spcPts val="531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3799">
                          <a:solidFill>
                            <a:srgbClr val="2B4B82"/>
                          </a:solidFill>
                          <a:latin typeface="Clear Sans"/>
                          <a:ea typeface="Clear Sans"/>
                          <a:cs typeface="Clear Sans"/>
                          <a:sym typeface="Clear Sans"/>
                        </a:rPr>
                        <a:t>User-friendly interface: No technical or coding knowledge required. </a:t>
                      </a:r>
                      <a:endParaRPr lang="en-US" sz="1100"/>
                    </a:p>
                    <a:p>
                      <a:pPr algn="l" marL="820412" indent="-410206" lvl="1">
                        <a:lnSpc>
                          <a:spcPts val="5319"/>
                        </a:lnSpc>
                        <a:buFont typeface="Arial"/>
                        <a:buChar char="•"/>
                      </a:pPr>
                      <a:r>
                        <a:rPr lang="en-US" sz="3799">
                          <a:solidFill>
                            <a:srgbClr val="2B4B82"/>
                          </a:solidFill>
                          <a:latin typeface="Clear Sans"/>
                          <a:ea typeface="Clear Sans"/>
                          <a:cs typeface="Clear Sans"/>
                          <a:sym typeface="Clear Sans"/>
                        </a:rPr>
                        <a:t>Professional layout: Beautiful, immersive story formats. </a:t>
                      </a:r>
                    </a:p>
                    <a:p>
                      <a:pPr algn="l" marL="820412" indent="-410206" lvl="1">
                        <a:lnSpc>
                          <a:spcPts val="5319"/>
                        </a:lnSpc>
                        <a:buFont typeface="Arial"/>
                        <a:buChar char="•"/>
                      </a:pPr>
                      <a:r>
                        <a:rPr lang="en-US" sz="3799">
                          <a:solidFill>
                            <a:srgbClr val="2B4B82"/>
                          </a:solidFill>
                          <a:latin typeface="Clear Sans"/>
                          <a:ea typeface="Clear Sans"/>
                          <a:cs typeface="Clear Sans"/>
                          <a:sym typeface="Clear Sans"/>
                        </a:rPr>
                        <a:t>Multimedia integration: Rich, engaging storytelling. </a:t>
                      </a:r>
                    </a:p>
                    <a:p>
                      <a:pPr algn="l" marL="820412" indent="-410206" lvl="1">
                        <a:lnSpc>
                          <a:spcPts val="5319"/>
                        </a:lnSpc>
                        <a:buFont typeface="Arial"/>
                        <a:buChar char="•"/>
                      </a:pPr>
                      <a:r>
                        <a:rPr lang="en-US" sz="3799">
                          <a:solidFill>
                            <a:srgbClr val="2B4B82"/>
                          </a:solidFill>
                          <a:latin typeface="Clear Sans"/>
                          <a:ea typeface="Clear Sans"/>
                          <a:cs typeface="Clear Sans"/>
                          <a:sym typeface="Clear Sans"/>
                        </a:rPr>
                        <a:t>Fast publishing: Ideal for longform journalism, e-books, and portfolios. </a:t>
                      </a:r>
                    </a:p>
                  </a:txBody>
                  <a:tcPr marL="190500" marR="190500" marT="190500" marB="190500" anchor="t">
                    <a:lnL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820412" indent="-410206" lvl="1">
                        <a:lnSpc>
                          <a:spcPts val="531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3799">
                          <a:solidFill>
                            <a:srgbClr val="2B4B82"/>
                          </a:solidFill>
                          <a:latin typeface="Clear Sans"/>
                          <a:ea typeface="Clear Sans"/>
                          <a:cs typeface="Clear Sans"/>
                          <a:sym typeface="Clear Sans"/>
                        </a:rPr>
                        <a:t>Now defunct as a standalone service: Fully integrated into WordPress.com. </a:t>
                      </a:r>
                      <a:endParaRPr lang="en-US" sz="1100"/>
                    </a:p>
                    <a:p>
                      <a:pPr algn="l" marL="820412" indent="-410206" lvl="1">
                        <a:lnSpc>
                          <a:spcPts val="5319"/>
                        </a:lnSpc>
                        <a:buFont typeface="Arial"/>
                        <a:buChar char="•"/>
                      </a:pPr>
                      <a:r>
                        <a:rPr lang="en-US" sz="3799">
                          <a:solidFill>
                            <a:srgbClr val="2B4B82"/>
                          </a:solidFill>
                          <a:latin typeface="Clear Sans"/>
                          <a:ea typeface="Clear Sans"/>
                          <a:cs typeface="Clear Sans"/>
                          <a:sym typeface="Clear Sans"/>
                        </a:rPr>
                        <a:t>Limited control compared to full web development platforms. </a:t>
                      </a:r>
                    </a:p>
                    <a:p>
                      <a:pPr algn="l" marL="820412" indent="-410206" lvl="1">
                        <a:lnSpc>
                          <a:spcPts val="5319"/>
                        </a:lnSpc>
                        <a:buFont typeface="Arial"/>
                        <a:buChar char="•"/>
                      </a:pPr>
                      <a:r>
                        <a:rPr lang="en-US" sz="3799">
                          <a:solidFill>
                            <a:srgbClr val="2B4B82"/>
                          </a:solidFill>
                          <a:latin typeface="Clear Sans"/>
                          <a:ea typeface="Clear Sans"/>
                          <a:cs typeface="Clear Sans"/>
                          <a:sym typeface="Clear Sans"/>
                        </a:rPr>
                        <a:t>Subscription costs (when it was active) for premium features. </a:t>
                      </a:r>
                    </a:p>
                    <a:p>
                      <a:pPr algn="l" marL="820412" indent="-410206" lvl="1">
                        <a:lnSpc>
                          <a:spcPts val="5319"/>
                        </a:lnSpc>
                        <a:buFont typeface="Arial"/>
                        <a:buChar char="•"/>
                      </a:pPr>
                      <a:r>
                        <a:rPr lang="en-US" sz="3799">
                          <a:solidFill>
                            <a:srgbClr val="2B4B82"/>
                          </a:solidFill>
                          <a:latin typeface="Clear Sans"/>
                          <a:ea typeface="Clear Sans"/>
                          <a:cs typeface="Clear Sans"/>
                          <a:sym typeface="Clear Sans"/>
                        </a:rPr>
                        <a:t>Dependency on the platform: No longer supported as an individual tool</a:t>
                      </a:r>
                    </a:p>
                  </a:txBody>
                  <a:tcPr marL="190500" marR="190500" marT="190500" marB="190500" anchor="t">
                    <a:lnL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2804010" y="3798744"/>
            <a:ext cx="2530900" cy="28575"/>
          </a:xfrm>
          <a:prstGeom prst="line">
            <a:avLst/>
          </a:prstGeom>
          <a:ln cap="flat" w="28575">
            <a:solidFill>
              <a:srgbClr val="31356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6235623" y="3798744"/>
            <a:ext cx="2362771" cy="28575"/>
          </a:xfrm>
          <a:prstGeom prst="line">
            <a:avLst/>
          </a:prstGeom>
          <a:ln cap="flat" w="28575">
            <a:solidFill>
              <a:srgbClr val="31356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9499106" y="3798744"/>
            <a:ext cx="2657273" cy="28575"/>
          </a:xfrm>
          <a:prstGeom prst="line">
            <a:avLst/>
          </a:prstGeom>
          <a:ln cap="flat" w="28575">
            <a:solidFill>
              <a:srgbClr val="31356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3057092" y="3798744"/>
            <a:ext cx="2426898" cy="28575"/>
          </a:xfrm>
          <a:prstGeom prst="line">
            <a:avLst/>
          </a:prstGeom>
          <a:ln cap="flat" w="28575">
            <a:solidFill>
              <a:srgbClr val="31356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903298" y="3371020"/>
            <a:ext cx="900712" cy="884024"/>
            <a:chOff x="0" y="0"/>
            <a:chExt cx="825825" cy="81052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25825" cy="810524"/>
            </a:xfrm>
            <a:custGeom>
              <a:avLst/>
              <a:gdLst/>
              <a:ahLst/>
              <a:cxnLst/>
              <a:rect r="r" b="b" t="t" l="l"/>
              <a:pathLst>
                <a:path h="810524" w="825825">
                  <a:moveTo>
                    <a:pt x="0" y="0"/>
                  </a:moveTo>
                  <a:lnTo>
                    <a:pt x="825825" y="0"/>
                  </a:lnTo>
                  <a:lnTo>
                    <a:pt x="825825" y="810524"/>
                  </a:lnTo>
                  <a:lnTo>
                    <a:pt x="0" y="810524"/>
                  </a:lnTo>
                  <a:close/>
                </a:path>
              </a:pathLst>
            </a:custGeom>
            <a:solidFill>
              <a:srgbClr val="94DDD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825825" cy="88672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6160"/>
                </a:lnSpc>
                <a:spcBef>
                  <a:spcPct val="0"/>
                </a:spcBef>
              </a:pPr>
              <a:r>
                <a:rPr lang="en-US" b="true" sz="4400" spc="752" u="none">
                  <a:solidFill>
                    <a:srgbClr val="2B4B82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1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298471" y="3371020"/>
            <a:ext cx="900712" cy="884024"/>
            <a:chOff x="0" y="0"/>
            <a:chExt cx="825825" cy="81052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25825" cy="810524"/>
            </a:xfrm>
            <a:custGeom>
              <a:avLst/>
              <a:gdLst/>
              <a:ahLst/>
              <a:cxnLst/>
              <a:rect r="r" b="b" t="t" l="l"/>
              <a:pathLst>
                <a:path h="810524" w="825825">
                  <a:moveTo>
                    <a:pt x="0" y="0"/>
                  </a:moveTo>
                  <a:lnTo>
                    <a:pt x="825825" y="0"/>
                  </a:lnTo>
                  <a:lnTo>
                    <a:pt x="825825" y="810524"/>
                  </a:lnTo>
                  <a:lnTo>
                    <a:pt x="0" y="810524"/>
                  </a:lnTo>
                  <a:close/>
                </a:path>
              </a:pathLst>
            </a:custGeom>
            <a:solidFill>
              <a:srgbClr val="94DDDE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825825" cy="88672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6160"/>
                </a:lnSpc>
                <a:spcBef>
                  <a:spcPct val="0"/>
                </a:spcBef>
              </a:pPr>
              <a:r>
                <a:rPr lang="en-US" b="true" sz="4400" spc="752">
                  <a:solidFill>
                    <a:srgbClr val="2B4B82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2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76325" y="1114425"/>
            <a:ext cx="16135350" cy="883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b="true" sz="6399">
                <a:solidFill>
                  <a:srgbClr val="2B4B82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How to use Atavist/WordPress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4547992" y="4410627"/>
            <a:ext cx="2401669" cy="1513824"/>
            <a:chOff x="0" y="0"/>
            <a:chExt cx="3202226" cy="2018432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57150"/>
              <a:ext cx="3202226" cy="6162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919"/>
                </a:lnSpc>
              </a:pPr>
              <a:r>
                <a:rPr lang="en-US" b="true" sz="2799" spc="279" u="none">
                  <a:solidFill>
                    <a:srgbClr val="2B4B82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STEP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925271"/>
              <a:ext cx="3202226" cy="10931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en-US" b="true" sz="2400">
                  <a:solidFill>
                    <a:srgbClr val="2B4B82"/>
                  </a:solidFill>
                  <a:latin typeface="Clear Sans Medium"/>
                  <a:ea typeface="Clear Sans Medium"/>
                  <a:cs typeface="Clear Sans Medium"/>
                  <a:sym typeface="Clear Sans Medium"/>
                </a:rPr>
                <a:t>Start a new project or story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123950" y="4410627"/>
            <a:ext cx="2459408" cy="1932188"/>
            <a:chOff x="0" y="0"/>
            <a:chExt cx="3279211" cy="2576250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-57150"/>
              <a:ext cx="3279211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b="true" sz="2799" spc="279">
                  <a:solidFill>
                    <a:srgbClr val="2B4B82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STEP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919681"/>
              <a:ext cx="3279211" cy="16565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en-US" b="true" sz="2400">
                  <a:solidFill>
                    <a:srgbClr val="2B4B82"/>
                  </a:solidFill>
                  <a:latin typeface="Clear Sans Medium"/>
                  <a:ea typeface="Clear Sans Medium"/>
                  <a:cs typeface="Clear Sans Medium"/>
                  <a:sym typeface="Clear Sans Medium"/>
                </a:rPr>
                <a:t>Create an account on WordPress.com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7914296" y="4416496"/>
            <a:ext cx="2459408" cy="2781492"/>
            <a:chOff x="0" y="0"/>
            <a:chExt cx="3279211" cy="3708656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-57150"/>
              <a:ext cx="3279211" cy="6162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919"/>
                </a:lnSpc>
              </a:pPr>
              <a:r>
                <a:rPr lang="en-US" b="true" sz="2799" spc="279" u="none">
                  <a:solidFill>
                    <a:srgbClr val="2B4B82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STEP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925271"/>
              <a:ext cx="3279211" cy="27833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en-US" b="true" sz="2400">
                  <a:solidFill>
                    <a:srgbClr val="2B4B82"/>
                  </a:solidFill>
                  <a:latin typeface="Clear Sans Medium"/>
                  <a:ea typeface="Clear Sans Medium"/>
                  <a:cs typeface="Clear Sans Medium"/>
                  <a:sym typeface="Clear Sans Medium"/>
                </a:rPr>
                <a:t>Add text box, images, video, and other media via the drag-and drop editor.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1198856" y="4416496"/>
            <a:ext cx="2680634" cy="1936380"/>
            <a:chOff x="0" y="0"/>
            <a:chExt cx="3574179" cy="2581840"/>
          </a:xfrm>
        </p:grpSpPr>
        <p:sp>
          <p:nvSpPr>
            <p:cNvPr name="TextBox 23" id="23"/>
            <p:cNvSpPr txBox="true"/>
            <p:nvPr/>
          </p:nvSpPr>
          <p:spPr>
            <a:xfrm rot="0">
              <a:off x="0" y="-57150"/>
              <a:ext cx="3574179" cy="6162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919"/>
                </a:lnSpc>
              </a:pPr>
              <a:r>
                <a:rPr lang="en-US" b="true" sz="2799" spc="279" u="none">
                  <a:solidFill>
                    <a:srgbClr val="2B4B82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STEP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0" y="925271"/>
              <a:ext cx="3574179" cy="16565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en-US" b="true" sz="2400">
                  <a:solidFill>
                    <a:srgbClr val="2B4B82"/>
                  </a:solidFill>
                  <a:latin typeface="Clear Sans Medium"/>
                  <a:ea typeface="Clear Sans Medium"/>
                  <a:cs typeface="Clear Sans Medium"/>
                  <a:sym typeface="Clear Sans Medium"/>
                </a:rPr>
                <a:t>Customize layout and design using pre-et themes.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4521558" y="4410627"/>
            <a:ext cx="2825576" cy="3204048"/>
            <a:chOff x="0" y="0"/>
            <a:chExt cx="3767435" cy="4272064"/>
          </a:xfrm>
        </p:grpSpPr>
        <p:sp>
          <p:nvSpPr>
            <p:cNvPr name="TextBox 26" id="26"/>
            <p:cNvSpPr txBox="true"/>
            <p:nvPr/>
          </p:nvSpPr>
          <p:spPr>
            <a:xfrm rot="0">
              <a:off x="0" y="-57150"/>
              <a:ext cx="3767435" cy="6162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919"/>
                </a:lnSpc>
              </a:pPr>
              <a:r>
                <a:rPr lang="en-US" b="true" sz="2799" spc="279" u="none">
                  <a:solidFill>
                    <a:srgbClr val="2B4B82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STEP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0" y="925271"/>
              <a:ext cx="3767435" cy="33467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en-US" b="true" sz="2400">
                  <a:solidFill>
                    <a:srgbClr val="2B4B82"/>
                  </a:solidFill>
                  <a:latin typeface="Clear Sans Medium"/>
                  <a:ea typeface="Clear Sans Medium"/>
                  <a:cs typeface="Clear Sans Medium"/>
                  <a:sym typeface="Clear Sans Medium"/>
                </a:rPr>
                <a:t>Preview and publih directly online, and</a:t>
              </a:r>
            </a:p>
            <a:p>
              <a:pPr algn="ctr">
                <a:lnSpc>
                  <a:spcPts val="3360"/>
                </a:lnSpc>
              </a:pPr>
              <a:r>
                <a:rPr lang="en-US" b="true" sz="2400">
                  <a:solidFill>
                    <a:srgbClr val="2B4B82"/>
                  </a:solidFill>
                  <a:latin typeface="Clear Sans Medium"/>
                  <a:ea typeface="Clear Sans Medium"/>
                  <a:cs typeface="Clear Sans Medium"/>
                  <a:sym typeface="Clear Sans Medium"/>
                </a:rPr>
                <a:t>Share your wprk via social media or embed it on websites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8693644" y="3371020"/>
            <a:ext cx="900712" cy="884024"/>
            <a:chOff x="0" y="0"/>
            <a:chExt cx="825825" cy="810524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25825" cy="810524"/>
            </a:xfrm>
            <a:custGeom>
              <a:avLst/>
              <a:gdLst/>
              <a:ahLst/>
              <a:cxnLst/>
              <a:rect r="r" b="b" t="t" l="l"/>
              <a:pathLst>
                <a:path h="810524" w="825825">
                  <a:moveTo>
                    <a:pt x="0" y="0"/>
                  </a:moveTo>
                  <a:lnTo>
                    <a:pt x="825825" y="0"/>
                  </a:lnTo>
                  <a:lnTo>
                    <a:pt x="825825" y="810524"/>
                  </a:lnTo>
                  <a:lnTo>
                    <a:pt x="0" y="810524"/>
                  </a:lnTo>
                  <a:close/>
                </a:path>
              </a:pathLst>
            </a:custGeom>
            <a:solidFill>
              <a:srgbClr val="94DDDE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76200"/>
              <a:ext cx="825825" cy="88672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6160"/>
                </a:lnSpc>
                <a:spcBef>
                  <a:spcPct val="0"/>
                </a:spcBef>
              </a:pPr>
              <a:r>
                <a:rPr lang="en-US" b="true" sz="4400" spc="752">
                  <a:solidFill>
                    <a:srgbClr val="2B4B82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3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2088817" y="3371020"/>
            <a:ext cx="900712" cy="884024"/>
            <a:chOff x="0" y="0"/>
            <a:chExt cx="825825" cy="810524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25825" cy="810524"/>
            </a:xfrm>
            <a:custGeom>
              <a:avLst/>
              <a:gdLst/>
              <a:ahLst/>
              <a:cxnLst/>
              <a:rect r="r" b="b" t="t" l="l"/>
              <a:pathLst>
                <a:path h="810524" w="825825">
                  <a:moveTo>
                    <a:pt x="0" y="0"/>
                  </a:moveTo>
                  <a:lnTo>
                    <a:pt x="825825" y="0"/>
                  </a:lnTo>
                  <a:lnTo>
                    <a:pt x="825825" y="810524"/>
                  </a:lnTo>
                  <a:lnTo>
                    <a:pt x="0" y="810524"/>
                  </a:lnTo>
                  <a:close/>
                </a:path>
              </a:pathLst>
            </a:custGeom>
            <a:solidFill>
              <a:srgbClr val="94DDDE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76200"/>
              <a:ext cx="825825" cy="88672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6160"/>
                </a:lnSpc>
                <a:spcBef>
                  <a:spcPct val="0"/>
                </a:spcBef>
              </a:pPr>
              <a:r>
                <a:rPr lang="en-US" b="true" sz="4400" spc="752">
                  <a:solidFill>
                    <a:srgbClr val="2B4B82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4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5483990" y="3371020"/>
            <a:ext cx="900712" cy="884024"/>
            <a:chOff x="0" y="0"/>
            <a:chExt cx="825825" cy="810524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25825" cy="810524"/>
            </a:xfrm>
            <a:custGeom>
              <a:avLst/>
              <a:gdLst/>
              <a:ahLst/>
              <a:cxnLst/>
              <a:rect r="r" b="b" t="t" l="l"/>
              <a:pathLst>
                <a:path h="810524" w="825825">
                  <a:moveTo>
                    <a:pt x="0" y="0"/>
                  </a:moveTo>
                  <a:lnTo>
                    <a:pt x="825825" y="0"/>
                  </a:lnTo>
                  <a:lnTo>
                    <a:pt x="825825" y="810524"/>
                  </a:lnTo>
                  <a:lnTo>
                    <a:pt x="0" y="810524"/>
                  </a:lnTo>
                  <a:close/>
                </a:path>
              </a:pathLst>
            </a:custGeom>
            <a:solidFill>
              <a:srgbClr val="94DDDE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76200"/>
              <a:ext cx="825825" cy="88672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6160"/>
                </a:lnSpc>
                <a:spcBef>
                  <a:spcPct val="0"/>
                </a:spcBef>
              </a:pPr>
              <a:r>
                <a:rPr lang="en-US" b="true" sz="4400" spc="752">
                  <a:solidFill>
                    <a:srgbClr val="2B4B82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5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DAGll-shA2o</dc:identifier>
  <dcterms:modified xsi:type="dcterms:W3CDTF">2011-08-01T06:04:30Z</dcterms:modified>
  <cp:revision>1</cp:revision>
  <dc:title>Technology in Education Technology Presentation in Blue Peach Illustrative Style</dc:title>
</cp:coreProperties>
</file>