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령운" initials="김령" lastIdx="1" clrIdx="0">
    <p:extLst>
      <p:ext uri="{19B8F6BF-5375-455C-9EA6-DF929625EA0E}">
        <p15:presenceInfo xmlns:p15="http://schemas.microsoft.com/office/powerpoint/2012/main" userId="03ae4f24712ebf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58" autoAdjust="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outlineViewPr>
    <p:cViewPr>
      <p:scale>
        <a:sx n="33" d="100"/>
        <a:sy n="33" d="100"/>
      </p:scale>
      <p:origin x="0" y="-1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6T21:32:39.93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2314-3E05-4BCF-B2F7-F410B3635AE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7FBB8-0633-409A-85EF-EC6C934A2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7FBB8-0633-409A-85EF-EC6C934A29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6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7FBB8-0633-409A-85EF-EC6C934A29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7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3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4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2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8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7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1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5AA5-9196-4B97-B83E-9813DEFDD8C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52D702-1F5E-47E7-9B47-7DE99ACC19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847398-F259-40B5-B688-CC8C1DCC9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2D Game Programming</a:t>
            </a:r>
            <a:br>
              <a:rPr lang="en-US" altLang="ko-KR" b="1" dirty="0"/>
            </a:br>
            <a:r>
              <a:rPr lang="en-US" altLang="ko-KR" b="1" dirty="0"/>
              <a:t>1</a:t>
            </a:r>
            <a:r>
              <a:rPr lang="ko-KR" altLang="en-US" b="1" dirty="0"/>
              <a:t>차 발표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1750DCE-69B4-4C12-82CA-BF7D2911D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2014182048 </a:t>
            </a:r>
            <a:r>
              <a:rPr lang="ko-KR" altLang="en-US" sz="3200" b="1" dirty="0"/>
              <a:t>김령운</a:t>
            </a:r>
          </a:p>
        </p:txBody>
      </p:sp>
    </p:spTree>
    <p:extLst>
      <p:ext uri="{BB962C8B-B14F-4D97-AF65-F5344CB8AC3E}">
        <p14:creationId xmlns:p14="http://schemas.microsoft.com/office/powerpoint/2010/main" val="35874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08B9FA-DD5B-4674-AD6B-0842F45F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28FBFE-F2C4-4417-847A-22CCCA8D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게임 컨셉</a:t>
            </a:r>
            <a:endParaRPr lang="en-US" altLang="ko-KR" sz="3600" dirty="0"/>
          </a:p>
          <a:p>
            <a:r>
              <a:rPr lang="ko-KR" altLang="en-US" sz="3600" dirty="0"/>
              <a:t>메인 화면 구성</a:t>
            </a:r>
            <a:endParaRPr lang="en-US" altLang="ko-KR" sz="3600" dirty="0"/>
          </a:p>
          <a:p>
            <a:r>
              <a:rPr lang="ko-KR" altLang="en-US" sz="3600" dirty="0"/>
              <a:t>예상 게임 실행 흐름</a:t>
            </a:r>
            <a:endParaRPr lang="en-US" altLang="ko-KR" sz="3600" dirty="0"/>
          </a:p>
          <a:p>
            <a:r>
              <a:rPr lang="ko-KR" altLang="en-US" sz="3600" dirty="0"/>
              <a:t>게임 개발 범위</a:t>
            </a:r>
            <a:endParaRPr lang="en-US" altLang="ko-KR" sz="3600" dirty="0"/>
          </a:p>
          <a:p>
            <a:r>
              <a:rPr lang="ko-KR" altLang="en-US" sz="3600" dirty="0"/>
              <a:t>개발 일정 </a:t>
            </a:r>
            <a:r>
              <a:rPr lang="en-US" altLang="ko-KR" sz="3600" dirty="0"/>
              <a:t>/ </a:t>
            </a:r>
            <a:r>
              <a:rPr lang="ko-KR" altLang="en-US" sz="3600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1317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C56A44-A26B-4CBC-9C62-1D4322A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게임 컨셉 </a:t>
            </a:r>
            <a:r>
              <a:rPr lang="en-US" altLang="ko-KR" sz="3600" b="1" dirty="0"/>
              <a:t>( </a:t>
            </a:r>
            <a:r>
              <a:rPr lang="ko-KR" altLang="en-US" sz="3600" b="1" dirty="0"/>
              <a:t>게임 제목 </a:t>
            </a:r>
            <a:r>
              <a:rPr lang="en-US" altLang="ko-KR" sz="3600" b="1" dirty="0"/>
              <a:t>: Dark Cave 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DBAC96E-E32D-4D7E-9690-EEC23BB6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09" y="1392235"/>
            <a:ext cx="11617002" cy="1571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sz="2800" b="1" dirty="0"/>
              <a:t>1x1</a:t>
            </a:r>
            <a:r>
              <a:rPr lang="ko-KR" altLang="en-US" sz="2800" b="1" dirty="0"/>
              <a:t> 블록으로 이루어져 있는 던전을 탐색하며 생존해서 던전을 탈출하는 게임</a:t>
            </a:r>
            <a:endParaRPr lang="en-US" altLang="ko-KR" sz="2800" b="1" dirty="0"/>
          </a:p>
          <a:p>
            <a:r>
              <a:rPr lang="ko-KR" altLang="en-US" sz="2800" b="1" dirty="0"/>
              <a:t>던전 내의 아이템으로 생존에 필요한 요소 </a:t>
            </a:r>
            <a:r>
              <a:rPr lang="ko-KR" altLang="en-US" sz="2800" b="1" dirty="0" smtClean="0"/>
              <a:t>제작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A54798B-C0EF-413B-8F4B-5E6C98E3C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9" y="3054096"/>
            <a:ext cx="5661416" cy="2844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137B3F-398A-4674-BADA-87CF2DBA45E5}"/>
              </a:ext>
            </a:extLst>
          </p:cNvPr>
          <p:cNvSpPr txBox="1"/>
          <p:nvPr/>
        </p:nvSpPr>
        <p:spPr>
          <a:xfrm>
            <a:off x="6294775" y="3054096"/>
            <a:ext cx="5745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어려운 생존 난이도로 </a:t>
            </a:r>
            <a:r>
              <a:rPr lang="en-US" altLang="ko-KR" sz="2400" b="1" dirty="0"/>
              <a:t>Player</a:t>
            </a:r>
            <a:r>
              <a:rPr lang="ko-KR" altLang="en-US" sz="2400" b="1" dirty="0"/>
              <a:t>의 도전의식을 자극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던전 탈출의 동기부여를 위해 끊임없이 캐릭터에게 위기가 찾아오고 </a:t>
            </a:r>
            <a:r>
              <a:rPr lang="en-US" altLang="ko-KR" sz="2400" b="1" dirty="0"/>
              <a:t>Player</a:t>
            </a:r>
            <a:r>
              <a:rPr lang="ko-KR" altLang="en-US" sz="2400" b="1" dirty="0"/>
              <a:t>가 이를 해결 해 나가면서 게임 플레이에 성취감을 느끼게 </a:t>
            </a:r>
            <a:r>
              <a:rPr lang="ko-KR" altLang="en-US" sz="2400" b="1" dirty="0" err="1"/>
              <a:t>해줌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D5211-1058-4D78-A46F-BE01A1ECE43B}"/>
              </a:ext>
            </a:extLst>
          </p:cNvPr>
          <p:cNvSpPr txBox="1"/>
          <p:nvPr/>
        </p:nvSpPr>
        <p:spPr>
          <a:xfrm>
            <a:off x="274320" y="5822636"/>
            <a:ext cx="64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사진출처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200" dirty="0"/>
              <a:t>http://www.thisisgame.com/mh4/tboard/?n=157969&amp;board=37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1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0612433-3CE7-4B82-BAF2-03316A2778B2}"/>
              </a:ext>
            </a:extLst>
          </p:cNvPr>
          <p:cNvSpPr/>
          <p:nvPr/>
        </p:nvSpPr>
        <p:spPr>
          <a:xfrm>
            <a:off x="1690256" y="1025236"/>
            <a:ext cx="8589818" cy="5486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214EA5E-5DC8-4F83-BC08-3160369B19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" r="55879" b="-1"/>
          <a:stretch/>
        </p:blipFill>
        <p:spPr>
          <a:xfrm>
            <a:off x="3117403" y="1479862"/>
            <a:ext cx="6277772" cy="459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1A3609-3D75-496A-8B70-F9C7EA929809}"/>
              </a:ext>
            </a:extLst>
          </p:cNvPr>
          <p:cNvSpPr txBox="1"/>
          <p:nvPr/>
        </p:nvSpPr>
        <p:spPr>
          <a:xfrm>
            <a:off x="535490" y="264646"/>
            <a:ext cx="737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메인 화면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50DD168-A385-4C0C-80A8-C644DAABB5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t="85956" r="75739" b="8646"/>
          <a:stretch/>
        </p:blipFill>
        <p:spPr>
          <a:xfrm>
            <a:off x="5301673" y="5978606"/>
            <a:ext cx="3485115" cy="470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4D68BBA-A89B-4937-B706-DF836B226C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35" b="57180"/>
          <a:stretch/>
        </p:blipFill>
        <p:spPr>
          <a:xfrm>
            <a:off x="8312245" y="4540459"/>
            <a:ext cx="2060535" cy="2165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3BD5210-616D-414C-B3C2-F3F4F91D49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9" t="85956" r="58055" b="8646"/>
          <a:stretch/>
        </p:blipFill>
        <p:spPr>
          <a:xfrm>
            <a:off x="3446310" y="5949985"/>
            <a:ext cx="1736437" cy="470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ED431D2-A463-4DFB-9B13-D75362483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2" t="23455" r="54848" b="39926"/>
          <a:stretch/>
        </p:blipFill>
        <p:spPr>
          <a:xfrm>
            <a:off x="9432602" y="1118628"/>
            <a:ext cx="757381" cy="20928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C1D331A-AC4D-49A3-A312-4A4E0FA9E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9" t="72167" r="13574" b="345"/>
          <a:stretch/>
        </p:blipFill>
        <p:spPr>
          <a:xfrm>
            <a:off x="1690255" y="5000464"/>
            <a:ext cx="1637129" cy="15110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55985D4-9746-469B-9071-B56B3032A935}"/>
              </a:ext>
            </a:extLst>
          </p:cNvPr>
          <p:cNvSpPr txBox="1"/>
          <p:nvPr/>
        </p:nvSpPr>
        <p:spPr>
          <a:xfrm>
            <a:off x="8451675" y="1079334"/>
            <a:ext cx="105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Day 1         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3783ECB-A58B-4244-812C-C5081BA094FF}"/>
              </a:ext>
            </a:extLst>
          </p:cNvPr>
          <p:cNvSpPr txBox="1"/>
          <p:nvPr/>
        </p:nvSpPr>
        <p:spPr>
          <a:xfrm>
            <a:off x="2993729" y="1079334"/>
            <a:ext cx="280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Stage 1 – Dark Cave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108C709-F562-4E42-873B-60F6360DFC42}"/>
              </a:ext>
            </a:extLst>
          </p:cNvPr>
          <p:cNvSpPr txBox="1"/>
          <p:nvPr/>
        </p:nvSpPr>
        <p:spPr>
          <a:xfrm>
            <a:off x="1822785" y="3763941"/>
            <a:ext cx="11709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포만감 </a:t>
            </a:r>
            <a:r>
              <a:rPr lang="en-US" altLang="ko-KR" sz="1200" dirty="0">
                <a:solidFill>
                  <a:schemeClr val="bg1"/>
                </a:solidFill>
              </a:rPr>
              <a:t>-1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정신력</a:t>
            </a:r>
            <a:r>
              <a:rPr lang="en-US" altLang="ko-KR" sz="1200" dirty="0">
                <a:solidFill>
                  <a:schemeClr val="bg1"/>
                </a:solidFill>
              </a:rPr>
              <a:t> -2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몬스터 발견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11B292F-17F1-4214-9BE9-BDE6E9CB7858}"/>
              </a:ext>
            </a:extLst>
          </p:cNvPr>
          <p:cNvSpPr txBox="1"/>
          <p:nvPr/>
        </p:nvSpPr>
        <p:spPr>
          <a:xfrm>
            <a:off x="1822784" y="4151370"/>
            <a:ext cx="117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캐릭터가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무서워 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설명선: 오른쪽 화살표 21">
            <a:extLst>
              <a:ext uri="{FF2B5EF4-FFF2-40B4-BE49-F238E27FC236}">
                <a16:creationId xmlns:a16="http://schemas.microsoft.com/office/drawing/2014/main" xmlns="" id="{7F571451-A10B-4635-B2BD-BE0C7440BB1C}"/>
              </a:ext>
            </a:extLst>
          </p:cNvPr>
          <p:cNvSpPr/>
          <p:nvPr/>
        </p:nvSpPr>
        <p:spPr>
          <a:xfrm>
            <a:off x="136082" y="3143195"/>
            <a:ext cx="2019959" cy="1474024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게임 정보 로그</a:t>
            </a:r>
          </a:p>
        </p:txBody>
      </p:sp>
      <p:sp>
        <p:nvSpPr>
          <p:cNvPr id="23" name="설명선: 오른쪽 화살표 22">
            <a:extLst>
              <a:ext uri="{FF2B5EF4-FFF2-40B4-BE49-F238E27FC236}">
                <a16:creationId xmlns:a16="http://schemas.microsoft.com/office/drawing/2014/main" xmlns="" id="{0F8E82CD-EEEA-4C24-A1DD-FF5B85074507}"/>
              </a:ext>
            </a:extLst>
          </p:cNvPr>
          <p:cNvSpPr/>
          <p:nvPr/>
        </p:nvSpPr>
        <p:spPr>
          <a:xfrm>
            <a:off x="127148" y="4988607"/>
            <a:ext cx="2221605" cy="1366835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미니 맵</a:t>
            </a:r>
          </a:p>
        </p:txBody>
      </p:sp>
      <p:sp>
        <p:nvSpPr>
          <p:cNvPr id="24" name="설명선: 오른쪽 화살표 23">
            <a:extLst>
              <a:ext uri="{FF2B5EF4-FFF2-40B4-BE49-F238E27FC236}">
                <a16:creationId xmlns:a16="http://schemas.microsoft.com/office/drawing/2014/main" xmlns="" id="{4C354783-4BCA-4BB4-B7E7-CDBC70749C92}"/>
              </a:ext>
            </a:extLst>
          </p:cNvPr>
          <p:cNvSpPr/>
          <p:nvPr/>
        </p:nvSpPr>
        <p:spPr>
          <a:xfrm flipH="1">
            <a:off x="9518849" y="1093509"/>
            <a:ext cx="2637982" cy="1542453"/>
          </a:xfrm>
          <a:prstGeom prst="rightArrowCallout">
            <a:avLst>
              <a:gd name="adj1" fmla="val 27325"/>
              <a:gd name="adj2" fmla="val 22675"/>
              <a:gd name="adj3" fmla="val 28487"/>
              <a:gd name="adj4" fmla="val 6735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게임 설정</a:t>
            </a:r>
            <a:endParaRPr lang="en-US" altLang="ko-KR" sz="2800" b="1" dirty="0"/>
          </a:p>
          <a:p>
            <a:pPr algn="ctr"/>
            <a:r>
              <a:rPr lang="ko-KR" altLang="en-US" sz="2800" b="1" dirty="0" smtClean="0"/>
              <a:t>조합법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가방</a:t>
            </a:r>
          </a:p>
        </p:txBody>
      </p:sp>
      <p:sp>
        <p:nvSpPr>
          <p:cNvPr id="25" name="설명선: 아래쪽 화살표 24">
            <a:extLst>
              <a:ext uri="{FF2B5EF4-FFF2-40B4-BE49-F238E27FC236}">
                <a16:creationId xmlns:a16="http://schemas.microsoft.com/office/drawing/2014/main" xmlns="" id="{3A8788E8-6AB4-4A76-83BD-A4BFD5574CE1}"/>
              </a:ext>
            </a:extLst>
          </p:cNvPr>
          <p:cNvSpPr/>
          <p:nvPr/>
        </p:nvSpPr>
        <p:spPr>
          <a:xfrm>
            <a:off x="3446310" y="437065"/>
            <a:ext cx="1624454" cy="673790"/>
          </a:xfrm>
          <a:prstGeom prst="down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스테이지</a:t>
            </a:r>
          </a:p>
        </p:txBody>
      </p:sp>
      <p:sp>
        <p:nvSpPr>
          <p:cNvPr id="26" name="설명선: 아래쪽 화살표 25">
            <a:extLst>
              <a:ext uri="{FF2B5EF4-FFF2-40B4-BE49-F238E27FC236}">
                <a16:creationId xmlns:a16="http://schemas.microsoft.com/office/drawing/2014/main" xmlns="" id="{A655B909-49D3-4CC4-BA76-9AAD685B9287}"/>
              </a:ext>
            </a:extLst>
          </p:cNvPr>
          <p:cNvSpPr/>
          <p:nvPr/>
        </p:nvSpPr>
        <p:spPr>
          <a:xfrm>
            <a:off x="3394196" y="5000464"/>
            <a:ext cx="1495552" cy="1215414"/>
          </a:xfrm>
          <a:prstGeom prst="down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조합 책</a:t>
            </a:r>
          </a:p>
        </p:txBody>
      </p:sp>
      <p:sp>
        <p:nvSpPr>
          <p:cNvPr id="27" name="설명선: 아래쪽 화살표 26">
            <a:extLst>
              <a:ext uri="{FF2B5EF4-FFF2-40B4-BE49-F238E27FC236}">
                <a16:creationId xmlns:a16="http://schemas.microsoft.com/office/drawing/2014/main" xmlns="" id="{F3BE9451-43AD-4AD3-8671-9C819EDCDB96}"/>
              </a:ext>
            </a:extLst>
          </p:cNvPr>
          <p:cNvSpPr/>
          <p:nvPr/>
        </p:nvSpPr>
        <p:spPr>
          <a:xfrm>
            <a:off x="7125522" y="5124224"/>
            <a:ext cx="1645982" cy="1104199"/>
          </a:xfrm>
          <a:prstGeom prst="down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아이템</a:t>
            </a:r>
          </a:p>
        </p:txBody>
      </p:sp>
      <p:sp>
        <p:nvSpPr>
          <p:cNvPr id="28" name="설명선: 오른쪽 화살표 27">
            <a:extLst>
              <a:ext uri="{FF2B5EF4-FFF2-40B4-BE49-F238E27FC236}">
                <a16:creationId xmlns:a16="http://schemas.microsoft.com/office/drawing/2014/main" xmlns="" id="{8B2CEC34-675B-4EE6-A94D-C7381C39A8E0}"/>
              </a:ext>
            </a:extLst>
          </p:cNvPr>
          <p:cNvSpPr/>
          <p:nvPr/>
        </p:nvSpPr>
        <p:spPr>
          <a:xfrm flipH="1">
            <a:off x="9540918" y="4401659"/>
            <a:ext cx="2505080" cy="2338228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포만감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수분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체력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체온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정신력</a:t>
            </a:r>
            <a:endParaRPr lang="en-US" altLang="ko-KR" sz="2800" b="1" dirty="0"/>
          </a:p>
        </p:txBody>
      </p:sp>
      <p:sp>
        <p:nvSpPr>
          <p:cNvPr id="29" name="설명선: 아래쪽 화살표 28">
            <a:extLst>
              <a:ext uri="{FF2B5EF4-FFF2-40B4-BE49-F238E27FC236}">
                <a16:creationId xmlns:a16="http://schemas.microsoft.com/office/drawing/2014/main" xmlns="" id="{0555A1DC-BC9A-4085-B083-99CA641EAF6F}"/>
              </a:ext>
            </a:extLst>
          </p:cNvPr>
          <p:cNvSpPr/>
          <p:nvPr/>
        </p:nvSpPr>
        <p:spPr>
          <a:xfrm>
            <a:off x="7259732" y="360835"/>
            <a:ext cx="2790859" cy="673790"/>
          </a:xfrm>
          <a:prstGeom prst="down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살아남은 일 수</a:t>
            </a:r>
          </a:p>
        </p:txBody>
      </p:sp>
      <p:sp>
        <p:nvSpPr>
          <p:cNvPr id="30" name="화살표: 톱니 모양의 오른쪽 29">
            <a:extLst>
              <a:ext uri="{FF2B5EF4-FFF2-40B4-BE49-F238E27FC236}">
                <a16:creationId xmlns:a16="http://schemas.microsoft.com/office/drawing/2014/main" xmlns="" id="{9A3126C9-EE4B-4571-AA85-C1615FFF98E9}"/>
              </a:ext>
            </a:extLst>
          </p:cNvPr>
          <p:cNvSpPr/>
          <p:nvPr/>
        </p:nvSpPr>
        <p:spPr>
          <a:xfrm flipH="1">
            <a:off x="5104826" y="3143195"/>
            <a:ext cx="2200392" cy="1635395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칸 씩 이동</a:t>
            </a:r>
          </a:p>
        </p:txBody>
      </p:sp>
      <p:sp>
        <p:nvSpPr>
          <p:cNvPr id="33" name="화살표: U자형 32">
            <a:extLst>
              <a:ext uri="{FF2B5EF4-FFF2-40B4-BE49-F238E27FC236}">
                <a16:creationId xmlns:a16="http://schemas.microsoft.com/office/drawing/2014/main" xmlns="" id="{E70FA387-F672-457C-B057-D433EA089A5E}"/>
              </a:ext>
            </a:extLst>
          </p:cNvPr>
          <p:cNvSpPr/>
          <p:nvPr/>
        </p:nvSpPr>
        <p:spPr>
          <a:xfrm flipH="1">
            <a:off x="3943094" y="1609242"/>
            <a:ext cx="4084139" cy="1471980"/>
          </a:xfrm>
          <a:prstGeom prst="utur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도망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전투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xmlns="" id="{5ECC1DC6-64DE-46EF-AA10-87CD6C5EA8DF}"/>
              </a:ext>
            </a:extLst>
          </p:cNvPr>
          <p:cNvSpPr/>
          <p:nvPr/>
        </p:nvSpPr>
        <p:spPr>
          <a:xfrm rot="19703019">
            <a:off x="4466841" y="4517734"/>
            <a:ext cx="4422303" cy="94887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드래그 앤 드롭 시 제작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CE2700F-F77E-4E7C-8EEE-932A8CE22B29}"/>
              </a:ext>
            </a:extLst>
          </p:cNvPr>
          <p:cNvSpPr txBox="1"/>
          <p:nvPr/>
        </p:nvSpPr>
        <p:spPr>
          <a:xfrm>
            <a:off x="1703827" y="6523387"/>
            <a:ext cx="64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사진출처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200" dirty="0"/>
              <a:t>http://www.thisisgame.com/mh4/tboard/?n=157969&amp;board=37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50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33582-0D3B-49BA-B7C4-4ADF405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0" y="26891"/>
            <a:ext cx="9520158" cy="1049235"/>
          </a:xfrm>
        </p:spPr>
        <p:txBody>
          <a:bodyPr/>
          <a:lstStyle/>
          <a:p>
            <a:r>
              <a:rPr lang="ko-KR" altLang="en-US" b="1" dirty="0"/>
              <a:t>예상 게임 실행 흐름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67BA958D-9545-44E6-BE24-665A40A62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7"/>
          <a:stretch/>
        </p:blipFill>
        <p:spPr>
          <a:xfrm>
            <a:off x="236079" y="693885"/>
            <a:ext cx="3482109" cy="2916216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xmlns="" id="{AD3D9294-56A5-4583-97A0-20A81EB4D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236079" y="2216022"/>
            <a:ext cx="1736436" cy="621145"/>
          </a:xfrm>
          <a:prstGeom prst="rect">
            <a:avLst/>
          </a:prstGeo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xmlns="" id="{45C1E8EC-EC90-42F6-A098-A3045D95C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240697" y="1569573"/>
            <a:ext cx="1736436" cy="621145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xmlns="" id="{D0E7C0BB-4150-436F-BC41-0F9D6DE6D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7"/>
          <a:stretch/>
        </p:blipFill>
        <p:spPr>
          <a:xfrm>
            <a:off x="4354945" y="653022"/>
            <a:ext cx="3482109" cy="2916216"/>
          </a:xfrm>
          <a:prstGeom prst="rect">
            <a:avLst/>
          </a:prstGeo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xmlns="" id="{1FCBC948-8C15-4D44-8C5F-911ACDD35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4359563" y="2175159"/>
            <a:ext cx="1736436" cy="621145"/>
          </a:xfrm>
          <a:prstGeom prst="rect">
            <a:avLst/>
          </a:prstGeom>
        </p:spPr>
      </p:pic>
      <p:pic>
        <p:nvPicPr>
          <p:cNvPr id="10" name="내용 개체 틀 4">
            <a:extLst>
              <a:ext uri="{FF2B5EF4-FFF2-40B4-BE49-F238E27FC236}">
                <a16:creationId xmlns:a16="http://schemas.microsoft.com/office/drawing/2014/main" xmlns="" id="{5CAE87BC-F095-44A7-9F96-DE69A4DE8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4359563" y="1528710"/>
            <a:ext cx="1736436" cy="621145"/>
          </a:xfrm>
          <a:prstGeom prst="rect">
            <a:avLst/>
          </a:prstGeom>
        </p:spPr>
      </p:pic>
      <p:pic>
        <p:nvPicPr>
          <p:cNvPr id="11" name="내용 개체 틀 4">
            <a:extLst>
              <a:ext uri="{FF2B5EF4-FFF2-40B4-BE49-F238E27FC236}">
                <a16:creationId xmlns:a16="http://schemas.microsoft.com/office/drawing/2014/main" xmlns="" id="{12887A01-2ED3-40CC-B660-2CF930B53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7"/>
          <a:stretch/>
        </p:blipFill>
        <p:spPr>
          <a:xfrm>
            <a:off x="8348946" y="653022"/>
            <a:ext cx="3482109" cy="2916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1C61904-01B2-4555-A130-2EE0E7C38A3E}"/>
              </a:ext>
            </a:extLst>
          </p:cNvPr>
          <p:cNvSpPr txBox="1"/>
          <p:nvPr/>
        </p:nvSpPr>
        <p:spPr>
          <a:xfrm>
            <a:off x="144788" y="3671650"/>
            <a:ext cx="357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캐릭터를 조작 </a:t>
            </a:r>
            <a:r>
              <a:rPr lang="ko-KR" altLang="en-US" sz="2800" b="1" dirty="0" smtClean="0"/>
              <a:t>동굴 </a:t>
            </a:r>
            <a:r>
              <a:rPr lang="ko-KR" altLang="en-US" sz="2800" b="1" dirty="0"/>
              <a:t>안을 탐색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캐릭터가 움직일 때 마다 동굴의 적들도 움직임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A122572-FD0E-48E7-8CA8-5BED6CF8F53F}"/>
              </a:ext>
            </a:extLst>
          </p:cNvPr>
          <p:cNvSpPr txBox="1"/>
          <p:nvPr/>
        </p:nvSpPr>
        <p:spPr>
          <a:xfrm>
            <a:off x="4263654" y="3652780"/>
            <a:ext cx="357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 smtClean="0"/>
              <a:t>음식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 </a:t>
            </a:r>
            <a:r>
              <a:rPr lang="ko-KR" altLang="en-US" sz="2800" b="1" dirty="0"/>
              <a:t>물을 </a:t>
            </a:r>
            <a:r>
              <a:rPr lang="ko-KR" altLang="en-US" sz="2800" b="1" dirty="0" smtClean="0"/>
              <a:t>찾아 먹어야 </a:t>
            </a:r>
            <a:r>
              <a:rPr lang="ko-KR" altLang="en-US" sz="2800" b="1" dirty="0"/>
              <a:t>함 </a:t>
            </a:r>
            <a:endParaRPr lang="en-US" altLang="ko-KR" sz="2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재료를 획득 하면 조합법을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열어서 </a:t>
            </a:r>
            <a:r>
              <a:rPr lang="ko-KR" altLang="en-US" sz="2800" b="1" dirty="0"/>
              <a:t>구조물 제작</a:t>
            </a:r>
            <a:r>
              <a:rPr lang="en-US" altLang="ko-KR" sz="2800" b="1" dirty="0"/>
              <a:t>(</a:t>
            </a:r>
            <a:r>
              <a:rPr lang="ko-KR" altLang="en-US" sz="2800" b="1" dirty="0" smtClean="0"/>
              <a:t>모닥불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2D07D31-7676-466E-B561-2629C5DEEA92}"/>
              </a:ext>
            </a:extLst>
          </p:cNvPr>
          <p:cNvSpPr txBox="1"/>
          <p:nvPr/>
        </p:nvSpPr>
        <p:spPr>
          <a:xfrm>
            <a:off x="8257655" y="3671650"/>
            <a:ext cx="357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적들과 전투하여 전리품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음식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물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 획득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패배 시 게임오버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E85960-0F06-40AA-9545-993C543254D9}"/>
              </a:ext>
            </a:extLst>
          </p:cNvPr>
          <p:cNvSpPr txBox="1"/>
          <p:nvPr/>
        </p:nvSpPr>
        <p:spPr>
          <a:xfrm>
            <a:off x="80356" y="6444590"/>
            <a:ext cx="64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사진출처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200" dirty="0"/>
              <a:t>http://www.thisisgame.com/mh4/tboard/?n=157969&amp;board=37</a:t>
            </a:r>
            <a:endParaRPr lang="ko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097AB38-92B6-4AC7-9830-52FDDC391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97" t="19183" r="27682" b="69535"/>
          <a:stretch/>
        </p:blipFill>
        <p:spPr>
          <a:xfrm>
            <a:off x="6921974" y="2022676"/>
            <a:ext cx="626438" cy="644768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3831021" y="2022676"/>
            <a:ext cx="432633" cy="4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876683" y="2002908"/>
            <a:ext cx="432633" cy="4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xmlns="" id="{E17C966A-79F2-4AF9-8C16-FD0AB4C83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7"/>
          <a:stretch/>
        </p:blipFill>
        <p:spPr>
          <a:xfrm>
            <a:off x="295335" y="363765"/>
            <a:ext cx="3482109" cy="2916216"/>
          </a:xfrm>
          <a:prstGeom prst="rect">
            <a:avLst/>
          </a:prstGeom>
        </p:spPr>
      </p:pic>
      <p:pic>
        <p:nvPicPr>
          <p:cNvPr id="3" name="내용 개체 틀 4">
            <a:extLst>
              <a:ext uri="{FF2B5EF4-FFF2-40B4-BE49-F238E27FC236}">
                <a16:creationId xmlns:a16="http://schemas.microsoft.com/office/drawing/2014/main" xmlns="" id="{7EC3E194-14CF-4C0A-8CF5-CF406B6DF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295335" y="1885902"/>
            <a:ext cx="1736436" cy="621145"/>
          </a:xfrm>
          <a:prstGeom prst="rect">
            <a:avLst/>
          </a:prstGeo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xmlns="" id="{628D56FA-875D-4C16-857D-29CC2121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299953" y="1239453"/>
            <a:ext cx="1736436" cy="621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D25B7C-FCC7-43C0-989A-43FAA5CDE553}"/>
              </a:ext>
            </a:extLst>
          </p:cNvPr>
          <p:cNvSpPr txBox="1"/>
          <p:nvPr/>
        </p:nvSpPr>
        <p:spPr>
          <a:xfrm>
            <a:off x="180266" y="3397119"/>
            <a:ext cx="3895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 smtClean="0"/>
              <a:t>탐색을 </a:t>
            </a:r>
            <a:r>
              <a:rPr lang="ko-KR" altLang="en-US" sz="2800" b="1" dirty="0"/>
              <a:t>하면 </a:t>
            </a:r>
            <a:r>
              <a:rPr lang="ko-KR" altLang="en-US" sz="2800" b="1" dirty="0">
                <a:solidFill>
                  <a:srgbClr val="7030A0"/>
                </a:solidFill>
              </a:rPr>
              <a:t>공포</a:t>
            </a:r>
            <a:r>
              <a:rPr lang="ko-KR" altLang="en-US" sz="2800" b="1" dirty="0"/>
              <a:t>를 느끼고 </a:t>
            </a:r>
            <a:r>
              <a:rPr lang="ko-KR" altLang="en-US" sz="2800" b="1" dirty="0">
                <a:solidFill>
                  <a:schemeClr val="accent3">
                    <a:lumMod val="50000"/>
                  </a:schemeClr>
                </a:solidFill>
              </a:rPr>
              <a:t>체온</a:t>
            </a:r>
            <a:r>
              <a:rPr lang="ko-KR" altLang="en-US" sz="2800" b="1" dirty="0"/>
              <a:t>이 떨어짐</a:t>
            </a:r>
            <a:r>
              <a:rPr lang="en-US" altLang="ko-KR" sz="2800" b="1" dirty="0"/>
              <a:t>. </a:t>
            </a:r>
            <a:r>
              <a:rPr lang="ko-KR" altLang="en-US" sz="2800" b="1" dirty="0" smtClean="0"/>
              <a:t>체온과 정신력이 </a:t>
            </a:r>
            <a:r>
              <a:rPr lang="en-US" altLang="ko-KR" sz="2800" b="1" dirty="0"/>
              <a:t>0</a:t>
            </a:r>
            <a:r>
              <a:rPr lang="ko-KR" altLang="en-US" sz="2800" b="1" dirty="0"/>
              <a:t>이 되었을 때 </a:t>
            </a:r>
            <a:r>
              <a:rPr lang="ko-KR" altLang="en-US" sz="2800" b="1" dirty="0">
                <a:solidFill>
                  <a:srgbClr val="FF0000"/>
                </a:solidFill>
              </a:rPr>
              <a:t>불</a:t>
            </a:r>
            <a:r>
              <a:rPr lang="ko-KR" altLang="en-US" sz="2800" b="1" dirty="0"/>
              <a:t>에 가까이 가지 않으면 게임오버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xmlns="" id="{5BAB41DD-486D-4A8E-8930-F7899A171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7"/>
          <a:stretch/>
        </p:blipFill>
        <p:spPr>
          <a:xfrm>
            <a:off x="4354945" y="363765"/>
            <a:ext cx="3482109" cy="2916216"/>
          </a:xfrm>
          <a:prstGeom prst="rect">
            <a:avLst/>
          </a:prstGeo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xmlns="" id="{BA2C4464-1594-4BFD-9BED-2789F0E23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4354945" y="1885902"/>
            <a:ext cx="1736436" cy="621145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xmlns="" id="{1B58F61F-E83A-49D0-93EE-A9B46C2D9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4359563" y="1239453"/>
            <a:ext cx="1736436" cy="621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74EA68-9BA7-42DB-8889-4513F9917DDD}"/>
              </a:ext>
            </a:extLst>
          </p:cNvPr>
          <p:cNvSpPr txBox="1"/>
          <p:nvPr/>
        </p:nvSpPr>
        <p:spPr>
          <a:xfrm>
            <a:off x="4075356" y="3412523"/>
            <a:ext cx="4375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 smtClean="0"/>
              <a:t>시간이 지날 </a:t>
            </a:r>
            <a:r>
              <a:rPr lang="ko-KR" altLang="en-US" sz="2800" b="1" dirty="0"/>
              <a:t>때 마다 </a:t>
            </a:r>
            <a:r>
              <a:rPr lang="ko-KR" altLang="en-US" sz="2800" b="1" dirty="0">
                <a:solidFill>
                  <a:srgbClr val="FF0000"/>
                </a:solidFill>
              </a:rPr>
              <a:t>굶주림</a:t>
            </a:r>
            <a:r>
              <a:rPr lang="ko-KR" altLang="en-US" sz="2800" b="1" dirty="0"/>
              <a:t>과 </a:t>
            </a:r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목마름</a:t>
            </a:r>
            <a:r>
              <a:rPr lang="ko-KR" altLang="en-US" sz="2800" b="1" dirty="0" smtClean="0"/>
              <a:t> 발생</a:t>
            </a:r>
            <a:r>
              <a:rPr lang="en-US" altLang="ko-KR" sz="2800" b="1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포만감이나 수분이 </a:t>
            </a:r>
            <a:r>
              <a:rPr lang="en-US" altLang="ko-KR" sz="2800" b="1" dirty="0"/>
              <a:t>0 </a:t>
            </a:r>
            <a:r>
              <a:rPr lang="ko-KR" altLang="en-US" sz="2800" b="1" dirty="0"/>
              <a:t>이 되었을 때 체력 감소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체력이 </a:t>
            </a:r>
            <a:r>
              <a:rPr lang="en-US" altLang="ko-KR" sz="2800" b="1" dirty="0"/>
              <a:t>0 </a:t>
            </a:r>
            <a:r>
              <a:rPr lang="ko-KR" altLang="en-US" sz="2800" b="1" dirty="0"/>
              <a:t>이 되면 게임오버 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xmlns="" id="{CF80824B-9010-403B-B5B5-D9E609CEB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7"/>
          <a:stretch/>
        </p:blipFill>
        <p:spPr>
          <a:xfrm>
            <a:off x="8451205" y="353067"/>
            <a:ext cx="3482109" cy="2916216"/>
          </a:xfrm>
          <a:prstGeom prst="rect">
            <a:avLst/>
          </a:prstGeom>
        </p:spPr>
      </p:pic>
      <p:pic>
        <p:nvPicPr>
          <p:cNvPr id="11" name="내용 개체 틀 4">
            <a:extLst>
              <a:ext uri="{FF2B5EF4-FFF2-40B4-BE49-F238E27FC236}">
                <a16:creationId xmlns:a16="http://schemas.microsoft.com/office/drawing/2014/main" xmlns="" id="{5175B3BC-08B9-4748-8331-12F2D5D73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8451205" y="1875204"/>
            <a:ext cx="1736436" cy="621145"/>
          </a:xfrm>
          <a:prstGeom prst="rect">
            <a:avLst/>
          </a:prstGeom>
        </p:spPr>
      </p:pic>
      <p:pic>
        <p:nvPicPr>
          <p:cNvPr id="12" name="내용 개체 틀 4">
            <a:extLst>
              <a:ext uri="{FF2B5EF4-FFF2-40B4-BE49-F238E27FC236}">
                <a16:creationId xmlns:a16="http://schemas.microsoft.com/office/drawing/2014/main" xmlns="" id="{9CEABC19-F178-4935-9024-0B09168AEA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15500" r="59566" b="63200"/>
          <a:stretch/>
        </p:blipFill>
        <p:spPr>
          <a:xfrm>
            <a:off x="8455823" y="1228755"/>
            <a:ext cx="1736436" cy="621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5F71E3-30EF-4762-976C-A28602D60D28}"/>
              </a:ext>
            </a:extLst>
          </p:cNvPr>
          <p:cNvSpPr txBox="1"/>
          <p:nvPr/>
        </p:nvSpPr>
        <p:spPr>
          <a:xfrm>
            <a:off x="8138308" y="3397119"/>
            <a:ext cx="357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던전 출구를 발견</a:t>
            </a:r>
            <a:r>
              <a:rPr lang="en-US" altLang="ko-KR" sz="2800" b="1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출구를 지키는 괴물과 전투</a:t>
            </a:r>
            <a:r>
              <a:rPr lang="en-US" altLang="ko-KR" sz="2800" b="1" dirty="0"/>
              <a:t>,  </a:t>
            </a:r>
            <a:r>
              <a:rPr lang="ko-KR" altLang="en-US" sz="2800" b="1" dirty="0"/>
              <a:t>패배 시 게임오버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승리 시 탈출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4058E1C-0B3C-4850-8CED-149115C93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-1" r="68707" b="57124"/>
          <a:stretch/>
        </p:blipFill>
        <p:spPr>
          <a:xfrm>
            <a:off x="204044" y="304793"/>
            <a:ext cx="2399425" cy="2647290"/>
          </a:xfrm>
          <a:prstGeom prst="rect">
            <a:avLst/>
          </a:prstGeom>
        </p:spPr>
      </p:pic>
      <p:sp>
        <p:nvSpPr>
          <p:cNvPr id="17" name="순서도: 저장 데이터 16">
            <a:extLst>
              <a:ext uri="{FF2B5EF4-FFF2-40B4-BE49-F238E27FC236}">
                <a16:creationId xmlns:a16="http://schemas.microsoft.com/office/drawing/2014/main" xmlns="" id="{5C6DBDB0-21AC-41B3-9FB4-09C702C4B8A1}"/>
              </a:ext>
            </a:extLst>
          </p:cNvPr>
          <p:cNvSpPr/>
          <p:nvPr/>
        </p:nvSpPr>
        <p:spPr>
          <a:xfrm rot="14766426">
            <a:off x="1413508" y="2050186"/>
            <a:ext cx="637309" cy="510894"/>
          </a:xfrm>
          <a:prstGeom prst="flowChartOnlineStora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저장 데이터 17">
            <a:extLst>
              <a:ext uri="{FF2B5EF4-FFF2-40B4-BE49-F238E27FC236}">
                <a16:creationId xmlns:a16="http://schemas.microsoft.com/office/drawing/2014/main" xmlns="" id="{AD494FE8-AC1A-4CB1-8BF5-DD526B2AAE63}"/>
              </a:ext>
            </a:extLst>
          </p:cNvPr>
          <p:cNvSpPr/>
          <p:nvPr/>
        </p:nvSpPr>
        <p:spPr>
          <a:xfrm rot="17402370">
            <a:off x="1076508" y="2050187"/>
            <a:ext cx="531493" cy="510894"/>
          </a:xfrm>
          <a:prstGeom prst="flowChartOnlineStora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저장 데이터 18">
            <a:extLst>
              <a:ext uri="{FF2B5EF4-FFF2-40B4-BE49-F238E27FC236}">
                <a16:creationId xmlns:a16="http://schemas.microsoft.com/office/drawing/2014/main" xmlns="" id="{A029CD07-184D-4BC5-A85D-D2BFABC27D73}"/>
              </a:ext>
            </a:extLst>
          </p:cNvPr>
          <p:cNvSpPr/>
          <p:nvPr/>
        </p:nvSpPr>
        <p:spPr>
          <a:xfrm rot="11648619">
            <a:off x="1780771" y="1927245"/>
            <a:ext cx="407535" cy="414457"/>
          </a:xfrm>
          <a:prstGeom prst="flowChartOnlineStora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9DD8664-DAB6-4BE7-8254-04F280BD4CF9}"/>
              </a:ext>
            </a:extLst>
          </p:cNvPr>
          <p:cNvSpPr/>
          <p:nvPr/>
        </p:nvSpPr>
        <p:spPr>
          <a:xfrm>
            <a:off x="653026" y="1793684"/>
            <a:ext cx="849744" cy="7573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D40D53A6-D79E-45E1-B597-8EB19A58610B}"/>
              </a:ext>
            </a:extLst>
          </p:cNvPr>
          <p:cNvSpPr/>
          <p:nvPr/>
        </p:nvSpPr>
        <p:spPr>
          <a:xfrm>
            <a:off x="1535100" y="1670779"/>
            <a:ext cx="849744" cy="7573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CFBAA46-2DF1-4FD3-B369-A132B0CF14D1}"/>
              </a:ext>
            </a:extLst>
          </p:cNvPr>
          <p:cNvSpPr txBox="1"/>
          <p:nvPr/>
        </p:nvSpPr>
        <p:spPr>
          <a:xfrm>
            <a:off x="63523" y="6488668"/>
            <a:ext cx="64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사진출처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200" dirty="0"/>
              <a:t>http://www.thisisgame.com/mh4/tboard/?n=157969&amp;board=37</a:t>
            </a:r>
            <a:endParaRPr lang="ko-KR" altLang="en-US" sz="12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66AFD744-F5FB-42A9-B812-E6CD749FB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-1" r="68707" b="57124"/>
          <a:stretch/>
        </p:blipFill>
        <p:spPr>
          <a:xfrm>
            <a:off x="4192799" y="226380"/>
            <a:ext cx="2399425" cy="2647290"/>
          </a:xfrm>
          <a:prstGeom prst="rect">
            <a:avLst/>
          </a:prstGeom>
        </p:spPr>
      </p:pic>
      <p:sp>
        <p:nvSpPr>
          <p:cNvPr id="28" name="순서도: 저장 데이터 27">
            <a:extLst>
              <a:ext uri="{FF2B5EF4-FFF2-40B4-BE49-F238E27FC236}">
                <a16:creationId xmlns:a16="http://schemas.microsoft.com/office/drawing/2014/main" xmlns="" id="{224FF372-F7EB-4B74-8EB0-6B671A45018D}"/>
              </a:ext>
            </a:extLst>
          </p:cNvPr>
          <p:cNvSpPr/>
          <p:nvPr/>
        </p:nvSpPr>
        <p:spPr>
          <a:xfrm rot="4793124">
            <a:off x="5106883" y="920439"/>
            <a:ext cx="571257" cy="510894"/>
          </a:xfrm>
          <a:prstGeom prst="flowChartOnlineStora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921617B-EBE0-4263-9865-0B44DB4803CA}"/>
              </a:ext>
            </a:extLst>
          </p:cNvPr>
          <p:cNvSpPr/>
          <p:nvPr/>
        </p:nvSpPr>
        <p:spPr>
          <a:xfrm rot="2811905">
            <a:off x="4841413" y="1032507"/>
            <a:ext cx="462265" cy="4438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85BD1B42-5C90-4764-939D-69D24436C36C}"/>
              </a:ext>
            </a:extLst>
          </p:cNvPr>
          <p:cNvSpPr/>
          <p:nvPr/>
        </p:nvSpPr>
        <p:spPr>
          <a:xfrm rot="6729565">
            <a:off x="5409490" y="1004694"/>
            <a:ext cx="462265" cy="2725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5BDD1C3-893A-4E35-88E8-A6891B9DD1D1}"/>
              </a:ext>
            </a:extLst>
          </p:cNvPr>
          <p:cNvSpPr/>
          <p:nvPr/>
        </p:nvSpPr>
        <p:spPr>
          <a:xfrm>
            <a:off x="4717372" y="1345806"/>
            <a:ext cx="373501" cy="3131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현 31">
            <a:extLst>
              <a:ext uri="{FF2B5EF4-FFF2-40B4-BE49-F238E27FC236}">
                <a16:creationId xmlns:a16="http://schemas.microsoft.com/office/drawing/2014/main" xmlns="" id="{C3D53F92-98B6-4CE9-8B02-2E9489F75472}"/>
              </a:ext>
            </a:extLst>
          </p:cNvPr>
          <p:cNvSpPr/>
          <p:nvPr/>
        </p:nvSpPr>
        <p:spPr>
          <a:xfrm rot="6817037">
            <a:off x="5137388" y="1254607"/>
            <a:ext cx="639931" cy="766636"/>
          </a:xfrm>
          <a:prstGeom prst="cho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F96A74D0-8E5F-44E9-A79B-9F97DA1E34DD}"/>
              </a:ext>
            </a:extLst>
          </p:cNvPr>
          <p:cNvSpPr/>
          <p:nvPr/>
        </p:nvSpPr>
        <p:spPr>
          <a:xfrm>
            <a:off x="4575822" y="1130630"/>
            <a:ext cx="769519" cy="638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1255042C-B20C-4466-97E9-65BD85BB2A1A}"/>
              </a:ext>
            </a:extLst>
          </p:cNvPr>
          <p:cNvSpPr/>
          <p:nvPr/>
        </p:nvSpPr>
        <p:spPr>
          <a:xfrm>
            <a:off x="5504937" y="902618"/>
            <a:ext cx="776501" cy="6407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706BF53-D0F4-4292-80E9-C86B63D5DB76}"/>
              </a:ext>
            </a:extLst>
          </p:cNvPr>
          <p:cNvSpPr/>
          <p:nvPr/>
        </p:nvSpPr>
        <p:spPr>
          <a:xfrm>
            <a:off x="5075010" y="1304512"/>
            <a:ext cx="776501" cy="6407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A58DAA5-9913-4367-A91B-82A96DD5C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97" t="19183" r="27682" b="69535"/>
          <a:stretch/>
        </p:blipFill>
        <p:spPr>
          <a:xfrm>
            <a:off x="2819728" y="670141"/>
            <a:ext cx="626438" cy="644768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74B68EB2-1D74-404C-A85C-E525196D0E03}"/>
              </a:ext>
            </a:extLst>
          </p:cNvPr>
          <p:cNvSpPr/>
          <p:nvPr/>
        </p:nvSpPr>
        <p:spPr>
          <a:xfrm>
            <a:off x="2708075" y="613860"/>
            <a:ext cx="849744" cy="7573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866873" y="1726919"/>
            <a:ext cx="432633" cy="4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7939439" y="1682451"/>
            <a:ext cx="432633" cy="4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78C898-E575-4D0C-BD61-91A6A505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76" y="0"/>
            <a:ext cx="9520158" cy="1049235"/>
          </a:xfrm>
        </p:spPr>
        <p:txBody>
          <a:bodyPr/>
          <a:lstStyle/>
          <a:p>
            <a:r>
              <a:rPr lang="ko-KR" altLang="en-US" dirty="0"/>
              <a:t>게임 개발 범위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xmlns="" id="{4DF7AD31-8F0E-4384-BFB2-88C1099D4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942877"/>
              </p:ext>
            </p:extLst>
          </p:nvPr>
        </p:nvGraphicFramePr>
        <p:xfrm>
          <a:off x="193576" y="724561"/>
          <a:ext cx="11804847" cy="576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424">
                  <a:extLst>
                    <a:ext uri="{9D8B030D-6E8A-4147-A177-3AD203B41FA5}">
                      <a16:colId xmlns:a16="http://schemas.microsoft.com/office/drawing/2014/main" xmlns="" val="969584631"/>
                    </a:ext>
                  </a:extLst>
                </a:gridCol>
                <a:gridCol w="6573520">
                  <a:extLst>
                    <a:ext uri="{9D8B030D-6E8A-4147-A177-3AD203B41FA5}">
                      <a16:colId xmlns:a16="http://schemas.microsoft.com/office/drawing/2014/main" xmlns="" val="2785082240"/>
                    </a:ext>
                  </a:extLst>
                </a:gridCol>
                <a:gridCol w="3646903">
                  <a:extLst>
                    <a:ext uri="{9D8B030D-6E8A-4147-A177-3AD203B41FA5}">
                      <a16:colId xmlns:a16="http://schemas.microsoft.com/office/drawing/2014/main" xmlns="" val="63461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03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캐릭터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키보드 </a:t>
                      </a:r>
                      <a:r>
                        <a:rPr lang="en-US" altLang="ko-KR" sz="1400" b="1" dirty="0" err="1"/>
                        <a:t>wasd</a:t>
                      </a:r>
                      <a:r>
                        <a:rPr lang="en-US" altLang="ko-KR" sz="1400" b="1" dirty="0"/>
                        <a:t>, 4 </a:t>
                      </a:r>
                      <a:r>
                        <a:rPr lang="ko-KR" altLang="en-US" sz="1400" b="1" dirty="0"/>
                        <a:t>방향 이동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상하좌우</a:t>
                      </a:r>
                      <a:r>
                        <a:rPr lang="en-US" altLang="ko-KR" sz="1400" b="1" dirty="0"/>
                        <a:t>), </a:t>
                      </a:r>
                      <a:r>
                        <a:rPr lang="ko-KR" altLang="en-US" sz="1400" b="1" dirty="0"/>
                        <a:t>키 입력 시 </a:t>
                      </a:r>
                      <a:r>
                        <a:rPr lang="en-US" altLang="ko-KR" sz="1400" b="1" dirty="0"/>
                        <a:t>1 </a:t>
                      </a:r>
                      <a:r>
                        <a:rPr lang="ko-KR" altLang="en-US" sz="1400" b="1" dirty="0"/>
                        <a:t>블록 씩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마우스 </a:t>
                      </a:r>
                      <a:r>
                        <a:rPr lang="ko-KR" altLang="en-US" sz="1400" b="1" dirty="0" err="1"/>
                        <a:t>드래그앤드롭으로</a:t>
                      </a:r>
                      <a:r>
                        <a:rPr lang="ko-KR" altLang="en-US" sz="1400" b="1" dirty="0"/>
                        <a:t> 자동 경로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031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캐릭터 전투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마우스 </a:t>
                      </a:r>
                      <a:r>
                        <a:rPr lang="ko-KR" altLang="en-US" sz="1400" b="1" dirty="0" err="1"/>
                        <a:t>좌클릭</a:t>
                      </a:r>
                      <a:r>
                        <a:rPr lang="ko-KR" altLang="en-US" sz="1400" b="1" dirty="0"/>
                        <a:t> 칼로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우클릭</a:t>
                      </a:r>
                      <a:r>
                        <a:rPr lang="ko-KR" altLang="en-US" sz="1400" b="1" dirty="0"/>
                        <a:t> 방어</a:t>
                      </a:r>
                      <a:endParaRPr lang="en-US" altLang="ko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반복 클릭으로 연속공격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창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도끼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6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캐릭터 위협요소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음식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물을 먹지 않고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분이 지나면 굶주림과 목마름 이벤트 발생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포만감</a:t>
                      </a:r>
                      <a:r>
                        <a:rPr lang="en-US" altLang="ko-KR" sz="1400" b="1" dirty="0"/>
                        <a:t>-1 </a:t>
                      </a:r>
                      <a:r>
                        <a:rPr lang="ko-KR" altLang="en-US" sz="1400" b="1" dirty="0"/>
                        <a:t>수분</a:t>
                      </a:r>
                      <a:r>
                        <a:rPr lang="en-US" altLang="ko-KR" sz="1400" b="1" dirty="0"/>
                        <a:t>-2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적 주변 </a:t>
                      </a:r>
                      <a:r>
                        <a:rPr lang="en-US" altLang="ko-KR" sz="1400" b="1" dirty="0"/>
                        <a:t>3x3 </a:t>
                      </a:r>
                      <a:r>
                        <a:rPr lang="ko-KR" altLang="en-US" sz="1400" b="1" dirty="0"/>
                        <a:t>블록 내에 접근 시 공포 이벤트 발생 정신력</a:t>
                      </a:r>
                      <a:r>
                        <a:rPr lang="en-US" altLang="ko-KR" sz="1400" b="1" dirty="0"/>
                        <a:t>-2, </a:t>
                      </a:r>
                      <a:r>
                        <a:rPr lang="ko-KR" altLang="en-US" sz="1400" b="1" dirty="0"/>
                        <a:t>포만감</a:t>
                      </a:r>
                      <a:r>
                        <a:rPr lang="en-US" altLang="ko-KR" sz="1400" b="1" dirty="0"/>
                        <a:t>-1 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캐릭터가 </a:t>
                      </a:r>
                      <a:r>
                        <a:rPr lang="en-US" altLang="ko-KR" sz="1400" b="1" dirty="0"/>
                        <a:t>15</a:t>
                      </a:r>
                      <a:r>
                        <a:rPr lang="ko-KR" altLang="en-US" sz="1400" b="1" dirty="0"/>
                        <a:t>블록 이동 시 공포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한기 이벤트 발생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정신력</a:t>
                      </a:r>
                      <a:r>
                        <a:rPr lang="en-US" altLang="ko-KR" sz="1400" b="1" dirty="0"/>
                        <a:t>-2, </a:t>
                      </a:r>
                      <a:r>
                        <a:rPr lang="ko-KR" altLang="en-US" sz="1400" b="1" dirty="0"/>
                        <a:t>포만감</a:t>
                      </a:r>
                      <a:r>
                        <a:rPr lang="en-US" altLang="ko-KR" sz="1400" b="1" dirty="0"/>
                        <a:t>-1, </a:t>
                      </a:r>
                      <a:r>
                        <a:rPr lang="ko-KR" altLang="en-US" sz="1400" b="1" dirty="0"/>
                        <a:t>체온</a:t>
                      </a:r>
                      <a:r>
                        <a:rPr lang="en-US" altLang="ko-KR" sz="1400" b="1" dirty="0"/>
                        <a:t>-2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정신력이 </a:t>
                      </a:r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이 되면 바로 죽지 않고 기절하여 다른 </a:t>
                      </a:r>
                      <a:r>
                        <a:rPr lang="ko-KR" altLang="en-US" sz="1400" b="1" dirty="0" err="1"/>
                        <a:t>맵에서</a:t>
                      </a:r>
                      <a:r>
                        <a:rPr lang="ko-KR" altLang="en-US" sz="1400" b="1" dirty="0"/>
                        <a:t> 랜덤하게 깨어나며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정신력 반을 </a:t>
                      </a:r>
                      <a:r>
                        <a:rPr lang="ko-KR" altLang="en-US" sz="1400" b="1" dirty="0" err="1"/>
                        <a:t>채워줌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일회용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322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회복요소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모닥불 주변에 있으면 </a:t>
                      </a:r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초당 정신력</a:t>
                      </a:r>
                      <a:r>
                        <a:rPr lang="en-US" altLang="ko-KR" sz="1400" b="1" dirty="0"/>
                        <a:t>+2, </a:t>
                      </a:r>
                      <a:r>
                        <a:rPr lang="ko-KR" altLang="en-US" sz="1400" b="1" dirty="0"/>
                        <a:t>체온</a:t>
                      </a:r>
                      <a:r>
                        <a:rPr lang="en-US" altLang="ko-KR" sz="1400" b="1" dirty="0"/>
                        <a:t>+2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침대에서 자면 하루가 지난 후 정신력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체력을 모두 채우고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포만감</a:t>
                      </a:r>
                      <a:r>
                        <a:rPr lang="en-US" altLang="ko-KR" sz="1400" b="1" dirty="0"/>
                        <a:t>-3 </a:t>
                      </a:r>
                      <a:r>
                        <a:rPr lang="ko-KR" altLang="en-US" sz="1400" b="1" dirty="0"/>
                        <a:t>수분</a:t>
                      </a:r>
                      <a:r>
                        <a:rPr lang="en-US" altLang="ko-KR" sz="1400" b="1" dirty="0"/>
                        <a:t>-1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횃불 주변에 있으면 </a:t>
                      </a:r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초당 정신력</a:t>
                      </a:r>
                      <a:r>
                        <a:rPr lang="en-US" altLang="ko-KR" sz="1400" b="1" dirty="0"/>
                        <a:t>+1, </a:t>
                      </a:r>
                      <a:r>
                        <a:rPr lang="ko-KR" altLang="en-US" sz="1400" b="1" dirty="0"/>
                        <a:t>음식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물을 먹으면 포만감</a:t>
                      </a:r>
                      <a:r>
                        <a:rPr lang="en-US" altLang="ko-KR" sz="1400" b="1" dirty="0"/>
                        <a:t>+2, </a:t>
                      </a:r>
                      <a:r>
                        <a:rPr lang="ko-KR" altLang="en-US" sz="1400" b="1" dirty="0"/>
                        <a:t>수분</a:t>
                      </a:r>
                      <a:r>
                        <a:rPr lang="en-US" altLang="ko-KR" sz="1400" b="1" dirty="0"/>
                        <a:t>+4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공포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한기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굶주림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목마름을 방지하는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물약 추가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 다양한 음식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1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동굴 </a:t>
                      </a:r>
                      <a:r>
                        <a:rPr lang="ko-KR" altLang="en-US" sz="1400" b="1" dirty="0" err="1"/>
                        <a:t>맵에서</a:t>
                      </a:r>
                      <a:r>
                        <a:rPr lang="ko-KR" altLang="en-US" sz="1400" b="1" dirty="0"/>
                        <a:t> 작은 방 형식으로 </a:t>
                      </a:r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개가 랜덤하게 바뀜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파밍</a:t>
                      </a:r>
                      <a:r>
                        <a:rPr lang="ko-KR" altLang="en-US" sz="1400" b="1" dirty="0"/>
                        <a:t> 던전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비밀 던전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함정 방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900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</a:t>
                      </a:r>
                      <a:r>
                        <a:rPr lang="en-US" altLang="ko-KR" sz="1400" b="1" dirty="0"/>
                        <a:t>AI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캐릭터가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블록 씩 이동 할 때 마다 적도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블록 씩 랜덤하게 이동</a:t>
                      </a:r>
                      <a:r>
                        <a:rPr lang="en-US" altLang="ko-KR" sz="1400" b="1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캐릭터와 마주치면 자동전투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전투 시작 시 주변 적들이 </a:t>
                      </a:r>
                      <a:r>
                        <a:rPr lang="ko-KR" altLang="en-US" sz="1400" b="1" dirty="0" err="1"/>
                        <a:t>모여듬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911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아이템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캐릭터가 아이템이 있는 블록에 다가가면 획득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상자나 전투로 획득 가능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가방에서 </a:t>
                      </a:r>
                      <a:r>
                        <a:rPr lang="ko-KR" altLang="en-US" sz="1400" b="1" dirty="0" err="1"/>
                        <a:t>우클릭으로</a:t>
                      </a:r>
                      <a:r>
                        <a:rPr lang="ko-KR" altLang="en-US" sz="1400" b="1" dirty="0"/>
                        <a:t> 사용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가방에서 땅으로 </a:t>
                      </a:r>
                      <a:r>
                        <a:rPr lang="ko-KR" altLang="en-US" sz="1400" b="1" dirty="0" err="1"/>
                        <a:t>좌클릭</a:t>
                      </a:r>
                      <a:r>
                        <a:rPr lang="ko-KR" altLang="en-US" sz="1400" b="1" dirty="0"/>
                        <a:t> 드래그 앤 </a:t>
                      </a:r>
                      <a:r>
                        <a:rPr lang="ko-KR" altLang="en-US" sz="1400" b="1" dirty="0" err="1"/>
                        <a:t>드롭하면</a:t>
                      </a:r>
                      <a:r>
                        <a:rPr lang="ko-KR" altLang="en-US" sz="1400" b="1" dirty="0"/>
                        <a:t> 파괴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아이템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307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/>
                        <a:t>조합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조합법 메뉴를 열어 재료를 조합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책이 생성되면 블록에 </a:t>
                      </a:r>
                      <a:r>
                        <a:rPr lang="ko-KR" altLang="en-US" sz="1400" b="1" dirty="0" err="1"/>
                        <a:t>드래그앤드롭</a:t>
                      </a:r>
                      <a:r>
                        <a:rPr lang="ko-KR" altLang="en-US" sz="1400" b="1" dirty="0"/>
                        <a:t> 해서 제작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책은 가방에 보관 불가능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퀵</a:t>
                      </a:r>
                      <a:r>
                        <a:rPr lang="ko-KR" altLang="en-US" sz="1400" b="1" dirty="0"/>
                        <a:t> 슬롯에 </a:t>
                      </a:r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개 까지 보관가능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사용한 책은 사라짐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구조물 파괴 기능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재료</a:t>
                      </a:r>
                      <a:r>
                        <a:rPr lang="en-US" altLang="ko-KR" sz="1400" b="1" dirty="0"/>
                        <a:t>50% </a:t>
                      </a:r>
                      <a:r>
                        <a:rPr lang="ko-KR" altLang="en-US" sz="1400" b="1" dirty="0"/>
                        <a:t>수거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b="1" dirty="0"/>
                        <a:t>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005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smtClean="0"/>
                        <a:t>구조물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모닥불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횃불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침대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나무 벽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 돌 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다양한 구조물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69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아군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 적군</a:t>
                      </a:r>
                      <a:r>
                        <a:rPr lang="en-US" altLang="ko-KR" sz="1400" b="1" dirty="0"/>
                        <a:t>, Idle </a:t>
                      </a:r>
                      <a:r>
                        <a:rPr lang="ko-KR" altLang="en-US" sz="1400" b="1" dirty="0"/>
                        <a:t>상태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방어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이동 방향</a:t>
                      </a:r>
                      <a:r>
                        <a:rPr lang="en-US" altLang="ko-KR" sz="1400" b="1" dirty="0"/>
                        <a:t>,  </a:t>
                      </a:r>
                      <a:r>
                        <a:rPr lang="ko-KR" altLang="en-US" sz="1400" b="1" dirty="0"/>
                        <a:t>회복 효과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맵 효과 추가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불 효과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물방울 떨어짐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386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편의성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? </a:t>
                      </a:r>
                      <a:r>
                        <a:rPr lang="ko-KR" altLang="en-US" sz="1400" b="1" dirty="0"/>
                        <a:t>그림을 </a:t>
                      </a:r>
                      <a:r>
                        <a:rPr lang="ko-KR" altLang="en-US" sz="1400" b="1" dirty="0" err="1"/>
                        <a:t>좌클릭</a:t>
                      </a:r>
                      <a:r>
                        <a:rPr lang="ko-KR" altLang="en-US" sz="1400" b="1" dirty="0"/>
                        <a:t> 하면 게임 설정과 도움말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아이템 </a:t>
                      </a:r>
                      <a:r>
                        <a:rPr lang="ko-KR" altLang="en-US" sz="1400" b="1" dirty="0" err="1"/>
                        <a:t>퀵</a:t>
                      </a:r>
                      <a:r>
                        <a:rPr lang="ko-KR" altLang="en-US" sz="1400" b="1" dirty="0"/>
                        <a:t> 슬롯 </a:t>
                      </a:r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칸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조합 책 슬롯 </a:t>
                      </a:r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각 기능마다 </a:t>
                      </a:r>
                      <a:r>
                        <a:rPr lang="en-US" altLang="ko-KR" sz="1400" b="1" dirty="0"/>
                        <a:t>? </a:t>
                      </a:r>
                      <a:r>
                        <a:rPr lang="ko-KR" altLang="en-US" sz="1400" b="1" dirty="0"/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19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6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B6EBAF-4846-4E5C-9F61-7E305767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68" y="74846"/>
            <a:ext cx="9520158" cy="1049235"/>
          </a:xfrm>
        </p:spPr>
        <p:txBody>
          <a:bodyPr/>
          <a:lstStyle/>
          <a:p>
            <a:r>
              <a:rPr lang="ko-KR" altLang="en-US" dirty="0"/>
              <a:t>개발 일정 </a:t>
            </a:r>
            <a:r>
              <a:rPr lang="en-US" altLang="ko-KR" dirty="0"/>
              <a:t>/ </a:t>
            </a:r>
            <a:r>
              <a:rPr lang="ko-KR" altLang="en-US" dirty="0"/>
              <a:t>계획</a:t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B0166F97-86E1-460C-AAE0-4FE50ADE1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7996"/>
              </p:ext>
            </p:extLst>
          </p:nvPr>
        </p:nvGraphicFramePr>
        <p:xfrm>
          <a:off x="509877" y="683492"/>
          <a:ext cx="11109468" cy="511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187">
                  <a:extLst>
                    <a:ext uri="{9D8B030D-6E8A-4147-A177-3AD203B41FA5}">
                      <a16:colId xmlns:a16="http://schemas.microsoft.com/office/drawing/2014/main" xmlns="" val="4223572071"/>
                    </a:ext>
                  </a:extLst>
                </a:gridCol>
                <a:gridCol w="2802334">
                  <a:extLst>
                    <a:ext uri="{9D8B030D-6E8A-4147-A177-3AD203B41FA5}">
                      <a16:colId xmlns:a16="http://schemas.microsoft.com/office/drawing/2014/main" xmlns="" val="791937544"/>
                    </a:ext>
                  </a:extLst>
                </a:gridCol>
                <a:gridCol w="7209947">
                  <a:extLst>
                    <a:ext uri="{9D8B030D-6E8A-4147-A177-3AD203B41FA5}">
                      <a16:colId xmlns:a16="http://schemas.microsoft.com/office/drawing/2014/main" xmlns="" val="1744787496"/>
                    </a:ext>
                  </a:extLst>
                </a:gridCol>
              </a:tblGrid>
              <a:tr h="52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리소스 수집과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1" dirty="0"/>
                        <a:t>캐릭터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적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맵 오브젝트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아이템의 </a:t>
                      </a:r>
                      <a:r>
                        <a:rPr lang="ko-KR" altLang="en-US" sz="1400" b="1" dirty="0" err="1"/>
                        <a:t>스프라이트</a:t>
                      </a:r>
                      <a:r>
                        <a:rPr lang="ko-KR" altLang="en-US" sz="1400" b="1" dirty="0"/>
                        <a:t> 제작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수집</a:t>
                      </a:r>
                      <a:endParaRPr lang="en-US" altLang="ko-KR" sz="1400" b="1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1" dirty="0"/>
                        <a:t>적과 장애물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아이템 랜덤 배치를 위한 리스트 생성과 좌표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2152872"/>
                  </a:ext>
                </a:extLst>
              </a:tr>
              <a:tr h="54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 이동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smtClean="0"/>
                        <a:t>전투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마우스 동작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1" dirty="0"/>
                        <a:t>키보드 </a:t>
                      </a:r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방향 </a:t>
                      </a:r>
                      <a:r>
                        <a:rPr lang="en-US" altLang="ko-KR" sz="1400" b="1" dirty="0" err="1"/>
                        <a:t>wasd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이동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상하좌우</a:t>
                      </a:r>
                      <a:r>
                        <a:rPr lang="en-US" altLang="ko-KR" sz="1400" b="1" dirty="0"/>
                        <a:t>) (</a:t>
                      </a:r>
                      <a:r>
                        <a:rPr lang="ko-KR" altLang="en-US" sz="1400" b="1" dirty="0"/>
                        <a:t>이동방향</a:t>
                      </a:r>
                      <a:r>
                        <a:rPr lang="en-US" altLang="ko-KR" sz="1400" b="1" dirty="0"/>
                        <a:t>, Idle</a:t>
                      </a:r>
                      <a:r>
                        <a:rPr lang="ko-KR" altLang="en-US" sz="1400" b="1" dirty="0"/>
                        <a:t>상태애니메이션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1" dirty="0"/>
                        <a:t>마우스 </a:t>
                      </a:r>
                      <a:r>
                        <a:rPr lang="ko-KR" altLang="en-US" sz="1400" b="1" dirty="0" err="1"/>
                        <a:t>좌클릭</a:t>
                      </a:r>
                      <a:r>
                        <a:rPr lang="ko-KR" altLang="en-US" sz="1400" b="1" dirty="0"/>
                        <a:t>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우클릭</a:t>
                      </a:r>
                      <a:r>
                        <a:rPr lang="ko-KR" altLang="en-US" sz="1400" b="1" dirty="0"/>
                        <a:t> 방어 구현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전투 애니메이션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5263918"/>
                  </a:ext>
                </a:extLst>
              </a:tr>
              <a:tr h="52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UI</a:t>
                      </a:r>
                      <a:r>
                        <a:rPr lang="ko-KR" altLang="en-US" sz="1400" b="1" dirty="0"/>
                        <a:t>생성 및 </a:t>
                      </a:r>
                      <a:r>
                        <a:rPr lang="ko-KR" altLang="en-US" sz="1400" b="1" dirty="0" smtClean="0"/>
                        <a:t>아이템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1" dirty="0"/>
                        <a:t>게임 </a:t>
                      </a:r>
                      <a:r>
                        <a:rPr lang="en-US" altLang="ko-KR" sz="1400" b="1" dirty="0"/>
                        <a:t>UI</a:t>
                      </a:r>
                      <a:r>
                        <a:rPr lang="ko-KR" altLang="en-US" sz="1400" b="1" dirty="0"/>
                        <a:t> 생성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게임 설정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도움말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조합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가방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1" dirty="0"/>
                        <a:t>마우스 </a:t>
                      </a:r>
                      <a:r>
                        <a:rPr lang="ko-KR" altLang="en-US" sz="1400" b="1" dirty="0" err="1"/>
                        <a:t>우클릭으로</a:t>
                      </a:r>
                      <a:r>
                        <a:rPr lang="ko-KR" altLang="en-US" sz="1400" b="1" dirty="0"/>
                        <a:t> 아이템 사용</a:t>
                      </a:r>
                      <a:endParaRPr lang="en-US" altLang="ko-KR" sz="1400" b="1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1" dirty="0"/>
                        <a:t>아이템과 캐릭터 간의 상호작용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드래그앤드롭</a:t>
                      </a:r>
                      <a:r>
                        <a:rPr lang="ko-KR" altLang="en-US" sz="1400" b="1" dirty="0"/>
                        <a:t> 파괴 기능 구현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3360276"/>
                  </a:ext>
                </a:extLst>
              </a:tr>
              <a:tr h="52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1" dirty="0"/>
                        <a:t>굶주림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목마름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공포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 한기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위험 이벤트 발생 구현</a:t>
                      </a:r>
                      <a:endParaRPr lang="en-US" altLang="ko-KR" sz="14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1" dirty="0"/>
                        <a:t>2.</a:t>
                      </a:r>
                      <a:r>
                        <a:rPr lang="ko-KR" altLang="en-US" sz="1400" b="1" dirty="0"/>
                        <a:t> 아이템 사용 효과 설정</a:t>
                      </a:r>
                      <a:endParaRPr lang="en-US" altLang="ko-KR" sz="14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3. </a:t>
                      </a:r>
                      <a:r>
                        <a:rPr lang="ko-KR" altLang="en-US" sz="1400" b="1" dirty="0"/>
                        <a:t>구조물 </a:t>
                      </a:r>
                      <a:r>
                        <a:rPr lang="ko-KR" altLang="en-US" sz="1400" b="1" dirty="0" err="1"/>
                        <a:t>드래그앤드롭</a:t>
                      </a:r>
                      <a:r>
                        <a:rPr lang="ko-KR" altLang="en-US" sz="1400" b="1" dirty="0"/>
                        <a:t> 제작 기능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구조물과 캐릭터 간의 상호작용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0456043"/>
                  </a:ext>
                </a:extLst>
              </a:tr>
              <a:tr h="52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적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적 랜덤 움직임 구현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이동방향</a:t>
                      </a:r>
                      <a:r>
                        <a:rPr lang="en-US" altLang="ko-KR" sz="1400" b="1" dirty="0"/>
                        <a:t>, Idle</a:t>
                      </a:r>
                      <a:r>
                        <a:rPr lang="ko-KR" altLang="en-US" sz="1400" b="1" dirty="0"/>
                        <a:t>상태 애니메이션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캐릭터와의 상호작용 시 전투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전투 애니메이션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70571532"/>
                  </a:ext>
                </a:extLst>
              </a:tr>
              <a:tr h="481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/>
                        <a:t>주차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1~5 </a:t>
                      </a:r>
                      <a:r>
                        <a:rPr lang="ko-KR" altLang="en-US" sz="1400" b="1" dirty="0"/>
                        <a:t>주차 기능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3202555"/>
                  </a:ext>
                </a:extLst>
              </a:tr>
              <a:tr h="52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최종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1" dirty="0" err="1"/>
                        <a:t>맵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smtClean="0"/>
                        <a:t>랜덤 생성</a:t>
                      </a:r>
                      <a:endParaRPr lang="en-US" altLang="ko-KR" sz="1400" b="1" dirty="0"/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1" dirty="0" smtClean="0"/>
                        <a:t>보스 이동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/>
                        <a:t>전투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1090677"/>
                  </a:ext>
                </a:extLst>
              </a:tr>
              <a:tr h="521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게임 시작 종료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밸런스 조절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1" dirty="0"/>
                        <a:t>위험 이벤트 발생수치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회복 수치 조절 </a:t>
                      </a:r>
                      <a:endParaRPr lang="en-US" altLang="ko-KR" sz="1400" b="1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1" dirty="0" smtClean="0"/>
                        <a:t>구체적인 게임 </a:t>
                      </a:r>
                      <a:r>
                        <a:rPr lang="ko-KR" altLang="en-US" sz="1400" b="1" dirty="0"/>
                        <a:t>시작과 </a:t>
                      </a:r>
                      <a:r>
                        <a:rPr lang="ko-KR" altLang="en-US" sz="1400" b="1" dirty="0" smtClean="0"/>
                        <a:t>종료를 구현 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685620"/>
                  </a:ext>
                </a:extLst>
              </a:tr>
              <a:tr h="53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최종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636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8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</TotalTime>
  <Words>832</Words>
  <Application>Microsoft Office PowerPoint</Application>
  <PresentationFormat>와이드스크린</PresentationFormat>
  <Paragraphs>142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Palatino Linotype</vt:lpstr>
      <vt:lpstr>Wingdings</vt:lpstr>
      <vt:lpstr>갤러리</vt:lpstr>
      <vt:lpstr>2D Game Programming 1차 발표 </vt:lpstr>
      <vt:lpstr>목차</vt:lpstr>
      <vt:lpstr>게임 컨셉 ( 게임 제목 : Dark Cave )</vt:lpstr>
      <vt:lpstr>PowerPoint 프레젠테이션</vt:lpstr>
      <vt:lpstr>예상 게임 실행 흐름 </vt:lpstr>
      <vt:lpstr>PowerPoint 프레젠테이션</vt:lpstr>
      <vt:lpstr>게임 개발 범위 </vt:lpstr>
      <vt:lpstr>개발 일정 / 계획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령운</dc:creator>
  <cp:lastModifiedBy>Registered User</cp:lastModifiedBy>
  <cp:revision>65</cp:revision>
  <dcterms:created xsi:type="dcterms:W3CDTF">2018-09-26T06:23:18Z</dcterms:created>
  <dcterms:modified xsi:type="dcterms:W3CDTF">2018-09-29T09:39:51Z</dcterms:modified>
</cp:coreProperties>
</file>