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Spend a minute or so thinking on your own and try to come up with an answer. 1, 2, 3, 4, 5, or not sure?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Roboto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481500" y="3428991"/>
            <a:ext cx="818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on righ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on lef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on to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91700" y="3657600"/>
            <a:ext cx="8160600" cy="294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1700" y="254625"/>
            <a:ext cx="8160600" cy="294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">
    <p:bg>
      <p:bgPr>
        <a:solidFill>
          <a:srgbClr val="4A86E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nnouncemen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481500" y="1298591"/>
            <a:ext cx="818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34737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ct val="1000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://pythontutor.com/composingprograms.html#code=f%20%3D%20min%0Af%20%3D%20max%0Ag,%20h%20%3D%20min,%20max%0Amax%20%3D%20g&amp;cumulative=true&amp;curInstr=0&amp;mode=display&amp;origin=composingprograms.js&amp;py=3&amp;rawInputLstJSON=%5B%5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kpy.org/" TargetMode="External"/><Relationship Id="rId4" Type="http://schemas.openxmlformats.org/officeDocument/2006/relationships/hyperlink" Target="https://docs.google.com/forms/d/e/1FAIpQLSf2H_Gmw2nqb9oaamt9VQOJt49nq6ttyhtrTl4F1uHp6NIeZg/viewfor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://pythontutor.com/composingprograms.html#code=def+square(x%29%3A%0A++++return+x+*+x%0Ay+%3D+square(square(-2%29%29&amp;mode=display&amp;origin=composingprograms.js&amp;cumulative=true&amp;py=3&amp;rawInputLstJSON=%5B%5D&amp;curInstr=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pythontutor.com/composingprograms.html#code=x%20%3D%201%0Ay%20%3D%20x%0Ax%20%3D%202%0Ax,%20y%20%3D%20x%20%2B%20y,%20x&amp;cumulative=true&amp;curInstr=0&amp;mode=display&amp;origin=composingprograms.js&amp;py=3&amp;rawInputLstJSON=%5B%5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Lecture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June 20, 2017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Expressions &amp; Names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Environment Diagrams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Environments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3" l="0" r="0" t="61766"/>
          <a:stretch/>
        </p:blipFill>
        <p:spPr>
          <a:xfrm>
            <a:off x="480675" y="1515998"/>
            <a:ext cx="4300625" cy="7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1384700" y="1516250"/>
            <a:ext cx="3038400" cy="397200"/>
          </a:xfrm>
          <a:prstGeom prst="wedgeRoundRectCallout">
            <a:avLst>
              <a:gd fmla="val -21334" name="adj1"/>
              <a:gd fmla="val 60593" name="adj2"/>
              <a:gd fmla="val 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Find the matching parenthesis!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800" y="1515999"/>
            <a:ext cx="3855962" cy="19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 see it in action!</a:t>
            </a:r>
          </a:p>
        </p:txBody>
      </p:sp>
      <p:sp>
        <p:nvSpPr>
          <p:cNvPr id="170" name="Shape 170">
            <a:hlinkClick r:id="rId5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1284301" y="2258212"/>
            <a:ext cx="384299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152725" y="2478162"/>
            <a:ext cx="177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</a:p>
        </p:txBody>
      </p:sp>
      <p:cxnSp>
        <p:nvCxnSpPr>
          <p:cNvPr id="173" name="Shape 173"/>
          <p:cNvCxnSpPr>
            <a:stCxn id="172" idx="0"/>
          </p:cNvCxnSpPr>
          <p:nvPr/>
        </p:nvCxnSpPr>
        <p:spPr>
          <a:xfrm flipH="1" rot="10800000">
            <a:off x="1038625" y="2260062"/>
            <a:ext cx="450600" cy="218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/>
          <p:nvPr/>
        </p:nvCxnSpPr>
        <p:spPr>
          <a:xfrm>
            <a:off x="1798636" y="2258212"/>
            <a:ext cx="24320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stCxn id="176" idx="0"/>
          </p:cNvCxnSpPr>
          <p:nvPr/>
        </p:nvCxnSpPr>
        <p:spPr>
          <a:xfrm rot="10800000">
            <a:off x="2961741" y="2263862"/>
            <a:ext cx="213300" cy="6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/>
        </p:nvSpPr>
        <p:spPr>
          <a:xfrm>
            <a:off x="1920291" y="2883062"/>
            <a:ext cx="2509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f(2, g(h(1, 5), 3))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2001081" y="3261212"/>
            <a:ext cx="1338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x="428089" y="3481161"/>
            <a:ext cx="177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</a:p>
        </p:txBody>
      </p:sp>
      <p:cxnSp>
        <p:nvCxnSpPr>
          <p:cNvPr id="179" name="Shape 179"/>
          <p:cNvCxnSpPr>
            <a:stCxn id="178" idx="0"/>
          </p:cNvCxnSpPr>
          <p:nvPr/>
        </p:nvCxnSpPr>
        <p:spPr>
          <a:xfrm flipH="1" rot="10800000">
            <a:off x="1313989" y="3263961"/>
            <a:ext cx="755700" cy="217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2250821" y="3261212"/>
            <a:ext cx="12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82" idx="0"/>
          </p:cNvCxnSpPr>
          <p:nvPr/>
        </p:nvCxnSpPr>
        <p:spPr>
          <a:xfrm rot="10800000">
            <a:off x="2309784" y="3262619"/>
            <a:ext cx="0" cy="23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 txBox="1"/>
          <p:nvPr/>
        </p:nvSpPr>
        <p:spPr>
          <a:xfrm>
            <a:off x="2170284" y="3495119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2619744" y="3263962"/>
            <a:ext cx="15578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>
            <a:stCxn id="185" idx="0"/>
          </p:cNvCxnSpPr>
          <p:nvPr/>
        </p:nvCxnSpPr>
        <p:spPr>
          <a:xfrm rot="10800000">
            <a:off x="3398689" y="3264625"/>
            <a:ext cx="0" cy="64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 txBox="1"/>
          <p:nvPr/>
        </p:nvSpPr>
        <p:spPr>
          <a:xfrm>
            <a:off x="2512789" y="3909925"/>
            <a:ext cx="177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g(h(1, 5), 3)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2596427" y="4305229"/>
            <a:ext cx="1338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 txBox="1"/>
          <p:nvPr/>
        </p:nvSpPr>
        <p:spPr>
          <a:xfrm>
            <a:off x="1023435" y="4525178"/>
            <a:ext cx="177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</a:p>
        </p:txBody>
      </p:sp>
      <p:cxnSp>
        <p:nvCxnSpPr>
          <p:cNvPr id="188" name="Shape 188"/>
          <p:cNvCxnSpPr>
            <a:stCxn id="187" idx="0"/>
          </p:cNvCxnSpPr>
          <p:nvPr/>
        </p:nvCxnSpPr>
        <p:spPr>
          <a:xfrm flipH="1" rot="10800000">
            <a:off x="1909335" y="4307978"/>
            <a:ext cx="755700" cy="217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2858060" y="4305240"/>
            <a:ext cx="815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>
            <a:stCxn id="191" idx="0"/>
          </p:cNvCxnSpPr>
          <p:nvPr/>
        </p:nvCxnSpPr>
        <p:spPr>
          <a:xfrm rot="10800000">
            <a:off x="3265750" y="4308529"/>
            <a:ext cx="0" cy="60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1" name="Shape 191"/>
          <p:cNvSpPr txBox="1"/>
          <p:nvPr/>
        </p:nvSpPr>
        <p:spPr>
          <a:xfrm>
            <a:off x="2746600" y="4914829"/>
            <a:ext cx="1038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h(1, 5)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3938280" y="4305239"/>
            <a:ext cx="12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>
            <a:stCxn id="194" idx="0"/>
          </p:cNvCxnSpPr>
          <p:nvPr/>
        </p:nvCxnSpPr>
        <p:spPr>
          <a:xfrm rot="10800000">
            <a:off x="4001435" y="4304359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 txBox="1"/>
          <p:nvPr/>
        </p:nvSpPr>
        <p:spPr>
          <a:xfrm>
            <a:off x="3861935" y="4556659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2837006" y="5287730"/>
            <a:ext cx="1338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 txBox="1"/>
          <p:nvPr/>
        </p:nvSpPr>
        <p:spPr>
          <a:xfrm>
            <a:off x="1264014" y="5507679"/>
            <a:ext cx="177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</a:p>
        </p:txBody>
      </p:sp>
      <p:cxnSp>
        <p:nvCxnSpPr>
          <p:cNvPr id="197" name="Shape 197"/>
          <p:cNvCxnSpPr>
            <a:stCxn id="196" idx="0"/>
          </p:cNvCxnSpPr>
          <p:nvPr/>
        </p:nvCxnSpPr>
        <p:spPr>
          <a:xfrm flipH="1" rot="10800000">
            <a:off x="2149914" y="5290479"/>
            <a:ext cx="755700" cy="217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3086120" y="5287729"/>
            <a:ext cx="12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stCxn id="200" idx="0"/>
          </p:cNvCxnSpPr>
          <p:nvPr/>
        </p:nvCxnSpPr>
        <p:spPr>
          <a:xfrm rot="10800000">
            <a:off x="3147775" y="5290179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 txBox="1"/>
          <p:nvPr/>
        </p:nvSpPr>
        <p:spPr>
          <a:xfrm>
            <a:off x="3008275" y="5507679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3452345" y="5287729"/>
            <a:ext cx="12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>
            <a:stCxn id="203" idx="0"/>
          </p:cNvCxnSpPr>
          <p:nvPr/>
        </p:nvCxnSpPr>
        <p:spPr>
          <a:xfrm rot="10800000">
            <a:off x="3514000" y="5290179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3" name="Shape 203"/>
          <p:cNvSpPr txBox="1"/>
          <p:nvPr/>
        </p:nvSpPr>
        <p:spPr>
          <a:xfrm>
            <a:off x="3374500" y="5507679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5</a:t>
            </a:r>
          </a:p>
        </p:txBody>
      </p:sp>
      <p:sp>
        <p:nvSpPr>
          <p:cNvPr id="204" name="Shape 204"/>
          <p:cNvSpPr/>
          <p:nvPr/>
        </p:nvSpPr>
        <p:spPr>
          <a:xfrm>
            <a:off x="2858050" y="4554929"/>
            <a:ext cx="815400" cy="39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</a:p>
        </p:txBody>
      </p:sp>
      <p:sp>
        <p:nvSpPr>
          <p:cNvPr id="205" name="Shape 205"/>
          <p:cNvSpPr/>
          <p:nvPr/>
        </p:nvSpPr>
        <p:spPr>
          <a:xfrm>
            <a:off x="2619900" y="3526814"/>
            <a:ext cx="1557900" cy="39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</p:txBody>
      </p:sp>
      <p:sp>
        <p:nvSpPr>
          <p:cNvPr id="206" name="Shape 206"/>
          <p:cNvSpPr/>
          <p:nvPr/>
        </p:nvSpPr>
        <p:spPr>
          <a:xfrm>
            <a:off x="1959000" y="2498700"/>
            <a:ext cx="2432100" cy="39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4508685" y="2256275"/>
            <a:ext cx="12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>
            <a:stCxn id="209" idx="0"/>
          </p:cNvCxnSpPr>
          <p:nvPr/>
        </p:nvCxnSpPr>
        <p:spPr>
          <a:xfrm rot="10800000">
            <a:off x="4569290" y="2258725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9" name="Shape 209"/>
          <p:cNvSpPr txBox="1"/>
          <p:nvPr/>
        </p:nvSpPr>
        <p:spPr>
          <a:xfrm>
            <a:off x="4429790" y="2476225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4</a:t>
            </a:r>
          </a:p>
        </p:txBody>
      </p:sp>
      <p:sp>
        <p:nvSpPr>
          <p:cNvPr id="210" name="Shape 210"/>
          <p:cNvSpPr/>
          <p:nvPr/>
        </p:nvSpPr>
        <p:spPr>
          <a:xfrm>
            <a:off x="1285625" y="1516002"/>
            <a:ext cx="3458100" cy="39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</p:txBody>
      </p:sp>
      <p:sp>
        <p:nvSpPr>
          <p:cNvPr id="211" name="Shape 211"/>
          <p:cNvSpPr/>
          <p:nvPr/>
        </p:nvSpPr>
        <p:spPr>
          <a:xfrm>
            <a:off x="5477125" y="3855349"/>
            <a:ext cx="2228700" cy="1838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</p:txBody>
      </p:sp>
      <p:sp>
        <p:nvSpPr>
          <p:cNvPr id="212" name="Shape 212"/>
          <p:cNvSpPr/>
          <p:nvPr/>
        </p:nvSpPr>
        <p:spPr>
          <a:xfrm>
            <a:off x="4100950" y="1933400"/>
            <a:ext cx="279000" cy="30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1018650" y="2642367"/>
            <a:ext cx="3914700" cy="75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9900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&lt;name&gt;</a:t>
            </a:r>
            <a:r>
              <a:rPr lang="en">
                <a:solidFill>
                  <a:srgbClr val="586E75"/>
                </a:solidFill>
              </a:rPr>
              <a:t>(</a:t>
            </a:r>
            <a:r>
              <a:rPr lang="en">
                <a:solidFill>
                  <a:schemeClr val="accent1"/>
                </a:solidFill>
              </a:rPr>
              <a:t>&lt;parameters&gt;</a:t>
            </a:r>
            <a:r>
              <a:rPr lang="en">
                <a:solidFill>
                  <a:srgbClr val="586E75"/>
                </a:solidFill>
              </a:rPr>
              <a:t>):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859900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&lt;return expression&gt;</a:t>
            </a:r>
          </a:p>
        </p:txBody>
      </p:sp>
      <p:sp>
        <p:nvSpPr>
          <p:cNvPr id="223" name="Shape 223"/>
          <p:cNvSpPr/>
          <p:nvPr/>
        </p:nvSpPr>
        <p:spPr>
          <a:xfrm>
            <a:off x="1560736" y="2713592"/>
            <a:ext cx="24867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functions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91700" y="1536625"/>
            <a:ext cx="8160600" cy="45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Functions have </a:t>
            </a:r>
            <a:r>
              <a:rPr b="1" lang="en">
                <a:solidFill>
                  <a:schemeClr val="accent1"/>
                </a:solidFill>
              </a:rPr>
              <a:t>inputs</a:t>
            </a:r>
            <a:r>
              <a:rPr lang="en"/>
              <a:t> and </a:t>
            </a:r>
            <a:r>
              <a:rPr b="1" lang="en">
                <a:solidFill>
                  <a:schemeClr val="accent5"/>
                </a:solidFill>
              </a:rPr>
              <a:t>outputs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91700" y="4273525"/>
            <a:ext cx="8160600" cy="201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/>
              <a:t>Execution rule for </a:t>
            </a:r>
            <a:r>
              <a:rPr b="1" lang="en">
                <a:solidFill>
                  <a:srgbClr val="4A86E8"/>
                </a:solidFill>
              </a:rPr>
              <a:t>def Statements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Create a function with signature </a:t>
            </a:r>
            <a:r>
              <a:rPr lang="en">
                <a:solidFill>
                  <a:srgbClr val="4A86E8"/>
                </a:solidFill>
              </a:rPr>
              <a:t>&lt;name&gt;</a:t>
            </a:r>
            <a:r>
              <a:rPr b="1" lang="en"/>
              <a:t>(</a:t>
            </a:r>
            <a:r>
              <a:rPr lang="en">
                <a:solidFill>
                  <a:schemeClr val="accent1"/>
                </a:solidFill>
              </a:rPr>
              <a:t>&lt;parameters&gt;</a:t>
            </a:r>
            <a:r>
              <a:rPr b="1" lang="en"/>
              <a:t>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Set the body of that function to be everything indented after the first line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Bind </a:t>
            </a:r>
            <a:r>
              <a:rPr lang="en">
                <a:solidFill>
                  <a:srgbClr val="4A86E8"/>
                </a:solidFill>
              </a:rPr>
              <a:t>&lt;name&gt;</a:t>
            </a:r>
            <a:r>
              <a:rPr lang="en"/>
              <a:t> to that function in the current frame</a:t>
            </a:r>
          </a:p>
        </p:txBody>
      </p:sp>
      <p:sp>
        <p:nvSpPr>
          <p:cNvPr id="227" name="Shape 227"/>
          <p:cNvSpPr/>
          <p:nvPr/>
        </p:nvSpPr>
        <p:spPr>
          <a:xfrm>
            <a:off x="1018650" y="2109567"/>
            <a:ext cx="5847000" cy="456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indicates name and number of arguments</a:t>
            </a:r>
          </a:p>
        </p:txBody>
      </p:sp>
      <p:sp>
        <p:nvSpPr>
          <p:cNvPr id="228" name="Shape 228"/>
          <p:cNvSpPr/>
          <p:nvPr/>
        </p:nvSpPr>
        <p:spPr>
          <a:xfrm>
            <a:off x="1018650" y="3395167"/>
            <a:ext cx="3914700" cy="705900"/>
          </a:xfrm>
          <a:prstGeom prst="wedgeRoundRectCallout">
            <a:avLst>
              <a:gd fmla="val -19470" name="adj1"/>
              <a:gd fmla="val -57602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defines the computation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performed when the function is applied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5409575" y="2968775"/>
            <a:ext cx="2639700" cy="962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9900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268BD2"/>
                </a:solidFill>
              </a:rPr>
              <a:t>square</a:t>
            </a:r>
            <a:r>
              <a:rPr lang="en">
                <a:solidFill>
                  <a:schemeClr val="dk2"/>
                </a:solidFill>
              </a:rPr>
              <a:t>(x):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    </a:t>
            </a:r>
            <a:r>
              <a:rPr lang="en">
                <a:solidFill>
                  <a:srgbClr val="859900"/>
                </a:solidFill>
              </a:rPr>
              <a:t>return</a:t>
            </a:r>
            <a:r>
              <a:rPr lang="en">
                <a:solidFill>
                  <a:schemeClr val="dk2"/>
                </a:solidFill>
              </a:rPr>
              <a:t> mul(x, x)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y </a:t>
            </a:r>
            <a:r>
              <a:rPr lang="en">
                <a:solidFill>
                  <a:srgbClr val="859900"/>
                </a:solidFill>
              </a:rPr>
              <a:t>=</a:t>
            </a:r>
            <a:r>
              <a:rPr lang="en">
                <a:solidFill>
                  <a:schemeClr val="dk2"/>
                </a:solidFill>
              </a:rPr>
              <a:t> square(</a:t>
            </a:r>
            <a:r>
              <a:rPr lang="en">
                <a:solidFill>
                  <a:srgbClr val="859900"/>
                </a:solidFill>
              </a:rPr>
              <a:t>-</a:t>
            </a:r>
            <a:r>
              <a:rPr lang="en">
                <a:solidFill>
                  <a:srgbClr val="D3368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Calling user-defined functions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91700" y="1536625"/>
            <a:ext cx="8160600" cy="16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/>
              <a:t>Procedure for calling/applying user-defined functions (version 1)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Create a new </a:t>
            </a:r>
            <a:r>
              <a:rPr b="1" lang="en">
                <a:solidFill>
                  <a:srgbClr val="4A86E8"/>
                </a:solidFill>
              </a:rPr>
              <a:t>environment frame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Bind the function's parameters to its arguments in that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Execute the body of the function in the new environment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00" y="3377125"/>
            <a:ext cx="2832250" cy="116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325" y="3727025"/>
            <a:ext cx="3744968" cy="11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6667066" y="3247635"/>
            <a:ext cx="1782600" cy="416700"/>
          </a:xfrm>
          <a:prstGeom prst="wedgeRoundRectCallout">
            <a:avLst>
              <a:gd fmla="val 20689" name="adj1"/>
              <a:gd fmla="val 63331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Built-in function</a:t>
            </a:r>
          </a:p>
        </p:txBody>
      </p:sp>
      <p:sp>
        <p:nvSpPr>
          <p:cNvPr id="239" name="Shape 239"/>
          <p:cNvSpPr/>
          <p:nvPr/>
        </p:nvSpPr>
        <p:spPr>
          <a:xfrm>
            <a:off x="7278031" y="3775988"/>
            <a:ext cx="12981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411470" y="4720201"/>
            <a:ext cx="2292300" cy="416700"/>
          </a:xfrm>
          <a:prstGeom prst="wedgeRoundRectCallout">
            <a:avLst>
              <a:gd fmla="val 20682" name="adj1"/>
              <a:gd fmla="val -64507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User-defined function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7278025" y="4301725"/>
            <a:ext cx="13977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992436" y="2011011"/>
            <a:ext cx="37449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Calling user-defined functions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91700" y="1536625"/>
            <a:ext cx="8160600" cy="16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/>
              <a:t>Procedure for calling/applying user-defined functions (version 1)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Create a new </a:t>
            </a:r>
            <a:r>
              <a:rPr b="1" lang="en">
                <a:solidFill>
                  <a:srgbClr val="4A86E8"/>
                </a:solidFill>
              </a:rPr>
              <a:t>environment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Bind the function's parameters to its arguments in that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Execute the body of the function in the new environment</a:t>
            </a:r>
          </a:p>
        </p:txBody>
      </p:sp>
      <p:pic>
        <p:nvPicPr>
          <p:cNvPr descr="Screenshot from 2017-03-27 19:46:17.png" id="249" name="Shape 249"/>
          <p:cNvPicPr preferRelativeResize="0"/>
          <p:nvPr/>
        </p:nvPicPr>
        <p:blipFill rotWithShape="1">
          <a:blip r:embed="rId3">
            <a:alphaModFix/>
          </a:blip>
          <a:srcRect b="109" l="0" r="0" t="109"/>
          <a:stretch/>
        </p:blipFill>
        <p:spPr>
          <a:xfrm>
            <a:off x="491700" y="3377125"/>
            <a:ext cx="2832250" cy="116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3-27 18:46:48.png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325" y="3725115"/>
            <a:ext cx="3744974" cy="2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992436" y="2011011"/>
            <a:ext cx="37449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799010" y="4979316"/>
            <a:ext cx="1546800" cy="1557900"/>
          </a:xfrm>
          <a:prstGeom prst="roundRect">
            <a:avLst>
              <a:gd fmla="val 10742" name="adj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200775" y="5414775"/>
            <a:ext cx="931800" cy="9318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667066" y="3247635"/>
            <a:ext cx="1782600" cy="416700"/>
          </a:xfrm>
          <a:prstGeom prst="wedgeRoundRectCallout">
            <a:avLst>
              <a:gd fmla="val 20689" name="adj1"/>
              <a:gd fmla="val 63331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Built-in function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7278031" y="3775988"/>
            <a:ext cx="12981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411470" y="4720201"/>
            <a:ext cx="2292300" cy="416700"/>
          </a:xfrm>
          <a:prstGeom prst="wedgeRoundRectCallout">
            <a:avLst>
              <a:gd fmla="val 20682" name="adj1"/>
              <a:gd fmla="val -64507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User-defined function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7278025" y="4301725"/>
            <a:ext cx="13977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5689550" y="4452350"/>
            <a:ext cx="1603650" cy="687325"/>
          </a:xfrm>
          <a:custGeom>
            <a:pathLst>
              <a:path extrusionOk="0" h="27493" w="64146">
                <a:moveTo>
                  <a:pt x="64146" y="0"/>
                </a:moveTo>
                <a:cubicBezTo>
                  <a:pt x="54676" y="2291"/>
                  <a:pt x="18022" y="9164"/>
                  <a:pt x="7331" y="13747"/>
                </a:cubicBezTo>
                <a:cubicBezTo>
                  <a:pt x="-3360" y="18329"/>
                  <a:pt x="1221" y="25202"/>
                  <a:pt x="0" y="2749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59" name="Shape 259"/>
          <p:cNvSpPr/>
          <p:nvPr/>
        </p:nvSpPr>
        <p:spPr>
          <a:xfrm>
            <a:off x="3211762" y="4771162"/>
            <a:ext cx="1475100" cy="416700"/>
          </a:xfrm>
          <a:prstGeom prst="wedgeRoundRectCallout">
            <a:avLst>
              <a:gd fmla="val 52212" name="adj1"/>
              <a:gd fmla="val 22147" name="adj2"/>
              <a:gd fmla="val 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</a:p>
        </p:txBody>
      </p:sp>
      <p:sp>
        <p:nvSpPr>
          <p:cNvPr id="260" name="Shape 260"/>
          <p:cNvSpPr/>
          <p:nvPr/>
        </p:nvSpPr>
        <p:spPr>
          <a:xfrm>
            <a:off x="6103127" y="5191311"/>
            <a:ext cx="1641900" cy="416700"/>
          </a:xfrm>
          <a:prstGeom prst="wedgeRoundRectCallout">
            <a:avLst>
              <a:gd fmla="val -52863" name="adj1"/>
              <a:gd fmla="val -22072" name="adj2"/>
              <a:gd fmla="val 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Intrinsic name</a:t>
            </a:r>
          </a:p>
        </p:txBody>
      </p:sp>
      <p:sp>
        <p:nvSpPr>
          <p:cNvPr id="261" name="Shape 261"/>
          <p:cNvSpPr/>
          <p:nvPr/>
        </p:nvSpPr>
        <p:spPr>
          <a:xfrm>
            <a:off x="5361163" y="5191300"/>
            <a:ext cx="626400" cy="23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0" y="5368725"/>
            <a:ext cx="42768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90900" y="5414625"/>
            <a:ext cx="4062900" cy="68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function's signature has all the information needed to create a local frame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Calling user-defined functions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91700" y="1536625"/>
            <a:ext cx="8160600" cy="16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/>
              <a:t>Procedure for calling/applying user-defined functions (version 1)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Create a new environment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Bind the function</a:t>
            </a:r>
            <a:r>
              <a:rPr lang="en"/>
              <a:t>'s </a:t>
            </a:r>
            <a:r>
              <a:rPr b="1" lang="en">
                <a:solidFill>
                  <a:srgbClr val="4A86E8"/>
                </a:solidFill>
              </a:rPr>
              <a:t>parameters</a:t>
            </a:r>
            <a:r>
              <a:rPr lang="en"/>
              <a:t> to its </a:t>
            </a:r>
            <a:r>
              <a:rPr b="1" lang="en">
                <a:solidFill>
                  <a:srgbClr val="FF0000"/>
                </a:solidFill>
              </a:rPr>
              <a:t>arguments</a:t>
            </a:r>
            <a:r>
              <a:rPr lang="en"/>
              <a:t> in</a:t>
            </a:r>
            <a:r>
              <a:rPr lang="en"/>
              <a:t> that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Execute the body of the function in the new environment</a:t>
            </a:r>
          </a:p>
        </p:txBody>
      </p:sp>
      <p:pic>
        <p:nvPicPr>
          <p:cNvPr descr="Screenshot from 2017-03-27 19:46:17.png" id="270" name="Shape 270"/>
          <p:cNvPicPr preferRelativeResize="0"/>
          <p:nvPr/>
        </p:nvPicPr>
        <p:blipFill rotWithShape="1">
          <a:blip r:embed="rId3">
            <a:alphaModFix/>
          </a:blip>
          <a:srcRect b="109" l="0" r="0" t="109"/>
          <a:stretch/>
        </p:blipFill>
        <p:spPr>
          <a:xfrm>
            <a:off x="491700" y="3377125"/>
            <a:ext cx="2832250" cy="116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3-27 18:46:48.png" id="271" name="Shape 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325" y="3725115"/>
            <a:ext cx="3744974" cy="2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5907875" y="5518046"/>
            <a:ext cx="224700" cy="2694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92413" y="2415775"/>
            <a:ext cx="75228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799010" y="4979316"/>
            <a:ext cx="1546800" cy="1557900"/>
          </a:xfrm>
          <a:prstGeom prst="roundRect">
            <a:avLst>
              <a:gd fmla="val 10742" name="adj"/>
            </a:avLst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211762" y="4771162"/>
            <a:ext cx="1475100" cy="416700"/>
          </a:xfrm>
          <a:prstGeom prst="wedgeRoundRectCallout">
            <a:avLst>
              <a:gd fmla="val 52212" name="adj1"/>
              <a:gd fmla="val 22147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</a:p>
        </p:txBody>
      </p:sp>
      <p:sp>
        <p:nvSpPr>
          <p:cNvPr id="276" name="Shape 276"/>
          <p:cNvSpPr/>
          <p:nvPr/>
        </p:nvSpPr>
        <p:spPr>
          <a:xfrm>
            <a:off x="5200775" y="5857550"/>
            <a:ext cx="931800" cy="4890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103127" y="5191311"/>
            <a:ext cx="1641900" cy="416700"/>
          </a:xfrm>
          <a:prstGeom prst="wedgeRoundRectCallout">
            <a:avLst>
              <a:gd fmla="val -52863" name="adj1"/>
              <a:gd fmla="val -22072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Intrinsic name</a:t>
            </a:r>
          </a:p>
        </p:txBody>
      </p:sp>
      <p:sp>
        <p:nvSpPr>
          <p:cNvPr id="278" name="Shape 278"/>
          <p:cNvSpPr/>
          <p:nvPr/>
        </p:nvSpPr>
        <p:spPr>
          <a:xfrm>
            <a:off x="0" y="5368725"/>
            <a:ext cx="42768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90900" y="5414625"/>
            <a:ext cx="4062900" cy="68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function's signature has all the information needed to create a local frame</a:t>
            </a:r>
          </a:p>
        </p:txBody>
      </p:sp>
      <p:sp>
        <p:nvSpPr>
          <p:cNvPr id="280" name="Shape 280"/>
          <p:cNvSpPr/>
          <p:nvPr/>
        </p:nvSpPr>
        <p:spPr>
          <a:xfrm>
            <a:off x="6338996" y="5153282"/>
            <a:ext cx="2059800" cy="687300"/>
          </a:xfrm>
          <a:prstGeom prst="wedgeRoundRectCallout">
            <a:avLst>
              <a:gd fmla="val -51852" name="adj1"/>
              <a:gd fmla="val 24717" name="adj2"/>
              <a:gd fmla="val 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Formal parameter bound to argument</a:t>
            </a:r>
          </a:p>
        </p:txBody>
      </p:sp>
      <p:sp>
        <p:nvSpPr>
          <p:cNvPr id="281" name="Shape 281"/>
          <p:cNvSpPr/>
          <p:nvPr/>
        </p:nvSpPr>
        <p:spPr>
          <a:xfrm>
            <a:off x="5689550" y="4452350"/>
            <a:ext cx="1603650" cy="687325"/>
          </a:xfrm>
          <a:custGeom>
            <a:pathLst>
              <a:path extrusionOk="0" h="27493" w="64146">
                <a:moveTo>
                  <a:pt x="64146" y="0"/>
                </a:moveTo>
                <a:cubicBezTo>
                  <a:pt x="54676" y="2291"/>
                  <a:pt x="18022" y="9164"/>
                  <a:pt x="7331" y="13747"/>
                </a:cubicBezTo>
                <a:cubicBezTo>
                  <a:pt x="-3360" y="18329"/>
                  <a:pt x="1221" y="25202"/>
                  <a:pt x="0" y="27493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2" name="Shape 282"/>
          <p:cNvSpPr/>
          <p:nvPr/>
        </p:nvSpPr>
        <p:spPr>
          <a:xfrm>
            <a:off x="5536815" y="5501600"/>
            <a:ext cx="649200" cy="3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781175" y="4566900"/>
            <a:ext cx="2734050" cy="1038625"/>
          </a:xfrm>
          <a:custGeom>
            <a:pathLst>
              <a:path extrusionOk="0" h="41545" w="109362">
                <a:moveTo>
                  <a:pt x="109362" y="0"/>
                </a:moveTo>
                <a:cubicBezTo>
                  <a:pt x="105950" y="2087"/>
                  <a:pt x="103303" y="8604"/>
                  <a:pt x="88895" y="12525"/>
                </a:cubicBezTo>
                <a:cubicBezTo>
                  <a:pt x="74486" y="16445"/>
                  <a:pt x="37726" y="18685"/>
                  <a:pt x="22911" y="23522"/>
                </a:cubicBezTo>
                <a:cubicBezTo>
                  <a:pt x="8095" y="28358"/>
                  <a:pt x="3818" y="38541"/>
                  <a:pt x="0" y="41545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4" name="Shape 284"/>
          <p:cNvSpPr/>
          <p:nvPr/>
        </p:nvSpPr>
        <p:spPr>
          <a:xfrm>
            <a:off x="2474375" y="4414175"/>
            <a:ext cx="3564975" cy="1099725"/>
          </a:xfrm>
          <a:custGeom>
            <a:pathLst>
              <a:path extrusionOk="0" h="43989" w="142599">
                <a:moveTo>
                  <a:pt x="0" y="0"/>
                </a:moveTo>
                <a:cubicBezTo>
                  <a:pt x="9011" y="509"/>
                  <a:pt x="31922" y="-1170"/>
                  <a:pt x="54070" y="3055"/>
                </a:cubicBezTo>
                <a:cubicBezTo>
                  <a:pt x="76217" y="7280"/>
                  <a:pt x="118169" y="18532"/>
                  <a:pt x="132883" y="25355"/>
                </a:cubicBezTo>
                <a:cubicBezTo>
                  <a:pt x="147596" y="32177"/>
                  <a:pt x="140774" y="40883"/>
                  <a:pt x="142353" y="4398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5" name="Shape 285"/>
          <p:cNvSpPr/>
          <p:nvPr/>
        </p:nvSpPr>
        <p:spPr>
          <a:xfrm>
            <a:off x="8362498" y="4309298"/>
            <a:ext cx="289800" cy="26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045275" y="4266112"/>
            <a:ext cx="289800" cy="26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Calling user-defined functions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91700" y="1536625"/>
            <a:ext cx="8160600" cy="16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/>
              <a:t>Procedure for calling/applying user-defined functions (version 1)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Create a new environment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Bind the function</a:t>
            </a:r>
            <a:r>
              <a:rPr lang="en"/>
              <a:t>'s parameters to its arguments in</a:t>
            </a:r>
            <a:r>
              <a:rPr lang="en"/>
              <a:t> that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Execute the </a:t>
            </a:r>
            <a:r>
              <a:rPr b="1" lang="en">
                <a:solidFill>
                  <a:srgbClr val="4A86E8"/>
                </a:solidFill>
              </a:rPr>
              <a:t>body</a:t>
            </a:r>
            <a:r>
              <a:rPr lang="en"/>
              <a:t> of the function in the new environment</a:t>
            </a:r>
          </a:p>
        </p:txBody>
      </p:sp>
      <p:pic>
        <p:nvPicPr>
          <p:cNvPr descr="Screenshot from 2017-03-27 18:48:33.png" id="293" name="Shape 293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>
            <a:off x="491700" y="3377125"/>
            <a:ext cx="2832250" cy="116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3-27 18:46:48.png"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325" y="3725115"/>
            <a:ext cx="3744974" cy="2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992423" y="2832950"/>
            <a:ext cx="67974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11623" y="3992150"/>
            <a:ext cx="1546800" cy="26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6338996" y="5153282"/>
            <a:ext cx="2059800" cy="687300"/>
          </a:xfrm>
          <a:prstGeom prst="wedgeRoundRectCallout">
            <a:avLst>
              <a:gd fmla="val -51852" name="adj1"/>
              <a:gd fmla="val 24717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Formal parameter bound to argument</a:t>
            </a:r>
          </a:p>
        </p:txBody>
      </p:sp>
      <p:sp>
        <p:nvSpPr>
          <p:cNvPr id="298" name="Shape 298"/>
          <p:cNvSpPr/>
          <p:nvPr/>
        </p:nvSpPr>
        <p:spPr>
          <a:xfrm>
            <a:off x="3360278" y="5628800"/>
            <a:ext cx="1680000" cy="687300"/>
          </a:xfrm>
          <a:prstGeom prst="wedgeRoundRectCallout">
            <a:avLst>
              <a:gd fmla="val 53189" name="adj1"/>
              <a:gd fmla="val 22306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Return value (not a binding!)</a:t>
            </a:r>
          </a:p>
        </p:txBody>
      </p:sp>
      <p:sp>
        <p:nvSpPr>
          <p:cNvPr id="299" name="Shape 299"/>
          <p:cNvSpPr/>
          <p:nvPr/>
        </p:nvSpPr>
        <p:spPr>
          <a:xfrm>
            <a:off x="5169499" y="5862151"/>
            <a:ext cx="1024200" cy="49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Environments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740800"/>
            <a:ext cx="3735900" cy="100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 cycle of a function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852800"/>
            <a:ext cx="37359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A new function is created!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A86E8"/>
                </a:solidFill>
              </a:rPr>
              <a:t>Name</a:t>
            </a:r>
            <a:r>
              <a:rPr lang="en"/>
              <a:t> bound to that function in the current frame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3504912"/>
            <a:ext cx="3735900" cy="8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Operator</a:t>
            </a:r>
            <a:r>
              <a:rPr lang="en"/>
              <a:t> &amp; </a:t>
            </a:r>
            <a:r>
              <a:rPr b="1" lang="en">
                <a:solidFill>
                  <a:schemeClr val="accent5"/>
                </a:solidFill>
              </a:rPr>
              <a:t>operands</a:t>
            </a:r>
            <a:r>
              <a:rPr lang="en"/>
              <a:t> evaluated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Function</a:t>
            </a:r>
            <a:r>
              <a:rPr lang="en"/>
              <a:t> applied to </a:t>
            </a:r>
            <a:r>
              <a:rPr b="1" lang="en">
                <a:solidFill>
                  <a:schemeClr val="accent5"/>
                </a:solidFill>
              </a:rPr>
              <a:t>arguments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4904425"/>
            <a:ext cx="3735900" cy="12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new </a:t>
            </a:r>
            <a:r>
              <a:rPr b="1" lang="en">
                <a:solidFill>
                  <a:schemeClr val="accent1"/>
                </a:solidFill>
              </a:rPr>
              <a:t>frame</a:t>
            </a:r>
            <a:r>
              <a:rPr lang="en"/>
              <a:t> is created!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1"/>
                </a:solidFill>
              </a:rPr>
              <a:t>Parameters</a:t>
            </a:r>
            <a:r>
              <a:rPr lang="en"/>
              <a:t> bound to </a:t>
            </a:r>
            <a:r>
              <a:rPr b="1" lang="en">
                <a:solidFill>
                  <a:schemeClr val="accent1"/>
                </a:solidFill>
              </a:rPr>
              <a:t>arguments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Body executed in environment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5776300" y="1785150"/>
            <a:ext cx="2639700" cy="665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59900"/>
                </a:solidFill>
              </a:rPr>
              <a:t>def</a:t>
            </a:r>
            <a:r>
              <a:rPr lang="en">
                <a:solidFill>
                  <a:srgbClr val="586E75"/>
                </a:solidFill>
              </a:rPr>
              <a:t> </a:t>
            </a:r>
            <a:r>
              <a:rPr lang="en">
                <a:solidFill>
                  <a:srgbClr val="268BD2"/>
                </a:solidFill>
              </a:rPr>
              <a:t>square</a:t>
            </a:r>
            <a:r>
              <a:rPr lang="en">
                <a:solidFill>
                  <a:srgbClr val="586E75"/>
                </a:solidFill>
              </a:rPr>
              <a:t>(x):</a:t>
            </a:r>
            <a:br>
              <a:rPr lang="en">
                <a:solidFill>
                  <a:srgbClr val="586E75"/>
                </a:solidFill>
              </a:rPr>
            </a:br>
            <a:r>
              <a:rPr lang="en">
                <a:solidFill>
                  <a:srgbClr val="586E75"/>
                </a:solidFill>
              </a:rPr>
              <a:t>    </a:t>
            </a:r>
            <a:r>
              <a:rPr lang="en">
                <a:solidFill>
                  <a:srgbClr val="859900"/>
                </a:solidFill>
              </a:rPr>
              <a:t>return</a:t>
            </a:r>
            <a:r>
              <a:rPr lang="en">
                <a:solidFill>
                  <a:srgbClr val="586E75"/>
                </a:solidFill>
              </a:rPr>
              <a:t> mul(x, x)</a:t>
            </a:r>
          </a:p>
        </p:txBody>
      </p:sp>
      <p:sp>
        <p:nvSpPr>
          <p:cNvPr id="319" name="Shape 319"/>
          <p:cNvSpPr/>
          <p:nvPr/>
        </p:nvSpPr>
        <p:spPr>
          <a:xfrm>
            <a:off x="6322749" y="1886507"/>
            <a:ext cx="786899" cy="26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122849" y="1343140"/>
            <a:ext cx="868200" cy="416699"/>
          </a:xfrm>
          <a:prstGeom prst="wedgeRoundRectCallout">
            <a:avLst>
              <a:gd fmla="val 20689" name="adj1"/>
              <a:gd fmla="val 63331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5776300" y="3435325"/>
            <a:ext cx="2639700" cy="416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586E75"/>
                </a:solidFill>
              </a:rPr>
              <a:t>y </a:t>
            </a:r>
            <a:r>
              <a:rPr lang="en">
                <a:solidFill>
                  <a:srgbClr val="859900"/>
                </a:solidFill>
              </a:rPr>
              <a:t>=</a:t>
            </a:r>
            <a:r>
              <a:rPr lang="en">
                <a:solidFill>
                  <a:srgbClr val="586E75"/>
                </a:solidFill>
              </a:rPr>
              <a:t> square(</a:t>
            </a:r>
            <a:r>
              <a:rPr lang="en">
                <a:solidFill>
                  <a:srgbClr val="D33682"/>
                </a:solidFill>
              </a:rPr>
              <a:t>1</a:t>
            </a:r>
            <a:r>
              <a:rPr lang="en">
                <a:solidFill>
                  <a:srgbClr val="586E75"/>
                </a:solidFill>
              </a:rPr>
              <a:t> </a:t>
            </a:r>
            <a:r>
              <a:rPr lang="en">
                <a:solidFill>
                  <a:srgbClr val="859900"/>
                </a:solidFill>
              </a:rPr>
              <a:t>-</a:t>
            </a:r>
            <a:r>
              <a:rPr lang="en">
                <a:solidFill>
                  <a:srgbClr val="586E75"/>
                </a:solidFill>
              </a:rPr>
              <a:t> </a:t>
            </a:r>
            <a:r>
              <a:rPr lang="en">
                <a:solidFill>
                  <a:srgbClr val="D33682"/>
                </a:solidFill>
              </a:rPr>
              <a:t>3</a:t>
            </a:r>
            <a:r>
              <a:rPr lang="en">
                <a:solidFill>
                  <a:srgbClr val="586E75"/>
                </a:solidFill>
              </a:rPr>
              <a:t>)</a:t>
            </a:r>
          </a:p>
        </p:txBody>
      </p:sp>
      <p:sp>
        <p:nvSpPr>
          <p:cNvPr id="322" name="Shape 322"/>
          <p:cNvSpPr/>
          <p:nvPr/>
        </p:nvSpPr>
        <p:spPr>
          <a:xfrm>
            <a:off x="6322749" y="3533294"/>
            <a:ext cx="786899" cy="26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663000" y="2729499"/>
            <a:ext cx="2927400" cy="625500"/>
          </a:xfrm>
          <a:prstGeom prst="wedgeRoundRectCallout">
            <a:avLst>
              <a:gd fmla="val 20689" name="adj1"/>
              <a:gd fmla="val 63331" name="adj2"/>
              <a:gd fmla="val 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Operator: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Function: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 square(x)</a:t>
            </a:r>
          </a:p>
        </p:txBody>
      </p:sp>
      <p:sp>
        <p:nvSpPr>
          <p:cNvPr id="324" name="Shape 324"/>
          <p:cNvSpPr/>
          <p:nvPr/>
        </p:nvSpPr>
        <p:spPr>
          <a:xfrm>
            <a:off x="6290553" y="3964553"/>
            <a:ext cx="1730700" cy="625500"/>
          </a:xfrm>
          <a:prstGeom prst="wedgeRoundRectCallout">
            <a:avLst>
              <a:gd fmla="val 20682" name="adj1"/>
              <a:gd fmla="val -64507" name="adj2"/>
              <a:gd fmla="val 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Operand:  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1-3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Argument: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</a:p>
        </p:txBody>
      </p:sp>
      <p:sp>
        <p:nvSpPr>
          <p:cNvPr id="325" name="Shape 325"/>
          <p:cNvSpPr/>
          <p:nvPr/>
        </p:nvSpPr>
        <p:spPr>
          <a:xfrm>
            <a:off x="7185623" y="3533300"/>
            <a:ext cx="647700" cy="26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6322774" y="4770162"/>
            <a:ext cx="1546800" cy="1557900"/>
          </a:xfrm>
          <a:prstGeom prst="roundRect">
            <a:avLst>
              <a:gd fmla="val 10742" name="adj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3-27 18:46:48.png" id="327" name="Shape 327"/>
          <p:cNvPicPr preferRelativeResize="0"/>
          <p:nvPr/>
        </p:nvPicPr>
        <p:blipFill rotWithShape="1">
          <a:blip r:embed="rId3">
            <a:alphaModFix/>
          </a:blip>
          <a:srcRect b="0" l="0" r="64600" t="51248"/>
          <a:stretch/>
        </p:blipFill>
        <p:spPr>
          <a:xfrm>
            <a:off x="6433287" y="4887600"/>
            <a:ext cx="1325726" cy="13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4746185" y="4554952"/>
            <a:ext cx="1475100" cy="416700"/>
          </a:xfrm>
          <a:prstGeom prst="wedgeRoundRectCallout">
            <a:avLst>
              <a:gd fmla="val 52212" name="adj1"/>
              <a:gd fmla="val 22147" name="adj2"/>
              <a:gd fmla="val 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</a:p>
        </p:txBody>
      </p:sp>
      <p:sp>
        <p:nvSpPr>
          <p:cNvPr id="329" name="Shape 329"/>
          <p:cNvSpPr/>
          <p:nvPr/>
        </p:nvSpPr>
        <p:spPr>
          <a:xfrm>
            <a:off x="4611696" y="5263012"/>
            <a:ext cx="2059800" cy="687300"/>
          </a:xfrm>
          <a:prstGeom prst="wedgeRoundRectCallout">
            <a:avLst>
              <a:gd fmla="val 64883" name="adj1"/>
              <a:gd fmla="val -22522" name="adj2"/>
              <a:gd fmla="val 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Formal parameter bound to argument</a:t>
            </a:r>
          </a:p>
        </p:txBody>
      </p:sp>
      <p:sp>
        <p:nvSpPr>
          <p:cNvPr id="330" name="Shape 330"/>
          <p:cNvSpPr/>
          <p:nvPr/>
        </p:nvSpPr>
        <p:spPr>
          <a:xfrm>
            <a:off x="7076740" y="5279611"/>
            <a:ext cx="649200" cy="3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Set up your computer and accounts (Lab 0) by tonight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Office hours begin today!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Make sure that </a:t>
            </a:r>
            <a:r>
              <a:rPr lang="en" u="sng">
                <a:solidFill>
                  <a:srgbClr val="4A86E8"/>
                </a:solidFill>
                <a:hlinkClick r:id="rId3"/>
              </a:rPr>
              <a:t>okpy.org</a:t>
            </a:r>
            <a:r>
              <a:rPr lang="en"/>
              <a:t> shows your submission!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Discussion sections begin today!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Feel free to shop around but try to decide by next week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Quiz on today's material will be in </a:t>
            </a:r>
            <a:r>
              <a:rPr b="1" lang="en"/>
              <a:t>Thursday discussion</a:t>
            </a:r>
          </a:p>
          <a:p>
            <a:pPr indent="-228600" lvl="2" marL="1371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One exam-level question, 10 minutes, multiple choice</a:t>
            </a:r>
          </a:p>
          <a:p>
            <a:pPr indent="-228600" lvl="2" marL="1371600" rtl="0">
              <a:spcBef>
                <a:spcPts val="0"/>
              </a:spcBef>
              <a:spcAft>
                <a:spcPts val="1000"/>
              </a:spcAft>
            </a:pPr>
            <a:r>
              <a:rPr b="1" lang="en"/>
              <a:t>Full credit for reasonable effort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Homework 0 (</a:t>
            </a:r>
            <a:r>
              <a:rPr b="1" lang="en"/>
              <a:t>Survey</a:t>
            </a:r>
            <a:r>
              <a:rPr lang="en"/>
              <a:t>) due Friday at 11:59 pm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rgbClr val="4A86E8"/>
                </a:solidFill>
                <a:hlinkClick r:id="rId4"/>
              </a:rPr>
              <a:t>Class potluck</a:t>
            </a:r>
            <a:r>
              <a:rPr lang="en"/>
              <a:t> on Friday from 5-6:30 pm at Memorial Glade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Lab check-offs start next week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up names in environments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Every expression is evaluated in the context of an environment.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</a:t>
            </a:r>
            <a:r>
              <a:rPr b="1" lang="en">
                <a:solidFill>
                  <a:srgbClr val="4A86E8"/>
                </a:solidFill>
              </a:rPr>
              <a:t>environment</a:t>
            </a:r>
            <a:r>
              <a:rPr lang="en"/>
              <a:t> is a sequence of frames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 far, there have been two possible environments: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global frame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function's local frame, then the global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/>
              <a:t>Rules for looking up names in user-defined functions (version 1)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Look it up in the local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If name isn't in local frame, look it up in the global frame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If name isn't in either frame, </a:t>
            </a:r>
            <a:r>
              <a:rPr lang="en">
                <a:solidFill>
                  <a:srgbClr val="FF0000"/>
                </a:solidFill>
              </a:rPr>
              <a:t>NameError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environments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00" y="1441174"/>
            <a:ext cx="3112224" cy="12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1279941" y="3703862"/>
            <a:ext cx="2509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square(square(3))</a:t>
            </a:r>
          </a:p>
        </p:txBody>
      </p:sp>
      <p:grpSp>
        <p:nvGrpSpPr>
          <p:cNvPr id="344" name="Shape 344"/>
          <p:cNvGrpSpPr/>
          <p:nvPr/>
        </p:nvGrpSpPr>
        <p:grpSpPr>
          <a:xfrm>
            <a:off x="177016" y="4085853"/>
            <a:ext cx="2045052" cy="647725"/>
            <a:chOff x="177016" y="4085853"/>
            <a:chExt cx="2045052" cy="647725"/>
          </a:xfrm>
        </p:grpSpPr>
        <p:cxnSp>
          <p:nvCxnSpPr>
            <p:cNvPr id="345" name="Shape 345"/>
            <p:cNvCxnSpPr/>
            <p:nvPr/>
          </p:nvCxnSpPr>
          <p:spPr>
            <a:xfrm>
              <a:off x="1496668" y="4085853"/>
              <a:ext cx="725400" cy="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46" name="Shape 346"/>
            <p:cNvSpPr txBox="1"/>
            <p:nvPr/>
          </p:nvSpPr>
          <p:spPr>
            <a:xfrm>
              <a:off x="177016" y="4305778"/>
              <a:ext cx="1892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square(x)</a:t>
              </a:r>
            </a:p>
          </p:txBody>
        </p:sp>
        <p:cxnSp>
          <p:nvCxnSpPr>
            <p:cNvPr id="347" name="Shape 347"/>
            <p:cNvCxnSpPr>
              <a:stCxn id="346" idx="0"/>
            </p:cNvCxnSpPr>
            <p:nvPr/>
          </p:nvCxnSpPr>
          <p:spPr>
            <a:xfrm flipH="1" rot="10800000">
              <a:off x="1123216" y="4088578"/>
              <a:ext cx="755700" cy="2172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dot"/>
              <a:round/>
              <a:headEnd len="lg" w="lg" type="none"/>
              <a:tailEnd len="lg" w="lg" type="none"/>
            </a:ln>
          </p:spPr>
        </p:cxnSp>
      </p:grpSp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500" y="1441175"/>
            <a:ext cx="3797576" cy="8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Shape 349"/>
          <p:cNvGrpSpPr/>
          <p:nvPr/>
        </p:nvGrpSpPr>
        <p:grpSpPr>
          <a:xfrm>
            <a:off x="2250674" y="4085837"/>
            <a:ext cx="1283700" cy="1035024"/>
            <a:chOff x="2250674" y="4085837"/>
            <a:chExt cx="1283700" cy="1035024"/>
          </a:xfrm>
        </p:grpSpPr>
        <p:cxnSp>
          <p:nvCxnSpPr>
            <p:cNvPr id="350" name="Shape 350"/>
            <p:cNvCxnSpPr/>
            <p:nvPr/>
          </p:nvCxnSpPr>
          <p:spPr>
            <a:xfrm>
              <a:off x="2363786" y="4085837"/>
              <a:ext cx="1057499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1" name="Shape 351"/>
            <p:cNvCxnSpPr>
              <a:stCxn id="352" idx="0"/>
            </p:cNvCxnSpPr>
            <p:nvPr/>
          </p:nvCxnSpPr>
          <p:spPr>
            <a:xfrm rot="10800000">
              <a:off x="2892524" y="4093361"/>
              <a:ext cx="0" cy="599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ot"/>
              <a:round/>
              <a:headEnd len="lg" w="lg" type="none"/>
              <a:tailEnd len="lg" w="lg" type="none"/>
            </a:ln>
          </p:spPr>
        </p:cxnSp>
        <p:sp>
          <p:nvSpPr>
            <p:cNvPr id="352" name="Shape 352"/>
            <p:cNvSpPr txBox="1"/>
            <p:nvPr/>
          </p:nvSpPr>
          <p:spPr>
            <a:xfrm>
              <a:off x="2250674" y="4693061"/>
              <a:ext cx="1283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square(3)</a:t>
              </a:r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1024381" y="5077818"/>
            <a:ext cx="2045052" cy="647725"/>
            <a:chOff x="177016" y="4085853"/>
            <a:chExt cx="2045052" cy="647725"/>
          </a:xfrm>
        </p:grpSpPr>
        <p:cxnSp>
          <p:nvCxnSpPr>
            <p:cNvPr id="354" name="Shape 354"/>
            <p:cNvCxnSpPr/>
            <p:nvPr/>
          </p:nvCxnSpPr>
          <p:spPr>
            <a:xfrm>
              <a:off x="1496668" y="4085853"/>
              <a:ext cx="725400" cy="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177016" y="4305778"/>
              <a:ext cx="1892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square(x)</a:t>
              </a:r>
            </a:p>
          </p:txBody>
        </p:sp>
        <p:cxnSp>
          <p:nvCxnSpPr>
            <p:cNvPr id="356" name="Shape 356"/>
            <p:cNvCxnSpPr>
              <a:stCxn id="355" idx="0"/>
            </p:cNvCxnSpPr>
            <p:nvPr/>
          </p:nvCxnSpPr>
          <p:spPr>
            <a:xfrm flipH="1" rot="10800000">
              <a:off x="1123216" y="4088578"/>
              <a:ext cx="755700" cy="2172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dot"/>
              <a:round/>
              <a:headEnd len="lg" w="lg" type="none"/>
              <a:tailEnd len="lg" w="lg" type="none"/>
            </a:ln>
          </p:spPr>
        </p:cxnSp>
      </p:grpSp>
      <p:grpSp>
        <p:nvGrpSpPr>
          <p:cNvPr id="357" name="Shape 357"/>
          <p:cNvGrpSpPr/>
          <p:nvPr/>
        </p:nvGrpSpPr>
        <p:grpSpPr>
          <a:xfrm>
            <a:off x="3109510" y="5077788"/>
            <a:ext cx="278999" cy="663946"/>
            <a:chOff x="3109510" y="5077788"/>
            <a:chExt cx="278999" cy="663946"/>
          </a:xfrm>
        </p:grpSpPr>
        <p:cxnSp>
          <p:nvCxnSpPr>
            <p:cNvPr id="358" name="Shape 358"/>
            <p:cNvCxnSpPr/>
            <p:nvPr/>
          </p:nvCxnSpPr>
          <p:spPr>
            <a:xfrm>
              <a:off x="3185855" y="5077788"/>
              <a:ext cx="12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59" name="Shape 359"/>
            <p:cNvCxnSpPr>
              <a:stCxn id="360" idx="0"/>
            </p:cNvCxnSpPr>
            <p:nvPr/>
          </p:nvCxnSpPr>
          <p:spPr>
            <a:xfrm rot="10800000">
              <a:off x="3249010" y="5086234"/>
              <a:ext cx="0" cy="227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ot"/>
              <a:round/>
              <a:headEnd len="lg" w="lg" type="none"/>
              <a:tailEnd len="lg" w="lg" type="none"/>
            </a:ln>
          </p:spPr>
        </p:cxnSp>
        <p:sp>
          <p:nvSpPr>
            <p:cNvPr id="360" name="Shape 360"/>
            <p:cNvSpPr txBox="1"/>
            <p:nvPr/>
          </p:nvSpPr>
          <p:spPr>
            <a:xfrm>
              <a:off x="3109510" y="5313934"/>
              <a:ext cx="278999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2243038" y="4734236"/>
            <a:ext cx="1247100" cy="35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500" y="1441175"/>
            <a:ext cx="4751799" cy="157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00" y="1441174"/>
            <a:ext cx="3112225" cy="127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0500" y="1441174"/>
            <a:ext cx="4751799" cy="19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/>
          <p:nvPr/>
        </p:nvSpPr>
        <p:spPr>
          <a:xfrm>
            <a:off x="2324647" y="4352298"/>
            <a:ext cx="1094399" cy="39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</a:p>
        </p:txBody>
      </p:sp>
      <p:sp>
        <p:nvSpPr>
          <p:cNvPr id="366" name="Shape 366"/>
          <p:cNvSpPr/>
          <p:nvPr/>
        </p:nvSpPr>
        <p:spPr>
          <a:xfrm>
            <a:off x="1410273" y="3749850"/>
            <a:ext cx="2208900" cy="35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700" y="1441174"/>
            <a:ext cx="3112225" cy="127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87" y="1441174"/>
            <a:ext cx="3112225" cy="127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0501" y="1441174"/>
            <a:ext cx="4751797" cy="30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700" y="1441174"/>
            <a:ext cx="3112225" cy="127725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1499701" y="3360225"/>
            <a:ext cx="2045100" cy="39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81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900500" y="4751079"/>
            <a:ext cx="4836300" cy="127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</a:t>
            </a:r>
            <a:r>
              <a:rPr b="1" lang="en">
                <a:solidFill>
                  <a:srgbClr val="4A86E8"/>
                </a:solidFill>
              </a:rPr>
              <a:t>environment</a:t>
            </a:r>
            <a:r>
              <a:rPr lang="en"/>
              <a:t> is a sequence of frames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global frame alone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local, then the global frame</a:t>
            </a:r>
          </a:p>
        </p:txBody>
      </p:sp>
      <p:sp>
        <p:nvSpPr>
          <p:cNvPr id="373" name="Shape 373"/>
          <p:cNvSpPr/>
          <p:nvPr/>
        </p:nvSpPr>
        <p:spPr>
          <a:xfrm>
            <a:off x="3984875" y="1669451"/>
            <a:ext cx="355200" cy="2934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</p:txBody>
      </p:sp>
      <p:sp>
        <p:nvSpPr>
          <p:cNvPr id="374" name="Shape 374"/>
          <p:cNvSpPr/>
          <p:nvPr/>
        </p:nvSpPr>
        <p:spPr>
          <a:xfrm>
            <a:off x="3984875" y="2681150"/>
            <a:ext cx="355200" cy="2934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</p:txBody>
      </p:sp>
      <p:sp>
        <p:nvSpPr>
          <p:cNvPr id="375" name="Shape 375"/>
          <p:cNvSpPr/>
          <p:nvPr/>
        </p:nvSpPr>
        <p:spPr>
          <a:xfrm>
            <a:off x="3984875" y="1986176"/>
            <a:ext cx="355200" cy="2934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</a:p>
        </p:txBody>
      </p:sp>
      <p:sp>
        <p:nvSpPr>
          <p:cNvPr id="376" name="Shape 376"/>
          <p:cNvSpPr/>
          <p:nvPr/>
        </p:nvSpPr>
        <p:spPr>
          <a:xfrm>
            <a:off x="3752694" y="2144100"/>
            <a:ext cx="247175" cy="694950"/>
          </a:xfrm>
          <a:custGeom>
            <a:pathLst>
              <a:path extrusionOk="0" h="27798" w="9887">
                <a:moveTo>
                  <a:pt x="9581" y="27798"/>
                </a:moveTo>
                <a:cubicBezTo>
                  <a:pt x="8206" y="27327"/>
                  <a:pt x="2784" y="29096"/>
                  <a:pt x="1333" y="24972"/>
                </a:cubicBezTo>
                <a:cubicBezTo>
                  <a:pt x="-118" y="20848"/>
                  <a:pt x="-550" y="7216"/>
                  <a:pt x="875" y="3054"/>
                </a:cubicBezTo>
                <a:cubicBezTo>
                  <a:pt x="2300" y="-1108"/>
                  <a:pt x="8385" y="509"/>
                  <a:pt x="9887" y="0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77" name="Shape 377"/>
          <p:cNvSpPr/>
          <p:nvPr/>
        </p:nvSpPr>
        <p:spPr>
          <a:xfrm>
            <a:off x="3984875" y="3792450"/>
            <a:ext cx="355200" cy="2934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</p:txBody>
      </p:sp>
      <p:sp>
        <p:nvSpPr>
          <p:cNvPr id="378" name="Shape 378"/>
          <p:cNvSpPr/>
          <p:nvPr/>
        </p:nvSpPr>
        <p:spPr>
          <a:xfrm>
            <a:off x="3752700" y="2144100"/>
            <a:ext cx="247175" cy="1803881"/>
          </a:xfrm>
          <a:custGeom>
            <a:pathLst>
              <a:path extrusionOk="0" h="27798" w="9887">
                <a:moveTo>
                  <a:pt x="9581" y="27798"/>
                </a:moveTo>
                <a:cubicBezTo>
                  <a:pt x="8206" y="27327"/>
                  <a:pt x="2784" y="29096"/>
                  <a:pt x="1333" y="24972"/>
                </a:cubicBezTo>
                <a:cubicBezTo>
                  <a:pt x="-118" y="20848"/>
                  <a:pt x="-550" y="7216"/>
                  <a:pt x="875" y="3054"/>
                </a:cubicBezTo>
                <a:cubicBezTo>
                  <a:pt x="2300" y="-1108"/>
                  <a:pt x="8385" y="509"/>
                  <a:pt x="9887" y="0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79" name="Shape 379">
            <a:hlinkClick r:id="rId10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and None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None means that nothing is returned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491700" y="1536625"/>
            <a:ext cx="8160600" cy="126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The special value </a:t>
            </a:r>
            <a:r>
              <a:rPr b="1" lang="en">
                <a:solidFill>
                  <a:srgbClr val="4A86E8"/>
                </a:solidFill>
              </a:rPr>
              <a:t>None</a:t>
            </a:r>
            <a:r>
              <a:rPr lang="en"/>
              <a:t> represents nothing in Python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Functions that do not explicitly return a value will return </a:t>
            </a:r>
            <a:r>
              <a:rPr b="1" lang="en">
                <a:solidFill>
                  <a:srgbClr val="4A86E8"/>
                </a:solidFill>
              </a:rPr>
              <a:t>None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A86E8"/>
                </a:solidFill>
              </a:rPr>
              <a:t>None</a:t>
            </a:r>
            <a:r>
              <a:rPr lang="en"/>
              <a:t> is </a:t>
            </a:r>
            <a:r>
              <a:rPr b="1" lang="en"/>
              <a:t>not displayed</a:t>
            </a:r>
            <a:r>
              <a:rPr lang="en"/>
              <a:t> when </a:t>
            </a:r>
            <a:r>
              <a:rPr b="1" lang="en"/>
              <a:t>evaluated</a:t>
            </a:r>
            <a:r>
              <a:rPr lang="en"/>
              <a:t> by the interpreter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389925" y="3100800"/>
            <a:ext cx="7262400" cy="31074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)</a:t>
            </a:r>
            <a:r>
              <a:rPr lang="en" sz="1400">
                <a:solidFill>
                  <a:srgbClr val="859900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  <a:r>
              <a:rPr lang="en" sz="1400">
                <a:solidFill>
                  <a:srgbClr val="586E75"/>
                </a:solidFill>
              </a:rPr>
              <a:t>     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x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1389925" y="3100800"/>
            <a:ext cx="7262400" cy="31074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)</a:t>
            </a:r>
            <a:r>
              <a:rPr lang="en" sz="1400">
                <a:solidFill>
                  <a:srgbClr val="859900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  <a:r>
              <a:rPr lang="en" sz="1400">
                <a:solidFill>
                  <a:srgbClr val="586E75"/>
                </a:solidFill>
              </a:rPr>
              <a:t>     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x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)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389925" y="3100800"/>
            <a:ext cx="7262400" cy="31074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)</a:t>
            </a:r>
            <a:r>
              <a:rPr lang="en" sz="1400">
                <a:solidFill>
                  <a:srgbClr val="859900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  <a:r>
              <a:rPr lang="en" sz="1400">
                <a:solidFill>
                  <a:srgbClr val="586E75"/>
                </a:solidFill>
              </a:rPr>
              <a:t>     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x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)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sixteen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)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389925" y="3100800"/>
            <a:ext cx="7262400" cy="31074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)</a:t>
            </a:r>
            <a:r>
              <a:rPr lang="en" sz="1400">
                <a:solidFill>
                  <a:srgbClr val="859900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  <a:r>
              <a:rPr lang="en" sz="1400">
                <a:solidFill>
                  <a:srgbClr val="586E75"/>
                </a:solidFill>
              </a:rPr>
              <a:t>     </a:t>
            </a:r>
            <a:r>
              <a:rPr lang="en" sz="1400">
                <a:solidFill>
                  <a:srgbClr val="268BD2"/>
                </a:solidFill>
              </a:rPr>
              <a:t>x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x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...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)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sixteen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does_not_return_square(</a:t>
            </a:r>
            <a:r>
              <a:rPr lang="en" sz="1400">
                <a:solidFill>
                  <a:srgbClr val="D33682"/>
                </a:solidFill>
              </a:rPr>
              <a:t>4</a:t>
            </a:r>
            <a:r>
              <a:rPr lang="en" sz="1400">
                <a:solidFill>
                  <a:srgbClr val="586E75"/>
                </a:solidFill>
              </a:rPr>
              <a:t>)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sixteen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+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Traceback (most recent call last):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File "&lt;stdin&gt;", line 1, in &lt;module&gt;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TypeError: unsupported operand type(s) for +: 'NoneType' and 'int'</a:t>
            </a:r>
          </a:p>
        </p:txBody>
      </p:sp>
      <p:sp>
        <p:nvSpPr>
          <p:cNvPr id="395" name="Shape 395"/>
          <p:cNvSpPr/>
          <p:nvPr/>
        </p:nvSpPr>
        <p:spPr>
          <a:xfrm>
            <a:off x="3118700" y="3524375"/>
            <a:ext cx="1196100" cy="416700"/>
          </a:xfrm>
          <a:prstGeom prst="wedgeRoundRectCallout">
            <a:avLst>
              <a:gd fmla="val -54172" name="adj1"/>
              <a:gd fmla="val -21574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</a:p>
        </p:txBody>
      </p:sp>
      <p:sp>
        <p:nvSpPr>
          <p:cNvPr id="396" name="Shape 396"/>
          <p:cNvSpPr/>
          <p:nvPr/>
        </p:nvSpPr>
        <p:spPr>
          <a:xfrm>
            <a:off x="4745525" y="3971625"/>
            <a:ext cx="3804300" cy="416700"/>
          </a:xfrm>
          <a:prstGeom prst="wedgeRoundRectCallout">
            <a:avLst>
              <a:gd fmla="val -53253" name="adj1"/>
              <a:gd fmla="val 25048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displayed by the interpreter</a:t>
            </a:r>
          </a:p>
        </p:txBody>
      </p:sp>
      <p:sp>
        <p:nvSpPr>
          <p:cNvPr id="397" name="Shape 397"/>
          <p:cNvSpPr/>
          <p:nvPr/>
        </p:nvSpPr>
        <p:spPr>
          <a:xfrm>
            <a:off x="185900" y="3925803"/>
            <a:ext cx="1639200" cy="915900"/>
          </a:xfrm>
          <a:prstGeom prst="wedgeRoundRectCallout">
            <a:avLst>
              <a:gd fmla="val 54202" name="adj1"/>
              <a:gd fmla="val 24167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name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sixteen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now bound to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Pure functions and non-pure functions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852800"/>
            <a:ext cx="3473700" cy="42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Pure functions</a:t>
            </a:r>
            <a:br>
              <a:rPr lang="en"/>
            </a:br>
            <a:r>
              <a:rPr lang="en"/>
              <a:t>just return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Non-pure functions</a:t>
            </a:r>
            <a:br>
              <a:rPr lang="en"/>
            </a:br>
            <a:r>
              <a:rPr lang="en"/>
              <a:t>have side effects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4437075" y="1852800"/>
            <a:ext cx="2008500" cy="852300"/>
            <a:chOff x="4437075" y="1852800"/>
            <a:chExt cx="2008500" cy="852300"/>
          </a:xfrm>
        </p:grpSpPr>
        <p:cxnSp>
          <p:nvCxnSpPr>
            <p:cNvPr id="405" name="Shape 405"/>
            <p:cNvCxnSpPr/>
            <p:nvPr/>
          </p:nvCxnSpPr>
          <p:spPr>
            <a:xfrm>
              <a:off x="4437075" y="1854450"/>
              <a:ext cx="2008500" cy="424500"/>
            </a:xfrm>
            <a:prstGeom prst="bentConnector3">
              <a:avLst>
                <a:gd fmla="val 9208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4437075" y="1852800"/>
              <a:ext cx="575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pow</a:t>
              </a:r>
            </a:p>
          </p:txBody>
        </p:sp>
        <p:cxnSp>
          <p:nvCxnSpPr>
            <p:cNvPr id="407" name="Shape 407"/>
            <p:cNvCxnSpPr/>
            <p:nvPr/>
          </p:nvCxnSpPr>
          <p:spPr>
            <a:xfrm>
              <a:off x="4437075" y="2280600"/>
              <a:ext cx="2008500" cy="424500"/>
            </a:xfrm>
            <a:prstGeom prst="bentConnector3">
              <a:avLst>
                <a:gd fmla="val 2740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08" name="Shape 408"/>
          <p:cNvGrpSpPr/>
          <p:nvPr/>
        </p:nvGrpSpPr>
        <p:grpSpPr>
          <a:xfrm>
            <a:off x="3176975" y="1854525"/>
            <a:ext cx="1183891" cy="427800"/>
            <a:chOff x="3176975" y="1854525"/>
            <a:chExt cx="1183891" cy="427800"/>
          </a:xfrm>
        </p:grpSpPr>
        <p:sp>
          <p:nvSpPr>
            <p:cNvPr id="409" name="Shape 409"/>
            <p:cNvSpPr/>
            <p:nvPr/>
          </p:nvSpPr>
          <p:spPr>
            <a:xfrm rot="5400000">
              <a:off x="4159416" y="197496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br>
                <a:rPr lang="en">
                  <a:solidFill>
                    <a:schemeClr val="accent2"/>
                  </a:solidFill>
                </a:rPr>
              </a:b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176975" y="1854525"/>
              <a:ext cx="920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2, 27</a:t>
              </a:r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6521766" y="2281875"/>
            <a:ext cx="1596308" cy="427800"/>
            <a:chOff x="6521766" y="2281875"/>
            <a:chExt cx="1596308" cy="427800"/>
          </a:xfrm>
        </p:grpSpPr>
        <p:sp>
          <p:nvSpPr>
            <p:cNvPr id="412" name="Shape 412"/>
            <p:cNvSpPr/>
            <p:nvPr/>
          </p:nvSpPr>
          <p:spPr>
            <a:xfrm rot="5400000">
              <a:off x="6507216" y="240231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>
                  <a:solidFill>
                    <a:schemeClr val="accent2"/>
                  </a:solidFill>
                </a:rPr>
              </a:b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6708675" y="2281875"/>
              <a:ext cx="1409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134217728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3211575" y="2388350"/>
            <a:ext cx="1424100" cy="416700"/>
          </a:xfrm>
          <a:prstGeom prst="wedgeRoundRectCallout">
            <a:avLst>
              <a:gd fmla="val -20790" name="adj1"/>
              <a:gd fmla="val -66631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arguments</a:t>
            </a:r>
          </a:p>
        </p:txBody>
      </p:sp>
      <p:sp>
        <p:nvSpPr>
          <p:cNvPr id="415" name="Shape 415"/>
          <p:cNvSpPr/>
          <p:nvPr/>
        </p:nvSpPr>
        <p:spPr>
          <a:xfrm>
            <a:off x="6974450" y="1748500"/>
            <a:ext cx="1424100" cy="416700"/>
          </a:xfrm>
          <a:prstGeom prst="wedgeRoundRectCallout">
            <a:avLst>
              <a:gd fmla="val -20102" name="adj1"/>
              <a:gd fmla="val 67867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4437075" y="3838075"/>
            <a:ext cx="2008800" cy="858600"/>
            <a:chOff x="4437075" y="3838075"/>
            <a:chExt cx="2008800" cy="858600"/>
          </a:xfrm>
        </p:grpSpPr>
        <p:cxnSp>
          <p:nvCxnSpPr>
            <p:cNvPr id="417" name="Shape 417"/>
            <p:cNvCxnSpPr/>
            <p:nvPr/>
          </p:nvCxnSpPr>
          <p:spPr>
            <a:xfrm>
              <a:off x="4437075" y="3839725"/>
              <a:ext cx="2008800" cy="424500"/>
            </a:xfrm>
            <a:prstGeom prst="bentConnector3">
              <a:avLst>
                <a:gd fmla="val 9208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18" name="Shape 418"/>
            <p:cNvSpPr txBox="1"/>
            <p:nvPr/>
          </p:nvSpPr>
          <p:spPr>
            <a:xfrm>
              <a:off x="4437075" y="3838075"/>
              <a:ext cx="8553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</a:p>
          </p:txBody>
        </p:sp>
        <p:cxnSp>
          <p:nvCxnSpPr>
            <p:cNvPr id="419" name="Shape 419"/>
            <p:cNvCxnSpPr/>
            <p:nvPr/>
          </p:nvCxnSpPr>
          <p:spPr>
            <a:xfrm>
              <a:off x="4437075" y="4265875"/>
              <a:ext cx="908700" cy="423300"/>
            </a:xfrm>
            <a:prstGeom prst="bentConnector3">
              <a:avLst>
                <a:gd fmla="val 848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20" name="Shape 420"/>
            <p:cNvCxnSpPr/>
            <p:nvPr/>
          </p:nvCxnSpPr>
          <p:spPr>
            <a:xfrm>
              <a:off x="5658975" y="4696675"/>
              <a:ext cx="78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21" name="Shape 421"/>
          <p:cNvGrpSpPr/>
          <p:nvPr/>
        </p:nvGrpSpPr>
        <p:grpSpPr>
          <a:xfrm>
            <a:off x="3176975" y="3838075"/>
            <a:ext cx="1183891" cy="427800"/>
            <a:chOff x="3176975" y="1854525"/>
            <a:chExt cx="1183891" cy="427800"/>
          </a:xfrm>
        </p:grpSpPr>
        <p:sp>
          <p:nvSpPr>
            <p:cNvPr id="422" name="Shape 422"/>
            <p:cNvSpPr/>
            <p:nvPr/>
          </p:nvSpPr>
          <p:spPr>
            <a:xfrm rot="5400000">
              <a:off x="4159416" y="197496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>
                  <a:solidFill>
                    <a:schemeClr val="accent2"/>
                  </a:solidFill>
                </a:rPr>
              </a:b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3176975" y="1854525"/>
              <a:ext cx="920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2, 27</a:t>
              </a: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6521766" y="4265875"/>
            <a:ext cx="1130408" cy="427800"/>
            <a:chOff x="6521766" y="2281875"/>
            <a:chExt cx="1130408" cy="427800"/>
          </a:xfrm>
        </p:grpSpPr>
        <p:sp>
          <p:nvSpPr>
            <p:cNvPr id="425" name="Shape 425"/>
            <p:cNvSpPr/>
            <p:nvPr/>
          </p:nvSpPr>
          <p:spPr>
            <a:xfrm rot="5400000">
              <a:off x="6507216" y="240231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>
                  <a:solidFill>
                    <a:schemeClr val="accent2"/>
                  </a:solidFill>
                </a:rPr>
              </a:br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6708675" y="2281875"/>
              <a:ext cx="9435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</a:p>
          </p:txBody>
        </p:sp>
      </p:grpSp>
      <p:sp>
        <p:nvSpPr>
          <p:cNvPr id="427" name="Shape 427"/>
          <p:cNvSpPr/>
          <p:nvPr/>
        </p:nvSpPr>
        <p:spPr>
          <a:xfrm>
            <a:off x="5497350" y="4505825"/>
            <a:ext cx="199825" cy="542225"/>
          </a:xfrm>
          <a:custGeom>
            <a:pathLst>
              <a:path extrusionOk="0" h="21689" w="7993">
                <a:moveTo>
                  <a:pt x="7993" y="0"/>
                </a:moveTo>
                <a:cubicBezTo>
                  <a:pt x="6771" y="610"/>
                  <a:pt x="1934" y="50"/>
                  <a:pt x="662" y="3665"/>
                </a:cubicBezTo>
                <a:cubicBezTo>
                  <a:pt x="-610" y="7279"/>
                  <a:pt x="407" y="18685"/>
                  <a:pt x="356" y="21689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28" name="Shape 428"/>
          <p:cNvSpPr/>
          <p:nvPr/>
        </p:nvSpPr>
        <p:spPr>
          <a:xfrm>
            <a:off x="3785400" y="5150827"/>
            <a:ext cx="34581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displays the output: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2 27</a:t>
            </a:r>
          </a:p>
        </p:txBody>
      </p:sp>
      <p:sp>
        <p:nvSpPr>
          <p:cNvPr id="429" name="Shape 429"/>
          <p:cNvSpPr/>
          <p:nvPr/>
        </p:nvSpPr>
        <p:spPr>
          <a:xfrm>
            <a:off x="6627850" y="3347150"/>
            <a:ext cx="1839900" cy="918600"/>
          </a:xfrm>
          <a:prstGeom prst="wedgeRoundRectCallout">
            <a:avLst>
              <a:gd fmla="val -20190" name="adj1"/>
              <a:gd fmla="val 57000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Returns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but </a:t>
            </a:r>
            <a:r>
              <a:rPr b="1"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displayed by interpreter</a:t>
            </a:r>
          </a:p>
        </p:txBody>
      </p:sp>
      <p:sp>
        <p:nvSpPr>
          <p:cNvPr id="430" name="Shape 430"/>
          <p:cNvSpPr/>
          <p:nvPr/>
        </p:nvSpPr>
        <p:spPr>
          <a:xfrm>
            <a:off x="901002" y="5002397"/>
            <a:ext cx="2693700" cy="1160700"/>
          </a:xfrm>
          <a:prstGeom prst="wedgeRoundRectCallout">
            <a:avLst>
              <a:gd fmla="val 53481" name="adj1"/>
              <a:gd fmla="val -20393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side effect isn't a value; it's anything that happens as a consequence of calling a function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11700" y="1852800"/>
            <a:ext cx="34737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???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852800"/>
            <a:ext cx="3473700" cy="3840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</a:rPr>
              <a:t>&gt;&gt;&gt;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859900"/>
                </a:solidFill>
              </a:rPr>
              <a:t>print</a:t>
            </a:r>
            <a:r>
              <a:rPr lang="en" sz="1400">
                <a:solidFill>
                  <a:srgbClr val="586E75"/>
                </a:solidFill>
              </a:rPr>
              <a:t>(</a:t>
            </a:r>
            <a:r>
              <a:rPr lang="en" sz="1400">
                <a:solidFill>
                  <a:srgbClr val="859900"/>
                </a:solidFill>
              </a:rPr>
              <a:t>print</a:t>
            </a:r>
            <a:r>
              <a:rPr lang="en" sz="1400">
                <a:solidFill>
                  <a:srgbClr val="586E75"/>
                </a:solidFill>
              </a:rPr>
              <a:t>(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), </a:t>
            </a:r>
            <a:r>
              <a:rPr lang="en" sz="1400">
                <a:solidFill>
                  <a:srgbClr val="859900"/>
                </a:solidFill>
              </a:rPr>
              <a:t>print</a:t>
            </a:r>
            <a:r>
              <a:rPr lang="en" sz="1400">
                <a:solidFill>
                  <a:srgbClr val="586E75"/>
                </a:solidFill>
              </a:rPr>
              <a:t>(</a:t>
            </a:r>
            <a:r>
              <a:rPr lang="en" sz="1400">
                <a:solidFill>
                  <a:srgbClr val="D33682"/>
                </a:solidFill>
              </a:rPr>
              <a:t>2</a:t>
            </a:r>
            <a:r>
              <a:rPr lang="en" sz="1400">
                <a:solidFill>
                  <a:srgbClr val="586E75"/>
                </a:solidFill>
              </a:rPr>
              <a:t>))</a:t>
            </a:r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Nested expressions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2233950"/>
            <a:ext cx="3473700" cy="10422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33682"/>
                </a:solidFill>
              </a:rPr>
              <a:t>1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33682"/>
                </a:solidFill>
              </a:rPr>
              <a:t>2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58900"/>
                </a:solidFill>
              </a:rPr>
              <a:t>None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B58900"/>
                </a:solidFill>
              </a:rPr>
              <a:t>None</a:t>
            </a:r>
          </a:p>
        </p:txBody>
      </p:sp>
      <p:grpSp>
        <p:nvGrpSpPr>
          <p:cNvPr id="439" name="Shape 439"/>
          <p:cNvGrpSpPr/>
          <p:nvPr/>
        </p:nvGrpSpPr>
        <p:grpSpPr>
          <a:xfrm>
            <a:off x="5300025" y="588750"/>
            <a:ext cx="2008800" cy="858600"/>
            <a:chOff x="4437075" y="3838075"/>
            <a:chExt cx="2008800" cy="858600"/>
          </a:xfrm>
        </p:grpSpPr>
        <p:cxnSp>
          <p:nvCxnSpPr>
            <p:cNvPr id="440" name="Shape 440"/>
            <p:cNvCxnSpPr/>
            <p:nvPr/>
          </p:nvCxnSpPr>
          <p:spPr>
            <a:xfrm>
              <a:off x="4437075" y="3839725"/>
              <a:ext cx="2008800" cy="424500"/>
            </a:xfrm>
            <a:prstGeom prst="bentConnector3">
              <a:avLst>
                <a:gd fmla="val 9208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4437075" y="3838075"/>
              <a:ext cx="8553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</a:p>
          </p:txBody>
        </p:sp>
        <p:cxnSp>
          <p:nvCxnSpPr>
            <p:cNvPr id="442" name="Shape 442"/>
            <p:cNvCxnSpPr/>
            <p:nvPr/>
          </p:nvCxnSpPr>
          <p:spPr>
            <a:xfrm>
              <a:off x="4437075" y="4265875"/>
              <a:ext cx="908700" cy="423300"/>
            </a:xfrm>
            <a:prstGeom prst="bentConnector3">
              <a:avLst>
                <a:gd fmla="val 848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43" name="Shape 443"/>
            <p:cNvCxnSpPr/>
            <p:nvPr/>
          </p:nvCxnSpPr>
          <p:spPr>
            <a:xfrm>
              <a:off x="5658975" y="4696675"/>
              <a:ext cx="78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44" name="Shape 444"/>
          <p:cNvGrpSpPr/>
          <p:nvPr/>
        </p:nvGrpSpPr>
        <p:grpSpPr>
          <a:xfrm>
            <a:off x="4490525" y="588750"/>
            <a:ext cx="733291" cy="427800"/>
            <a:chOff x="3627575" y="1854525"/>
            <a:chExt cx="733291" cy="427800"/>
          </a:xfrm>
        </p:grpSpPr>
        <p:sp>
          <p:nvSpPr>
            <p:cNvPr id="445" name="Shape 445"/>
            <p:cNvSpPr/>
            <p:nvPr/>
          </p:nvSpPr>
          <p:spPr>
            <a:xfrm rot="5400000">
              <a:off x="4159416" y="197496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3627575" y="1854525"/>
              <a:ext cx="4701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7384716" y="1016550"/>
            <a:ext cx="973508" cy="427800"/>
            <a:chOff x="6521766" y="2281875"/>
            <a:chExt cx="973508" cy="427800"/>
          </a:xfrm>
        </p:grpSpPr>
        <p:sp>
          <p:nvSpPr>
            <p:cNvPr id="448" name="Shape 448"/>
            <p:cNvSpPr/>
            <p:nvPr/>
          </p:nvSpPr>
          <p:spPr>
            <a:xfrm rot="5400000">
              <a:off x="6507216" y="240231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6708675" y="2281875"/>
              <a:ext cx="786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6107013" y="1256500"/>
            <a:ext cx="521999" cy="1042200"/>
            <a:chOff x="6099388" y="1408550"/>
            <a:chExt cx="521999" cy="1042200"/>
          </a:xfrm>
        </p:grpSpPr>
        <p:sp>
          <p:nvSpPr>
            <p:cNvPr id="451" name="Shape 451"/>
            <p:cNvSpPr/>
            <p:nvPr/>
          </p:nvSpPr>
          <p:spPr>
            <a:xfrm>
              <a:off x="6352675" y="1408550"/>
              <a:ext cx="199825" cy="542225"/>
            </a:xfrm>
            <a:custGeom>
              <a:pathLst>
                <a:path extrusionOk="0" h="21689" w="7993">
                  <a:moveTo>
                    <a:pt x="7993" y="0"/>
                  </a:moveTo>
                  <a:cubicBezTo>
                    <a:pt x="6771" y="610"/>
                    <a:pt x="1934" y="50"/>
                    <a:pt x="662" y="3665"/>
                  </a:cubicBezTo>
                  <a:cubicBezTo>
                    <a:pt x="-610" y="7279"/>
                    <a:pt x="407" y="18685"/>
                    <a:pt x="356" y="21689"/>
                  </a:cubicBezTo>
                </a:path>
              </a:pathLst>
            </a:custGeom>
            <a:noFill/>
            <a:ln cap="flat" cmpd="sng" w="19050">
              <a:solidFill>
                <a:srgbClr val="4A86E8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452" name="Shape 452"/>
            <p:cNvSpPr/>
            <p:nvPr/>
          </p:nvSpPr>
          <p:spPr>
            <a:xfrm>
              <a:off x="6099388" y="2053550"/>
              <a:ext cx="521999" cy="397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5300025" y="2574025"/>
            <a:ext cx="2008800" cy="858600"/>
            <a:chOff x="4437075" y="3838075"/>
            <a:chExt cx="2008800" cy="858600"/>
          </a:xfrm>
        </p:grpSpPr>
        <p:cxnSp>
          <p:nvCxnSpPr>
            <p:cNvPr id="454" name="Shape 454"/>
            <p:cNvCxnSpPr/>
            <p:nvPr/>
          </p:nvCxnSpPr>
          <p:spPr>
            <a:xfrm>
              <a:off x="4437075" y="3839725"/>
              <a:ext cx="2008800" cy="424500"/>
            </a:xfrm>
            <a:prstGeom prst="bentConnector3">
              <a:avLst>
                <a:gd fmla="val 9208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55" name="Shape 455"/>
            <p:cNvSpPr txBox="1"/>
            <p:nvPr/>
          </p:nvSpPr>
          <p:spPr>
            <a:xfrm>
              <a:off x="4437075" y="3838075"/>
              <a:ext cx="8553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</a:p>
          </p:txBody>
        </p:sp>
        <p:cxnSp>
          <p:nvCxnSpPr>
            <p:cNvPr id="456" name="Shape 456"/>
            <p:cNvCxnSpPr/>
            <p:nvPr/>
          </p:nvCxnSpPr>
          <p:spPr>
            <a:xfrm>
              <a:off x="4437075" y="4265875"/>
              <a:ext cx="908700" cy="423300"/>
            </a:xfrm>
            <a:prstGeom prst="bentConnector3">
              <a:avLst>
                <a:gd fmla="val 848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7" name="Shape 457"/>
            <p:cNvCxnSpPr/>
            <p:nvPr/>
          </p:nvCxnSpPr>
          <p:spPr>
            <a:xfrm>
              <a:off x="5658975" y="4696675"/>
              <a:ext cx="78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4490525" y="2574025"/>
            <a:ext cx="733291" cy="427800"/>
            <a:chOff x="3627575" y="1854525"/>
            <a:chExt cx="733291" cy="427800"/>
          </a:xfrm>
        </p:grpSpPr>
        <p:sp>
          <p:nvSpPr>
            <p:cNvPr id="459" name="Shape 459"/>
            <p:cNvSpPr/>
            <p:nvPr/>
          </p:nvSpPr>
          <p:spPr>
            <a:xfrm rot="5400000">
              <a:off x="4159416" y="197496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3627575" y="1854525"/>
              <a:ext cx="4701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7384716" y="3001825"/>
            <a:ext cx="973508" cy="427800"/>
            <a:chOff x="6521766" y="2281875"/>
            <a:chExt cx="973508" cy="427800"/>
          </a:xfrm>
        </p:grpSpPr>
        <p:sp>
          <p:nvSpPr>
            <p:cNvPr id="462" name="Shape 462"/>
            <p:cNvSpPr/>
            <p:nvPr/>
          </p:nvSpPr>
          <p:spPr>
            <a:xfrm rot="5400000">
              <a:off x="6507216" y="240231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6708675" y="2281875"/>
              <a:ext cx="786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6107013" y="3241775"/>
            <a:ext cx="521999" cy="1042200"/>
            <a:chOff x="6099388" y="1408550"/>
            <a:chExt cx="521999" cy="1042200"/>
          </a:xfrm>
        </p:grpSpPr>
        <p:sp>
          <p:nvSpPr>
            <p:cNvPr id="465" name="Shape 465"/>
            <p:cNvSpPr/>
            <p:nvPr/>
          </p:nvSpPr>
          <p:spPr>
            <a:xfrm>
              <a:off x="6352675" y="1408550"/>
              <a:ext cx="199825" cy="542225"/>
            </a:xfrm>
            <a:custGeom>
              <a:pathLst>
                <a:path extrusionOk="0" h="21689" w="7993">
                  <a:moveTo>
                    <a:pt x="7993" y="0"/>
                  </a:moveTo>
                  <a:cubicBezTo>
                    <a:pt x="6771" y="610"/>
                    <a:pt x="1934" y="50"/>
                    <a:pt x="662" y="3665"/>
                  </a:cubicBezTo>
                  <a:cubicBezTo>
                    <a:pt x="-610" y="7279"/>
                    <a:pt x="407" y="18685"/>
                    <a:pt x="356" y="21689"/>
                  </a:cubicBezTo>
                </a:path>
              </a:pathLst>
            </a:custGeom>
            <a:noFill/>
            <a:ln cap="flat" cmpd="sng" w="19050">
              <a:solidFill>
                <a:srgbClr val="4A86E8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466" name="Shape 466"/>
            <p:cNvSpPr/>
            <p:nvPr/>
          </p:nvSpPr>
          <p:spPr>
            <a:xfrm>
              <a:off x="6099388" y="2053550"/>
              <a:ext cx="521999" cy="397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300025" y="4559300"/>
            <a:ext cx="2008800" cy="858600"/>
            <a:chOff x="4437075" y="3838075"/>
            <a:chExt cx="2008800" cy="858600"/>
          </a:xfrm>
        </p:grpSpPr>
        <p:cxnSp>
          <p:nvCxnSpPr>
            <p:cNvPr id="468" name="Shape 468"/>
            <p:cNvCxnSpPr/>
            <p:nvPr/>
          </p:nvCxnSpPr>
          <p:spPr>
            <a:xfrm>
              <a:off x="4437075" y="3839725"/>
              <a:ext cx="2008800" cy="424500"/>
            </a:xfrm>
            <a:prstGeom prst="bentConnector3">
              <a:avLst>
                <a:gd fmla="val 9208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69" name="Shape 469"/>
            <p:cNvSpPr txBox="1"/>
            <p:nvPr/>
          </p:nvSpPr>
          <p:spPr>
            <a:xfrm>
              <a:off x="4437075" y="3838075"/>
              <a:ext cx="8553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</a:p>
          </p:txBody>
        </p:sp>
        <p:cxnSp>
          <p:nvCxnSpPr>
            <p:cNvPr id="470" name="Shape 470"/>
            <p:cNvCxnSpPr/>
            <p:nvPr/>
          </p:nvCxnSpPr>
          <p:spPr>
            <a:xfrm>
              <a:off x="4437075" y="4265875"/>
              <a:ext cx="908700" cy="423300"/>
            </a:xfrm>
            <a:prstGeom prst="bentConnector3">
              <a:avLst>
                <a:gd fmla="val 848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71" name="Shape 471"/>
            <p:cNvCxnSpPr/>
            <p:nvPr/>
          </p:nvCxnSpPr>
          <p:spPr>
            <a:xfrm>
              <a:off x="5658975" y="4696675"/>
              <a:ext cx="78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472" name="Shape 472"/>
          <p:cNvGrpSpPr/>
          <p:nvPr/>
        </p:nvGrpSpPr>
        <p:grpSpPr>
          <a:xfrm>
            <a:off x="3467175" y="4559300"/>
            <a:ext cx="1756641" cy="427800"/>
            <a:chOff x="2604225" y="1854525"/>
            <a:chExt cx="1756641" cy="427800"/>
          </a:xfrm>
        </p:grpSpPr>
        <p:sp>
          <p:nvSpPr>
            <p:cNvPr id="473" name="Shape 473"/>
            <p:cNvSpPr/>
            <p:nvPr/>
          </p:nvSpPr>
          <p:spPr>
            <a:xfrm rot="5400000">
              <a:off x="4159416" y="197496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474" name="Shape 474"/>
            <p:cNvSpPr txBox="1"/>
            <p:nvPr/>
          </p:nvSpPr>
          <p:spPr>
            <a:xfrm>
              <a:off x="2604225" y="1854525"/>
              <a:ext cx="1493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lang="en" sz="1600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7384716" y="4987100"/>
            <a:ext cx="973508" cy="427800"/>
            <a:chOff x="6521766" y="2281875"/>
            <a:chExt cx="973508" cy="427800"/>
          </a:xfrm>
        </p:grpSpPr>
        <p:sp>
          <p:nvSpPr>
            <p:cNvPr id="476" name="Shape 476"/>
            <p:cNvSpPr/>
            <p:nvPr/>
          </p:nvSpPr>
          <p:spPr>
            <a:xfrm rot="5400000">
              <a:off x="6507216" y="2402315"/>
              <a:ext cx="216000" cy="1869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6708675" y="2281875"/>
              <a:ext cx="786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5667975" y="5227050"/>
            <a:ext cx="1400100" cy="1042200"/>
            <a:chOff x="5660350" y="1408550"/>
            <a:chExt cx="1400100" cy="1042200"/>
          </a:xfrm>
        </p:grpSpPr>
        <p:sp>
          <p:nvSpPr>
            <p:cNvPr id="479" name="Shape 479"/>
            <p:cNvSpPr/>
            <p:nvPr/>
          </p:nvSpPr>
          <p:spPr>
            <a:xfrm>
              <a:off x="6352675" y="1408550"/>
              <a:ext cx="199825" cy="542225"/>
            </a:xfrm>
            <a:custGeom>
              <a:pathLst>
                <a:path extrusionOk="0" h="21689" w="7993">
                  <a:moveTo>
                    <a:pt x="7993" y="0"/>
                  </a:moveTo>
                  <a:cubicBezTo>
                    <a:pt x="6771" y="610"/>
                    <a:pt x="1934" y="50"/>
                    <a:pt x="662" y="3665"/>
                  </a:cubicBezTo>
                  <a:cubicBezTo>
                    <a:pt x="-610" y="7279"/>
                    <a:pt x="407" y="18685"/>
                    <a:pt x="356" y="21689"/>
                  </a:cubicBezTo>
                </a:path>
              </a:pathLst>
            </a:custGeom>
            <a:noFill/>
            <a:ln cap="flat" cmpd="sng" w="19050">
              <a:solidFill>
                <a:srgbClr val="4A86E8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480" name="Shape 480"/>
            <p:cNvSpPr/>
            <p:nvPr/>
          </p:nvSpPr>
          <p:spPr>
            <a:xfrm>
              <a:off x="5660350" y="2053550"/>
              <a:ext cx="1400100" cy="397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 None</a:t>
              </a:r>
            </a:p>
          </p:txBody>
        </p:sp>
      </p:grpSp>
      <p:sp>
        <p:nvSpPr>
          <p:cNvPr id="481" name="Shape 481"/>
          <p:cNvSpPr/>
          <p:nvPr/>
        </p:nvSpPr>
        <p:spPr>
          <a:xfrm>
            <a:off x="1402663" y="1901689"/>
            <a:ext cx="1007400" cy="32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2475036" y="1901689"/>
            <a:ext cx="1007399" cy="32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793106" y="1901700"/>
            <a:ext cx="2825100" cy="32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7266775" y="4211200"/>
            <a:ext cx="1564800" cy="673200"/>
          </a:xfrm>
          <a:prstGeom prst="wedgeRoundRectCallout">
            <a:avLst>
              <a:gd fmla="val -20102" name="adj1"/>
              <a:gd fmla="val 67867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displayed by interpreter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functions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491700" y="1536625"/>
            <a:ext cx="8160600" cy="83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The operands of a call expression can be any expression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about the expression, </a:t>
            </a:r>
            <a:r>
              <a:rPr lang="en">
                <a:solidFill>
                  <a:srgbClr val="4A86E8"/>
                </a:solidFill>
              </a:rPr>
              <a:t>square</a:t>
            </a:r>
            <a:r>
              <a:rPr lang="en"/>
              <a:t>?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91700" y="2527525"/>
            <a:ext cx="6236400" cy="37194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</a:rPr>
              <a:t>&gt;&gt;&gt;</a:t>
            </a:r>
            <a:r>
              <a:rPr lang="en">
                <a:solidFill>
                  <a:srgbClr val="586E75"/>
                </a:solidFill>
              </a:rPr>
              <a:t> four </a:t>
            </a:r>
            <a:r>
              <a:rPr lang="en">
                <a:solidFill>
                  <a:srgbClr val="859900"/>
                </a:solidFill>
              </a:rPr>
              <a:t>=</a:t>
            </a:r>
            <a:r>
              <a:rPr lang="en">
                <a:solidFill>
                  <a:srgbClr val="586E75"/>
                </a:solidFill>
              </a:rPr>
              <a:t> describe(square, </a:t>
            </a:r>
            <a:r>
              <a:rPr lang="en">
                <a:solidFill>
                  <a:srgbClr val="859900"/>
                </a:solidFill>
              </a:rPr>
              <a:t>-</a:t>
            </a:r>
            <a:r>
              <a:rPr lang="en">
                <a:solidFill>
                  <a:srgbClr val="D33682"/>
                </a:solidFill>
              </a:rPr>
              <a:t>2</a:t>
            </a:r>
            <a:r>
              <a:rPr lang="en">
                <a:solidFill>
                  <a:srgbClr val="586E75"/>
                </a:solidFill>
              </a:rPr>
              <a:t>)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</a:rPr>
              <a:t>Calling function with argument -2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</a:rPr>
              <a:t>Result was 4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</a:rPr>
              <a:t>&gt;&gt;&gt;</a:t>
            </a:r>
            <a:r>
              <a:rPr lang="en">
                <a:solidFill>
                  <a:srgbClr val="586E75"/>
                </a:solidFill>
              </a:rPr>
              <a:t> four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3682"/>
                </a:solidFill>
              </a:rPr>
              <a:t>4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</a:rPr>
              <a:t>&gt;&gt;&gt;</a:t>
            </a:r>
            <a:r>
              <a:rPr lang="en">
                <a:solidFill>
                  <a:srgbClr val="586E75"/>
                </a:solidFill>
              </a:rPr>
              <a:t> sixteen </a:t>
            </a:r>
            <a:r>
              <a:rPr lang="en">
                <a:solidFill>
                  <a:srgbClr val="859900"/>
                </a:solidFill>
              </a:rPr>
              <a:t>=</a:t>
            </a:r>
            <a:r>
              <a:rPr lang="en">
                <a:solidFill>
                  <a:srgbClr val="586E75"/>
                </a:solidFill>
              </a:rPr>
              <a:t> describe(square, four)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</a:rPr>
              <a:t>Calling function with argument 4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</a:rPr>
              <a:t>Result was 16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</a:rPr>
              <a:t>&gt;&gt;&gt;</a:t>
            </a:r>
            <a:r>
              <a:rPr lang="en">
                <a:solidFill>
                  <a:srgbClr val="586E75"/>
                </a:solidFill>
              </a:rPr>
              <a:t> sixteen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3682"/>
                </a:solidFill>
              </a:rPr>
              <a:t>16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9900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Expressions &amp; Names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5959757" y="1603537"/>
            <a:ext cx="1392599" cy="108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Expressions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91700" y="1536625"/>
            <a:ext cx="4236900" cy="7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A86E8"/>
                </a:solidFill>
              </a:rPr>
              <a:t>Primitive expressions</a:t>
            </a:r>
            <a:br>
              <a:rPr lang="en"/>
            </a:br>
            <a:r>
              <a:rPr lang="en"/>
              <a:t>evaluate directly to </a:t>
            </a:r>
            <a:r>
              <a:rPr b="1" lang="en">
                <a:solidFill>
                  <a:srgbClr val="4A86E8"/>
                </a:solidFill>
              </a:rPr>
              <a:t>values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91700" y="2916675"/>
            <a:ext cx="4236900" cy="24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A86E8"/>
                </a:solidFill>
              </a:rPr>
              <a:t>Call</a:t>
            </a:r>
            <a:r>
              <a:rPr b="1" lang="en">
                <a:solidFill>
                  <a:srgbClr val="4A86E8"/>
                </a:solidFill>
              </a:rPr>
              <a:t> expressions</a:t>
            </a:r>
            <a:br>
              <a:rPr lang="en"/>
            </a:br>
            <a:r>
              <a:rPr lang="en"/>
              <a:t>follow the evaluation procedure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Evaluate the </a:t>
            </a:r>
            <a:r>
              <a:rPr b="1" lang="en">
                <a:solidFill>
                  <a:srgbClr val="4A86E8"/>
                </a:solidFill>
              </a:rPr>
              <a:t>operator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Evaluate the </a:t>
            </a:r>
            <a:r>
              <a:rPr b="1" lang="en">
                <a:solidFill>
                  <a:schemeClr val="accent1"/>
                </a:solidFill>
              </a:rPr>
              <a:t>operands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b="1" lang="en">
                <a:solidFill>
                  <a:schemeClr val="accent5"/>
                </a:solidFill>
              </a:rPr>
              <a:t>Apply</a:t>
            </a:r>
            <a:r>
              <a:rPr lang="en"/>
              <a:t> operator to operands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304757" y="1689025"/>
            <a:ext cx="328500" cy="42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4652400" y="2147725"/>
            <a:ext cx="1148400" cy="425100"/>
          </a:xfrm>
          <a:prstGeom prst="wedgeRoundRectCallout">
            <a:avLst>
              <a:gd fmla="val 20807" name="adj1"/>
              <a:gd fmla="val -77605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712411" y="1689025"/>
            <a:ext cx="1064700" cy="42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'hello'</a:t>
            </a:r>
          </a:p>
        </p:txBody>
      </p:sp>
      <p:sp>
        <p:nvSpPr>
          <p:cNvPr id="104" name="Shape 104"/>
          <p:cNvSpPr/>
          <p:nvPr/>
        </p:nvSpPr>
        <p:spPr>
          <a:xfrm>
            <a:off x="7428925" y="2147725"/>
            <a:ext cx="1148400" cy="425100"/>
          </a:xfrm>
          <a:prstGeom prst="wedgeRoundRectCallout">
            <a:avLst>
              <a:gd fmla="val 20807" name="adj1"/>
              <a:gd fmla="val -77605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365986" y="1689025"/>
            <a:ext cx="1064699" cy="42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</a:p>
        </p:txBody>
      </p:sp>
      <p:sp>
        <p:nvSpPr>
          <p:cNvPr id="106" name="Shape 106"/>
          <p:cNvSpPr/>
          <p:nvPr/>
        </p:nvSpPr>
        <p:spPr>
          <a:xfrm>
            <a:off x="6082500" y="2147725"/>
            <a:ext cx="1148400" cy="425100"/>
          </a:xfrm>
          <a:prstGeom prst="wedgeRoundRectCallout">
            <a:avLst>
              <a:gd fmla="val 20807" name="adj1"/>
              <a:gd fmla="val -77605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Names</a:t>
            </a:r>
          </a:p>
        </p:txBody>
      </p:sp>
      <p:sp>
        <p:nvSpPr>
          <p:cNvPr id="107" name="Shape 107"/>
          <p:cNvSpPr/>
          <p:nvPr/>
        </p:nvSpPr>
        <p:spPr>
          <a:xfrm>
            <a:off x="1747600" y="4979750"/>
            <a:ext cx="5346000" cy="127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91700" y="5082150"/>
            <a:ext cx="81606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3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(  2  ,  3  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910650" y="5808625"/>
            <a:ext cx="1280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780550" y="5808625"/>
            <a:ext cx="1280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Operand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3811000" y="58086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12" name="Shape 112"/>
          <p:cNvSpPr txBox="1"/>
          <p:nvPr/>
        </p:nvSpPr>
        <p:spPr>
          <a:xfrm>
            <a:off x="5437123" y="5808625"/>
            <a:ext cx="1280099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Operand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5467575" y="58086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14" name="Shape 114"/>
          <p:cNvCxnSpPr/>
          <p:nvPr/>
        </p:nvCxnSpPr>
        <p:spPr>
          <a:xfrm>
            <a:off x="1941100" y="5808625"/>
            <a:ext cx="12192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15" name="Shape 115"/>
          <p:cNvSpPr/>
          <p:nvPr/>
        </p:nvSpPr>
        <p:spPr>
          <a:xfrm>
            <a:off x="6888875" y="5877900"/>
            <a:ext cx="939300" cy="39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Apply!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272011" y="3672625"/>
            <a:ext cx="939300" cy="42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* 2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912399" y="3672612"/>
            <a:ext cx="1280100" cy="42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mul(1, 2)</a:t>
            </a:r>
          </a:p>
        </p:txBody>
      </p:sp>
      <p:cxnSp>
        <p:nvCxnSpPr>
          <p:cNvPr id="118" name="Shape 118"/>
          <p:cNvCxnSpPr>
            <a:stCxn id="116" idx="3"/>
            <a:endCxn id="117" idx="1"/>
          </p:cNvCxnSpPr>
          <p:nvPr/>
        </p:nvCxnSpPr>
        <p:spPr>
          <a:xfrm>
            <a:off x="6211311" y="3885175"/>
            <a:ext cx="701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Giving </a:t>
            </a:r>
            <a:r>
              <a:rPr b="1" lang="en">
                <a:solidFill>
                  <a:srgbClr val="4A86E8"/>
                </a:solidFill>
              </a:rPr>
              <a:t>names</a:t>
            </a:r>
            <a:r>
              <a:rPr lang="en"/>
              <a:t> to values makes programming easier!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An assignment statement is one way to bind a name to a value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>
                <a:solidFill>
                  <a:srgbClr val="586E75"/>
                </a:solidFill>
              </a:rPr>
              <a:t>x</a:t>
            </a:r>
            <a:r>
              <a:rPr lang="en"/>
              <a:t> </a:t>
            </a:r>
            <a:r>
              <a:rPr lang="en">
                <a:solidFill>
                  <a:srgbClr val="859900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D33682"/>
                </a:solidFill>
              </a:rPr>
              <a:t>1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Each name can only be bound to one value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Environments keep track of names and their values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/>
              <a:t>Execution rule for </a:t>
            </a:r>
            <a:r>
              <a:rPr b="1" lang="en">
                <a:solidFill>
                  <a:srgbClr val="4A86E8"/>
                </a:solidFill>
              </a:rPr>
              <a:t>assignment statements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Evaluate all expressions to the right of </a:t>
            </a:r>
            <a:r>
              <a:rPr lang="en">
                <a:solidFill>
                  <a:srgbClr val="859900"/>
                </a:solidFill>
              </a:rPr>
              <a:t>=</a:t>
            </a:r>
            <a:r>
              <a:rPr lang="en"/>
              <a:t> from left to right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Bind all names to the left of </a:t>
            </a:r>
            <a:r>
              <a:rPr lang="en">
                <a:solidFill>
                  <a:srgbClr val="859900"/>
                </a:solidFill>
              </a:rPr>
              <a:t>=</a:t>
            </a:r>
            <a:r>
              <a:rPr lang="en"/>
              <a:t> to those resulting values in the current environment frame</a:t>
            </a:r>
          </a:p>
        </p:txBody>
      </p:sp>
      <p:sp>
        <p:nvSpPr>
          <p:cNvPr id="125" name="Shape 125"/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 = min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 = max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g, h = min, max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max = g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max(f(2, g(h(1, 5), 3)), 4)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???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Environment Diagrams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80px-Carbon_cycle-cute_diagram.svg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36" y="921900"/>
            <a:ext cx="6496118" cy="501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939338" y="796350"/>
            <a:ext cx="5265300" cy="52653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323925" y="6128725"/>
            <a:ext cx="6496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Sorry, NASA...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Environment diagrams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91700" y="1536625"/>
            <a:ext cx="8160600" cy="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Environment diagrams visualize the interpreter's process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0" y="2439637"/>
            <a:ext cx="3341575" cy="18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950" y="2439650"/>
            <a:ext cx="2986160" cy="18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328594" y="3281701"/>
            <a:ext cx="3513900" cy="87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52" name="Shape 152"/>
          <p:cNvSpPr/>
          <p:nvPr/>
        </p:nvSpPr>
        <p:spPr>
          <a:xfrm>
            <a:off x="634923" y="2250225"/>
            <a:ext cx="1628700" cy="416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Just executed</a:t>
            </a:r>
          </a:p>
        </p:txBody>
      </p:sp>
      <p:sp>
        <p:nvSpPr>
          <p:cNvPr id="153" name="Shape 153"/>
          <p:cNvSpPr/>
          <p:nvPr/>
        </p:nvSpPr>
        <p:spPr>
          <a:xfrm>
            <a:off x="586857" y="4189750"/>
            <a:ext cx="1786500" cy="416700"/>
          </a:xfrm>
          <a:prstGeom prst="wedgeRoundRectCallout">
            <a:avLst>
              <a:gd fmla="val -20903" name="adj1"/>
              <a:gd fmla="val -65749" name="adj2"/>
              <a:gd fmla="val 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Next to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execute</a:t>
            </a:r>
          </a:p>
        </p:txBody>
      </p:sp>
      <p:sp>
        <p:nvSpPr>
          <p:cNvPr id="154" name="Shape 154"/>
          <p:cNvSpPr/>
          <p:nvPr/>
        </p:nvSpPr>
        <p:spPr>
          <a:xfrm>
            <a:off x="2651517" y="4342150"/>
            <a:ext cx="2454899" cy="416700"/>
          </a:xfrm>
          <a:prstGeom prst="wedgeRoundRectCallout">
            <a:avLst>
              <a:gd fmla="val -20903" name="adj1"/>
              <a:gd fmla="val -65749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Assignment statement</a:t>
            </a:r>
          </a:p>
        </p:txBody>
      </p:sp>
      <p:sp>
        <p:nvSpPr>
          <p:cNvPr id="155" name="Shape 155"/>
          <p:cNvSpPr/>
          <p:nvPr/>
        </p:nvSpPr>
        <p:spPr>
          <a:xfrm>
            <a:off x="2438966" y="3528857"/>
            <a:ext cx="1844399" cy="64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>
            <a:hlinkClick r:id="rId5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</a:p>
        </p:txBody>
      </p:sp>
      <p:sp>
        <p:nvSpPr>
          <p:cNvPr id="157" name="Shape 157"/>
          <p:cNvSpPr/>
          <p:nvPr/>
        </p:nvSpPr>
        <p:spPr>
          <a:xfrm>
            <a:off x="5394724" y="3486175"/>
            <a:ext cx="987600" cy="416700"/>
          </a:xfrm>
          <a:prstGeom prst="wedgeRoundRectCallout">
            <a:avLst>
              <a:gd fmla="val 59191" name="adj1"/>
              <a:gd fmla="val 20602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</a:p>
        </p:txBody>
      </p:sp>
      <p:sp>
        <p:nvSpPr>
          <p:cNvPr id="158" name="Shape 158"/>
          <p:cNvSpPr/>
          <p:nvPr/>
        </p:nvSpPr>
        <p:spPr>
          <a:xfrm>
            <a:off x="7784874" y="3486175"/>
            <a:ext cx="987600" cy="416700"/>
          </a:xfrm>
          <a:prstGeom prst="wedgeRoundRectCallout">
            <a:avLst>
              <a:gd fmla="val -59035" name="adj1"/>
              <a:gd fmla="val -21646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50225" y="5004250"/>
            <a:ext cx="4185600" cy="14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Code (left)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Statements and expressions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Arrows indicate evaluation order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419600" y="5004250"/>
            <a:ext cx="4474200" cy="14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Frames (right)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Each name is bound to a value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Names </a:t>
            </a:r>
            <a:r>
              <a:rPr lang="en" sz="1400"/>
              <a:t>cannot be repeated in a frame</a:t>
            </a:r>
          </a:p>
        </p:txBody>
      </p:sp>
      <p:sp>
        <p:nvSpPr>
          <p:cNvPr id="161" name="Shape 161"/>
          <p:cNvSpPr/>
          <p:nvPr/>
        </p:nvSpPr>
        <p:spPr>
          <a:xfrm>
            <a:off x="6463549" y="4371725"/>
            <a:ext cx="940800" cy="416700"/>
          </a:xfrm>
          <a:prstGeom prst="wedgeRoundRectCallout">
            <a:avLst>
              <a:gd fmla="val 21939" name="adj1"/>
              <a:gd fmla="val -63595" name="adj2"/>
              <a:gd fmla="val 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