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4" r:id="rId4"/>
    <p:sldId id="266" r:id="rId5"/>
    <p:sldId id="268" r:id="rId6"/>
    <p:sldId id="279" r:id="rId7"/>
    <p:sldId id="259" r:id="rId8"/>
    <p:sldId id="358" r:id="rId9"/>
    <p:sldId id="260" r:id="rId10"/>
    <p:sldId id="359" r:id="rId11"/>
    <p:sldId id="356" r:id="rId12"/>
    <p:sldId id="272" r:id="rId13"/>
    <p:sldId id="274" r:id="rId14"/>
    <p:sldId id="345" r:id="rId15"/>
    <p:sldId id="280" r:id="rId16"/>
    <p:sldId id="263" r:id="rId17"/>
    <p:sldId id="281" r:id="rId18"/>
    <p:sldId id="282" r:id="rId19"/>
    <p:sldId id="283" r:id="rId20"/>
    <p:sldId id="286" r:id="rId21"/>
    <p:sldId id="289" r:id="rId22"/>
    <p:sldId id="290" r:id="rId23"/>
    <p:sldId id="309" r:id="rId24"/>
    <p:sldId id="300" r:id="rId25"/>
    <p:sldId id="302" r:id="rId26"/>
    <p:sldId id="304" r:id="rId27"/>
    <p:sldId id="346" r:id="rId28"/>
    <p:sldId id="347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A6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92734"/>
  </p:normalViewPr>
  <p:slideViewPr>
    <p:cSldViewPr>
      <p:cViewPr varScale="1">
        <p:scale>
          <a:sx n="141" d="100"/>
          <a:sy n="141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F9A8-16C4-4F42-A7F0-C2B788188A0A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1E84-2023-4644-9F7A-92A17EEC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 allow you to break up pieces of your program so that you can run them </a:t>
            </a:r>
            <a:r>
              <a:rPr lang="en-US" dirty="0" err="1"/>
              <a:t>simulataneously</a:t>
            </a:r>
            <a:r>
              <a:rPr lang="en-US" dirty="0"/>
              <a:t>, in parallel. It is very similar in concept to when you run different programs like </a:t>
            </a:r>
            <a:r>
              <a:rPr lang="en-US" dirty="0" err="1"/>
              <a:t>microsoft</a:t>
            </a:r>
            <a:r>
              <a:rPr lang="en-US" dirty="0"/>
              <a:t> word, </a:t>
            </a:r>
            <a:r>
              <a:rPr lang="en-US" dirty="0" err="1"/>
              <a:t>intellij</a:t>
            </a:r>
            <a:r>
              <a:rPr lang="en-US" dirty="0"/>
              <a:t> , where your </a:t>
            </a:r>
            <a:r>
              <a:rPr lang="en-US" dirty="0" err="1"/>
              <a:t>os</a:t>
            </a:r>
            <a:r>
              <a:rPr lang="en-US" dirty="0"/>
              <a:t> manages each program as a separate process.  We will write java programs where one piece of our code is running roughly at the same time. The big difference here is a thread can easily share memory or access to the same data structures versus a separate process on your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JVM provides in a java program a scheduler that helps to manage threads running on a CPU.  The Thread scheduler is going to funnel these individual instructions by interleaving them in a pipeline.  </a:t>
            </a:r>
            <a:r>
              <a:rPr lang="en-US" dirty="0" err="1"/>
              <a:t>Muttiple</a:t>
            </a:r>
            <a:r>
              <a:rPr lang="en-US" dirty="0"/>
              <a:t> pieces of our code trying to run simultaneous.  This is provided for us in the JVM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 time slice has run out, a context switch occurs (a thread is interrupted, no longer runnable and put into a different state)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these steps are sent off to CPU, the steps are interleaved while to us it looks like they </a:t>
            </a:r>
          </a:p>
          <a:p>
            <a:r>
              <a:rPr lang="en-US" dirty="0"/>
              <a:t>Today you can have 2 pieces of code literally running at the same time</a:t>
            </a:r>
          </a:p>
          <a:p>
            <a:r>
              <a:rPr lang="en-US" dirty="0"/>
              <a:t>For our purposes we will study threads from the perspective of interleaving instructions on a single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A2B1EF-1A62-426D-AD6B-5C3494826A1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301</a:t>
            </a:r>
          </a:p>
        </p:txBody>
      </p:sp>
    </p:spTree>
    <p:extLst>
      <p:ext uri="{BB962C8B-B14F-4D97-AF65-F5344CB8AC3E}">
        <p14:creationId xmlns:p14="http://schemas.microsoft.com/office/powerpoint/2010/main" val="194731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Runnable interface with a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E58A3-A5FE-AA4D-AA7E-30DB93BB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4628"/>
            <a:ext cx="6591300" cy="429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D94BA2-3DB4-2046-9C77-E678003E98F0}"/>
              </a:ext>
            </a:extLst>
          </p:cNvPr>
          <p:cNvSpPr txBox="1"/>
          <p:nvPr/>
        </p:nvSpPr>
        <p:spPr>
          <a:xfrm>
            <a:off x="4689348" y="1572963"/>
            <a:ext cx="1676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need to add implements Runnable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37A2E0-70FF-FE4E-B239-1295A92C42DB}"/>
              </a:ext>
            </a:extLst>
          </p:cNvPr>
          <p:cNvCxnSpPr/>
          <p:nvPr/>
        </p:nvCxnSpPr>
        <p:spPr>
          <a:xfrm flipH="1">
            <a:off x="4100322" y="1905000"/>
            <a:ext cx="5143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B1678D-06CC-8D44-A4FA-A50C2247A5F5}"/>
              </a:ext>
            </a:extLst>
          </p:cNvPr>
          <p:cNvSpPr txBox="1"/>
          <p:nvPr/>
        </p:nvSpPr>
        <p:spPr>
          <a:xfrm>
            <a:off x="5334000" y="3487116"/>
            <a:ext cx="1676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need to add run method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523835-FE5B-914D-81C3-B3D170F9FE3B}"/>
              </a:ext>
            </a:extLst>
          </p:cNvPr>
          <p:cNvCxnSpPr/>
          <p:nvPr/>
        </p:nvCxnSpPr>
        <p:spPr>
          <a:xfrm flipH="1">
            <a:off x="4689348" y="3810281"/>
            <a:ext cx="644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thread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/>
              <a:t>Create a thread that counts from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low</a:t>
            </a:r>
            <a:r>
              <a:rPr lang="en-US" dirty="0"/>
              <a:t> </a:t>
            </a:r>
            <a:r>
              <a:rPr lang="en-US"/>
              <a:t>to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high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5486400" cy="4145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758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thread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/>
              <a:t>Create a thread that counts from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low</a:t>
            </a:r>
            <a:r>
              <a:rPr lang="en-US" dirty="0"/>
              <a:t>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high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6447294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488894"/>
            <a:ext cx="1346200" cy="3314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694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thread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groups of threads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752600"/>
            <a:ext cx="327500" cy="48891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2" y="2322626"/>
            <a:ext cx="5715000" cy="3050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745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write some code</a:t>
            </a:r>
            <a:br>
              <a:rPr lang="en-US" dirty="0"/>
            </a:br>
            <a:r>
              <a:rPr lang="en-US" dirty="0"/>
              <a:t>Pair Program – Starting Threads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3733800" cy="3784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19400"/>
            <a:ext cx="3959534" cy="3682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results</a:t>
            </a:r>
          </a:p>
        </p:txBody>
      </p:sp>
    </p:spTree>
    <p:extLst>
      <p:ext uri="{BB962C8B-B14F-4D97-AF65-F5344CB8AC3E}">
        <p14:creationId xmlns:p14="http://schemas.microsoft.com/office/powerpoint/2010/main" val="18357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802"/>
            <a:ext cx="4471884" cy="4011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47" y="4572000"/>
            <a:ext cx="4448299" cy="1932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Group 12"/>
          <p:cNvGrpSpPr/>
          <p:nvPr/>
        </p:nvGrpSpPr>
        <p:grpSpPr>
          <a:xfrm>
            <a:off x="5562600" y="1900446"/>
            <a:ext cx="1845762" cy="3839899"/>
            <a:chOff x="6390702" y="1900446"/>
            <a:chExt cx="1845762" cy="3839899"/>
          </a:xfrm>
        </p:grpSpPr>
        <p:sp>
          <p:nvSpPr>
            <p:cNvPr id="7" name="TextBox 6"/>
            <p:cNvSpPr txBox="1"/>
            <p:nvPr/>
          </p:nvSpPr>
          <p:spPr>
            <a:xfrm>
              <a:off x="6390702" y="1900446"/>
              <a:ext cx="1845762" cy="7078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/>
                <a:t>What is our 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expected result?</a:t>
              </a:r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>
              <a:off x="7313583" y="2608332"/>
              <a:ext cx="0" cy="31320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697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Definition: A </a:t>
            </a:r>
            <a:r>
              <a:rPr lang="en-US" dirty="0">
                <a:solidFill>
                  <a:schemeClr val="accent2"/>
                </a:solidFill>
              </a:rPr>
              <a:t>race condition </a:t>
            </a:r>
            <a:r>
              <a:rPr lang="en-US" dirty="0"/>
              <a:t>occurs when the correctness of a computation depends on the relative timing or interleaving of multiple threads.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657600"/>
            <a:ext cx="3048264" cy="264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27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4176230" y="4267200"/>
            <a:ext cx="609600" cy="1415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52600" y="4572000"/>
            <a:ext cx="83820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Java program starts with a primary thread</a:t>
            </a:r>
          </a:p>
          <a:p>
            <a:r>
              <a:rPr lang="en-US" dirty="0"/>
              <a:t>Any other thread that is started represents a branch in our program execution</a:t>
            </a:r>
          </a:p>
        </p:txBody>
      </p:sp>
      <p:pic>
        <p:nvPicPr>
          <p:cNvPr id="4099" name="Picture 3" descr="C:\Users\jarcher\AppData\Local\Microsoft\Windows\Temporary Internet Files\Content.IE5\RC2JY4VV\options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03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85800" y="45720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0800" y="54864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8400" y="419100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7337" y="5606534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thread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03364" y="3743980"/>
            <a:ext cx="11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Concurrent execution</a:t>
            </a:r>
          </a:p>
        </p:txBody>
      </p:sp>
    </p:spTree>
    <p:extLst>
      <p:ext uri="{BB962C8B-B14F-4D97-AF65-F5344CB8AC3E}">
        <p14:creationId xmlns:p14="http://schemas.microsoft.com/office/powerpoint/2010/main" val="167597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 rot="5400000">
            <a:off x="6144142" y="5105400"/>
            <a:ext cx="6096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5400000">
            <a:off x="2450400" y="5105400"/>
            <a:ext cx="6096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52600" y="4572000"/>
            <a:ext cx="83820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 requests for results follow a consecutive mentality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(rather than concurrent)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5800" y="4560332"/>
            <a:ext cx="7315200" cy="11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0800" y="5486400"/>
            <a:ext cx="541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82448" y="411480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2994" y="5606534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thread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71700" y="5867400"/>
            <a:ext cx="115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Work started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1276" y="5887777"/>
            <a:ext cx="115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Work ended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45720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2700" y="464820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Immediate request </a:t>
            </a:r>
          </a:p>
          <a:p>
            <a:r>
              <a:rPr lang="en-US" sz="1200" dirty="0"/>
              <a:t>for results</a:t>
            </a:r>
          </a:p>
        </p:txBody>
      </p:sp>
    </p:spTree>
    <p:extLst>
      <p:ext uri="{BB962C8B-B14F-4D97-AF65-F5344CB8AC3E}">
        <p14:creationId xmlns:p14="http://schemas.microsoft.com/office/powerpoint/2010/main" val="145069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100" dirty="0"/>
              <a:t>A thread is a program unit that is executed concurrently with other parts of the program.</a:t>
            </a:r>
          </a:p>
          <a:p>
            <a:r>
              <a:rPr lang="en-US" sz="3100" dirty="0"/>
              <a:t>Every java program has at least one thread. main() method runs in a thread</a:t>
            </a:r>
          </a:p>
          <a:p>
            <a:r>
              <a:rPr lang="en-US" sz="3100" b="1" u="sng" dirty="0"/>
              <a:t>Shares</a:t>
            </a:r>
            <a:r>
              <a:rPr lang="en-US" sz="3100" dirty="0"/>
              <a:t> memory within a process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01800"/>
            <a:ext cx="2182692" cy="2061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90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Thread.join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349752" cy="472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Using </a:t>
            </a:r>
            <a:r>
              <a:rPr lang="en-US" dirty="0" err="1">
                <a:solidFill>
                  <a:schemeClr val="accent2"/>
                </a:solidFill>
              </a:rPr>
              <a:t>Thread.join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  <a:p>
            <a:pPr lvl="1"/>
            <a:r>
              <a:rPr lang="en-US" dirty="0"/>
              <a:t>Forces the current thread into a waiting state until a secondary thread terminates </a:t>
            </a:r>
          </a:p>
          <a:p>
            <a:pPr lvl="1"/>
            <a:r>
              <a:rPr lang="en-US" dirty="0"/>
              <a:t>The current thread will then resume execution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52600"/>
            <a:ext cx="4395535" cy="387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0373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properties</a:t>
            </a:r>
          </a:p>
        </p:txBody>
      </p:sp>
    </p:spTree>
    <p:extLst>
      <p:ext uri="{BB962C8B-B14F-4D97-AF65-F5344CB8AC3E}">
        <p14:creationId xmlns:p14="http://schemas.microsoft.com/office/powerpoint/2010/main" val="218517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names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8" y="6109825"/>
            <a:ext cx="3378200" cy="39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1379220" y="6138555"/>
            <a:ext cx="344998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primary thread is called ”main”</a:t>
            </a:r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 flipV="1">
            <a:off x="4829203" y="6311563"/>
            <a:ext cx="642465" cy="11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A0128DA-2E5C-004D-8D12-A7167B03F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" y="1554354"/>
            <a:ext cx="9144000" cy="4623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0327" y="871841"/>
            <a:ext cx="1609503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Thread creation with a lambda</a:t>
            </a:r>
          </a:p>
          <a:p>
            <a:r>
              <a:rPr lang="en-US" sz="1600" dirty="0"/>
              <a:t>expression</a:t>
            </a:r>
          </a:p>
        </p:txBody>
      </p:sp>
      <p:cxnSp>
        <p:nvCxnSpPr>
          <p:cNvPr id="25" name="Straight Arrow Connector 24"/>
          <p:cNvCxnSpPr>
            <a:stCxn id="5" idx="2"/>
          </p:cNvCxnSpPr>
          <p:nvPr/>
        </p:nvCxnSpPr>
        <p:spPr>
          <a:xfrm flipH="1">
            <a:off x="4550327" y="1702838"/>
            <a:ext cx="804752" cy="678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6705600" y="1702838"/>
            <a:ext cx="836352" cy="154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79930" y="1056507"/>
            <a:ext cx="212404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Retrieving the current</a:t>
            </a:r>
          </a:p>
          <a:p>
            <a:r>
              <a:rPr lang="en-US" dirty="0"/>
              <a:t>thread’s name.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64811" y="3693363"/>
            <a:ext cx="1881578" cy="898370"/>
            <a:chOff x="-107248" y="5726668"/>
            <a:chExt cx="1881578" cy="898370"/>
          </a:xfrm>
        </p:grpSpPr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-107248" y="6049834"/>
              <a:ext cx="488248" cy="5752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81000" y="5726668"/>
              <a:ext cx="1393330" cy="646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Setting a </a:t>
              </a:r>
            </a:p>
            <a:p>
              <a:r>
                <a:rPr lang="en-US" dirty="0"/>
                <a:t>Thread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078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FD50B4-211A-BE4C-B300-FCAE0162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49" y="1121688"/>
            <a:ext cx="5460398" cy="5487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6600" y="1290365"/>
            <a:ext cx="1837124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 thread which has not yet started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4575" y="920914"/>
            <a:ext cx="1676400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 blocked Thread that does not execute until a necessary resource is available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848" y="5766092"/>
            <a:ext cx="1676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 Thread that has completed execution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144" y="3280647"/>
            <a:ext cx="1676400" cy="1169551"/>
          </a:xfrm>
          <a:prstGeom prst="rect">
            <a:avLst/>
          </a:prstGeom>
          <a:ln>
            <a:solidFill>
              <a:srgbClr val="CFDA6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Ready</a:t>
            </a:r>
            <a:r>
              <a:rPr lang="en-US" sz="1400" dirty="0"/>
              <a:t>: waiting on scheduler for next chance to use CPU</a:t>
            </a:r>
          </a:p>
          <a:p>
            <a:r>
              <a:rPr lang="en-US" sz="1400" dirty="0">
                <a:solidFill>
                  <a:srgbClr val="00B050"/>
                </a:solidFill>
              </a:rPr>
              <a:t>Running</a:t>
            </a:r>
            <a:r>
              <a:rPr lang="en-US" sz="1400" dirty="0"/>
              <a:t>: executing on CPU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546E1-AAE4-A840-AE81-27ECBB049CC4}"/>
              </a:ext>
            </a:extLst>
          </p:cNvPr>
          <p:cNvSpPr txBox="1"/>
          <p:nvPr/>
        </p:nvSpPr>
        <p:spPr>
          <a:xfrm>
            <a:off x="7162800" y="5931831"/>
            <a:ext cx="1837124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Figure 12.1 –</a:t>
            </a:r>
          </a:p>
          <a:p>
            <a:r>
              <a:rPr lang="en-US" sz="1400" dirty="0"/>
              <a:t>Core Java – Cay Horstmann</a:t>
            </a:r>
          </a:p>
        </p:txBody>
      </p:sp>
    </p:spTree>
    <p:extLst>
      <p:ext uri="{BB962C8B-B14F-4D97-AF65-F5344CB8AC3E}">
        <p14:creationId xmlns:p14="http://schemas.microsoft.com/office/powerpoint/2010/main" val="82413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92552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Threads inherit the priority of the thread that constructed it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Higher priority threads are given more CPU time</a:t>
            </a:r>
          </a:p>
          <a:p>
            <a:pPr lvl="1"/>
            <a:r>
              <a:rPr lang="en-US" dirty="0"/>
              <a:t>Priorities range from [1, 10]</a:t>
            </a:r>
          </a:p>
          <a:p>
            <a:r>
              <a:rPr lang="en-US" dirty="0"/>
              <a:t>A priority is not guaranteed to influence the scheduler</a:t>
            </a:r>
          </a:p>
          <a:p>
            <a:pPr lvl="1"/>
            <a:r>
              <a:rPr lang="en-US" dirty="0"/>
              <a:t>You should not really use them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828800"/>
            <a:ext cx="5054600" cy="4540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873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7952" cy="2347742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accent6"/>
                </a:solidFill>
              </a:rPr>
              <a:t>Thread.sleep</a:t>
            </a:r>
            <a:r>
              <a:rPr lang="en-US" sz="2000" dirty="0">
                <a:solidFill>
                  <a:schemeClr val="accent6"/>
                </a:solidFill>
              </a:rPr>
              <a:t>(long </a:t>
            </a:r>
            <a:r>
              <a:rPr lang="en-US" sz="2000" dirty="0" err="1">
                <a:solidFill>
                  <a:schemeClr val="accent6"/>
                </a:solidFill>
              </a:rPr>
              <a:t>millis</a:t>
            </a:r>
            <a:r>
              <a:rPr lang="en-US" sz="2000" dirty="0">
                <a:solidFill>
                  <a:schemeClr val="accent6"/>
                </a:solidFill>
              </a:rPr>
              <a:t>): </a:t>
            </a:r>
            <a:r>
              <a:rPr lang="en-US" sz="2000" dirty="0"/>
              <a:t>sleeps for the given number of milliseconds (static method)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void interrupt(): </a:t>
            </a:r>
            <a:r>
              <a:rPr lang="en-US" sz="2000" dirty="0"/>
              <a:t>sends an interrupt request to a thread. The interrupted status of the thread is set to true. If the thread is currently blocked by a call to sleep, then 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2000" dirty="0"/>
              <a:t> is thrown.</a:t>
            </a:r>
          </a:p>
          <a:p>
            <a:r>
              <a:rPr lang="en-US" sz="2000" dirty="0" err="1">
                <a:solidFill>
                  <a:schemeClr val="accent6"/>
                </a:solidFill>
              </a:rPr>
              <a:t>Thread.yield</a:t>
            </a:r>
            <a:r>
              <a:rPr lang="en-US" sz="2000" dirty="0">
                <a:solidFill>
                  <a:schemeClr val="accent6"/>
                </a:solidFill>
              </a:rPr>
              <a:t>(): </a:t>
            </a:r>
            <a:r>
              <a:rPr lang="en-US" sz="2000" dirty="0"/>
              <a:t>causes the currently executing thread to yield to another thread. (static method)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97157" y="4191000"/>
            <a:ext cx="6492466" cy="2362200"/>
            <a:chOff x="2046345" y="4159827"/>
            <a:chExt cx="6492466" cy="2362200"/>
          </a:xfrm>
        </p:grpSpPr>
        <p:grpSp>
          <p:nvGrpSpPr>
            <p:cNvPr id="25" name="Group 24"/>
            <p:cNvGrpSpPr/>
            <p:nvPr/>
          </p:nvGrpSpPr>
          <p:grpSpPr>
            <a:xfrm>
              <a:off x="2592324" y="4159827"/>
              <a:ext cx="4038600" cy="2362200"/>
              <a:chOff x="2667000" y="4343400"/>
              <a:chExt cx="4038600" cy="2362200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4264647" y="6172200"/>
                <a:ext cx="9906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waiting</a:t>
                </a: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2667000" y="4343400"/>
                <a:ext cx="4038600" cy="15621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3124200" y="4857750"/>
                <a:ext cx="990600" cy="533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ready</a:t>
                </a: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5381153" y="4857750"/>
                <a:ext cx="990600" cy="533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running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104242" y="4397260"/>
                <a:ext cx="1374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Scheduler chooses thread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4114800" y="4953000"/>
                <a:ext cx="1266353" cy="41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4114801" y="5286103"/>
                <a:ext cx="1266352" cy="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893464" y="5383235"/>
                <a:ext cx="1644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Scheduler suspends thread or yield()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3609928" y="5404322"/>
                <a:ext cx="1" cy="101552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2"/>
              </p:cNvCxnSpPr>
              <p:nvPr/>
            </p:nvCxnSpPr>
            <p:spPr>
              <a:xfrm>
                <a:off x="5876453" y="5391150"/>
                <a:ext cx="16868" cy="993854"/>
              </a:xfrm>
              <a:prstGeom prst="line">
                <a:avLst/>
              </a:prstGeom>
              <a:ln>
                <a:head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3609928" y="6429108"/>
                <a:ext cx="665710" cy="3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266238" y="6411956"/>
                <a:ext cx="6362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046345" y="6086050"/>
              <a:ext cx="1353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tx2"/>
                  </a:solidFill>
                </a:rPr>
                <a:t>Thread.sleep</a:t>
              </a:r>
              <a:r>
                <a:rPr lang="en-US" sz="1600" dirty="0">
                  <a:solidFill>
                    <a:schemeClr val="tx2"/>
                  </a:solidFill>
                </a:rPr>
                <a:t>()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769" y="6091646"/>
              <a:ext cx="2683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interrupt() or timeout elapsed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60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Pausing a thread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3124201"/>
            <a:ext cx="4277656" cy="3338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02" y="3429000"/>
            <a:ext cx="5053746" cy="2662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Wave 10"/>
          <p:cNvSpPr/>
          <p:nvPr/>
        </p:nvSpPr>
        <p:spPr>
          <a:xfrm>
            <a:off x="5722673" y="1638300"/>
            <a:ext cx="2057400" cy="1066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“main” thread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runnable</a:t>
            </a:r>
          </a:p>
        </p:txBody>
      </p:sp>
      <p:sp>
        <p:nvSpPr>
          <p:cNvPr id="12" name="Wave 11"/>
          <p:cNvSpPr/>
          <p:nvPr/>
        </p:nvSpPr>
        <p:spPr>
          <a:xfrm>
            <a:off x="3009900" y="1617981"/>
            <a:ext cx="2057400" cy="1066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thread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runnable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39175" y="2551431"/>
            <a:ext cx="0" cy="873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2"/>
          </p:cNvCxnSpPr>
          <p:nvPr/>
        </p:nvCxnSpPr>
        <p:spPr>
          <a:xfrm flipV="1">
            <a:off x="4038600" y="2551431"/>
            <a:ext cx="0" cy="1410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2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Pausing a thread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3124201"/>
            <a:ext cx="4277656" cy="3338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02" y="3429000"/>
            <a:ext cx="5053746" cy="2662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Straight Arrow Connector 13"/>
          <p:cNvCxnSpPr/>
          <p:nvPr/>
        </p:nvCxnSpPr>
        <p:spPr>
          <a:xfrm flipV="1">
            <a:off x="6310447" y="2588667"/>
            <a:ext cx="26159" cy="2371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Wave 14"/>
          <p:cNvSpPr/>
          <p:nvPr/>
        </p:nvSpPr>
        <p:spPr>
          <a:xfrm>
            <a:off x="5722673" y="1638300"/>
            <a:ext cx="2057400" cy="1066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“main” thread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waiting</a:t>
            </a:r>
          </a:p>
        </p:txBody>
      </p:sp>
      <p:sp>
        <p:nvSpPr>
          <p:cNvPr id="17" name="Wave 16"/>
          <p:cNvSpPr/>
          <p:nvPr/>
        </p:nvSpPr>
        <p:spPr>
          <a:xfrm>
            <a:off x="3009900" y="1617981"/>
            <a:ext cx="2057400" cy="1066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thread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runnable</a:t>
            </a:r>
          </a:p>
        </p:txBody>
      </p:sp>
    </p:spTree>
    <p:extLst>
      <p:ext uri="{BB962C8B-B14F-4D97-AF65-F5344CB8AC3E}">
        <p14:creationId xmlns:p14="http://schemas.microsoft.com/office/powerpoint/2010/main" val="209979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Pausing a thread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3124201"/>
            <a:ext cx="4277656" cy="3338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02" y="3429000"/>
            <a:ext cx="5053746" cy="2662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Straight Arrow Connector 13"/>
          <p:cNvCxnSpPr/>
          <p:nvPr/>
        </p:nvCxnSpPr>
        <p:spPr>
          <a:xfrm flipV="1">
            <a:off x="2895600" y="5486400"/>
            <a:ext cx="1143000" cy="459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Wave 14"/>
          <p:cNvSpPr/>
          <p:nvPr/>
        </p:nvSpPr>
        <p:spPr>
          <a:xfrm>
            <a:off x="5722673" y="1638300"/>
            <a:ext cx="2057400" cy="1066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“main” thread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running</a:t>
            </a:r>
          </a:p>
        </p:txBody>
      </p:sp>
      <p:sp>
        <p:nvSpPr>
          <p:cNvPr id="17" name="Wave 16"/>
          <p:cNvSpPr/>
          <p:nvPr/>
        </p:nvSpPr>
        <p:spPr>
          <a:xfrm>
            <a:off x="3009900" y="1617981"/>
            <a:ext cx="2057400" cy="1066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thread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runnable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39175" y="2514601"/>
            <a:ext cx="0" cy="2743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write some code</a:t>
            </a:r>
            <a:br>
              <a:rPr lang="en-US" dirty="0"/>
            </a:br>
            <a:r>
              <a:rPr lang="en-US" dirty="0"/>
              <a:t>Pair Program – Thread Timing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27554" y="2743200"/>
            <a:ext cx="7373770" cy="2895600"/>
            <a:chOff x="2046345" y="4159827"/>
            <a:chExt cx="6409632" cy="2362200"/>
          </a:xfrm>
        </p:grpSpPr>
        <p:grpSp>
          <p:nvGrpSpPr>
            <p:cNvPr id="8" name="Group 7"/>
            <p:cNvGrpSpPr/>
            <p:nvPr/>
          </p:nvGrpSpPr>
          <p:grpSpPr>
            <a:xfrm>
              <a:off x="2592324" y="4159827"/>
              <a:ext cx="4038600" cy="2362200"/>
              <a:chOff x="2667000" y="4343400"/>
              <a:chExt cx="4038600" cy="2362200"/>
            </a:xfrm>
          </p:grpSpPr>
          <p:sp>
            <p:nvSpPr>
              <p:cNvPr id="11" name="Rectangle: Rounded Corners 3"/>
              <p:cNvSpPr/>
              <p:nvPr/>
            </p:nvSpPr>
            <p:spPr>
              <a:xfrm>
                <a:off x="4264647" y="6172200"/>
                <a:ext cx="9906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waiting</a:t>
                </a:r>
              </a:p>
            </p:txBody>
          </p:sp>
          <p:sp>
            <p:nvSpPr>
              <p:cNvPr id="12" name="Rectangle: Rounded Corners 4"/>
              <p:cNvSpPr/>
              <p:nvPr/>
            </p:nvSpPr>
            <p:spPr>
              <a:xfrm>
                <a:off x="2667000" y="4343400"/>
                <a:ext cx="4038600" cy="15621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: Rounded Corners 5"/>
              <p:cNvSpPr/>
              <p:nvPr/>
            </p:nvSpPr>
            <p:spPr>
              <a:xfrm>
                <a:off x="3124200" y="4857750"/>
                <a:ext cx="990600" cy="533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ready</a:t>
                </a:r>
              </a:p>
            </p:txBody>
          </p:sp>
          <p:sp>
            <p:nvSpPr>
              <p:cNvPr id="14" name="Rectangle: Rounded Corners 6"/>
              <p:cNvSpPr/>
              <p:nvPr/>
            </p:nvSpPr>
            <p:spPr>
              <a:xfrm>
                <a:off x="5381153" y="4857750"/>
                <a:ext cx="990600" cy="533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running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04242" y="4397260"/>
                <a:ext cx="1374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Scheduler chooses thread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114800" y="4953000"/>
                <a:ext cx="1266353" cy="41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114801" y="5286103"/>
                <a:ext cx="1266352" cy="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893464" y="5383235"/>
                <a:ext cx="1644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Scheduler suspends thread or yield()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3609928" y="5404322"/>
                <a:ext cx="1" cy="101552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2" idx="2"/>
              </p:cNvCxnSpPr>
              <p:nvPr/>
            </p:nvCxnSpPr>
            <p:spPr>
              <a:xfrm>
                <a:off x="5876453" y="5391150"/>
                <a:ext cx="16868" cy="993854"/>
              </a:xfrm>
              <a:prstGeom prst="line">
                <a:avLst/>
              </a:prstGeom>
              <a:ln>
                <a:head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3609928" y="6429108"/>
                <a:ext cx="665710" cy="3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266238" y="6411956"/>
                <a:ext cx="6362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2046345" y="6086050"/>
              <a:ext cx="1298934" cy="301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2"/>
                  </a:solidFill>
                </a:rPr>
                <a:t>Thread.sleep</a:t>
              </a:r>
              <a:r>
                <a:rPr lang="en-US" dirty="0">
                  <a:solidFill>
                    <a:schemeClr val="tx2"/>
                  </a:solidFill>
                </a:rPr>
                <a:t>()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5769" y="6091646"/>
              <a:ext cx="2600208" cy="301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timeout elapsed or interrupted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91" y="304800"/>
            <a:ext cx="1905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4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Thread scheduler</a:t>
            </a:r>
          </a:p>
          <a:p>
            <a:pPr lvl="1"/>
            <a:r>
              <a:rPr lang="en-US" dirty="0"/>
              <a:t>A component of the JVM</a:t>
            </a:r>
          </a:p>
          <a:p>
            <a:pPr lvl="1"/>
            <a:r>
              <a:rPr lang="en-US" dirty="0"/>
              <a:t>Responsible for managing the time each Thread gets to execute instructions on a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10000"/>
            <a:ext cx="5630178" cy="2614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282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Context switch</a:t>
            </a:r>
            <a:r>
              <a:rPr lang="en-US" dirty="0"/>
              <a:t>: switching from one thread to a different thread on the CPU</a:t>
            </a:r>
          </a:p>
          <a:p>
            <a:pPr lvl="1"/>
            <a:r>
              <a:rPr lang="en-US" dirty="0"/>
              <a:t>All thread specific data (Java call stack, variables, program counter, …) need to be saved</a:t>
            </a:r>
          </a:p>
          <a:p>
            <a:r>
              <a:rPr lang="en-US" dirty="0">
                <a:solidFill>
                  <a:schemeClr val="accent4"/>
                </a:solidFill>
              </a:rPr>
              <a:t>Time slice (quantum): </a:t>
            </a:r>
            <a:r>
              <a:rPr lang="en-US" dirty="0"/>
              <a:t>the amount of time a thread is allowed to execute instructions on a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48200"/>
            <a:ext cx="2115436" cy="2011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9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and 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3319221" cy="4495800"/>
          </a:xfrm>
        </p:spPr>
        <p:txBody>
          <a:bodyPr>
            <a:normAutofit/>
          </a:bodyPr>
          <a:lstStyle/>
          <a:p>
            <a:r>
              <a:rPr lang="en-US" sz="2400" dirty="0"/>
              <a:t>On a single processor all thread operations are interleaved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On a multi-core processor, some of the threads can run in parallel, one on each 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28800"/>
            <a:ext cx="5306362" cy="213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19600"/>
            <a:ext cx="3084586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427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</p:spTree>
    <p:extLst>
      <p:ext uri="{BB962C8B-B14F-4D97-AF65-F5344CB8AC3E}">
        <p14:creationId xmlns:p14="http://schemas.microsoft.com/office/powerpoint/2010/main" val="124642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class – older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Creating a new Thread</a:t>
            </a:r>
          </a:p>
          <a:p>
            <a:pPr lvl="1"/>
            <a:r>
              <a:rPr lang="en-US" dirty="0"/>
              <a:t>Define a class that </a:t>
            </a:r>
            <a:r>
              <a:rPr lang="en-US" u="sng" dirty="0"/>
              <a:t>extends</a:t>
            </a:r>
            <a:r>
              <a:rPr lang="en-US" dirty="0"/>
              <a:t> from </a:t>
            </a:r>
            <a:r>
              <a:rPr lang="en-US" dirty="0" err="1">
                <a:solidFill>
                  <a:schemeClr val="accent1"/>
                </a:solidFill>
              </a:rPr>
              <a:t>java.lang.Thread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Override the </a:t>
            </a:r>
            <a:r>
              <a:rPr lang="en-US" dirty="0">
                <a:solidFill>
                  <a:schemeClr val="accent1"/>
                </a:solidFill>
              </a:rPr>
              <a:t>run() </a:t>
            </a:r>
            <a:r>
              <a:rPr lang="en-US" dirty="0"/>
              <a:t>method</a:t>
            </a:r>
          </a:p>
          <a:p>
            <a:r>
              <a:rPr lang="en-US" dirty="0"/>
              <a:t>Starting the Thread</a:t>
            </a:r>
          </a:p>
          <a:p>
            <a:pPr lvl="1"/>
            <a:r>
              <a:rPr lang="en-US" dirty="0"/>
              <a:t>Call start() on an instance of your new class</a:t>
            </a:r>
          </a:p>
          <a:p>
            <a:pPr lvl="1"/>
            <a:r>
              <a:rPr lang="en-US" dirty="0"/>
              <a:t>Do NOT call the run() method directly as the run() method is not executed in a separate thread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0" y="4248517"/>
            <a:ext cx="3860800" cy="18199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00600"/>
            <a:ext cx="4587748" cy="1850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150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Way: the Runnable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400" dirty="0"/>
              <a:t>1)</a:t>
            </a:r>
            <a:r>
              <a:rPr lang="en-US" dirty="0"/>
              <a:t> </a:t>
            </a:r>
            <a:r>
              <a:rPr lang="en-US" sz="2000" dirty="0"/>
              <a:t>Write a class that </a:t>
            </a:r>
            <a:r>
              <a:rPr lang="en-US" sz="2000" u="sng" dirty="0"/>
              <a:t>implements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java.lang.Runnable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  <a:r>
              <a:rPr lang="en-US" sz="2000" dirty="0"/>
              <a:t>Place the code for your task in the </a:t>
            </a:r>
            <a:r>
              <a:rPr lang="en-US" sz="2000" dirty="0">
                <a:solidFill>
                  <a:schemeClr val="accent1"/>
                </a:solidFill>
              </a:rPr>
              <a:t>run() </a:t>
            </a:r>
            <a:r>
              <a:rPr lang="en-US" sz="2000" dirty="0"/>
              <a:t>method of your class</a:t>
            </a:r>
          </a:p>
          <a:p>
            <a:pPr marL="36576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MyRunnable implements Runnable {</a:t>
            </a:r>
          </a:p>
          <a:p>
            <a:pPr marL="36576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run() {</a:t>
            </a:r>
          </a:p>
          <a:p>
            <a:pPr marL="36576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// do some task</a:t>
            </a:r>
          </a:p>
          <a:p>
            <a:pPr marL="36576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6576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r>
              <a:rPr lang="en-US" sz="2400" dirty="0"/>
              <a:t>2)</a:t>
            </a:r>
            <a:r>
              <a:rPr lang="en-US" dirty="0"/>
              <a:t> </a:t>
            </a:r>
            <a:r>
              <a:rPr lang="en-US" sz="2000" dirty="0"/>
              <a:t>Create an object of your runnable class</a:t>
            </a:r>
          </a:p>
          <a:p>
            <a:pPr marL="36576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Runnable r = new MyRunnable();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400" dirty="0"/>
              <a:t>3) Construct a Thread object from the runnable object</a:t>
            </a:r>
            <a:endParaRPr lang="en-US" sz="2400" dirty="0">
              <a:solidFill>
                <a:schemeClr val="accent1"/>
              </a:solidFill>
            </a:endParaRPr>
          </a:p>
          <a:p>
            <a:pPr marL="36576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Thread t = new Thread(r);</a:t>
            </a:r>
          </a:p>
          <a:p>
            <a:pPr marL="0" indent="0">
              <a:buNone/>
            </a:pPr>
            <a:r>
              <a:rPr lang="en-US" sz="2400" dirty="0"/>
              <a:t>    4) Call the start method to create the thread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Way: the Runnable interface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166045"/>
            <a:ext cx="4433371" cy="1726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48" y="4267200"/>
            <a:ext cx="5549900" cy="1750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6635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4521</TotalTime>
  <Words>1035</Words>
  <Application>Microsoft Macintosh PowerPoint</Application>
  <PresentationFormat>On-screen Show (4:3)</PresentationFormat>
  <Paragraphs>155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Courier New</vt:lpstr>
      <vt:lpstr>Tw Cen MT</vt:lpstr>
      <vt:lpstr>Wingdings</vt:lpstr>
      <vt:lpstr>Wingdings 2</vt:lpstr>
      <vt:lpstr>Median</vt:lpstr>
      <vt:lpstr>COncurrency</vt:lpstr>
      <vt:lpstr>What is a thread?</vt:lpstr>
      <vt:lpstr>Thread scheduling</vt:lpstr>
      <vt:lpstr>Thread Terminology</vt:lpstr>
      <vt:lpstr>Interleaved and parallel processing</vt:lpstr>
      <vt:lpstr>Creating Threads</vt:lpstr>
      <vt:lpstr>The Thread class – older way</vt:lpstr>
      <vt:lpstr>Another Way: the Runnable interface</vt:lpstr>
      <vt:lpstr>Another Way: the Runnable interface</vt:lpstr>
      <vt:lpstr>the Runnable interface with a Lambda Expression</vt:lpstr>
      <vt:lpstr>A simple thread problem</vt:lpstr>
      <vt:lpstr>A simple thread problem</vt:lpstr>
      <vt:lpstr>Example thread computation</vt:lpstr>
      <vt:lpstr>Let’s write some code Pair Program – Starting Threads</vt:lpstr>
      <vt:lpstr>Capturing results</vt:lpstr>
      <vt:lpstr>Capturing results</vt:lpstr>
      <vt:lpstr>Race conditions</vt:lpstr>
      <vt:lpstr>Concurrency</vt:lpstr>
      <vt:lpstr>Concurrency</vt:lpstr>
      <vt:lpstr>Thread.join()</vt:lpstr>
      <vt:lpstr>Thread properties</vt:lpstr>
      <vt:lpstr>Thread names</vt:lpstr>
      <vt:lpstr>Thread states</vt:lpstr>
      <vt:lpstr>Thread priorities</vt:lpstr>
      <vt:lpstr>Pausing a thread</vt:lpstr>
      <vt:lpstr>Pausing a thread</vt:lpstr>
      <vt:lpstr>Pausing a thread</vt:lpstr>
      <vt:lpstr>Pausing a thread</vt:lpstr>
      <vt:lpstr>Let’s write some code Pair Program – Thread Timing</vt:lpstr>
    </vt:vector>
  </TitlesOfParts>
  <Company>Green River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creator>Josh Archer</dc:creator>
  <cp:lastModifiedBy>Susan Uland</cp:lastModifiedBy>
  <cp:revision>149</cp:revision>
  <dcterms:created xsi:type="dcterms:W3CDTF">2016-10-10T18:07:29Z</dcterms:created>
  <dcterms:modified xsi:type="dcterms:W3CDTF">2020-05-27T10:57:07Z</dcterms:modified>
</cp:coreProperties>
</file>