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92" r:id="rId3"/>
    <p:sldId id="367" r:id="rId4"/>
    <p:sldId id="368" r:id="rId5"/>
    <p:sldId id="369" r:id="rId6"/>
    <p:sldId id="370" r:id="rId7"/>
    <p:sldId id="371" r:id="rId8"/>
    <p:sldId id="366" r:id="rId9"/>
    <p:sldId id="358" r:id="rId10"/>
    <p:sldId id="307" r:id="rId11"/>
    <p:sldId id="372" r:id="rId12"/>
    <p:sldId id="311" r:id="rId13"/>
    <p:sldId id="359" r:id="rId14"/>
    <p:sldId id="360" r:id="rId15"/>
    <p:sldId id="373" r:id="rId16"/>
    <p:sldId id="376" r:id="rId17"/>
    <p:sldId id="377" r:id="rId18"/>
    <p:sldId id="378" r:id="rId19"/>
    <p:sldId id="379" r:id="rId20"/>
    <p:sldId id="380" r:id="rId21"/>
    <p:sldId id="295" r:id="rId22"/>
    <p:sldId id="382" r:id="rId23"/>
    <p:sldId id="383" r:id="rId24"/>
    <p:sldId id="296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6" r:id="rId37"/>
    <p:sldId id="395" r:id="rId38"/>
    <p:sldId id="397" r:id="rId39"/>
    <p:sldId id="361" r:id="rId40"/>
    <p:sldId id="398" r:id="rId41"/>
    <p:sldId id="400" r:id="rId42"/>
    <p:sldId id="313" r:id="rId43"/>
    <p:sldId id="314" r:id="rId44"/>
    <p:sldId id="401" r:id="rId45"/>
    <p:sldId id="297" r:id="rId46"/>
    <p:sldId id="319" r:id="rId47"/>
    <p:sldId id="320" r:id="rId48"/>
    <p:sldId id="323" r:id="rId49"/>
    <p:sldId id="322" r:id="rId50"/>
    <p:sldId id="324" r:id="rId51"/>
    <p:sldId id="325" r:id="rId52"/>
    <p:sldId id="332" r:id="rId53"/>
    <p:sldId id="331" r:id="rId54"/>
    <p:sldId id="333" r:id="rId55"/>
    <p:sldId id="334" r:id="rId56"/>
    <p:sldId id="402" r:id="rId57"/>
    <p:sldId id="403" r:id="rId58"/>
    <p:sldId id="404" r:id="rId59"/>
    <p:sldId id="40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A6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2778"/>
  </p:normalViewPr>
  <p:slideViewPr>
    <p:cSldViewPr>
      <p:cViewPr varScale="1">
        <p:scale>
          <a:sx n="96" d="100"/>
          <a:sy n="96" d="100"/>
        </p:scale>
        <p:origin x="24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F9A8-16C4-4F42-A7F0-C2B788188A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1E84-2023-4644-9F7A-92A17EEC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Java statements we have here the more JVM assembly language instructions we produce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Java statements we have here the more JVM assembly language instructions we produce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4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8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2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9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5" dirty="0">
                <a:latin typeface="Arial"/>
                <a:cs typeface="Arial"/>
              </a:rPr>
              <a:t>Answer: </a:t>
            </a:r>
            <a:r>
              <a:rPr lang="en-US" sz="1200" spc="15" dirty="0">
                <a:latin typeface="Arial"/>
                <a:cs typeface="Arial"/>
              </a:rPr>
              <a:t>Two, one </a:t>
            </a:r>
            <a:r>
              <a:rPr lang="en-US" sz="1200" spc="10" dirty="0">
                <a:latin typeface="Arial"/>
                <a:cs typeface="Arial"/>
              </a:rPr>
              <a:t>for </a:t>
            </a:r>
            <a:r>
              <a:rPr lang="en-US" sz="1200" spc="15" dirty="0">
                <a:latin typeface="Arial"/>
                <a:cs typeface="Arial"/>
              </a:rPr>
              <a:t>each bank account </a:t>
            </a:r>
            <a:r>
              <a:rPr lang="en-US" sz="1200" spc="10" dirty="0">
                <a:latin typeface="Arial"/>
                <a:cs typeface="Arial"/>
              </a:rPr>
              <a:t>object.  </a:t>
            </a:r>
            <a:r>
              <a:rPr lang="en-US" sz="1200" spc="15" dirty="0">
                <a:latin typeface="Arial"/>
                <a:cs typeface="Arial"/>
              </a:rPr>
              <a:t>Each </a:t>
            </a:r>
            <a:r>
              <a:rPr lang="en-US" sz="1200" spc="10" dirty="0">
                <a:latin typeface="Arial"/>
                <a:cs typeface="Arial"/>
              </a:rPr>
              <a:t>lock protects </a:t>
            </a:r>
            <a:r>
              <a:rPr lang="en-US" sz="1200" spc="15" dirty="0">
                <a:latin typeface="Arial"/>
                <a:cs typeface="Arial"/>
              </a:rPr>
              <a:t>a </a:t>
            </a:r>
            <a:r>
              <a:rPr lang="en-US" sz="1200" spc="10" dirty="0">
                <a:latin typeface="Arial"/>
                <a:cs typeface="Arial"/>
              </a:rPr>
              <a:t>separate </a:t>
            </a:r>
            <a:r>
              <a:rPr lang="en-US" sz="1200" spc="15" dirty="0">
                <a:latin typeface="Courier" charset="0"/>
                <a:cs typeface="Courier" charset="0"/>
              </a:rPr>
              <a:t>balance</a:t>
            </a:r>
            <a:r>
              <a:rPr lang="en-US" sz="1200" spc="-545" dirty="0">
                <a:latin typeface="Courier" charset="0"/>
                <a:cs typeface="Courier" charset="0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variable.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2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265" marR="40640">
              <a:lnSpc>
                <a:spcPct val="117400"/>
              </a:lnSpc>
              <a:spcBef>
                <a:spcPts val="745"/>
              </a:spcBef>
            </a:pPr>
            <a:r>
              <a:rPr lang="en-US" sz="1200" b="1" spc="15" dirty="0">
                <a:latin typeface="Arial"/>
                <a:cs typeface="Arial"/>
              </a:rPr>
              <a:t>Answer: </a:t>
            </a:r>
            <a:r>
              <a:rPr lang="en-US" sz="1200" spc="15" dirty="0">
                <a:latin typeface="Arial"/>
                <a:cs typeface="Arial"/>
              </a:rPr>
              <a:t>When a </a:t>
            </a:r>
            <a:r>
              <a:rPr lang="en-US" sz="1200" spc="10" dirty="0">
                <a:latin typeface="Arial"/>
                <a:cs typeface="Arial"/>
              </a:rPr>
              <a:t>thread calls </a:t>
            </a:r>
            <a:r>
              <a:rPr lang="en-US" sz="1200" spc="15" dirty="0">
                <a:latin typeface="Courier" charset="0"/>
                <a:cs typeface="Courier" charset="0"/>
              </a:rPr>
              <a:t>deposit</a:t>
            </a:r>
            <a:r>
              <a:rPr lang="en-US" sz="1200" spc="15" dirty="0">
                <a:latin typeface="Arial"/>
                <a:cs typeface="Arial"/>
              </a:rPr>
              <a:t>, </a:t>
            </a:r>
            <a:r>
              <a:rPr lang="en-US" sz="1200" spc="5" dirty="0">
                <a:latin typeface="Arial"/>
                <a:cs typeface="Arial"/>
              </a:rPr>
              <a:t>it </a:t>
            </a:r>
            <a:r>
              <a:rPr lang="en-US" sz="1200" spc="10" dirty="0">
                <a:latin typeface="Arial"/>
                <a:cs typeface="Arial"/>
              </a:rPr>
              <a:t>continues  to </a:t>
            </a:r>
            <a:r>
              <a:rPr lang="en-US" sz="1200" spc="15" dirty="0">
                <a:latin typeface="Arial"/>
                <a:cs typeface="Arial"/>
              </a:rPr>
              <a:t>own </a:t>
            </a:r>
            <a:r>
              <a:rPr lang="en-US" sz="1200" spc="10" dirty="0">
                <a:latin typeface="Arial"/>
                <a:cs typeface="Arial"/>
              </a:rPr>
              <a:t>the lock, </a:t>
            </a:r>
            <a:r>
              <a:rPr lang="en-US" sz="1200" spc="15" dirty="0">
                <a:latin typeface="Arial"/>
                <a:cs typeface="Arial"/>
              </a:rPr>
              <a:t>and any </a:t>
            </a:r>
            <a:r>
              <a:rPr lang="en-US" sz="1200" spc="10" dirty="0">
                <a:latin typeface="Arial"/>
                <a:cs typeface="Arial"/>
              </a:rPr>
              <a:t>other thread trying to  deposit or </a:t>
            </a:r>
            <a:r>
              <a:rPr lang="en-US" sz="1200" spc="15" dirty="0">
                <a:latin typeface="Arial"/>
                <a:cs typeface="Arial"/>
              </a:rPr>
              <a:t>withdraw money </a:t>
            </a:r>
            <a:r>
              <a:rPr lang="en-US" sz="1200" spc="10" dirty="0">
                <a:latin typeface="Arial"/>
                <a:cs typeface="Arial"/>
              </a:rPr>
              <a:t>in the </a:t>
            </a:r>
            <a:r>
              <a:rPr lang="en-US" sz="1200" spc="15" dirty="0">
                <a:latin typeface="Arial"/>
                <a:cs typeface="Arial"/>
              </a:rPr>
              <a:t>same bank</a:t>
            </a:r>
            <a:r>
              <a:rPr lang="en-US" sz="1200" spc="-6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account  </a:t>
            </a:r>
            <a:r>
              <a:rPr lang="en-US" sz="1200" spc="10" dirty="0">
                <a:latin typeface="Arial"/>
                <a:cs typeface="Arial"/>
              </a:rPr>
              <a:t>is </a:t>
            </a:r>
            <a:r>
              <a:rPr lang="en-US" sz="1200" spc="15" dirty="0">
                <a:latin typeface="Arial"/>
                <a:cs typeface="Arial"/>
              </a:rPr>
              <a:t>blocked</a:t>
            </a:r>
            <a:r>
              <a:rPr lang="en-US" sz="1200" spc="-80" dirty="0">
                <a:latin typeface="Arial"/>
                <a:cs typeface="Arial"/>
              </a:rPr>
              <a:t> </a:t>
            </a:r>
            <a:r>
              <a:rPr lang="en-US" sz="1200" spc="10" dirty="0">
                <a:latin typeface="Arial"/>
                <a:cs typeface="Arial"/>
              </a:rPr>
              <a:t>forever.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1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75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5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6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await() method can throw an </a:t>
            </a:r>
            <a:r>
              <a:rPr lang="en-US" dirty="0" err="1"/>
              <a:t>InteruptedException</a:t>
            </a:r>
            <a:r>
              <a:rPr lang="en-US" dirty="0"/>
              <a:t>.  The withdraw method throws this exception to allow the withdraw threads to decide what to do if the withdraw method is interrupted.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2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9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8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5" dirty="0">
                <a:latin typeface="Arial"/>
                <a:cs typeface="Arial"/>
              </a:rPr>
              <a:t>Answer: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10" dirty="0">
                <a:latin typeface="Arial"/>
                <a:cs typeface="Arial"/>
              </a:rPr>
              <a:t>sleeping thread is reactivated </a:t>
            </a:r>
            <a:r>
              <a:rPr lang="en-US" sz="1200" spc="15" dirty="0">
                <a:latin typeface="Arial"/>
                <a:cs typeface="Arial"/>
              </a:rPr>
              <a:t>when </a:t>
            </a:r>
            <a:r>
              <a:rPr lang="en-US" sz="1200" spc="10" dirty="0">
                <a:latin typeface="Arial"/>
                <a:cs typeface="Arial"/>
              </a:rPr>
              <a:t>the  sleep delay </a:t>
            </a:r>
            <a:r>
              <a:rPr lang="en-US" sz="1200" spc="15" dirty="0">
                <a:latin typeface="Arial"/>
                <a:cs typeface="Arial"/>
              </a:rPr>
              <a:t>has passed. </a:t>
            </a:r>
            <a:r>
              <a:rPr lang="en-US" sz="1200" spc="20" dirty="0">
                <a:latin typeface="Arial"/>
                <a:cs typeface="Arial"/>
              </a:rPr>
              <a:t>A </a:t>
            </a:r>
            <a:r>
              <a:rPr lang="en-US" sz="1200" spc="10" dirty="0">
                <a:latin typeface="Arial"/>
                <a:cs typeface="Arial"/>
              </a:rPr>
              <a:t>waiting thread is only  reactivated </a:t>
            </a:r>
            <a:r>
              <a:rPr lang="en-US" sz="1200" spc="5" dirty="0">
                <a:latin typeface="Arial"/>
                <a:cs typeface="Arial"/>
              </a:rPr>
              <a:t>if </a:t>
            </a:r>
            <a:r>
              <a:rPr lang="en-US" sz="1200" spc="10" dirty="0">
                <a:latin typeface="Arial"/>
                <a:cs typeface="Arial"/>
              </a:rPr>
              <a:t>another thread </a:t>
            </a:r>
            <a:r>
              <a:rPr lang="en-US" sz="1200" spc="15" dirty="0">
                <a:latin typeface="Arial"/>
                <a:cs typeface="Arial"/>
              </a:rPr>
              <a:t>has </a:t>
            </a:r>
            <a:r>
              <a:rPr lang="en-US" sz="1200" spc="10" dirty="0">
                <a:latin typeface="Arial"/>
                <a:cs typeface="Arial"/>
              </a:rPr>
              <a:t>called </a:t>
            </a:r>
            <a:r>
              <a:rPr lang="en-US" sz="1200" spc="15" dirty="0" err="1">
                <a:latin typeface="Courier" charset="0"/>
                <a:cs typeface="Courier" charset="0"/>
              </a:rPr>
              <a:t>signalAll</a:t>
            </a:r>
            <a:r>
              <a:rPr lang="en-US" sz="1200" spc="15" dirty="0">
                <a:latin typeface="Courier" charset="0"/>
                <a:cs typeface="Courier" charset="0"/>
              </a:rPr>
              <a:t>  </a:t>
            </a:r>
            <a:r>
              <a:rPr lang="en-US" sz="1200" spc="10" dirty="0">
                <a:latin typeface="Arial"/>
                <a:cs typeface="Arial"/>
              </a:rPr>
              <a:t>or</a:t>
            </a:r>
            <a:r>
              <a:rPr lang="en-US" sz="1200" spc="-80" dirty="0">
                <a:latin typeface="Arial"/>
                <a:cs typeface="Arial"/>
              </a:rPr>
              <a:t> </a:t>
            </a:r>
            <a:r>
              <a:rPr lang="en-US" sz="1200" spc="15" dirty="0">
                <a:latin typeface="Courier" charset="0"/>
                <a:cs typeface="Courier" charset="0"/>
              </a:rPr>
              <a:t>signal</a:t>
            </a:r>
            <a:r>
              <a:rPr lang="en-US" sz="1200" spc="15" dirty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5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15" dirty="0">
                <a:latin typeface="Arial"/>
                <a:cs typeface="Arial"/>
              </a:rPr>
              <a:t>Answer: </a:t>
            </a:r>
            <a:r>
              <a:rPr lang="en-US" sz="1200" spc="15" dirty="0">
                <a:latin typeface="Arial"/>
                <a:cs typeface="Arial"/>
              </a:rPr>
              <a:t>The </a:t>
            </a:r>
            <a:r>
              <a:rPr lang="en-US" sz="1200" spc="10" dirty="0">
                <a:latin typeface="Arial"/>
                <a:cs typeface="Arial"/>
              </a:rPr>
              <a:t>calls to </a:t>
            </a:r>
            <a:r>
              <a:rPr lang="en-US" sz="1200" spc="15" dirty="0">
                <a:latin typeface="Courier" charset="0"/>
                <a:cs typeface="Courier" charset="0"/>
              </a:rPr>
              <a:t>await </a:t>
            </a:r>
            <a:r>
              <a:rPr lang="en-US" sz="1200" spc="15" dirty="0">
                <a:latin typeface="Arial"/>
                <a:cs typeface="Arial"/>
              </a:rPr>
              <a:t>and  </a:t>
            </a:r>
            <a:r>
              <a:rPr lang="en-US" sz="1200" spc="15" dirty="0">
                <a:latin typeface="Courier" charset="0"/>
                <a:cs typeface="Courier" charset="0"/>
              </a:rPr>
              <a:t>signal/</a:t>
            </a:r>
            <a:r>
              <a:rPr lang="en-US" sz="1200" spc="15" dirty="0" err="1">
                <a:latin typeface="Courier" charset="0"/>
                <a:cs typeface="Courier" charset="0"/>
              </a:rPr>
              <a:t>signalAll</a:t>
            </a:r>
            <a:r>
              <a:rPr lang="en-US" sz="1200" spc="-575" dirty="0">
                <a:latin typeface="Courier" charset="0"/>
                <a:cs typeface="Courier" charset="0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must be made </a:t>
            </a:r>
            <a:r>
              <a:rPr lang="en-US" sz="1200" spc="10" dirty="0">
                <a:latin typeface="Arial"/>
                <a:cs typeface="Arial"/>
              </a:rPr>
              <a:t>to the </a:t>
            </a:r>
            <a:r>
              <a:rPr lang="en-US" sz="1200" spc="15" dirty="0">
                <a:latin typeface="Arial"/>
                <a:cs typeface="Arial"/>
              </a:rPr>
              <a:t>same  </a:t>
            </a:r>
            <a:r>
              <a:rPr lang="en-US" sz="1200" spc="10" dirty="0">
                <a:latin typeface="Arial"/>
                <a:cs typeface="Arial"/>
              </a:rPr>
              <a:t>object.</a:t>
            </a:r>
            <a:endParaRPr lang="en-US" sz="1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2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blocking queue methods fall into three categories that differ by the action they perform when the queue is full or empty. If you use the queue as a thread management tool, use the put and take methods. The add, remove, and element operations throw exceptions so avoid.  The offer poll and peek methods return with a failure indicator instead of throwing an exception if they cannot carry out the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0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blocking queue methods fall into three categories that differ by the action they perform when the queue is full or empty. If you use the queue as a thread management tool, use the put and take methods. The add, remove, and element operations throw exceptions so avoid.  The offer poll and peek methods return with a failure indicator instead of throwing an exception if they cannot carry out the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8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E1E84-2023-4644-9F7A-92A17EEC28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A2B1EF-1A62-426D-AD6B-5C3494826A1E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CD61D0-A0ED-4B26-9094-E3559784C8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301</a:t>
            </a:r>
          </a:p>
        </p:txBody>
      </p:sp>
    </p:spTree>
    <p:extLst>
      <p:ext uri="{BB962C8B-B14F-4D97-AF65-F5344CB8AC3E}">
        <p14:creationId xmlns:p14="http://schemas.microsoft.com/office/powerpoint/2010/main" val="194731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increment safe?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count++; </a:t>
            </a:r>
            <a:r>
              <a:rPr lang="en-US" dirty="0"/>
              <a:t>is short-hand for </a:t>
            </a:r>
            <a:r>
              <a:rPr lang="en-US" dirty="0">
                <a:solidFill>
                  <a:schemeClr val="tx2"/>
                </a:solidFill>
              </a:rPr>
              <a:t>count = count +1;</a:t>
            </a:r>
          </a:p>
          <a:p>
            <a:pPr lvl="1"/>
            <a:r>
              <a:rPr lang="en-US" dirty="0"/>
              <a:t>We can easily break this Java statement into three high level steps:</a:t>
            </a:r>
          </a:p>
          <a:p>
            <a:pPr lvl="2"/>
            <a:r>
              <a:rPr lang="en-US" dirty="0"/>
              <a:t>Retrieve the value in </a:t>
            </a:r>
            <a:r>
              <a:rPr lang="en-US" dirty="0">
                <a:solidFill>
                  <a:schemeClr val="tx2"/>
                </a:solidFill>
              </a:rPr>
              <a:t>count</a:t>
            </a:r>
          </a:p>
          <a:p>
            <a:pPr lvl="2"/>
            <a:r>
              <a:rPr lang="en-US" dirty="0"/>
              <a:t>Increment this value by 1</a:t>
            </a:r>
          </a:p>
          <a:p>
            <a:pPr lvl="2"/>
            <a:r>
              <a:rPr lang="en-US" dirty="0"/>
              <a:t>Assign the result to </a:t>
            </a:r>
            <a:r>
              <a:rPr lang="en-US" dirty="0">
                <a:solidFill>
                  <a:schemeClr val="tx2"/>
                </a:solidFill>
              </a:rPr>
              <a:t>count</a:t>
            </a:r>
          </a:p>
          <a:p>
            <a:pPr lvl="1"/>
            <a:r>
              <a:rPr lang="en-US" dirty="0"/>
              <a:t>There are actually many more low-level steps </a:t>
            </a:r>
          </a:p>
          <a:p>
            <a:pPr marL="365760" lvl="1" indent="0">
              <a:buNone/>
            </a:pPr>
            <a:r>
              <a:rPr lang="en-US" dirty="0"/>
              <a:t>executed by the JVM shown on the next slide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marL="41148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2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3075" name="Picture 3" descr="C:\Users\jarcher\AppData\Local\Microsoft\Windows\Temporary Internet Files\Content.IE5\SYDGGIAR\questioning-250x2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52800"/>
            <a:ext cx="238125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1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Here is the JVM Assembly language code for the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increment</a:t>
            </a:r>
            <a:r>
              <a:rPr lang="en-US" dirty="0"/>
              <a:t> method – you can see many low-level instructions are needed to simply perform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count++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2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3075" name="Picture 3" descr="C:\Users\jarcher\AppData\Local\Microsoft\Windows\Temporary Internet Files\Content.IE5\SYDGGIAR\questioning-250x23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238125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856C7-1821-8E4E-A155-06E050301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" y="3225800"/>
            <a:ext cx="5600700" cy="3403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7C59BF-9B27-8544-8EA4-8737820C4ED1}"/>
              </a:ext>
            </a:extLst>
          </p:cNvPr>
          <p:cNvCxnSpPr/>
          <p:nvPr/>
        </p:nvCxnSpPr>
        <p:spPr>
          <a:xfrm flipH="1">
            <a:off x="3429000" y="2590800"/>
            <a:ext cx="2438400" cy="198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61436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6896" y="4152899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799" y="2430575"/>
            <a:ext cx="211788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Retrieve count: 3</a:t>
            </a:r>
          </a:p>
        </p:txBody>
      </p:sp>
      <p:sp>
        <p:nvSpPr>
          <p:cNvPr id="12" name="Cloud 11"/>
          <p:cNvSpPr/>
          <p:nvPr/>
        </p:nvSpPr>
        <p:spPr>
          <a:xfrm>
            <a:off x="5981700" y="2278174"/>
            <a:ext cx="1905000" cy="111685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Scheduler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2354376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 flipV="1">
            <a:off x="4572000" y="2836599"/>
            <a:ext cx="141560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6800" y="2457229"/>
            <a:ext cx="101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interrupt!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15000" y="3886201"/>
            <a:ext cx="2438400" cy="12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  <a:p>
            <a:pPr algn="ctr"/>
            <a:endParaRPr lang="en-US" dirty="0"/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</a:p>
        </p:txBody>
      </p:sp>
    </p:spTree>
    <p:extLst>
      <p:ext uri="{BB962C8B-B14F-4D97-AF65-F5344CB8AC3E}">
        <p14:creationId xmlns:p14="http://schemas.microsoft.com/office/powerpoint/2010/main" val="25234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61436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6896" y="4152899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799" y="2430575"/>
            <a:ext cx="211788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Retrieve count: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8975" y="4130311"/>
            <a:ext cx="2225289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Retrieve count: 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count: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Reassign</a:t>
            </a:r>
          </a:p>
        </p:txBody>
      </p:sp>
      <p:sp>
        <p:nvSpPr>
          <p:cNvPr id="12" name="Cloud 11"/>
          <p:cNvSpPr/>
          <p:nvPr/>
        </p:nvSpPr>
        <p:spPr>
          <a:xfrm>
            <a:off x="5981700" y="2278174"/>
            <a:ext cx="1905000" cy="111685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Scheduler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2354376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6575" y="3991811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2.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 flipV="1">
            <a:off x="4572000" y="2836599"/>
            <a:ext cx="141560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76800" y="2457229"/>
            <a:ext cx="101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interrupt!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4775" y="3886199"/>
            <a:ext cx="2438400" cy="12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  <a:p>
            <a:pPr algn="ctr"/>
            <a:endParaRPr lang="en-US" dirty="0"/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3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08686" y="4724400"/>
            <a:ext cx="93011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7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61436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6896" y="4152899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799" y="2430575"/>
            <a:ext cx="211788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Retrieve count: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8975" y="4130311"/>
            <a:ext cx="2225289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Retrieve count: 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count: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Reassign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798" y="2957265"/>
            <a:ext cx="2225289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count: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Reassign</a:t>
            </a:r>
          </a:p>
        </p:txBody>
      </p:sp>
      <p:sp>
        <p:nvSpPr>
          <p:cNvPr id="12" name="Cloud 11"/>
          <p:cNvSpPr/>
          <p:nvPr/>
        </p:nvSpPr>
        <p:spPr>
          <a:xfrm>
            <a:off x="5981700" y="2278174"/>
            <a:ext cx="1905000" cy="111685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</a:p>
          <a:p>
            <a:pPr algn="ctr"/>
            <a:r>
              <a:rPr lang="en-US" dirty="0"/>
              <a:t>Scheduler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2354376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6575" y="3991811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2.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 flipV="1">
            <a:off x="4572000" y="2836599"/>
            <a:ext cx="141560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3672" y="2818766"/>
            <a:ext cx="3048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3.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2457229"/>
            <a:ext cx="101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interrupt!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903401"/>
            <a:ext cx="2438400" cy="12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Data</a:t>
            </a:r>
          </a:p>
          <a:p>
            <a:pPr algn="ctr"/>
            <a:endParaRPr lang="en-US" dirty="0"/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3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count = 3  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3395025"/>
            <a:ext cx="990600" cy="735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4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method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DepositRunnable</a:t>
            </a:r>
            <a:r>
              <a:rPr lang="en-US" sz="2400" dirty="0"/>
              <a:t> class: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623" y="2438400"/>
            <a:ext cx="7913449" cy="4263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void</a:t>
            </a:r>
            <a:r>
              <a:rPr lang="en-US" spc="-3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run()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try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for (int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= 1;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&lt;= count;</a:t>
            </a:r>
            <a:r>
              <a:rPr lang="en-US" spc="-10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++)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776605" marR="2370455">
              <a:lnSpc>
                <a:spcPct val="103000"/>
              </a:lnSpc>
            </a:pPr>
            <a:r>
              <a:rPr lang="en-US" b="1" spc="20" dirty="0" err="1">
                <a:latin typeface="Courier" charset="0"/>
                <a:cs typeface="Courier" charset="0"/>
              </a:rPr>
              <a:t>account.deposit</a:t>
            </a:r>
            <a:r>
              <a:rPr lang="en-US" b="1" spc="20" dirty="0">
                <a:latin typeface="Courier" charset="0"/>
                <a:cs typeface="Courier" charset="0"/>
              </a:rPr>
              <a:t>(amount);  </a:t>
            </a:r>
            <a:r>
              <a:rPr lang="en-US" spc="20" dirty="0" err="1">
                <a:latin typeface="Courier" charset="0"/>
                <a:cs typeface="Courier" charset="0"/>
              </a:rPr>
              <a:t>Thread.sleep</a:t>
            </a:r>
            <a:r>
              <a:rPr lang="en-US" spc="20" dirty="0">
                <a:latin typeface="Courier" charset="0"/>
                <a:cs typeface="Courier" charset="0"/>
              </a:rPr>
              <a:t>(1);// 1 millisecond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catch (</a:t>
            </a:r>
            <a:r>
              <a:rPr lang="en-US" spc="20" dirty="0" err="1">
                <a:latin typeface="Courier" charset="0"/>
                <a:cs typeface="Courier" charset="0"/>
              </a:rPr>
              <a:t>InterruptedException</a:t>
            </a:r>
            <a:r>
              <a:rPr lang="en-US" spc="2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exception)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3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method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WithdrawalRunnable</a:t>
            </a:r>
            <a:r>
              <a:rPr lang="en-US" sz="2400" dirty="0"/>
              <a:t> class: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623" y="2438400"/>
            <a:ext cx="7913449" cy="4263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void</a:t>
            </a:r>
            <a:r>
              <a:rPr lang="en-US" spc="-3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run()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try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for (int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= 1;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&lt;= count;</a:t>
            </a:r>
            <a:r>
              <a:rPr lang="en-US" spc="-10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++)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776605" marR="2370455">
              <a:lnSpc>
                <a:spcPct val="103000"/>
              </a:lnSpc>
            </a:pPr>
            <a:r>
              <a:rPr lang="en-US" b="1" spc="20" dirty="0" err="1">
                <a:latin typeface="Courier" charset="0"/>
                <a:cs typeface="Courier" charset="0"/>
              </a:rPr>
              <a:t>account.withdraw</a:t>
            </a:r>
            <a:r>
              <a:rPr lang="en-US" b="1" spc="20" dirty="0">
                <a:latin typeface="Courier" charset="0"/>
                <a:cs typeface="Courier" charset="0"/>
              </a:rPr>
              <a:t>(amount);  </a:t>
            </a:r>
            <a:r>
              <a:rPr lang="en-US" spc="20" dirty="0" err="1">
                <a:latin typeface="Courier" charset="0"/>
                <a:cs typeface="Courier" charset="0"/>
              </a:rPr>
              <a:t>Thread.sleep</a:t>
            </a:r>
            <a:r>
              <a:rPr lang="en-US" spc="20" dirty="0">
                <a:latin typeface="Courier" charset="0"/>
                <a:cs typeface="Courier" charset="0"/>
              </a:rPr>
              <a:t>(1);// 1 millisecond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catch (</a:t>
            </a:r>
            <a:r>
              <a:rPr lang="en-US" spc="20" dirty="0" err="1">
                <a:latin typeface="Courier" charset="0"/>
                <a:cs typeface="Courier" charset="0"/>
              </a:rPr>
              <a:t>InterruptedException</a:t>
            </a:r>
            <a:r>
              <a:rPr lang="en-US" spc="2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exception)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/>
          </a:bodyPr>
          <a:lstStyle/>
          <a:p>
            <a:pPr marL="12700" marR="5080">
              <a:lnSpc>
                <a:spcPct val="119300"/>
              </a:lnSpc>
            </a:pPr>
            <a:r>
              <a:rPr lang="en-US" sz="2400" spc="15" dirty="0">
                <a:latin typeface="Consolas" panose="020B0609020204030204" pitchFamily="49" charset="0"/>
                <a:cs typeface="Consolas" panose="020B0609020204030204" pitchFamily="49" charset="0"/>
              </a:rPr>
              <a:t>deposit </a:t>
            </a:r>
            <a:r>
              <a:rPr lang="en-US" sz="2400" spc="10" dirty="0">
                <a:latin typeface="Arial"/>
                <a:cs typeface="Arial"/>
              </a:rPr>
              <a:t>method in </a:t>
            </a:r>
            <a:r>
              <a:rPr lang="en-US" sz="2400" spc="10" dirty="0" err="1">
                <a:latin typeface="Arial"/>
                <a:cs typeface="Arial"/>
              </a:rPr>
              <a:t>BankAccount</a:t>
            </a:r>
            <a:r>
              <a:rPr lang="en-US" sz="2400" spc="10" dirty="0">
                <a:latin typeface="Arial"/>
                <a:cs typeface="Arial"/>
              </a:rPr>
              <a:t> class</a:t>
            </a:r>
            <a:r>
              <a:rPr lang="en-US" sz="2400" spc="15" dirty="0">
                <a:latin typeface="Arial"/>
                <a:cs typeface="Arial"/>
              </a:rPr>
              <a:t> is accessing the shared </a:t>
            </a:r>
            <a:r>
              <a:rPr lang="en-US" sz="2400" spc="1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this.balance</a:t>
            </a:r>
            <a:r>
              <a:rPr lang="en-US" sz="2400" spc="1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data which can cause unpredictability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200400"/>
            <a:ext cx="8915400" cy="31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void deposit(double</a:t>
            </a:r>
            <a:r>
              <a:rPr lang="en-US" spc="10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amount)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 marR="1496695">
              <a:lnSpc>
                <a:spcPct val="103000"/>
              </a:lnSpc>
            </a:pPr>
            <a:r>
              <a:rPr lang="en-US" spc="20" dirty="0" err="1">
                <a:latin typeface="Courier" charset="0"/>
                <a:cs typeface="Courier" charset="0"/>
              </a:rPr>
              <a:t>System.out.print</a:t>
            </a:r>
            <a:r>
              <a:rPr lang="en-US" spc="20" dirty="0">
                <a:latin typeface="Courier" charset="0"/>
                <a:cs typeface="Courier" charset="0"/>
              </a:rPr>
              <a:t>("Depositing " + amount);</a:t>
            </a:r>
          </a:p>
          <a:p>
            <a:pPr marL="299720" marR="1496695">
              <a:lnSpc>
                <a:spcPct val="103000"/>
              </a:lnSpc>
            </a:pPr>
            <a:r>
              <a:rPr lang="en-US" spc="20" dirty="0">
                <a:latin typeface="Courier" charset="0"/>
                <a:cs typeface="Courier" charset="0"/>
              </a:rPr>
              <a:t> </a:t>
            </a:r>
          </a:p>
          <a:p>
            <a:pPr marL="299720" marR="1496695">
              <a:lnSpc>
                <a:spcPct val="103000"/>
              </a:lnSpc>
            </a:pPr>
            <a:r>
              <a:rPr lang="en-US" spc="20" dirty="0">
                <a:latin typeface="Courier" charset="0"/>
                <a:cs typeface="Courier" charset="0"/>
              </a:rPr>
              <a:t>double 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 = </a:t>
            </a:r>
            <a:r>
              <a:rPr lang="en-US" spc="20" dirty="0" err="1">
                <a:solidFill>
                  <a:srgbClr val="FF0000"/>
                </a:solidFill>
                <a:latin typeface="Courier" charset="0"/>
                <a:cs typeface="Courier" charset="0"/>
              </a:rPr>
              <a:t>this.balance</a:t>
            </a:r>
            <a:r>
              <a:rPr lang="en-US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+ amount;</a:t>
            </a:r>
          </a:p>
          <a:p>
            <a:pPr marL="299720" marR="1496695">
              <a:lnSpc>
                <a:spcPct val="103000"/>
              </a:lnSpc>
            </a:pPr>
            <a:endParaRPr lang="en-US" spc="20" dirty="0">
              <a:latin typeface="Courier" charset="0"/>
              <a:cs typeface="Courier" charset="0"/>
            </a:endParaRPr>
          </a:p>
          <a:p>
            <a:pPr marL="299720" marR="1496695">
              <a:lnSpc>
                <a:spcPct val="103000"/>
              </a:lnSpc>
            </a:pPr>
            <a:r>
              <a:rPr lang="en-US" spc="20" dirty="0" err="1">
                <a:latin typeface="Courier" charset="0"/>
                <a:cs typeface="Courier" charset="0"/>
              </a:rPr>
              <a:t>System.out.println</a:t>
            </a:r>
            <a:r>
              <a:rPr lang="en-US" spc="20" dirty="0">
                <a:latin typeface="Courier" charset="0"/>
                <a:cs typeface="Courier" charset="0"/>
              </a:rPr>
              <a:t>(",new balance is"+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); </a:t>
            </a:r>
          </a:p>
          <a:p>
            <a:pPr marL="299720" marR="1496695">
              <a:lnSpc>
                <a:spcPct val="103000"/>
              </a:lnSpc>
            </a:pPr>
            <a:endParaRPr lang="en-US" spc="20" dirty="0">
              <a:latin typeface="Courier" charset="0"/>
              <a:cs typeface="Courier" charset="0"/>
            </a:endParaRPr>
          </a:p>
          <a:p>
            <a:pPr marL="299720" marR="1496695">
              <a:lnSpc>
                <a:spcPct val="103000"/>
              </a:lnSpc>
            </a:pPr>
            <a:r>
              <a:rPr lang="en-US" spc="20" dirty="0" err="1">
                <a:solidFill>
                  <a:srgbClr val="FF0000"/>
                </a:solidFill>
                <a:latin typeface="Courier" charset="0"/>
                <a:cs typeface="Courier" charset="0"/>
              </a:rPr>
              <a:t>this.balance</a:t>
            </a:r>
            <a:r>
              <a:rPr lang="en-US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=</a:t>
            </a:r>
            <a:r>
              <a:rPr lang="en-US" spc="-25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6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/>
          </a:bodyPr>
          <a:lstStyle/>
          <a:p>
            <a:pPr marL="12700" marR="5080">
              <a:lnSpc>
                <a:spcPct val="119300"/>
              </a:lnSpc>
            </a:pPr>
            <a:r>
              <a:rPr lang="en-US" sz="2400" spc="15" dirty="0">
                <a:latin typeface="Consolas" panose="020B0609020204030204" pitchFamily="49" charset="0"/>
                <a:cs typeface="Consolas" panose="020B0609020204030204" pitchFamily="49" charset="0"/>
              </a:rPr>
              <a:t>withdraw </a:t>
            </a:r>
            <a:r>
              <a:rPr lang="en-US" sz="2400" spc="10" dirty="0">
                <a:latin typeface="Arial"/>
                <a:cs typeface="Arial"/>
              </a:rPr>
              <a:t>method in </a:t>
            </a:r>
            <a:r>
              <a:rPr lang="en-US" sz="2400" spc="10" dirty="0" err="1">
                <a:latin typeface="Arial"/>
                <a:cs typeface="Arial"/>
              </a:rPr>
              <a:t>BankAccount</a:t>
            </a:r>
            <a:r>
              <a:rPr lang="en-US" sz="2400" spc="10" dirty="0">
                <a:latin typeface="Arial"/>
                <a:cs typeface="Arial"/>
              </a:rPr>
              <a:t> class</a:t>
            </a:r>
            <a:r>
              <a:rPr lang="en-US" sz="2400" spc="15" dirty="0">
                <a:latin typeface="Arial"/>
                <a:cs typeface="Arial"/>
              </a:rPr>
              <a:t> is accessing the shared </a:t>
            </a:r>
            <a:r>
              <a:rPr lang="en-US" sz="2400" spc="15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this.balance</a:t>
            </a:r>
            <a:r>
              <a:rPr lang="en-US" sz="2400" spc="1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data which can cause </a:t>
            </a:r>
            <a:r>
              <a:rPr lang="en-US" sz="2400" spc="15" dirty="0" err="1">
                <a:latin typeface="Arial"/>
                <a:cs typeface="Arial"/>
              </a:rPr>
              <a:t>unpredictabilty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95600"/>
            <a:ext cx="8915400" cy="31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void withdraw(double</a:t>
            </a:r>
            <a:r>
              <a:rPr lang="en-US" spc="10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amount)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 marR="1496695">
              <a:lnSpc>
                <a:spcPct val="103000"/>
              </a:lnSpc>
            </a:pPr>
            <a:r>
              <a:rPr lang="en-US" spc="20" dirty="0" err="1">
                <a:latin typeface="Courier" charset="0"/>
                <a:cs typeface="Courier" charset="0"/>
              </a:rPr>
              <a:t>System.out.print</a:t>
            </a:r>
            <a:r>
              <a:rPr lang="en-US" spc="20" dirty="0">
                <a:latin typeface="Courier" charset="0"/>
                <a:cs typeface="Courier" charset="0"/>
              </a:rPr>
              <a:t>("Withdrawing " + amount);</a:t>
            </a:r>
          </a:p>
          <a:p>
            <a:pPr marL="299720" marR="1496695">
              <a:lnSpc>
                <a:spcPct val="103000"/>
              </a:lnSpc>
            </a:pPr>
            <a:r>
              <a:rPr lang="en-US" spc="20" dirty="0">
                <a:latin typeface="Courier" charset="0"/>
                <a:cs typeface="Courier" charset="0"/>
              </a:rPr>
              <a:t> </a:t>
            </a:r>
          </a:p>
          <a:p>
            <a:pPr marL="299720" marR="1496695">
              <a:lnSpc>
                <a:spcPct val="103000"/>
              </a:lnSpc>
            </a:pPr>
            <a:r>
              <a:rPr lang="en-US" spc="20" dirty="0">
                <a:latin typeface="Courier" charset="0"/>
                <a:cs typeface="Courier" charset="0"/>
              </a:rPr>
              <a:t>double 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 = </a:t>
            </a:r>
            <a:r>
              <a:rPr lang="en-US" spc="20" dirty="0" err="1">
                <a:solidFill>
                  <a:srgbClr val="FF0000"/>
                </a:solidFill>
                <a:latin typeface="Courier" charset="0"/>
                <a:cs typeface="Courier" charset="0"/>
              </a:rPr>
              <a:t>this.balance</a:t>
            </a:r>
            <a:r>
              <a:rPr lang="en-US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- amount;</a:t>
            </a:r>
          </a:p>
          <a:p>
            <a:pPr marL="299720" marR="1496695">
              <a:lnSpc>
                <a:spcPct val="103000"/>
              </a:lnSpc>
            </a:pPr>
            <a:endParaRPr lang="en-US" spc="20" dirty="0">
              <a:latin typeface="Courier" charset="0"/>
              <a:cs typeface="Courier" charset="0"/>
            </a:endParaRPr>
          </a:p>
          <a:p>
            <a:pPr marL="299720" marR="1496695">
              <a:lnSpc>
                <a:spcPct val="103000"/>
              </a:lnSpc>
            </a:pPr>
            <a:r>
              <a:rPr lang="en-US" spc="20" dirty="0" err="1">
                <a:latin typeface="Courier" charset="0"/>
                <a:cs typeface="Courier" charset="0"/>
              </a:rPr>
              <a:t>System.out.println</a:t>
            </a:r>
            <a:r>
              <a:rPr lang="en-US" spc="20" dirty="0">
                <a:latin typeface="Courier" charset="0"/>
                <a:cs typeface="Courier" charset="0"/>
              </a:rPr>
              <a:t>(",new balance is"+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); </a:t>
            </a:r>
          </a:p>
          <a:p>
            <a:pPr marL="299720" marR="1496695">
              <a:lnSpc>
                <a:spcPct val="103000"/>
              </a:lnSpc>
            </a:pPr>
            <a:endParaRPr lang="en-US" spc="20" dirty="0">
              <a:latin typeface="Courier" charset="0"/>
              <a:cs typeface="Courier" charset="0"/>
            </a:endParaRPr>
          </a:p>
          <a:p>
            <a:pPr marL="299720" marR="1496695">
              <a:lnSpc>
                <a:spcPct val="103000"/>
              </a:lnSpc>
            </a:pPr>
            <a:r>
              <a:rPr lang="en-US" spc="20" dirty="0" err="1">
                <a:solidFill>
                  <a:srgbClr val="FF0000"/>
                </a:solidFill>
                <a:latin typeface="Courier" charset="0"/>
                <a:cs typeface="Courier" charset="0"/>
              </a:rPr>
              <a:t>this.balance</a:t>
            </a:r>
            <a:r>
              <a:rPr lang="en-US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=</a:t>
            </a:r>
            <a:r>
              <a:rPr lang="en-US" spc="-25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6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1376" y="1447800"/>
            <a:ext cx="8689848" cy="1447800"/>
          </a:xfrm>
        </p:spPr>
        <p:txBody>
          <a:bodyPr>
            <a:normAutofit/>
          </a:bodyPr>
          <a:lstStyle/>
          <a:p>
            <a:pPr marL="12700" marR="5080">
              <a:lnSpc>
                <a:spcPct val="119300"/>
              </a:lnSpc>
            </a:pPr>
            <a:r>
              <a:rPr lang="en-US" sz="2400" spc="15" dirty="0">
                <a:cs typeface="Consolas" panose="020B0609020204030204" pitchFamily="49" charset="0"/>
              </a:rPr>
              <a:t>Program output could look predictable like this</a:t>
            </a: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dirty="0"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970038"/>
            <a:ext cx="8915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Depositing 100.0, new balance is</a:t>
            </a:r>
            <a:r>
              <a:rPr lang="en-US" spc="1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100.0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Withdrawing 100.0, new balance is</a:t>
            </a:r>
            <a:r>
              <a:rPr lang="en-US" spc="1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0.0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Depositing 100.0, new balance is</a:t>
            </a:r>
            <a:r>
              <a:rPr lang="en-US" spc="1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100.0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Depositing 100.0, new balance is</a:t>
            </a:r>
            <a:r>
              <a:rPr lang="en-US" spc="1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200.0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Withdrawing 100.0, new balance is 100.0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Withdrawing 100.0, new balance is</a:t>
            </a:r>
            <a:r>
              <a:rPr lang="en-US" spc="1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0.0</a:t>
            </a:r>
            <a:endParaRPr lang="en-US" dirty="0">
              <a:latin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C429B-E06C-DE42-BB62-F40C9423D59A}"/>
              </a:ext>
            </a:extLst>
          </p:cNvPr>
          <p:cNvSpPr txBox="1">
            <a:spLocks/>
          </p:cNvSpPr>
          <p:nvPr/>
        </p:nvSpPr>
        <p:spPr>
          <a:xfrm>
            <a:off x="227076" y="4278362"/>
            <a:ext cx="8689848" cy="136043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9300"/>
              </a:lnSpc>
            </a:pPr>
            <a:r>
              <a:rPr lang="en-US" sz="2400" spc="15" dirty="0">
                <a:cs typeface="Consolas" panose="020B0609020204030204" pitchFamily="49" charset="0"/>
              </a:rPr>
              <a:t>Program output could become unpredictable when we see the ending balance is not zero but rather negative caused by race conditions between our threads</a:t>
            </a: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6337-4321-F148-9A7F-B8E81AB2DF93}"/>
              </a:ext>
            </a:extLst>
          </p:cNvPr>
          <p:cNvSpPr txBox="1"/>
          <p:nvPr/>
        </p:nvSpPr>
        <p:spPr>
          <a:xfrm>
            <a:off x="246993" y="55626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lang="en-US" spc="10" dirty="0">
                <a:latin typeface="Courier" charset="0"/>
                <a:cs typeface="Courier" charset="0"/>
              </a:rPr>
              <a:t>Depositing 100.0Withdrawing 100.0, new balance is 100.0, new balance is</a:t>
            </a:r>
            <a:r>
              <a:rPr lang="en-US" spc="155" dirty="0">
                <a:latin typeface="Courier" charset="0"/>
                <a:cs typeface="Courier" charset="0"/>
              </a:rPr>
              <a:t> </a:t>
            </a:r>
            <a:r>
              <a:rPr lang="en-US" spc="10" dirty="0">
                <a:latin typeface="Courier" charset="0"/>
                <a:cs typeface="Courier" charset="0"/>
              </a:rPr>
              <a:t>-100.0</a:t>
            </a:r>
            <a:endParaRPr lang="en-US" dirty="0">
              <a:latin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JVM has a Thread Scheduler</a:t>
            </a:r>
          </a:p>
          <a:p>
            <a:r>
              <a:rPr lang="en-US" sz="2400" dirty="0"/>
              <a:t>The Thread Schedule runs each thread for a short amount of time (time slice)</a:t>
            </a:r>
          </a:p>
          <a:p>
            <a:r>
              <a:rPr lang="en-US" sz="2400" dirty="0"/>
              <a:t>Then the scheduler activates another thread.</a:t>
            </a:r>
          </a:p>
          <a:p>
            <a:r>
              <a:rPr lang="en-US" sz="2400" dirty="0"/>
              <a:t>There will always be slight variations in running times – especially when calling Operating System services (e.g. input and output)</a:t>
            </a:r>
          </a:p>
          <a:p>
            <a:r>
              <a:rPr lang="en-US" sz="2400" dirty="0"/>
              <a:t>There is no guarantee about the order in which threads are executed.</a:t>
            </a:r>
          </a:p>
        </p:txBody>
      </p:sp>
    </p:spTree>
    <p:extLst>
      <p:ext uri="{BB962C8B-B14F-4D97-AF65-F5344CB8AC3E}">
        <p14:creationId xmlns:p14="http://schemas.microsoft.com/office/powerpoint/2010/main" val="426604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73" y="1476761"/>
            <a:ext cx="8689848" cy="1447800"/>
          </a:xfrm>
        </p:spPr>
        <p:txBody>
          <a:bodyPr>
            <a:normAutofit fontScale="92500" lnSpcReduction="20000"/>
          </a:bodyPr>
          <a:lstStyle/>
          <a:p>
            <a:pPr marL="12700" marR="5080">
              <a:lnSpc>
                <a:spcPct val="119300"/>
              </a:lnSpc>
            </a:pPr>
            <a:r>
              <a:rPr lang="en-US" sz="2400" spc="15" dirty="0">
                <a:cs typeface="Consolas" panose="020B0609020204030204" pitchFamily="49" charset="0"/>
              </a:rPr>
              <a:t>1. A deposit thread executes the lines:</a:t>
            </a:r>
          </a:p>
          <a:p>
            <a:pPr marL="594360" marR="5080" lvl="2" indent="0">
              <a:lnSpc>
                <a:spcPct val="119300"/>
              </a:lnSpc>
              <a:buNone/>
            </a:pPr>
            <a:r>
              <a:rPr lang="en-US" sz="1800" spc="5" dirty="0" err="1">
                <a:latin typeface="Courier" charset="0"/>
                <a:cs typeface="Courier" charset="0"/>
              </a:rPr>
              <a:t>System.out.print</a:t>
            </a:r>
            <a:r>
              <a:rPr lang="en-US" sz="1800" spc="5" dirty="0">
                <a:latin typeface="Courier" charset="0"/>
                <a:cs typeface="Courier" charset="0"/>
              </a:rPr>
              <a:t>("Depositing " + amount);  </a:t>
            </a:r>
          </a:p>
          <a:p>
            <a:pPr marL="594360" marR="5080" lvl="2" indent="0">
              <a:lnSpc>
                <a:spcPct val="119300"/>
              </a:lnSpc>
              <a:buNone/>
            </a:pPr>
            <a:r>
              <a:rPr lang="en-US" sz="1800" spc="5" dirty="0">
                <a:latin typeface="Courier" charset="0"/>
                <a:cs typeface="Courier" charset="0"/>
              </a:rPr>
              <a:t>double </a:t>
            </a:r>
            <a:r>
              <a:rPr lang="en-US" sz="1800" spc="5" dirty="0" err="1">
                <a:latin typeface="Courier" charset="0"/>
                <a:cs typeface="Courier" charset="0"/>
              </a:rPr>
              <a:t>newBalance</a:t>
            </a:r>
            <a:r>
              <a:rPr lang="en-US" sz="1800" spc="5" dirty="0">
                <a:latin typeface="Courier" charset="0"/>
                <a:cs typeface="Courier" charset="0"/>
              </a:rPr>
              <a:t> = balance +</a:t>
            </a:r>
            <a:r>
              <a:rPr lang="en-US" sz="1800" spc="35" dirty="0">
                <a:latin typeface="Courier" charset="0"/>
                <a:cs typeface="Courier" charset="0"/>
              </a:rPr>
              <a:t> </a:t>
            </a:r>
            <a:r>
              <a:rPr lang="en-US" sz="1800" spc="5" dirty="0">
                <a:latin typeface="Courier" charset="0"/>
                <a:cs typeface="Courier" charset="0"/>
              </a:rPr>
              <a:t>amount;</a:t>
            </a:r>
          </a:p>
          <a:p>
            <a:pPr marL="594360" marR="5080" lvl="2" indent="0">
              <a:lnSpc>
                <a:spcPct val="119300"/>
              </a:lnSpc>
              <a:buNone/>
            </a:pPr>
            <a:r>
              <a:rPr lang="en-US" sz="1800" spc="15" dirty="0">
                <a:cs typeface="Consolas" panose="020B0609020204030204" pitchFamily="49" charset="0"/>
              </a:rPr>
              <a:t>The </a:t>
            </a:r>
            <a:r>
              <a:rPr lang="en-US" sz="1800" spc="15" dirty="0"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US" sz="1800" spc="15" dirty="0">
                <a:cs typeface="Consolas" panose="020B0609020204030204" pitchFamily="49" charset="0"/>
              </a:rPr>
              <a:t> field is still 0, and the </a:t>
            </a:r>
            <a:r>
              <a:rPr lang="en-US" sz="18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newBalance</a:t>
            </a:r>
            <a:r>
              <a:rPr lang="en-US" sz="1800" spc="15" dirty="0">
                <a:cs typeface="Consolas" panose="020B0609020204030204" pitchFamily="49" charset="0"/>
              </a:rPr>
              <a:t> local variable is 100.</a:t>
            </a:r>
          </a:p>
          <a:p>
            <a:pPr marL="594360" marR="5080" lvl="2" indent="0">
              <a:lnSpc>
                <a:spcPct val="119300"/>
              </a:lnSpc>
              <a:buNone/>
            </a:pPr>
            <a:endParaRPr lang="en-US" sz="1800" dirty="0">
              <a:latin typeface="Courier" charset="0"/>
              <a:cs typeface="Courier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dirty="0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C429B-E06C-DE42-BB62-F40C9423D59A}"/>
              </a:ext>
            </a:extLst>
          </p:cNvPr>
          <p:cNvSpPr txBox="1">
            <a:spLocks/>
          </p:cNvSpPr>
          <p:nvPr/>
        </p:nvSpPr>
        <p:spPr>
          <a:xfrm>
            <a:off x="255979" y="2917412"/>
            <a:ext cx="8689848" cy="3711987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9300"/>
              </a:lnSpc>
            </a:pPr>
            <a:r>
              <a:rPr lang="en-US" spc="15" dirty="0">
                <a:cs typeface="Consolas" panose="020B0609020204030204" pitchFamily="49" charset="0"/>
              </a:rPr>
              <a:t>2. The deposit thread reaches the end of its time slice and a withdraw thread gains control</a:t>
            </a:r>
          </a:p>
          <a:p>
            <a:pPr marL="12700" marR="5080">
              <a:lnSpc>
                <a:spcPct val="119300"/>
              </a:lnSpc>
            </a:pPr>
            <a:r>
              <a:rPr lang="en-US" spc="15" dirty="0">
                <a:cs typeface="Consolas" panose="020B0609020204030204" pitchFamily="49" charset="0"/>
              </a:rPr>
              <a:t>3. The withdraw thread calls the withdraw method which withdraws $100 from the balance variable; it is now -100</a:t>
            </a:r>
          </a:p>
          <a:p>
            <a:pPr marL="12700" marR="5080">
              <a:lnSpc>
                <a:spcPct val="119300"/>
              </a:lnSpc>
            </a:pPr>
            <a:r>
              <a:rPr lang="en-US" spc="15" dirty="0">
                <a:cs typeface="Consolas" panose="020B0609020204030204" pitchFamily="49" charset="0"/>
              </a:rPr>
              <a:t>4. The withdraw thread goes to sleep</a:t>
            </a:r>
          </a:p>
          <a:p>
            <a:pPr marL="12700" marR="5080">
              <a:lnSpc>
                <a:spcPct val="119300"/>
              </a:lnSpc>
            </a:pPr>
            <a:r>
              <a:rPr lang="en-US" spc="15" dirty="0">
                <a:cs typeface="Consolas" panose="020B0609020204030204" pitchFamily="49" charset="0"/>
              </a:rPr>
              <a:t>5. The deposit thread regains control and picks up where it was interrupted. It now executes: </a:t>
            </a:r>
          </a:p>
          <a:p>
            <a:pPr marL="320040" marR="5080" lvl="1" indent="0">
              <a:lnSpc>
                <a:spcPct val="119300"/>
              </a:lnSpc>
              <a:buNone/>
            </a:pPr>
            <a:r>
              <a:rPr lang="en-US" sz="29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900" spc="15" dirty="0">
                <a:latin typeface="Consolas" panose="020B0609020204030204" pitchFamily="49" charset="0"/>
                <a:cs typeface="Consolas" panose="020B0609020204030204" pitchFamily="49" charset="0"/>
              </a:rPr>
              <a:t>(", new balance is"+</a:t>
            </a:r>
            <a:r>
              <a:rPr lang="en-US" sz="29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newBalance</a:t>
            </a:r>
            <a:r>
              <a:rPr lang="en-US" sz="2900" spc="15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20040" marR="5080" lvl="1" indent="0">
              <a:lnSpc>
                <a:spcPct val="119300"/>
              </a:lnSpc>
              <a:buNone/>
            </a:pPr>
            <a:r>
              <a:rPr lang="en-US" sz="29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this.balance</a:t>
            </a:r>
            <a:r>
              <a:rPr lang="en-US" sz="2900" spc="15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newBalance</a:t>
            </a:r>
            <a:r>
              <a:rPr lang="en-US" sz="2900" spc="1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5080" indent="0">
              <a:lnSpc>
                <a:spcPct val="119300"/>
              </a:lnSpc>
              <a:buNone/>
            </a:pPr>
            <a:r>
              <a:rPr lang="en-US" spc="15" dirty="0">
                <a:cs typeface="Consolas" panose="020B0609020204030204" pitchFamily="49" charset="0"/>
              </a:rPr>
              <a:t>The balance variable is now 100 instead of 0 because the deposit method used the old </a:t>
            </a:r>
            <a:r>
              <a:rPr lang="en-US" spc="15" dirty="0">
                <a:latin typeface="Consolas" panose="020B0609020204030204" pitchFamily="49" charset="0"/>
                <a:cs typeface="Consolas" panose="020B0609020204030204" pitchFamily="49" charset="0"/>
              </a:rPr>
              <a:t>balance</a:t>
            </a:r>
            <a:r>
              <a:rPr lang="en-US" spc="15" dirty="0">
                <a:cs typeface="Consolas" panose="020B0609020204030204" pitchFamily="49" charset="0"/>
              </a:rPr>
              <a:t> to computer the value of its local variable </a:t>
            </a:r>
            <a:r>
              <a:rPr lang="en-US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newBalance</a:t>
            </a:r>
            <a:r>
              <a:rPr lang="en-US" spc="15" dirty="0">
                <a:cs typeface="Consolas" panose="020B0609020204030204" pitchFamily="49" charset="0"/>
              </a:rPr>
              <a:t>.</a:t>
            </a: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spc="15" dirty="0">
              <a:cs typeface="Consolas" panose="020B0609020204030204" pitchFamily="49" charset="0"/>
            </a:endParaRPr>
          </a:p>
          <a:p>
            <a:pPr marL="12700" marR="5080">
              <a:lnSpc>
                <a:spcPct val="119300"/>
              </a:lnSpc>
            </a:pPr>
            <a:endParaRPr lang="en-US" sz="2400" dirty="0"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2EEDA5-2ED1-5645-9FD1-719CA5B11537}"/>
              </a:ext>
            </a:extLst>
          </p:cNvPr>
          <p:cNvSpPr txBox="1">
            <a:spLocks/>
          </p:cNvSpPr>
          <p:nvPr/>
        </p:nvSpPr>
        <p:spPr>
          <a:xfrm>
            <a:off x="346631" y="2917413"/>
            <a:ext cx="8689848" cy="587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5080" lvl="1" indent="0">
              <a:lnSpc>
                <a:spcPct val="119300"/>
              </a:lnSpc>
              <a:buNone/>
            </a:pPr>
            <a:endParaRPr lang="en-US" sz="2100" spc="15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3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834759"/>
          </a:xfrm>
        </p:spPr>
        <p:txBody>
          <a:bodyPr>
            <a:normAutofit/>
          </a:bodyPr>
          <a:lstStyle/>
          <a:p>
            <a:r>
              <a:rPr lang="en-US" sz="2400" dirty="0"/>
              <a:t>To solve problems such as the ones just seen, use a lock object.</a:t>
            </a:r>
          </a:p>
          <a:p>
            <a:r>
              <a:rPr lang="en-US" sz="2400" dirty="0"/>
              <a:t>Lock object: used to control threads that manipulate shared resources</a:t>
            </a:r>
          </a:p>
          <a:p>
            <a:r>
              <a:rPr lang="en-US" sz="2400" dirty="0"/>
              <a:t>In Java library: Lock interface and several classes that implement the Lock interface</a:t>
            </a:r>
          </a:p>
          <a:p>
            <a:r>
              <a:rPr lang="en-US" sz="2400" dirty="0" err="1"/>
              <a:t>ReentrantLock</a:t>
            </a:r>
            <a:r>
              <a:rPr lang="en-US" sz="2400" dirty="0"/>
              <a:t>: most commonly used lock class</a:t>
            </a:r>
          </a:p>
          <a:p>
            <a:r>
              <a:rPr lang="en-US" sz="2400" dirty="0"/>
              <a:t>Locks are a feature of Java version 5.0</a:t>
            </a:r>
          </a:p>
          <a:p>
            <a:r>
              <a:rPr lang="en-US" sz="2400" dirty="0"/>
              <a:t>Earlier versions of Java have a lower-level facility for thread synchronization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56697" y="5029199"/>
            <a:ext cx="2875749" cy="1862959"/>
            <a:chOff x="3362725" y="4335396"/>
            <a:chExt cx="2875749" cy="1997208"/>
          </a:xfrm>
        </p:grpSpPr>
        <p:sp>
          <p:nvSpPr>
            <p:cNvPr id="18" name="Rectangle 17"/>
            <p:cNvSpPr/>
            <p:nvPr/>
          </p:nvSpPr>
          <p:spPr>
            <a:xfrm>
              <a:off x="3571474" y="4503804"/>
              <a:ext cx="2512679" cy="1676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362725" y="4335396"/>
              <a:ext cx="2875749" cy="1997208"/>
              <a:chOff x="2610651" y="4327392"/>
              <a:chExt cx="2875749" cy="1997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19400" y="44196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19400" y="60960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257800" y="4495800"/>
                <a:ext cx="152400" cy="1676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56006" y="4495800"/>
                <a:ext cx="139593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56007" y="56388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67000" y="43434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81600" y="4327392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179679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79807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loud 12"/>
              <p:cNvSpPr/>
              <p:nvPr/>
            </p:nvSpPr>
            <p:spPr>
              <a:xfrm>
                <a:off x="3581400" y="4819650"/>
                <a:ext cx="1219200" cy="1028700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Shared data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610651" y="4953000"/>
                <a:ext cx="152400" cy="533400"/>
              </a:xfrm>
              <a:prstGeom prst="rect">
                <a:avLst/>
              </a:prstGeom>
              <a:scene3d>
                <a:camera prst="orthographicFront">
                  <a:rot lat="0" lon="0" rev="9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706720" y="5303627"/>
            <a:ext cx="5820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Lock</a:t>
            </a:r>
          </a:p>
        </p:txBody>
      </p:sp>
      <p:sp>
        <p:nvSpPr>
          <p:cNvPr id="17" name="Freeform 16"/>
          <p:cNvSpPr/>
          <p:nvPr/>
        </p:nvSpPr>
        <p:spPr>
          <a:xfrm>
            <a:off x="5361568" y="5393594"/>
            <a:ext cx="722300" cy="189397"/>
          </a:xfrm>
          <a:custGeom>
            <a:avLst/>
            <a:gdLst>
              <a:gd name="connsiteX0" fmla="*/ 0 w 722300"/>
              <a:gd name="connsiteY0" fmla="*/ 28033 h 189397"/>
              <a:gd name="connsiteX1" fmla="*/ 407254 w 722300"/>
              <a:gd name="connsiteY1" fmla="*/ 12665 h 189397"/>
              <a:gd name="connsiteX2" fmla="*/ 722300 w 722300"/>
              <a:gd name="connsiteY2" fmla="*/ 189397 h 1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300" h="189397">
                <a:moveTo>
                  <a:pt x="0" y="28033"/>
                </a:moveTo>
                <a:cubicBezTo>
                  <a:pt x="143435" y="6902"/>
                  <a:pt x="286871" y="-14229"/>
                  <a:pt x="407254" y="12665"/>
                </a:cubicBezTo>
                <a:cubicBezTo>
                  <a:pt x="527637" y="39559"/>
                  <a:pt x="624968" y="114478"/>
                  <a:pt x="722300" y="18939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834759"/>
          </a:xfrm>
        </p:spPr>
        <p:txBody>
          <a:bodyPr>
            <a:normAutofit/>
          </a:bodyPr>
          <a:lstStyle/>
          <a:p>
            <a:pPr marL="12700" marR="5080">
              <a:lnSpc>
                <a:spcPct val="117400"/>
              </a:lnSpc>
            </a:pPr>
            <a:r>
              <a:rPr lang="en-US" sz="2400" spc="10" dirty="0">
                <a:latin typeface="Arial"/>
                <a:cs typeface="Arial"/>
              </a:rPr>
              <a:t>Typically,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5" dirty="0">
                <a:latin typeface="Courier" charset="0"/>
                <a:cs typeface="Courier" charset="0"/>
              </a:rPr>
              <a:t>Lock</a:t>
            </a:r>
            <a:r>
              <a:rPr lang="en-US" sz="2400" spc="-590" dirty="0">
                <a:latin typeface="Courier" charset="0"/>
                <a:cs typeface="Courier" charset="0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object is </a:t>
            </a:r>
            <a:r>
              <a:rPr lang="en-US" sz="2400" spc="15" dirty="0">
                <a:latin typeface="Arial"/>
                <a:cs typeface="Arial"/>
              </a:rPr>
              <a:t>added </a:t>
            </a:r>
            <a:r>
              <a:rPr lang="en-US" sz="2400" spc="10" dirty="0">
                <a:latin typeface="Arial"/>
                <a:cs typeface="Arial"/>
              </a:rPr>
              <a:t>to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class </a:t>
            </a:r>
            <a:r>
              <a:rPr lang="en-US" sz="2400" spc="15" dirty="0">
                <a:latin typeface="Arial"/>
                <a:cs typeface="Arial"/>
              </a:rPr>
              <a:t>whose  methods access shared </a:t>
            </a:r>
            <a:r>
              <a:rPr lang="en-US" sz="2400" spc="10" dirty="0">
                <a:latin typeface="Arial"/>
                <a:cs typeface="Arial"/>
              </a:rPr>
              <a:t>resources, like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this: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8182" y="2743200"/>
            <a:ext cx="799122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class</a:t>
            </a:r>
            <a:r>
              <a:rPr lang="en-US" spc="-15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BankAccount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private Lock</a:t>
            </a:r>
            <a:r>
              <a:rPr lang="en-US" spc="5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balanceChangeLock</a:t>
            </a:r>
            <a:r>
              <a:rPr lang="en-US" spc="20" dirty="0">
                <a:latin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. .</a:t>
            </a:r>
            <a:r>
              <a:rPr lang="en-US" spc="-7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.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</a:t>
            </a:r>
            <a:r>
              <a:rPr lang="en-US" spc="-25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BankAccount</a:t>
            </a:r>
            <a:r>
              <a:rPr lang="en-US" spc="20" dirty="0">
                <a:latin typeface="Courier" charset="0"/>
                <a:cs typeface="Courier" charset="0"/>
              </a:rPr>
              <a:t>()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 err="1">
                <a:latin typeface="Courier" charset="0"/>
                <a:cs typeface="Courier" charset="0"/>
              </a:rPr>
              <a:t>balanceChangeLock</a:t>
            </a:r>
            <a:r>
              <a:rPr lang="en-US" spc="20" dirty="0">
                <a:latin typeface="Courier" charset="0"/>
                <a:cs typeface="Courier" charset="0"/>
              </a:rPr>
              <a:t> = new</a:t>
            </a:r>
            <a:r>
              <a:rPr lang="en-US" spc="30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ReentrantLock</a:t>
            </a:r>
            <a:r>
              <a:rPr lang="en-US" spc="20" dirty="0">
                <a:latin typeface="Courier" charset="0"/>
                <a:cs typeface="Courier" charset="0"/>
              </a:rPr>
              <a:t>();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. .</a:t>
            </a:r>
            <a:r>
              <a:rPr lang="en-US" spc="-7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.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. .</a:t>
            </a:r>
            <a:r>
              <a:rPr lang="en-US" spc="-7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.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006" y="1600201"/>
            <a:ext cx="8153400" cy="2362200"/>
          </a:xfrm>
        </p:spPr>
        <p:txBody>
          <a:bodyPr>
            <a:normAutofit/>
          </a:bodyPr>
          <a:lstStyle/>
          <a:p>
            <a:pPr marL="12700" marR="5080">
              <a:lnSpc>
                <a:spcPct val="121200"/>
              </a:lnSpc>
            </a:pPr>
            <a:r>
              <a:rPr lang="en-US" sz="2000" spc="15" dirty="0">
                <a:latin typeface="Arial"/>
                <a:cs typeface="Arial"/>
              </a:rPr>
              <a:t>Code </a:t>
            </a:r>
            <a:r>
              <a:rPr lang="en-US" sz="2000" spc="10" dirty="0">
                <a:latin typeface="Arial"/>
                <a:cs typeface="Arial"/>
              </a:rPr>
              <a:t>that </a:t>
            </a:r>
            <a:r>
              <a:rPr lang="en-US" sz="2000" spc="15" dirty="0">
                <a:latin typeface="Arial"/>
                <a:cs typeface="Arial"/>
              </a:rPr>
              <a:t>manipulates shared </a:t>
            </a:r>
            <a:r>
              <a:rPr lang="en-US" sz="2000" spc="10" dirty="0">
                <a:latin typeface="Arial"/>
                <a:cs typeface="Arial"/>
              </a:rPr>
              <a:t>resource is  </a:t>
            </a:r>
            <a:r>
              <a:rPr lang="en-US" sz="2000" spc="15" dirty="0">
                <a:latin typeface="Arial"/>
                <a:cs typeface="Arial"/>
              </a:rPr>
              <a:t>surrounded by </a:t>
            </a:r>
            <a:r>
              <a:rPr lang="en-US" sz="2000" spc="10" dirty="0">
                <a:latin typeface="Arial"/>
                <a:cs typeface="Arial"/>
              </a:rPr>
              <a:t>calls to </a:t>
            </a:r>
            <a:r>
              <a:rPr lang="en-US" sz="2000" spc="15" dirty="0">
                <a:latin typeface="Courier" charset="0"/>
                <a:cs typeface="Courier" charset="0"/>
              </a:rPr>
              <a:t>lock</a:t>
            </a:r>
            <a:r>
              <a:rPr lang="en-US" sz="2000" spc="-640" dirty="0">
                <a:latin typeface="Courier" charset="0"/>
                <a:cs typeface="Courier" charset="0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and </a:t>
            </a:r>
            <a:r>
              <a:rPr lang="en-US" sz="2000" spc="15" dirty="0">
                <a:latin typeface="Courier" charset="0"/>
                <a:cs typeface="Courier" charset="0"/>
              </a:rPr>
              <a:t>unlock</a:t>
            </a:r>
            <a:r>
              <a:rPr lang="en-US" sz="2000" spc="15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0013" y="2468616"/>
            <a:ext cx="7991224" cy="1009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 marR="2529840">
              <a:lnSpc>
                <a:spcPct val="103000"/>
              </a:lnSpc>
              <a:spcBef>
                <a:spcPts val="509"/>
              </a:spcBef>
            </a:pPr>
            <a:r>
              <a:rPr lang="en-US" spc="20" dirty="0" err="1">
                <a:latin typeface="Courier" charset="0"/>
                <a:cs typeface="Courier" charset="0"/>
              </a:rPr>
              <a:t>balanceChangeLock.lock</a:t>
            </a:r>
            <a:r>
              <a:rPr lang="en-US" spc="20" dirty="0">
                <a:latin typeface="Courier" charset="0"/>
                <a:cs typeface="Courier" charset="0"/>
              </a:rPr>
              <a:t>();  </a:t>
            </a:r>
          </a:p>
          <a:p>
            <a:pPr marL="61594" marR="2529840">
              <a:lnSpc>
                <a:spcPct val="103000"/>
              </a:lnSpc>
              <a:spcBef>
                <a:spcPts val="509"/>
              </a:spcBef>
            </a:pPr>
            <a:r>
              <a:rPr lang="en-US" spc="20" dirty="0">
                <a:latin typeface="Courier" charset="0"/>
                <a:cs typeface="Courier" charset="0"/>
              </a:rPr>
              <a:t>Manipulate the shared resource.  </a:t>
            </a:r>
            <a:r>
              <a:rPr lang="en-US" spc="20" dirty="0" err="1">
                <a:latin typeface="Courier" charset="0"/>
                <a:cs typeface="Courier" charset="0"/>
              </a:rPr>
              <a:t>balanceChangeLock.unlock</a:t>
            </a:r>
            <a:r>
              <a:rPr lang="en-US" spc="20" dirty="0">
                <a:latin typeface="Courier" charset="0"/>
                <a:cs typeface="Courier" charset="0"/>
              </a:rPr>
              <a:t>();</a:t>
            </a:r>
            <a:endParaRPr lang="en-US" dirty="0">
              <a:latin typeface="Courier" charset="0"/>
              <a:cs typeface="Courier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324678-D54B-FA48-A276-453200363501}"/>
              </a:ext>
            </a:extLst>
          </p:cNvPr>
          <p:cNvSpPr txBox="1">
            <a:spLocks/>
          </p:cNvSpPr>
          <p:nvPr/>
        </p:nvSpPr>
        <p:spPr>
          <a:xfrm>
            <a:off x="228925" y="3668432"/>
            <a:ext cx="8153400" cy="236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21200"/>
              </a:lnSpc>
            </a:pPr>
            <a:r>
              <a:rPr lang="en-US" sz="2000" spc="15" dirty="0">
                <a:latin typeface="Arial"/>
                <a:cs typeface="Arial"/>
              </a:rPr>
              <a:t>If code between calls to </a:t>
            </a:r>
            <a:r>
              <a:rPr lang="en-US" sz="2000" spc="15" dirty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000" spc="15" dirty="0">
                <a:latin typeface="Arial"/>
                <a:cs typeface="Arial"/>
              </a:rPr>
              <a:t> and </a:t>
            </a:r>
            <a:r>
              <a:rPr lang="en-US" sz="2000" spc="15" dirty="0">
                <a:latin typeface="Consolas" panose="020B0609020204030204" pitchFamily="49" charset="0"/>
                <a:cs typeface="Consolas" panose="020B0609020204030204" pitchFamily="49" charset="0"/>
              </a:rPr>
              <a:t>unlock</a:t>
            </a:r>
            <a:r>
              <a:rPr lang="en-US" sz="2000" spc="15" dirty="0">
                <a:latin typeface="Arial"/>
                <a:cs typeface="Arial"/>
              </a:rPr>
              <a:t> throws an exception, call to </a:t>
            </a:r>
            <a:r>
              <a:rPr lang="en-US" sz="2000" spc="15" dirty="0">
                <a:latin typeface="Consolas" panose="020B0609020204030204" pitchFamily="49" charset="0"/>
                <a:cs typeface="Consolas" panose="020B0609020204030204" pitchFamily="49" charset="0"/>
              </a:rPr>
              <a:t>unlock</a:t>
            </a:r>
            <a:r>
              <a:rPr lang="en-US" sz="2000" spc="15" dirty="0">
                <a:latin typeface="Arial"/>
                <a:cs typeface="Arial"/>
              </a:rPr>
              <a:t> never happens</a:t>
            </a:r>
          </a:p>
          <a:p>
            <a:pPr marL="12700" marR="5080">
              <a:lnSpc>
                <a:spcPct val="121200"/>
              </a:lnSpc>
            </a:pPr>
            <a:r>
              <a:rPr lang="en-US" sz="2000" spc="15" dirty="0">
                <a:latin typeface="Arial"/>
                <a:cs typeface="Arial"/>
              </a:rPr>
              <a:t>To overcome </a:t>
            </a:r>
            <a:r>
              <a:rPr lang="en-US" sz="2000" spc="10" dirty="0">
                <a:latin typeface="Arial"/>
                <a:cs typeface="Arial"/>
              </a:rPr>
              <a:t>this problem, place call to </a:t>
            </a:r>
            <a:r>
              <a:rPr lang="en-US" sz="2000" spc="15" dirty="0">
                <a:latin typeface="Courier" charset="0"/>
                <a:cs typeface="Courier" charset="0"/>
              </a:rPr>
              <a:t>unlock</a:t>
            </a:r>
            <a:r>
              <a:rPr lang="en-US" sz="2000" spc="-565" dirty="0">
                <a:latin typeface="Courier" charset="0"/>
                <a:cs typeface="Courier" charset="0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into  </a:t>
            </a:r>
            <a:r>
              <a:rPr lang="en-US" sz="2000" spc="15" dirty="0">
                <a:latin typeface="Arial"/>
                <a:cs typeface="Arial"/>
              </a:rPr>
              <a:t>a </a:t>
            </a:r>
            <a:r>
              <a:rPr lang="en-US" sz="2000" spc="15" dirty="0">
                <a:latin typeface="Courier" charset="0"/>
                <a:cs typeface="Courier" charset="0"/>
              </a:rPr>
              <a:t>finally</a:t>
            </a:r>
            <a:r>
              <a:rPr lang="en-US" sz="2000" spc="-605" dirty="0">
                <a:latin typeface="Courier" charset="0"/>
                <a:cs typeface="Courier" charset="0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clause </a:t>
            </a:r>
            <a:endParaRPr lang="en-US" sz="2000" dirty="0">
              <a:latin typeface="Arial"/>
              <a:cs typeface="Arial"/>
            </a:endParaRPr>
          </a:p>
          <a:p>
            <a:pPr marL="0" marR="5080" indent="0">
              <a:lnSpc>
                <a:spcPct val="121200"/>
              </a:lnSpc>
              <a:buNone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E86C3-C650-1A45-AA18-C5756016D813}"/>
              </a:ext>
            </a:extLst>
          </p:cNvPr>
          <p:cNvSpPr txBox="1"/>
          <p:nvPr/>
        </p:nvSpPr>
        <p:spPr>
          <a:xfrm>
            <a:off x="338182" y="5208580"/>
            <a:ext cx="7991224" cy="1644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 marR="2529840">
              <a:lnSpc>
                <a:spcPct val="103000"/>
              </a:lnSpc>
              <a:spcBef>
                <a:spcPts val="509"/>
              </a:spcBef>
            </a:pPr>
            <a:r>
              <a:rPr lang="en-US" spc="20" dirty="0" err="1">
                <a:latin typeface="Courier" charset="0"/>
                <a:cs typeface="Courier" charset="0"/>
              </a:rPr>
              <a:t>balanceChangeLock.lock</a:t>
            </a:r>
            <a:r>
              <a:rPr lang="en-US" spc="20" dirty="0">
                <a:latin typeface="Courier" charset="0"/>
                <a:cs typeface="Courier" charset="0"/>
              </a:rPr>
              <a:t>();  </a:t>
            </a:r>
          </a:p>
          <a:p>
            <a:pPr marL="61594" marR="2529840">
              <a:lnSpc>
                <a:spcPct val="103000"/>
              </a:lnSpc>
              <a:spcBef>
                <a:spcPts val="509"/>
              </a:spcBef>
            </a:pPr>
            <a:r>
              <a:rPr lang="en-US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try</a:t>
            </a:r>
            <a:r>
              <a:rPr lang="en-US" spc="20" dirty="0">
                <a:latin typeface="Courier" charset="0"/>
                <a:cs typeface="Courier" charset="0"/>
              </a:rPr>
              <a:t> { Manipulate the shared resource. } </a:t>
            </a:r>
            <a:r>
              <a:rPr lang="en-US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finally</a:t>
            </a:r>
            <a:r>
              <a:rPr lang="en-US" spc="20" dirty="0">
                <a:latin typeface="Courier" charset="0"/>
                <a:cs typeface="Courier" charset="0"/>
              </a:rPr>
              <a:t> {    </a:t>
            </a:r>
            <a:r>
              <a:rPr lang="en-US" spc="20" dirty="0" err="1">
                <a:latin typeface="Courier" charset="0"/>
                <a:cs typeface="Courier" charset="0"/>
              </a:rPr>
              <a:t>balanceChangeLock.unlock</a:t>
            </a:r>
            <a:r>
              <a:rPr lang="en-US" spc="20" dirty="0">
                <a:latin typeface="Courier" charset="0"/>
                <a:cs typeface="Courier" charset="0"/>
              </a:rPr>
              <a:t>();</a:t>
            </a:r>
          </a:p>
          <a:p>
            <a:pPr marL="61594" marR="2529840">
              <a:lnSpc>
                <a:spcPct val="103000"/>
              </a:lnSpc>
              <a:spcBef>
                <a:spcPts val="509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Object Locks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3804" y="4000495"/>
            <a:ext cx="2875749" cy="1997208"/>
            <a:chOff x="3362725" y="4335396"/>
            <a:chExt cx="2875749" cy="1997208"/>
          </a:xfrm>
        </p:grpSpPr>
        <p:sp>
          <p:nvSpPr>
            <p:cNvPr id="5" name="Rectangle 4"/>
            <p:cNvSpPr/>
            <p:nvPr/>
          </p:nvSpPr>
          <p:spPr>
            <a:xfrm>
              <a:off x="3571474" y="4503804"/>
              <a:ext cx="2512679" cy="1676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2725" y="4335396"/>
              <a:ext cx="2875749" cy="1997208"/>
              <a:chOff x="2610651" y="4327392"/>
              <a:chExt cx="2875749" cy="199720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19400" y="44196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9400" y="6096000"/>
                <a:ext cx="2514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257800" y="4495800"/>
                <a:ext cx="152400" cy="1676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56006" y="4495800"/>
                <a:ext cx="139593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56007" y="56388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67000" y="43434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81600" y="4327392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79679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79807" y="60198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loud 15"/>
              <p:cNvSpPr/>
              <p:nvPr/>
            </p:nvSpPr>
            <p:spPr>
              <a:xfrm>
                <a:off x="3894847" y="4819650"/>
                <a:ext cx="1219200" cy="1028700"/>
              </a:xfrm>
              <a:prstGeom prst="clou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Shared data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0651" y="4953000"/>
                <a:ext cx="152400" cy="533400"/>
              </a:xfrm>
              <a:prstGeom prst="rect">
                <a:avLst/>
              </a:prstGeom>
              <a:scene3d>
                <a:camera prst="orthographicFront">
                  <a:rot lat="0" lon="0" rev="9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302340" y="1934941"/>
            <a:ext cx="3886201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“Like a door that guards access to a room (code segment). Only a single person (thread) can be in the room at one time. When a person leaves the room, a new person (thread) that is waiting can enter the room.”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6096000" y="5191194"/>
            <a:ext cx="685800" cy="4191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04735" y="4702303"/>
            <a:ext cx="4114800" cy="609600"/>
            <a:chOff x="1104735" y="4702303"/>
            <a:chExt cx="4114800" cy="6096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104735" y="5029200"/>
              <a:ext cx="411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Alternate Process 18"/>
            <p:cNvSpPr/>
            <p:nvPr/>
          </p:nvSpPr>
          <p:spPr>
            <a:xfrm>
              <a:off x="1466683" y="4702303"/>
              <a:ext cx="774806" cy="6096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Thread</a:t>
              </a: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2304883" y="4702303"/>
              <a:ext cx="774806" cy="6096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Thread</a:t>
              </a: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3143083" y="4702303"/>
              <a:ext cx="774806" cy="6096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Thread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981283" y="4702303"/>
              <a:ext cx="774806" cy="6096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Thread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79489" y="5400744"/>
            <a:ext cx="3278358" cy="644945"/>
            <a:chOff x="1479489" y="5400744"/>
            <a:chExt cx="3278358" cy="644945"/>
          </a:xfrm>
        </p:grpSpPr>
        <p:sp>
          <p:nvSpPr>
            <p:cNvPr id="28" name="Left Brace 27"/>
            <p:cNvSpPr/>
            <p:nvPr/>
          </p:nvSpPr>
          <p:spPr>
            <a:xfrm rot="16200000">
              <a:off x="2970914" y="3909319"/>
              <a:ext cx="217550" cy="32004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8819" y="5707135"/>
              <a:ext cx="32390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blocked</a:t>
              </a:r>
              <a:r>
                <a:rPr lang="en-US" sz="1600" dirty="0"/>
                <a:t> state (</a:t>
              </a:r>
              <a:r>
                <a:rPr lang="en-US" sz="1600" dirty="0" err="1"/>
                <a:t>ie</a:t>
              </a:r>
              <a:r>
                <a:rPr lang="en-US" sz="1600" dirty="0"/>
                <a:t>. </a:t>
              </a:r>
              <a:r>
                <a:rPr lang="en-US" sz="1600" i="1" dirty="0"/>
                <a:t>waiting for the lock</a:t>
              </a:r>
              <a:r>
                <a:rPr lang="en-US" sz="1600" dirty="0"/>
                <a:t>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800" y="5610295"/>
            <a:ext cx="2810834" cy="1052858"/>
            <a:chOff x="5257800" y="5610295"/>
            <a:chExt cx="2810834" cy="1052858"/>
          </a:xfrm>
        </p:grpSpPr>
        <p:sp>
          <p:nvSpPr>
            <p:cNvPr id="30" name="TextBox 29"/>
            <p:cNvSpPr txBox="1"/>
            <p:nvPr/>
          </p:nvSpPr>
          <p:spPr>
            <a:xfrm>
              <a:off x="5257800" y="6324599"/>
              <a:ext cx="2810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runnable </a:t>
              </a:r>
              <a:r>
                <a:rPr lang="en-US" sz="1600" dirty="0"/>
                <a:t>state (</a:t>
              </a:r>
              <a:r>
                <a:rPr lang="en-US" sz="1600" dirty="0" err="1"/>
                <a:t>ie</a:t>
              </a:r>
              <a:r>
                <a:rPr lang="en-US" sz="1600" dirty="0"/>
                <a:t>. </a:t>
              </a:r>
              <a:r>
                <a:rPr lang="en-US" sz="1600" i="1" dirty="0"/>
                <a:t>owns the lock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32" name="Straight Arrow Connector 31"/>
            <p:cNvCxnSpPr>
              <a:stCxn id="30" idx="0"/>
            </p:cNvCxnSpPr>
            <p:nvPr/>
          </p:nvCxnSpPr>
          <p:spPr>
            <a:xfrm flipH="1" flipV="1">
              <a:off x="6512374" y="5610295"/>
              <a:ext cx="150843" cy="714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2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006" y="1600201"/>
            <a:ext cx="8153400" cy="2362200"/>
          </a:xfrm>
        </p:spPr>
        <p:txBody>
          <a:bodyPr>
            <a:normAutofit/>
          </a:bodyPr>
          <a:lstStyle/>
          <a:p>
            <a:pPr marL="12700" marR="5080">
              <a:lnSpc>
                <a:spcPct val="121200"/>
              </a:lnSpc>
            </a:pPr>
            <a:r>
              <a:rPr lang="en-US" sz="2000" spc="15" dirty="0">
                <a:latin typeface="Arial"/>
                <a:cs typeface="Arial"/>
              </a:rPr>
              <a:t>Code </a:t>
            </a:r>
            <a:r>
              <a:rPr lang="en-US" sz="2000" spc="10" dirty="0">
                <a:latin typeface="Arial"/>
                <a:cs typeface="Arial"/>
              </a:rPr>
              <a:t>for </a:t>
            </a:r>
            <a:r>
              <a:rPr lang="en-US" sz="2000" spc="15" dirty="0">
                <a:latin typeface="Courier" charset="0"/>
                <a:cs typeface="Courier" charset="0"/>
              </a:rPr>
              <a:t>deposit </a:t>
            </a:r>
            <a:r>
              <a:rPr lang="en-US" sz="2000" spc="15" dirty="0">
                <a:cs typeface="Courier" charset="0"/>
              </a:rPr>
              <a:t>method</a:t>
            </a:r>
            <a:r>
              <a:rPr lang="en-US" sz="2000" spc="15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094" y="2147407"/>
            <a:ext cx="8582106" cy="4582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void deposit(double</a:t>
            </a:r>
            <a:r>
              <a:rPr lang="en-US" spc="10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amount)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 marR="2767965">
              <a:lnSpc>
                <a:spcPct val="103000"/>
              </a:lnSpc>
            </a:pPr>
            <a:r>
              <a:rPr lang="en-US" spc="20" dirty="0" err="1">
                <a:latin typeface="Courier" charset="0"/>
                <a:cs typeface="Courier" charset="0"/>
              </a:rPr>
              <a:t>balanceChangeLock.lock</a:t>
            </a:r>
            <a:r>
              <a:rPr lang="en-US" spc="20" dirty="0">
                <a:latin typeface="Courier" charset="0"/>
                <a:cs typeface="Courier" charset="0"/>
              </a:rPr>
              <a:t>();  </a:t>
            </a:r>
          </a:p>
          <a:p>
            <a:pPr marL="299720" marR="2767965">
              <a:lnSpc>
                <a:spcPct val="103000"/>
              </a:lnSpc>
            </a:pPr>
            <a:r>
              <a:rPr lang="en-US" spc="20" dirty="0">
                <a:latin typeface="Courier" charset="0"/>
                <a:cs typeface="Courier" charset="0"/>
              </a:rPr>
              <a:t>try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538480" marR="1258570">
              <a:lnSpc>
                <a:spcPct val="103000"/>
              </a:lnSpc>
            </a:pPr>
            <a:r>
              <a:rPr lang="en-US" spc="20" dirty="0" err="1">
                <a:latin typeface="Courier" charset="0"/>
                <a:cs typeface="Courier" charset="0"/>
              </a:rPr>
              <a:t>System.out.print</a:t>
            </a:r>
            <a:r>
              <a:rPr lang="en-US" spc="20" dirty="0">
                <a:latin typeface="Courier" charset="0"/>
                <a:cs typeface="Courier" charset="0"/>
              </a:rPr>
              <a:t>("Depositing " + amount);    double 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 = balance + amount;  </a:t>
            </a:r>
            <a:r>
              <a:rPr lang="en-US" spc="20" dirty="0" err="1">
                <a:latin typeface="Courier" charset="0"/>
                <a:cs typeface="Courier" charset="0"/>
              </a:rPr>
              <a:t>System.out.println</a:t>
            </a:r>
            <a:r>
              <a:rPr lang="en-US" spc="20" dirty="0">
                <a:latin typeface="Courier" charset="0"/>
                <a:cs typeface="Courier" charset="0"/>
              </a:rPr>
              <a:t>(", new balance is "+  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);</a:t>
            </a:r>
          </a:p>
          <a:p>
            <a:pPr marL="538480" marR="1258570">
              <a:lnSpc>
                <a:spcPct val="103000"/>
              </a:lnSpc>
            </a:pPr>
            <a:r>
              <a:rPr lang="en-US" spc="20" dirty="0">
                <a:latin typeface="Courier" charset="0"/>
                <a:cs typeface="Courier" charset="0"/>
              </a:rPr>
              <a:t>balance =</a:t>
            </a:r>
            <a:r>
              <a:rPr lang="en-US" spc="-25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newBalance</a:t>
            </a:r>
            <a:r>
              <a:rPr lang="en-US" spc="20" dirty="0">
                <a:latin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finally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 err="1">
                <a:latin typeface="Courier" charset="0"/>
                <a:cs typeface="Courier" charset="0"/>
              </a:rPr>
              <a:t>balanceChangeLock.unlock</a:t>
            </a:r>
            <a:r>
              <a:rPr lang="en-US" spc="20" dirty="0">
                <a:latin typeface="Courier" charset="0"/>
                <a:cs typeface="Courier" charset="0"/>
              </a:rPr>
              <a:t>();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952999"/>
          </a:xfrm>
        </p:spPr>
        <p:txBody>
          <a:bodyPr>
            <a:normAutofit/>
          </a:bodyPr>
          <a:lstStyle/>
          <a:p>
            <a:pPr marL="12700" marR="354965">
              <a:lnSpc>
                <a:spcPct val="121200"/>
              </a:lnSpc>
            </a:pPr>
            <a:r>
              <a:rPr lang="en-US" sz="2400" spc="15" dirty="0">
                <a:latin typeface="Arial"/>
                <a:cs typeface="Arial"/>
              </a:rPr>
              <a:t>When a </a:t>
            </a:r>
            <a:r>
              <a:rPr lang="en-US" sz="2400" spc="10" dirty="0">
                <a:latin typeface="Arial"/>
                <a:cs typeface="Arial"/>
              </a:rPr>
              <a:t>thread calls </a:t>
            </a:r>
            <a:r>
              <a:rPr lang="en-US" sz="2400" spc="15" dirty="0">
                <a:latin typeface="Courier" charset="0"/>
                <a:cs typeface="Courier" charset="0"/>
              </a:rPr>
              <a:t>lock</a:t>
            </a:r>
            <a:r>
              <a:rPr lang="en-US" sz="2400" spc="15" dirty="0">
                <a:latin typeface="Arial"/>
                <a:cs typeface="Arial"/>
              </a:rPr>
              <a:t>, </a:t>
            </a:r>
            <a:r>
              <a:rPr lang="en-US" sz="2400" spc="5" dirty="0">
                <a:latin typeface="Arial"/>
                <a:cs typeface="Arial"/>
              </a:rPr>
              <a:t>it </a:t>
            </a:r>
            <a:r>
              <a:rPr lang="en-US" sz="2400" spc="15" dirty="0">
                <a:latin typeface="Arial"/>
                <a:cs typeface="Arial"/>
              </a:rPr>
              <a:t>owns </a:t>
            </a:r>
            <a:r>
              <a:rPr lang="en-US" sz="2400" spc="10" dirty="0">
                <a:latin typeface="Arial"/>
                <a:cs typeface="Arial"/>
              </a:rPr>
              <a:t>the lock until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it  </a:t>
            </a:r>
            <a:r>
              <a:rPr lang="en-US" sz="2400" spc="10" dirty="0">
                <a:latin typeface="Arial"/>
                <a:cs typeface="Arial"/>
              </a:rPr>
              <a:t>calls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Courier" charset="0"/>
                <a:cs typeface="Courier" charset="0"/>
              </a:rPr>
              <a:t>unlock</a:t>
            </a:r>
            <a:r>
              <a:rPr lang="en-US" sz="2400" spc="15" dirty="0">
                <a:latin typeface="Arial"/>
                <a:cs typeface="Arial"/>
              </a:rPr>
              <a:t>.</a:t>
            </a:r>
          </a:p>
          <a:p>
            <a:pPr marL="12700" marR="354965">
              <a:lnSpc>
                <a:spcPct val="121200"/>
              </a:lnSpc>
            </a:pPr>
            <a:r>
              <a:rPr lang="en-US" sz="2400" spc="20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thread that calls </a:t>
            </a:r>
            <a:r>
              <a:rPr lang="en-US" sz="2400" spc="15" dirty="0">
                <a:latin typeface="Courier" charset="0"/>
                <a:cs typeface="Courier" charset="0"/>
              </a:rPr>
              <a:t>lock</a:t>
            </a:r>
            <a:r>
              <a:rPr lang="en-US" sz="2400" spc="-540" dirty="0">
                <a:latin typeface="Courier" charset="0"/>
                <a:cs typeface="Courier" charset="0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while another thread </a:t>
            </a:r>
            <a:r>
              <a:rPr lang="en-US" sz="2400" spc="15" dirty="0">
                <a:latin typeface="Arial"/>
                <a:cs typeface="Arial"/>
              </a:rPr>
              <a:t>owns  </a:t>
            </a:r>
            <a:r>
              <a:rPr lang="en-US" sz="2400" spc="10" dirty="0">
                <a:latin typeface="Arial"/>
                <a:cs typeface="Arial"/>
              </a:rPr>
              <a:t>the lock is temporarily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deactivated.</a:t>
            </a:r>
            <a:endParaRPr lang="en-US" sz="2400" dirty="0">
              <a:latin typeface="Arial"/>
              <a:cs typeface="Arial"/>
            </a:endParaRPr>
          </a:p>
          <a:p>
            <a:pPr marL="12700" marR="354965">
              <a:lnSpc>
                <a:spcPct val="121200"/>
              </a:lnSpc>
            </a:pPr>
            <a:r>
              <a:rPr lang="en-US" sz="2400" spc="15" dirty="0">
                <a:latin typeface="Arial"/>
                <a:cs typeface="Arial"/>
              </a:rPr>
              <a:t>Thread </a:t>
            </a:r>
            <a:r>
              <a:rPr lang="en-US" sz="2400" spc="10" dirty="0">
                <a:latin typeface="Arial"/>
                <a:cs typeface="Arial"/>
              </a:rPr>
              <a:t>scheduler periodically reactivates thread </a:t>
            </a:r>
            <a:r>
              <a:rPr lang="en-US" sz="2400" spc="15" dirty="0">
                <a:latin typeface="Arial"/>
                <a:cs typeface="Arial"/>
              </a:rPr>
              <a:t>so </a:t>
            </a:r>
            <a:r>
              <a:rPr lang="en-US" sz="2400" spc="5" dirty="0">
                <a:latin typeface="Arial"/>
                <a:cs typeface="Arial"/>
              </a:rPr>
              <a:t>it  </a:t>
            </a:r>
            <a:r>
              <a:rPr lang="en-US" sz="2400" spc="15" dirty="0">
                <a:latin typeface="Arial"/>
                <a:cs typeface="Arial"/>
              </a:rPr>
              <a:t>can </a:t>
            </a:r>
            <a:r>
              <a:rPr lang="en-US" sz="2400" spc="10" dirty="0">
                <a:latin typeface="Arial"/>
                <a:cs typeface="Arial"/>
              </a:rPr>
              <a:t>try to acquire the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lock.</a:t>
            </a:r>
            <a:endParaRPr lang="en-US" sz="2400" dirty="0">
              <a:latin typeface="Arial"/>
              <a:cs typeface="Arial"/>
            </a:endParaRPr>
          </a:p>
          <a:p>
            <a:pPr marL="12700" marR="354965">
              <a:lnSpc>
                <a:spcPct val="121200"/>
              </a:lnSpc>
            </a:pPr>
            <a:r>
              <a:rPr lang="en-US" sz="2400" spc="10" dirty="0">
                <a:latin typeface="Arial"/>
                <a:cs typeface="Arial"/>
              </a:rPr>
              <a:t>Eventually, waiting thread </a:t>
            </a:r>
            <a:r>
              <a:rPr lang="en-US" sz="2400" spc="15" dirty="0">
                <a:latin typeface="Arial"/>
                <a:cs typeface="Arial"/>
              </a:rPr>
              <a:t>can </a:t>
            </a:r>
            <a:r>
              <a:rPr lang="en-US" sz="2400" spc="10" dirty="0">
                <a:latin typeface="Arial"/>
                <a:cs typeface="Arial"/>
              </a:rPr>
              <a:t>acquire the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lock.</a:t>
            </a:r>
            <a:endParaRPr lang="en-US" sz="2400" dirty="0">
              <a:latin typeface="Arial"/>
              <a:cs typeface="Arial"/>
            </a:endParaRPr>
          </a:p>
          <a:p>
            <a:pPr marL="12700" marR="354965">
              <a:lnSpc>
                <a:spcPct val="121200"/>
              </a:lnSpc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4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Understanding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952999"/>
          </a:xfrm>
        </p:spPr>
        <p:txBody>
          <a:bodyPr>
            <a:normAutofit/>
          </a:bodyPr>
          <a:lstStyle/>
          <a:p>
            <a:pPr marL="12700" marR="354965">
              <a:lnSpc>
                <a:spcPct val="121200"/>
              </a:lnSpc>
            </a:pPr>
            <a:r>
              <a:rPr lang="en-US" sz="2400" spc="15" dirty="0">
                <a:latin typeface="Arial"/>
                <a:cs typeface="Arial"/>
              </a:rPr>
              <a:t>If you construct two </a:t>
            </a:r>
            <a:r>
              <a:rPr lang="en-US" sz="2400" spc="15" dirty="0" err="1">
                <a:latin typeface="Arial"/>
                <a:cs typeface="Arial"/>
              </a:rPr>
              <a:t>BankAccount</a:t>
            </a:r>
            <a:r>
              <a:rPr lang="en-US" sz="2400" spc="15" dirty="0">
                <a:latin typeface="Arial"/>
                <a:cs typeface="Arial"/>
              </a:rPr>
              <a:t> objects, how many </a:t>
            </a:r>
            <a:r>
              <a:rPr lang="en-US" sz="2400" spc="15" dirty="0">
                <a:latin typeface="Courier" charset="0"/>
                <a:cs typeface="Courier" charset="0"/>
              </a:rPr>
              <a:t>lock</a:t>
            </a:r>
            <a:r>
              <a:rPr lang="en-US" sz="2400" spc="15" dirty="0">
                <a:latin typeface="Arial"/>
                <a:cs typeface="Arial"/>
              </a:rPr>
              <a:t> objects are created?</a:t>
            </a: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858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Understanding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952999"/>
          </a:xfrm>
        </p:spPr>
        <p:txBody>
          <a:bodyPr>
            <a:normAutofit/>
          </a:bodyPr>
          <a:lstStyle/>
          <a:p>
            <a:pPr marL="12700" marR="354965">
              <a:lnSpc>
                <a:spcPct val="121200"/>
              </a:lnSpc>
            </a:pPr>
            <a:r>
              <a:rPr lang="en-US" sz="2400" spc="15" dirty="0">
                <a:latin typeface="Arial"/>
                <a:cs typeface="Arial"/>
              </a:rPr>
              <a:t>What happens if we omit the call unlock at the end of the deposit method?</a:t>
            </a: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997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Deadlocks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952999"/>
          </a:xfrm>
        </p:spPr>
        <p:txBody>
          <a:bodyPr>
            <a:normAutofit/>
          </a:bodyPr>
          <a:lstStyle/>
          <a:p>
            <a:pPr marL="12700" marR="5080">
              <a:lnSpc>
                <a:spcPct val="117400"/>
              </a:lnSpc>
            </a:pPr>
            <a:r>
              <a:rPr lang="en-US" sz="2400" spc="20" dirty="0">
                <a:latin typeface="Arial"/>
                <a:cs typeface="Arial"/>
              </a:rPr>
              <a:t>A </a:t>
            </a:r>
            <a:r>
              <a:rPr lang="en-US" sz="2400" spc="15" dirty="0">
                <a:latin typeface="Arial"/>
                <a:cs typeface="Arial"/>
              </a:rPr>
              <a:t>deadlock occurs </a:t>
            </a:r>
            <a:r>
              <a:rPr lang="en-US" sz="2400" spc="5" dirty="0">
                <a:latin typeface="Arial"/>
                <a:cs typeface="Arial"/>
              </a:rPr>
              <a:t>if </a:t>
            </a:r>
            <a:r>
              <a:rPr lang="en-US" sz="2400" spc="15" dirty="0">
                <a:latin typeface="Arial"/>
                <a:cs typeface="Arial"/>
              </a:rPr>
              <a:t>no </a:t>
            </a:r>
            <a:r>
              <a:rPr lang="en-US" sz="2400" spc="10" dirty="0">
                <a:latin typeface="Arial"/>
                <a:cs typeface="Arial"/>
              </a:rPr>
              <a:t>thread </a:t>
            </a:r>
            <a:r>
              <a:rPr lang="en-US" sz="2400" spc="15" dirty="0">
                <a:latin typeface="Arial"/>
                <a:cs typeface="Arial"/>
              </a:rPr>
              <a:t>can proceed</a:t>
            </a:r>
            <a:r>
              <a:rPr lang="en-US" sz="2400" spc="-10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because  each </a:t>
            </a:r>
            <a:r>
              <a:rPr lang="en-US" sz="2400" spc="10" dirty="0">
                <a:latin typeface="Arial"/>
                <a:cs typeface="Arial"/>
              </a:rPr>
              <a:t>thread is waiting for another to </a:t>
            </a:r>
            <a:r>
              <a:rPr lang="en-US" sz="2400" spc="15" dirty="0">
                <a:latin typeface="Arial"/>
                <a:cs typeface="Arial"/>
              </a:rPr>
              <a:t>do some work  </a:t>
            </a:r>
            <a:r>
              <a:rPr lang="en-US" sz="2400" spc="5" dirty="0">
                <a:latin typeface="Arial"/>
                <a:cs typeface="Arial"/>
              </a:rPr>
              <a:t>first.</a:t>
            </a:r>
            <a:endParaRPr lang="en-US" sz="2400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400A94D-2F9C-814B-A74F-093D80BAD959}"/>
              </a:ext>
            </a:extLst>
          </p:cNvPr>
          <p:cNvSpPr txBox="1"/>
          <p:nvPr/>
        </p:nvSpPr>
        <p:spPr>
          <a:xfrm>
            <a:off x="304800" y="2588652"/>
            <a:ext cx="7696200" cy="3964547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pc="20" dirty="0">
                <a:latin typeface="Courier" charset="0"/>
                <a:cs typeface="Courier" charset="0"/>
              </a:rPr>
              <a:t>public void withdraw(double</a:t>
            </a:r>
            <a:r>
              <a:rPr spc="15" dirty="0">
                <a:latin typeface="Courier" charset="0"/>
                <a:cs typeface="Courier" charset="0"/>
              </a:rPr>
              <a:t> </a:t>
            </a:r>
            <a:r>
              <a:rPr spc="20" dirty="0">
                <a:latin typeface="Courier" charset="0"/>
                <a:cs typeface="Courier" charset="0"/>
              </a:rPr>
              <a:t>amount)</a:t>
            </a:r>
            <a:endParaRPr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{</a:t>
            </a:r>
            <a:endParaRPr dirty="0">
              <a:latin typeface="Courier" charset="0"/>
              <a:cs typeface="Courier" charset="0"/>
            </a:endParaRPr>
          </a:p>
          <a:p>
            <a:pPr marL="299720" marR="2767965">
              <a:lnSpc>
                <a:spcPct val="103000"/>
              </a:lnSpc>
            </a:pPr>
            <a:r>
              <a:rPr spc="20" dirty="0">
                <a:latin typeface="Courier" charset="0"/>
                <a:cs typeface="Courier" charset="0"/>
              </a:rPr>
              <a:t>balanceChangeLock.lock();  </a:t>
            </a:r>
            <a:endParaRPr lang="en-US" spc="20" dirty="0">
              <a:latin typeface="Courier" charset="0"/>
              <a:cs typeface="Courier" charset="0"/>
            </a:endParaRPr>
          </a:p>
          <a:p>
            <a:pPr marL="299720" marR="2767965">
              <a:lnSpc>
                <a:spcPct val="103000"/>
              </a:lnSpc>
            </a:pPr>
            <a:r>
              <a:rPr spc="20" dirty="0">
                <a:latin typeface="Courier" charset="0"/>
                <a:cs typeface="Courier" charset="0"/>
              </a:rPr>
              <a:t>try</a:t>
            </a:r>
            <a:endParaRPr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{</a:t>
            </a:r>
            <a:endParaRPr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while (balance &lt;</a:t>
            </a:r>
            <a:r>
              <a:rPr spc="-20" dirty="0">
                <a:latin typeface="Courier" charset="0"/>
                <a:cs typeface="Courier" charset="0"/>
              </a:rPr>
              <a:t> </a:t>
            </a:r>
            <a:r>
              <a:rPr spc="20" dirty="0">
                <a:latin typeface="Courier" charset="0"/>
                <a:cs typeface="Courier" charset="0"/>
              </a:rPr>
              <a:t>amount)</a:t>
            </a:r>
            <a:endParaRPr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Wait for the balance to</a:t>
            </a:r>
            <a:r>
              <a:rPr spc="-15" dirty="0">
                <a:latin typeface="Courier" charset="0"/>
                <a:cs typeface="Courier" charset="0"/>
              </a:rPr>
              <a:t> </a:t>
            </a:r>
            <a:r>
              <a:rPr spc="20" dirty="0">
                <a:latin typeface="Courier" charset="0"/>
                <a:cs typeface="Courier" charset="0"/>
              </a:rPr>
              <a:t>grow</a:t>
            </a:r>
            <a:endParaRPr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...</a:t>
            </a:r>
            <a:endParaRPr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}</a:t>
            </a:r>
            <a:endParaRPr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finally</a:t>
            </a:r>
            <a:endParaRPr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{</a:t>
            </a:r>
            <a:endParaRPr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balanceChangeLock.unlock();</a:t>
            </a:r>
            <a:endParaRPr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}</a:t>
            </a:r>
            <a:endParaRPr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pc="20" dirty="0">
                <a:latin typeface="Courier" charset="0"/>
                <a:cs typeface="Courier" charset="0"/>
              </a:rPr>
              <a:t>}</a:t>
            </a:r>
            <a:endParaRPr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 thread terminates when its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2400" dirty="0"/>
              <a:t>method terminates</a:t>
            </a:r>
          </a:p>
          <a:p>
            <a:pPr marL="12700" marR="5080">
              <a:lnSpc>
                <a:spcPct val="128699"/>
              </a:lnSpc>
            </a:pPr>
            <a:r>
              <a:rPr lang="en-US" sz="2400" spc="15" dirty="0">
                <a:cs typeface="Arial"/>
              </a:rPr>
              <a:t>Do </a:t>
            </a:r>
            <a:r>
              <a:rPr lang="en-US" sz="2400" spc="10" dirty="0">
                <a:cs typeface="Arial"/>
              </a:rPr>
              <a:t>not terminate </a:t>
            </a:r>
            <a:r>
              <a:rPr lang="en-US" sz="2400" spc="15" dirty="0">
                <a:cs typeface="Arial"/>
              </a:rPr>
              <a:t>a </a:t>
            </a:r>
            <a:r>
              <a:rPr lang="en-US" sz="2400" spc="10" dirty="0">
                <a:cs typeface="Arial"/>
              </a:rPr>
              <a:t>thread using the </a:t>
            </a:r>
            <a:r>
              <a:rPr lang="en-US" sz="2400" spc="15" dirty="0">
                <a:cs typeface="Arial"/>
              </a:rPr>
              <a:t>deprecated </a:t>
            </a:r>
            <a:r>
              <a:rPr lang="en-US" sz="2400" spc="15" dirty="0">
                <a:latin typeface="Consolas" panose="020B0609020204030204" pitchFamily="49" charset="0"/>
                <a:cs typeface="Consolas" panose="020B0609020204030204" pitchFamily="49" charset="0"/>
              </a:rPr>
              <a:t>stop </a:t>
            </a:r>
            <a:r>
              <a:rPr lang="en-US" sz="2400" spc="-630" dirty="0">
                <a:cs typeface="Courier" charset="0"/>
              </a:rPr>
              <a:t> </a:t>
            </a:r>
            <a:r>
              <a:rPr lang="en-US" sz="2400" spc="15" dirty="0">
                <a:cs typeface="Arial"/>
              </a:rPr>
              <a:t>method.</a:t>
            </a:r>
            <a:endParaRPr lang="en-US" sz="2400" dirty="0">
              <a:cs typeface="Arial"/>
            </a:endParaRPr>
          </a:p>
          <a:p>
            <a:r>
              <a:rPr lang="en-US" sz="2400" dirty="0"/>
              <a:t>Remember, you can notify it should terminate with: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t.interrupt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t.interrupt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/>
              <a:t> does not cause the thread to terminate immediately but rather sets a boolean variable in the thread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74449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Deadlocks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95299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20" dirty="0">
                <a:latin typeface="Arial"/>
                <a:cs typeface="Arial"/>
              </a:rPr>
              <a:t>How </a:t>
            </a:r>
            <a:r>
              <a:rPr lang="en-US" sz="2400" spc="15" dirty="0">
                <a:latin typeface="Arial"/>
                <a:cs typeface="Arial"/>
              </a:rPr>
              <a:t>can we </a:t>
            </a:r>
            <a:r>
              <a:rPr lang="en-US" sz="2400" spc="10" dirty="0">
                <a:latin typeface="Arial"/>
                <a:cs typeface="Arial"/>
              </a:rPr>
              <a:t>wait for the </a:t>
            </a:r>
            <a:r>
              <a:rPr lang="en-US" sz="2400" spc="15" dirty="0">
                <a:latin typeface="Arial"/>
                <a:cs typeface="Arial"/>
              </a:rPr>
              <a:t>balance </a:t>
            </a:r>
            <a:r>
              <a:rPr lang="en-US" sz="2400" spc="10" dirty="0">
                <a:latin typeface="Arial"/>
                <a:cs typeface="Arial"/>
              </a:rPr>
              <a:t>to</a:t>
            </a:r>
            <a:r>
              <a:rPr lang="en-US" sz="2400" spc="-95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grow?</a:t>
            </a:r>
          </a:p>
          <a:p>
            <a:pPr marL="12700"/>
            <a:r>
              <a:rPr lang="en-US" sz="2400" spc="20" dirty="0">
                <a:latin typeface="Arial"/>
                <a:cs typeface="Arial"/>
              </a:rPr>
              <a:t>We </a:t>
            </a:r>
            <a:r>
              <a:rPr lang="en-US" sz="2400" spc="10" dirty="0">
                <a:latin typeface="Arial"/>
                <a:cs typeface="Arial"/>
              </a:rPr>
              <a:t>can’t simply call sleep inside </a:t>
            </a:r>
            <a:r>
              <a:rPr lang="en-US" sz="2400" spc="15" dirty="0"/>
              <a:t>withdraw</a:t>
            </a:r>
            <a:r>
              <a:rPr lang="en-US" sz="2400" spc="-565" dirty="0"/>
              <a:t> </a:t>
            </a:r>
            <a:r>
              <a:rPr lang="en-US" sz="2400" spc="15" dirty="0">
                <a:latin typeface="Arial"/>
                <a:cs typeface="Arial"/>
              </a:rPr>
              <a:t>method;  </a:t>
            </a:r>
            <a:r>
              <a:rPr lang="en-US" sz="2400" spc="10" dirty="0">
                <a:latin typeface="Arial"/>
                <a:cs typeface="Arial"/>
              </a:rPr>
              <a:t>thread will block all other threads that </a:t>
            </a:r>
            <a:r>
              <a:rPr lang="en-US" sz="2400" spc="15" dirty="0">
                <a:latin typeface="Arial"/>
                <a:cs typeface="Arial"/>
              </a:rPr>
              <a:t>want </a:t>
            </a:r>
            <a:r>
              <a:rPr lang="en-US" sz="2400" spc="10" dirty="0">
                <a:latin typeface="Arial"/>
                <a:cs typeface="Arial"/>
              </a:rPr>
              <a:t>to </a:t>
            </a:r>
            <a:r>
              <a:rPr lang="en-US" sz="2400" spc="15" dirty="0">
                <a:latin typeface="Arial"/>
                <a:cs typeface="Arial"/>
              </a:rPr>
              <a:t>use  </a:t>
            </a:r>
            <a:r>
              <a:rPr lang="en-US" sz="2400" spc="15" dirty="0" err="1"/>
              <a:t>balanceChangeLock</a:t>
            </a:r>
            <a:r>
              <a:rPr lang="en-US" sz="2400" spc="15" dirty="0">
                <a:latin typeface="Arial"/>
                <a:cs typeface="Arial"/>
              </a:rPr>
              <a:t>.</a:t>
            </a:r>
          </a:p>
          <a:p>
            <a:pPr marL="12700"/>
            <a:r>
              <a:rPr lang="en-US" sz="2400" spc="10" dirty="0">
                <a:latin typeface="Arial"/>
                <a:cs typeface="Arial"/>
              </a:rPr>
              <a:t>In particular, </a:t>
            </a:r>
            <a:r>
              <a:rPr lang="en-US" sz="2400" spc="15" dirty="0">
                <a:latin typeface="Arial"/>
                <a:cs typeface="Arial"/>
              </a:rPr>
              <a:t>no </a:t>
            </a:r>
            <a:r>
              <a:rPr lang="en-US" sz="2400" spc="10" dirty="0">
                <a:latin typeface="Arial"/>
                <a:cs typeface="Arial"/>
              </a:rPr>
              <a:t>other thread </a:t>
            </a:r>
            <a:r>
              <a:rPr lang="en-US" sz="2400" spc="15" dirty="0">
                <a:latin typeface="Arial"/>
                <a:cs typeface="Arial"/>
              </a:rPr>
              <a:t>can </a:t>
            </a:r>
            <a:r>
              <a:rPr lang="en-US" sz="2400" spc="10" dirty="0">
                <a:latin typeface="Arial"/>
                <a:cs typeface="Arial"/>
              </a:rPr>
              <a:t>successfully  </a:t>
            </a:r>
            <a:r>
              <a:rPr lang="en-US" sz="2400" spc="15" dirty="0">
                <a:latin typeface="Arial"/>
                <a:cs typeface="Arial"/>
              </a:rPr>
              <a:t>execute</a:t>
            </a:r>
            <a:r>
              <a:rPr lang="en-US" sz="2400" spc="-85" dirty="0">
                <a:latin typeface="Arial"/>
                <a:cs typeface="Arial"/>
              </a:rPr>
              <a:t> </a:t>
            </a:r>
            <a:r>
              <a:rPr lang="en-US" sz="2400" spc="15" dirty="0"/>
              <a:t>deposit</a:t>
            </a:r>
            <a:r>
              <a:rPr lang="en-US" sz="2400" spc="15" dirty="0">
                <a:latin typeface="Arial"/>
                <a:cs typeface="Arial"/>
              </a:rPr>
              <a:t>.</a:t>
            </a:r>
          </a:p>
          <a:p>
            <a:pPr marL="12700"/>
            <a:r>
              <a:rPr lang="en-US" sz="2400" spc="15" dirty="0">
                <a:latin typeface="Arial"/>
                <a:cs typeface="Arial"/>
              </a:rPr>
              <a:t>Other </a:t>
            </a:r>
            <a:r>
              <a:rPr lang="en-US" sz="2400" spc="10" dirty="0">
                <a:latin typeface="Arial"/>
                <a:cs typeface="Arial"/>
              </a:rPr>
              <a:t>threads will call </a:t>
            </a:r>
            <a:r>
              <a:rPr lang="en-US" sz="2400" spc="15" dirty="0"/>
              <a:t>deposit</a:t>
            </a:r>
            <a:r>
              <a:rPr lang="en-US" sz="2400" spc="15" dirty="0">
                <a:latin typeface="Arial"/>
                <a:cs typeface="Arial"/>
              </a:rPr>
              <a:t>, </a:t>
            </a:r>
            <a:r>
              <a:rPr lang="en-US" sz="2400" spc="10" dirty="0">
                <a:latin typeface="Arial"/>
                <a:cs typeface="Arial"/>
              </a:rPr>
              <a:t>but will </a:t>
            </a:r>
            <a:r>
              <a:rPr lang="en-US" sz="2400" spc="15" dirty="0">
                <a:latin typeface="Arial"/>
                <a:cs typeface="Arial"/>
              </a:rPr>
              <a:t>be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blocked  </a:t>
            </a:r>
            <a:r>
              <a:rPr lang="en-US" sz="2400" spc="10" dirty="0">
                <a:latin typeface="Arial"/>
                <a:cs typeface="Arial"/>
              </a:rPr>
              <a:t>until </a:t>
            </a:r>
            <a:r>
              <a:rPr lang="en-US" sz="2400" spc="15" dirty="0"/>
              <a:t>withdraw</a:t>
            </a:r>
            <a:r>
              <a:rPr lang="en-US" sz="2400" spc="-610" dirty="0"/>
              <a:t> </a:t>
            </a:r>
            <a:r>
              <a:rPr lang="en-US" sz="2400" spc="10" dirty="0">
                <a:latin typeface="Arial"/>
                <a:cs typeface="Arial"/>
              </a:rPr>
              <a:t>exits.</a:t>
            </a:r>
          </a:p>
          <a:p>
            <a:pPr marL="12700"/>
            <a:r>
              <a:rPr lang="en-US" sz="2400" spc="15" dirty="0">
                <a:latin typeface="Arial"/>
                <a:cs typeface="Arial"/>
              </a:rPr>
              <a:t>But </a:t>
            </a:r>
            <a:r>
              <a:rPr lang="en-US" sz="2400" spc="15" dirty="0"/>
              <a:t>withdraw</a:t>
            </a:r>
            <a:r>
              <a:rPr lang="en-US" sz="2400" spc="-580" dirty="0"/>
              <a:t> </a:t>
            </a:r>
            <a:r>
              <a:rPr lang="en-US" sz="2400" spc="10" dirty="0">
                <a:latin typeface="Arial"/>
                <a:cs typeface="Arial"/>
              </a:rPr>
              <a:t>doesn’t exit until </a:t>
            </a:r>
            <a:r>
              <a:rPr lang="en-US" sz="2400" spc="5" dirty="0">
                <a:latin typeface="Arial"/>
                <a:cs typeface="Arial"/>
              </a:rPr>
              <a:t>it </a:t>
            </a:r>
            <a:r>
              <a:rPr lang="en-US" sz="2400" spc="15" dirty="0">
                <a:latin typeface="Arial"/>
                <a:cs typeface="Arial"/>
              </a:rPr>
              <a:t>has </a:t>
            </a:r>
            <a:r>
              <a:rPr lang="en-US" sz="2400" spc="10" dirty="0">
                <a:latin typeface="Arial"/>
                <a:cs typeface="Arial"/>
              </a:rPr>
              <a:t>funds  available.</a:t>
            </a:r>
          </a:p>
          <a:p>
            <a:pPr marL="12700"/>
            <a:r>
              <a:rPr lang="en-US" sz="2400" spc="15" dirty="0">
                <a:latin typeface="Arial"/>
                <a:cs typeface="Arial"/>
              </a:rPr>
              <a:t>DEADLOCK.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spc="15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125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Objects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95299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15" dirty="0">
                <a:latin typeface="Arial"/>
                <a:cs typeface="Arial"/>
              </a:rPr>
              <a:t>To overcome </a:t>
            </a:r>
            <a:r>
              <a:rPr lang="en-US" sz="2400" spc="10" dirty="0">
                <a:latin typeface="Arial"/>
                <a:cs typeface="Arial"/>
              </a:rPr>
              <a:t>problem, </a:t>
            </a:r>
            <a:r>
              <a:rPr lang="en-US" sz="2400" spc="15" dirty="0">
                <a:latin typeface="Arial"/>
                <a:cs typeface="Arial"/>
              </a:rPr>
              <a:t>use a </a:t>
            </a:r>
            <a:r>
              <a:rPr lang="en-US" sz="2400" b="1" spc="15" dirty="0">
                <a:latin typeface="Arial"/>
                <a:cs typeface="Arial"/>
              </a:rPr>
              <a:t>condition </a:t>
            </a:r>
            <a:r>
              <a:rPr lang="en-US" sz="2400" b="1" spc="10" dirty="0">
                <a:latin typeface="Arial"/>
                <a:cs typeface="Arial"/>
              </a:rPr>
              <a:t>object</a:t>
            </a:r>
            <a:r>
              <a:rPr lang="en-US" sz="2400" spc="10" dirty="0">
                <a:latin typeface="Arial"/>
                <a:cs typeface="Arial"/>
              </a:rPr>
              <a:t>. </a:t>
            </a:r>
          </a:p>
          <a:p>
            <a:pPr marL="12700"/>
            <a:r>
              <a:rPr lang="en-US" sz="2400" spc="10" dirty="0">
                <a:latin typeface="Arial"/>
                <a:cs typeface="Arial"/>
              </a:rPr>
              <a:t>Condition objects allow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thread to temporarily  release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lock, </a:t>
            </a:r>
            <a:r>
              <a:rPr lang="en-US" sz="2400" spc="15" dirty="0">
                <a:latin typeface="Arial"/>
                <a:cs typeface="Arial"/>
              </a:rPr>
              <a:t>and </a:t>
            </a:r>
            <a:r>
              <a:rPr lang="en-US" sz="2400" spc="10" dirty="0">
                <a:latin typeface="Arial"/>
                <a:cs typeface="Arial"/>
              </a:rPr>
              <a:t>to regain the lock at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later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time.</a:t>
            </a:r>
            <a:endParaRPr lang="en-US" sz="2400" spc="15" dirty="0">
              <a:latin typeface="Arial"/>
              <a:cs typeface="Arial"/>
            </a:endParaRPr>
          </a:p>
          <a:p>
            <a:pPr marL="12700" marR="444500">
              <a:lnSpc>
                <a:spcPct val="117400"/>
              </a:lnSpc>
              <a:spcBef>
                <a:spcPts val="459"/>
              </a:spcBef>
            </a:pPr>
            <a:r>
              <a:rPr lang="en-US" sz="2400" spc="15" dirty="0">
                <a:latin typeface="Arial"/>
                <a:cs typeface="Arial"/>
              </a:rPr>
              <a:t>Each </a:t>
            </a:r>
            <a:r>
              <a:rPr lang="en-US" sz="2400" spc="10" dirty="0">
                <a:latin typeface="Arial"/>
                <a:cs typeface="Arial"/>
              </a:rPr>
              <a:t>condition object </a:t>
            </a:r>
            <a:r>
              <a:rPr lang="en-US" sz="2400" spc="15" dirty="0">
                <a:latin typeface="Arial"/>
                <a:cs typeface="Arial"/>
              </a:rPr>
              <a:t>belongs </a:t>
            </a:r>
            <a:r>
              <a:rPr lang="en-US" sz="2400" spc="10" dirty="0">
                <a:latin typeface="Arial"/>
                <a:cs typeface="Arial"/>
              </a:rPr>
              <a:t>to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specific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lock  object.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spc="15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69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Objects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99060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15" dirty="0">
                <a:latin typeface="Arial"/>
                <a:cs typeface="Arial"/>
              </a:rPr>
              <a:t>You </a:t>
            </a:r>
            <a:r>
              <a:rPr lang="en-US" sz="2400" spc="10" dirty="0">
                <a:latin typeface="Arial"/>
                <a:cs typeface="Arial"/>
              </a:rPr>
              <a:t>obtain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condition object with </a:t>
            </a:r>
            <a:r>
              <a:rPr lang="en-US" sz="2400" spc="15" dirty="0" err="1">
                <a:latin typeface="Courier" charset="0"/>
                <a:cs typeface="Courier" charset="0"/>
              </a:rPr>
              <a:t>newCondition</a:t>
            </a:r>
            <a:endParaRPr lang="en-US" sz="2400" dirty="0">
              <a:latin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2400" spc="15" dirty="0">
                <a:latin typeface="Arial"/>
                <a:cs typeface="Arial"/>
              </a:rPr>
              <a:t>method </a:t>
            </a:r>
            <a:r>
              <a:rPr lang="en-US" sz="2400" spc="10" dirty="0">
                <a:latin typeface="Arial"/>
                <a:cs typeface="Arial"/>
              </a:rPr>
              <a:t>of </a:t>
            </a:r>
            <a:r>
              <a:rPr lang="en-US" sz="2400" spc="15" dirty="0">
                <a:latin typeface="Courier" charset="0"/>
                <a:cs typeface="Courier" charset="0"/>
              </a:rPr>
              <a:t>Lock</a:t>
            </a:r>
            <a:r>
              <a:rPr lang="en-US" sz="2400" spc="-605" dirty="0">
                <a:latin typeface="Courier" charset="0"/>
                <a:cs typeface="Courier" charset="0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interface: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spc="15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D15A977-8BC5-8A4A-A78E-A58BBAA6899F}"/>
              </a:ext>
            </a:extLst>
          </p:cNvPr>
          <p:cNvSpPr txBox="1"/>
          <p:nvPr/>
        </p:nvSpPr>
        <p:spPr>
          <a:xfrm>
            <a:off x="381000" y="2590801"/>
            <a:ext cx="8586994" cy="4089453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sz="2000" spc="20" dirty="0">
                <a:latin typeface="Courier" charset="0"/>
                <a:cs typeface="Courier" charset="0"/>
              </a:rPr>
              <a:t>public class</a:t>
            </a:r>
            <a:r>
              <a:rPr sz="2000" spc="-15" dirty="0">
                <a:latin typeface="Courier" charset="0"/>
                <a:cs typeface="Courier" charset="0"/>
              </a:rPr>
              <a:t> </a:t>
            </a:r>
            <a:r>
              <a:rPr sz="2000" spc="20" dirty="0">
                <a:latin typeface="Courier" charset="0"/>
                <a:cs typeface="Courier" charset="0"/>
              </a:rPr>
              <a:t>BankAccount</a:t>
            </a:r>
            <a:endParaRPr sz="2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{</a:t>
            </a:r>
            <a:endParaRPr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private Lock</a:t>
            </a:r>
            <a:r>
              <a:rPr sz="2000" spc="5" dirty="0">
                <a:latin typeface="Courier" charset="0"/>
                <a:cs typeface="Courier" charset="0"/>
              </a:rPr>
              <a:t> </a:t>
            </a:r>
            <a:r>
              <a:rPr sz="2000" spc="20" dirty="0">
                <a:latin typeface="Courier" charset="0"/>
                <a:cs typeface="Courier" charset="0"/>
              </a:rPr>
              <a:t>balanceChangeLock;</a:t>
            </a:r>
            <a:endParaRPr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private Condition</a:t>
            </a:r>
            <a:r>
              <a:rPr sz="2000" spc="40" dirty="0">
                <a:latin typeface="Courier" charset="0"/>
                <a:cs typeface="Courier" charset="0"/>
              </a:rPr>
              <a:t> </a:t>
            </a:r>
            <a:r>
              <a:rPr sz="2000" spc="20" dirty="0">
                <a:latin typeface="Courier" charset="0"/>
                <a:cs typeface="Courier" charset="0"/>
              </a:rPr>
              <a:t>sufficientFundsCondition;</a:t>
            </a:r>
            <a:endParaRPr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. .</a:t>
            </a:r>
            <a:r>
              <a:rPr sz="2000" spc="-75" dirty="0">
                <a:latin typeface="Courier" charset="0"/>
                <a:cs typeface="Courier" charset="0"/>
              </a:rPr>
              <a:t> </a:t>
            </a:r>
            <a:r>
              <a:rPr sz="2000" spc="20" dirty="0">
                <a:latin typeface="Courier" charset="0"/>
                <a:cs typeface="Courier" charset="0"/>
              </a:rPr>
              <a:t>.</a:t>
            </a:r>
            <a:endParaRPr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public</a:t>
            </a:r>
            <a:r>
              <a:rPr sz="2000" spc="-25" dirty="0">
                <a:latin typeface="Courier" charset="0"/>
                <a:cs typeface="Courier" charset="0"/>
              </a:rPr>
              <a:t> </a:t>
            </a:r>
            <a:r>
              <a:rPr sz="2000" spc="20" dirty="0">
                <a:latin typeface="Courier" charset="0"/>
                <a:cs typeface="Courier" charset="0"/>
              </a:rPr>
              <a:t>BankAccount()</a:t>
            </a:r>
            <a:endParaRPr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{</a:t>
            </a:r>
            <a:endParaRPr sz="2000" dirty="0">
              <a:latin typeface="Courier" charset="0"/>
              <a:cs typeface="Courier" charset="0"/>
            </a:endParaRPr>
          </a:p>
          <a:p>
            <a:pPr marL="538480" marR="1337945">
              <a:lnSpc>
                <a:spcPct val="103000"/>
              </a:lnSpc>
            </a:pPr>
            <a:r>
              <a:rPr sz="2000" spc="20" dirty="0">
                <a:latin typeface="Courier" charset="0"/>
                <a:cs typeface="Courier" charset="0"/>
              </a:rPr>
              <a:t>balanceChangeLock = new ReentrantLock();  sufficientFundsCondition</a:t>
            </a:r>
            <a:r>
              <a:rPr sz="2000" spc="-5" dirty="0">
                <a:latin typeface="Courier" charset="0"/>
                <a:cs typeface="Courier" charset="0"/>
              </a:rPr>
              <a:t> </a:t>
            </a:r>
            <a:r>
              <a:rPr sz="2000" spc="20" dirty="0">
                <a:latin typeface="Courier" charset="0"/>
                <a:cs typeface="Courier" charset="0"/>
              </a:rPr>
              <a:t>=</a:t>
            </a:r>
            <a:endParaRPr sz="2000"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balanceChangeLock.newCondition();</a:t>
            </a:r>
            <a:endParaRPr sz="2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. .</a:t>
            </a:r>
            <a:r>
              <a:rPr sz="2000" spc="-75" dirty="0">
                <a:latin typeface="Courier" charset="0"/>
                <a:cs typeface="Courier" charset="0"/>
              </a:rPr>
              <a:t> </a:t>
            </a:r>
            <a:r>
              <a:rPr sz="2000" spc="20" dirty="0">
                <a:latin typeface="Courier" charset="0"/>
                <a:cs typeface="Courier" charset="0"/>
              </a:rPr>
              <a:t>.</a:t>
            </a:r>
            <a:endParaRPr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}</a:t>
            </a:r>
            <a:endParaRPr sz="2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sz="2000" spc="20" dirty="0">
                <a:latin typeface="Courier" charset="0"/>
                <a:cs typeface="Courier" charset="0"/>
              </a:rPr>
              <a:t>}</a:t>
            </a:r>
            <a:endParaRPr sz="20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42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Objects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495299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5" dirty="0">
                <a:latin typeface="Arial"/>
                <a:cs typeface="Arial"/>
              </a:rPr>
              <a:t>It </a:t>
            </a:r>
            <a:r>
              <a:rPr lang="en-US" sz="2400" spc="10" dirty="0">
                <a:latin typeface="Arial"/>
                <a:cs typeface="Arial"/>
              </a:rPr>
              <a:t>is </a:t>
            </a:r>
            <a:r>
              <a:rPr lang="en-US" sz="2400" spc="15" dirty="0">
                <a:latin typeface="Arial"/>
                <a:cs typeface="Arial"/>
              </a:rPr>
              <a:t>customary </a:t>
            </a:r>
            <a:r>
              <a:rPr lang="en-US" sz="2400" spc="10" dirty="0">
                <a:latin typeface="Arial"/>
                <a:cs typeface="Arial"/>
              </a:rPr>
              <a:t>to give the condition object </a:t>
            </a:r>
            <a:r>
              <a:rPr lang="en-US" sz="2400" spc="15" dirty="0">
                <a:latin typeface="Arial"/>
                <a:cs typeface="Arial"/>
              </a:rPr>
              <a:t>a name  </a:t>
            </a:r>
            <a:r>
              <a:rPr lang="en-US" sz="2400" spc="10" dirty="0">
                <a:latin typeface="Arial"/>
                <a:cs typeface="Arial"/>
              </a:rPr>
              <a:t>that describes condition to test; e.g. “sufficient funds”. </a:t>
            </a:r>
          </a:p>
          <a:p>
            <a:pPr marL="12700">
              <a:lnSpc>
                <a:spcPct val="100000"/>
              </a:lnSpc>
            </a:pPr>
            <a:r>
              <a:rPr lang="en-US" sz="2400" spc="15" dirty="0">
                <a:latin typeface="Arial"/>
                <a:cs typeface="Arial"/>
              </a:rPr>
              <a:t>You need </a:t>
            </a:r>
            <a:r>
              <a:rPr lang="en-US" sz="2400" spc="10" dirty="0">
                <a:latin typeface="Arial"/>
                <a:cs typeface="Arial"/>
              </a:rPr>
              <a:t>to </a:t>
            </a:r>
            <a:r>
              <a:rPr lang="en-US" sz="2400" spc="15" dirty="0">
                <a:latin typeface="Arial"/>
                <a:cs typeface="Arial"/>
              </a:rPr>
              <a:t>implement an </a:t>
            </a:r>
            <a:r>
              <a:rPr lang="en-US" sz="2400" spc="10" dirty="0">
                <a:latin typeface="Arial"/>
                <a:cs typeface="Arial"/>
              </a:rPr>
              <a:t>appropriate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test.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920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Objects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990601"/>
          </a:xfrm>
        </p:spPr>
        <p:txBody>
          <a:bodyPr>
            <a:normAutofit/>
          </a:bodyPr>
          <a:lstStyle/>
          <a:p>
            <a:pPr marL="12700" marR="5080">
              <a:lnSpc>
                <a:spcPct val="117400"/>
              </a:lnSpc>
            </a:pPr>
            <a:r>
              <a:rPr lang="en-US" sz="2400" spc="15" dirty="0">
                <a:latin typeface="Arial"/>
                <a:cs typeface="Arial"/>
              </a:rPr>
              <a:t>As </a:t>
            </a:r>
            <a:r>
              <a:rPr lang="en-US" sz="2400" spc="10" dirty="0">
                <a:latin typeface="Arial"/>
                <a:cs typeface="Arial"/>
              </a:rPr>
              <a:t>long </a:t>
            </a:r>
            <a:r>
              <a:rPr lang="en-US" sz="2400" spc="15" dirty="0">
                <a:latin typeface="Arial"/>
                <a:cs typeface="Arial"/>
              </a:rPr>
              <a:t>as </a:t>
            </a:r>
            <a:r>
              <a:rPr lang="en-US" sz="2400" spc="10" dirty="0">
                <a:latin typeface="Arial"/>
                <a:cs typeface="Arial"/>
              </a:rPr>
              <a:t>test is not fulfilled, call await </a:t>
            </a:r>
            <a:r>
              <a:rPr lang="en-US" sz="2400" spc="15" dirty="0">
                <a:latin typeface="Arial"/>
                <a:cs typeface="Arial"/>
              </a:rPr>
              <a:t>on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the  condition</a:t>
            </a:r>
            <a:r>
              <a:rPr lang="en-US" sz="2400" spc="434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object: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spc="15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D15A977-8BC5-8A4A-A78E-A58BBAA6899F}"/>
              </a:ext>
            </a:extLst>
          </p:cNvPr>
          <p:cNvSpPr txBox="1"/>
          <p:nvPr/>
        </p:nvSpPr>
        <p:spPr>
          <a:xfrm>
            <a:off x="278503" y="2489347"/>
            <a:ext cx="8586994" cy="4397229"/>
          </a:xfrm>
          <a:prstGeom prst="rect">
            <a:avLst/>
          </a:prstGeom>
          <a:ln w="9810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0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public void withdraw(double</a:t>
            </a:r>
            <a:r>
              <a:rPr lang="en-US" sz="2000" spc="15" dirty="0">
                <a:latin typeface="Courier" charset="0"/>
                <a:cs typeface="Courier" charset="0"/>
              </a:rPr>
              <a:t> </a:t>
            </a:r>
            <a:r>
              <a:rPr lang="en-US" sz="2000" spc="20" dirty="0">
                <a:latin typeface="Courier" charset="0"/>
                <a:cs typeface="Courier" charset="0"/>
              </a:rPr>
              <a:t>amount) </a:t>
            </a:r>
            <a:r>
              <a:rPr lang="en-US" sz="2000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throws </a:t>
            </a:r>
            <a:r>
              <a:rPr lang="en-US" sz="2000" spc="20" dirty="0" err="1">
                <a:solidFill>
                  <a:srgbClr val="FF0000"/>
                </a:solidFill>
                <a:latin typeface="Courier" charset="0"/>
                <a:cs typeface="Courier" charset="0"/>
              </a:rPr>
              <a:t>InterruptedException</a:t>
            </a:r>
            <a:r>
              <a:rPr lang="en-US" sz="2000" spc="20" dirty="0">
                <a:latin typeface="Courier" charset="0"/>
                <a:cs typeface="Courier" charset="0"/>
              </a:rPr>
              <a:t>{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299720" marR="2767965">
              <a:lnSpc>
                <a:spcPct val="103000"/>
              </a:lnSpc>
            </a:pPr>
            <a:r>
              <a:rPr lang="en-US" sz="2000" spc="20" dirty="0" err="1">
                <a:latin typeface="Courier" charset="0"/>
                <a:cs typeface="Courier" charset="0"/>
              </a:rPr>
              <a:t>balanceChangeLock.lock</a:t>
            </a:r>
            <a:r>
              <a:rPr lang="en-US" sz="2000" spc="20" dirty="0">
                <a:latin typeface="Courier" charset="0"/>
                <a:cs typeface="Courier" charset="0"/>
              </a:rPr>
              <a:t>();  </a:t>
            </a:r>
          </a:p>
          <a:p>
            <a:pPr marL="299720" marR="2767965">
              <a:lnSpc>
                <a:spcPct val="103000"/>
              </a:lnSpc>
            </a:pPr>
            <a:r>
              <a:rPr lang="en-US" sz="2000" spc="20" dirty="0">
                <a:latin typeface="Courier" charset="0"/>
                <a:cs typeface="Courier" charset="0"/>
              </a:rPr>
              <a:t>try{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while (balance &lt;</a:t>
            </a:r>
            <a:r>
              <a:rPr lang="en-US" sz="2000" spc="-20" dirty="0">
                <a:latin typeface="Courier" charset="0"/>
                <a:cs typeface="Courier" charset="0"/>
              </a:rPr>
              <a:t> </a:t>
            </a:r>
            <a:r>
              <a:rPr lang="en-US" sz="2000" spc="20" dirty="0">
                <a:latin typeface="Courier" charset="0"/>
                <a:cs typeface="Courier" charset="0"/>
              </a:rPr>
              <a:t>amount)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{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776605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 err="1">
                <a:latin typeface="Courier" charset="0"/>
                <a:cs typeface="Courier" charset="0"/>
              </a:rPr>
              <a:t>sufficientFundsCondition.</a:t>
            </a:r>
            <a:r>
              <a:rPr lang="en-US" sz="2000" spc="20" dirty="0" err="1">
                <a:solidFill>
                  <a:srgbClr val="FF0000"/>
                </a:solidFill>
                <a:latin typeface="Courier" charset="0"/>
                <a:cs typeface="Courier" charset="0"/>
              </a:rPr>
              <a:t>await</a:t>
            </a:r>
            <a:r>
              <a:rPr lang="en-US" sz="2000" spc="20" dirty="0">
                <a:solidFill>
                  <a:srgbClr val="FF0000"/>
                </a:solidFill>
                <a:latin typeface="Courier" charset="0"/>
                <a:cs typeface="Courier" charset="0"/>
              </a:rPr>
              <a:t>()</a:t>
            </a:r>
            <a:r>
              <a:rPr lang="en-US" sz="2000" spc="20" dirty="0">
                <a:latin typeface="Courier" charset="0"/>
                <a:cs typeface="Courier" charset="0"/>
              </a:rPr>
              <a:t>;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. .</a:t>
            </a:r>
            <a:r>
              <a:rPr lang="en-US" sz="2000" spc="-75" dirty="0">
                <a:latin typeface="Courier" charset="0"/>
                <a:cs typeface="Courier" charset="0"/>
              </a:rPr>
              <a:t> </a:t>
            </a:r>
            <a:r>
              <a:rPr lang="en-US" sz="2000" spc="20" dirty="0">
                <a:latin typeface="Courier" charset="0"/>
                <a:cs typeface="Courier" charset="0"/>
              </a:rPr>
              <a:t>.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finally{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 err="1">
                <a:latin typeface="Courier" charset="0"/>
                <a:cs typeface="Courier" charset="0"/>
              </a:rPr>
              <a:t>balanceChangeLock.unlock</a:t>
            </a:r>
            <a:r>
              <a:rPr lang="en-US" sz="2000" spc="20" dirty="0">
                <a:latin typeface="Courier" charset="0"/>
                <a:cs typeface="Courier" charset="0"/>
              </a:rPr>
              <a:t>();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z="2000" spc="20" dirty="0">
                <a:latin typeface="Courier" charset="0"/>
                <a:cs typeface="Courier" charset="0"/>
              </a:rPr>
              <a:t>}</a:t>
            </a:r>
            <a:endParaRPr sz="20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2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Objects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70909-DFB4-9542-820F-E9E4A7A4F0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6006" y="1600200"/>
            <a:ext cx="8153400" cy="990601"/>
          </a:xfrm>
        </p:spPr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</a:pPr>
            <a:r>
              <a:rPr lang="en-US" sz="2400" spc="10" dirty="0">
                <a:latin typeface="Arial"/>
                <a:cs typeface="Arial"/>
              </a:rPr>
              <a:t>Calling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Consolas" panose="020B0609020204030204" pitchFamily="49" charset="0"/>
                <a:cs typeface="Consolas" panose="020B0609020204030204" pitchFamily="49" charset="0"/>
              </a:rPr>
              <a:t>await:</a:t>
            </a:r>
          </a:p>
          <a:p>
            <a:pPr marL="594360" lvl="2" indent="0">
              <a:buNone/>
            </a:pPr>
            <a:r>
              <a:rPr lang="en-US" sz="2600" spc="10" dirty="0">
                <a:latin typeface="Arial"/>
                <a:cs typeface="Arial"/>
              </a:rPr>
              <a:t>Makes current thread</a:t>
            </a:r>
            <a:r>
              <a:rPr lang="en-US" sz="2600" spc="-60" dirty="0">
                <a:latin typeface="Arial"/>
                <a:cs typeface="Arial"/>
              </a:rPr>
              <a:t> </a:t>
            </a:r>
            <a:r>
              <a:rPr lang="en-US" sz="2600" spc="5" dirty="0">
                <a:latin typeface="Arial"/>
                <a:cs typeface="Arial"/>
              </a:rPr>
              <a:t>wait.</a:t>
            </a:r>
          </a:p>
          <a:p>
            <a:pPr marL="594360" lvl="2" indent="0">
              <a:buNone/>
            </a:pPr>
            <a:r>
              <a:rPr lang="en-US" sz="2400" spc="10" dirty="0">
                <a:latin typeface="Arial"/>
                <a:cs typeface="Arial"/>
              </a:rPr>
              <a:t>Allows another thread </a:t>
            </a:r>
            <a:r>
              <a:rPr lang="en-US" sz="2400" spc="5" dirty="0">
                <a:latin typeface="Arial"/>
                <a:cs typeface="Arial"/>
              </a:rPr>
              <a:t>to </a:t>
            </a:r>
            <a:r>
              <a:rPr lang="en-US" sz="2400" spc="10" dirty="0">
                <a:latin typeface="Arial"/>
                <a:cs typeface="Arial"/>
              </a:rPr>
              <a:t>acquire the lock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object.</a:t>
            </a:r>
          </a:p>
          <a:p>
            <a:pPr marL="0" indent="0">
              <a:buNone/>
            </a:pPr>
            <a:endParaRPr lang="en-US" sz="3000" dirty="0">
              <a:latin typeface="Arial"/>
              <a:cs typeface="Arial"/>
            </a:endParaRPr>
          </a:p>
          <a:p>
            <a:pPr marL="594360" lvl="2" indent="0">
              <a:buNone/>
            </a:pPr>
            <a:endParaRPr lang="en-US" sz="2100" dirty="0">
              <a:latin typeface="Arial"/>
              <a:cs typeface="Arial"/>
            </a:endParaRPr>
          </a:p>
          <a:p>
            <a:pPr marL="320040" lvl="1" indent="0">
              <a:buNone/>
            </a:pPr>
            <a:endParaRPr lang="en-US" sz="2100" spc="15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None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D0E341-4D2F-3F4F-B9C7-25FD777E5E3E}"/>
              </a:ext>
            </a:extLst>
          </p:cNvPr>
          <p:cNvSpPr txBox="1">
            <a:spLocks/>
          </p:cNvSpPr>
          <p:nvPr/>
        </p:nvSpPr>
        <p:spPr>
          <a:xfrm>
            <a:off x="176006" y="2743200"/>
            <a:ext cx="8815594" cy="990601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2400" spc="15" dirty="0">
                <a:latin typeface="Arial"/>
                <a:cs typeface="Arial"/>
              </a:rPr>
              <a:t>To </a:t>
            </a:r>
            <a:r>
              <a:rPr lang="en-US" sz="2400" spc="10" dirty="0">
                <a:latin typeface="Arial"/>
                <a:cs typeface="Arial"/>
              </a:rPr>
              <a:t>unblock, another thread </a:t>
            </a:r>
            <a:r>
              <a:rPr lang="en-US" sz="2400" spc="15" dirty="0">
                <a:latin typeface="Arial"/>
                <a:cs typeface="Arial"/>
              </a:rPr>
              <a:t>must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spc="15" dirty="0">
                <a:latin typeface="Arial"/>
                <a:cs typeface="Arial"/>
              </a:rPr>
              <a:t>execute </a:t>
            </a:r>
            <a:r>
              <a:rPr lang="en-US" sz="24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signalAll</a:t>
            </a:r>
            <a:r>
              <a:rPr lang="en-US" sz="2400" spc="-57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-570" dirty="0"/>
              <a:t>     </a:t>
            </a:r>
            <a:r>
              <a:rPr lang="en-US" sz="2400" i="1" spc="15" dirty="0">
                <a:latin typeface="Arial"/>
                <a:cs typeface="Arial"/>
              </a:rPr>
              <a:t>on </a:t>
            </a:r>
            <a:r>
              <a:rPr lang="en-US" sz="2400" i="1" spc="10" dirty="0">
                <a:latin typeface="Arial"/>
                <a:cs typeface="Arial"/>
              </a:rPr>
              <a:t>the </a:t>
            </a:r>
            <a:r>
              <a:rPr lang="en-US" sz="2400" i="1" spc="15" dirty="0">
                <a:latin typeface="Arial"/>
                <a:cs typeface="Arial"/>
              </a:rPr>
              <a:t>same </a:t>
            </a:r>
            <a:r>
              <a:rPr lang="en-US" sz="2400" i="1" spc="10" dirty="0">
                <a:latin typeface="Arial"/>
                <a:cs typeface="Arial"/>
              </a:rPr>
              <a:t>condition object</a:t>
            </a:r>
            <a:r>
              <a:rPr lang="en-US" sz="2400" spc="10" dirty="0">
                <a:latin typeface="Arial"/>
                <a:cs typeface="Arial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2400" spc="10" dirty="0" err="1">
                <a:latin typeface="Consolas" panose="020B0609020204030204" pitchFamily="49" charset="0"/>
                <a:cs typeface="Consolas" panose="020B0609020204030204" pitchFamily="49" charset="0"/>
              </a:rPr>
              <a:t>sufficientFundsCondition.signalAll</a:t>
            </a:r>
            <a:r>
              <a:rPr lang="en-US" sz="2400" spc="1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endParaRPr lang="en-US" sz="2400" spc="1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Font typeface="Wingdings"/>
              <a:buNone/>
            </a:pPr>
            <a:endParaRPr lang="en-US" sz="2100" dirty="0">
              <a:latin typeface="Arial"/>
              <a:cs typeface="Arial"/>
            </a:endParaRPr>
          </a:p>
          <a:p>
            <a:pPr marL="320040" lvl="1" indent="0">
              <a:buFont typeface="Wingdings 2"/>
              <a:buNone/>
            </a:pPr>
            <a:endParaRPr lang="en-US" sz="2100" spc="15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Font typeface="Wingdings"/>
              <a:buNone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D8F6EB-BD07-AA45-9C09-66A51FC10899}"/>
              </a:ext>
            </a:extLst>
          </p:cNvPr>
          <p:cNvSpPr txBox="1">
            <a:spLocks/>
          </p:cNvSpPr>
          <p:nvPr/>
        </p:nvSpPr>
        <p:spPr>
          <a:xfrm>
            <a:off x="328406" y="3886201"/>
            <a:ext cx="8815594" cy="2743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24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signalAll</a:t>
            </a:r>
            <a:r>
              <a:rPr lang="en-US" sz="2400" spc="-57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spc="-570" dirty="0"/>
              <a:t>     </a:t>
            </a:r>
            <a:r>
              <a:rPr lang="en-US" sz="2400" spc="15" dirty="0">
                <a:latin typeface="Arial"/>
                <a:cs typeface="Arial"/>
              </a:rPr>
              <a:t>unblocks all threads waiting on the condition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2400" spc="15" dirty="0">
                <a:latin typeface="Consolas" panose="020B0609020204030204" pitchFamily="49" charset="0"/>
                <a:cs typeface="Consolas" panose="020B0609020204030204" pitchFamily="49" charset="0"/>
              </a:rPr>
              <a:t>signal</a:t>
            </a:r>
            <a:r>
              <a:rPr lang="en-US" sz="2400" spc="15" dirty="0">
                <a:latin typeface="Arial"/>
                <a:cs typeface="Arial"/>
              </a:rPr>
              <a:t> randomly picks just one thread waiting on the object and unblocks it.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2400" spc="15" dirty="0">
                <a:latin typeface="Consolas" panose="020B0609020204030204" pitchFamily="49" charset="0"/>
                <a:cs typeface="Consolas" panose="020B0609020204030204" pitchFamily="49" charset="0"/>
              </a:rPr>
              <a:t>signal </a:t>
            </a:r>
            <a:r>
              <a:rPr lang="en-US" sz="2400" spc="15" dirty="0">
                <a:latin typeface="Arial"/>
                <a:cs typeface="Arial"/>
              </a:rPr>
              <a:t>can be more efficient, but you need to know that </a:t>
            </a:r>
            <a:r>
              <a:rPr lang="en-US" sz="2400" i="1" u="sng" spc="15" dirty="0">
                <a:latin typeface="Arial"/>
                <a:cs typeface="Arial"/>
              </a:rPr>
              <a:t>every</a:t>
            </a:r>
            <a:r>
              <a:rPr lang="en-US" sz="2400" spc="15" dirty="0">
                <a:latin typeface="Arial"/>
                <a:cs typeface="Arial"/>
              </a:rPr>
              <a:t> waiting thread can proceed.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2400" b="1" spc="15" dirty="0">
                <a:latin typeface="Arial"/>
                <a:cs typeface="Arial"/>
              </a:rPr>
              <a:t>Recommendation: </a:t>
            </a:r>
            <a:r>
              <a:rPr lang="en-US" sz="2400" spc="15" dirty="0">
                <a:latin typeface="Arial"/>
                <a:cs typeface="Arial"/>
              </a:rPr>
              <a:t>always call </a:t>
            </a:r>
            <a:r>
              <a:rPr lang="en-US" sz="2400" spc="15" dirty="0" err="1">
                <a:latin typeface="Consolas" panose="020B0609020204030204" pitchFamily="49" charset="0"/>
                <a:cs typeface="Consolas" panose="020B0609020204030204" pitchFamily="49" charset="0"/>
              </a:rPr>
              <a:t>signalAll</a:t>
            </a:r>
            <a:endParaRPr lang="en-US" sz="2400" spc="1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30"/>
              </a:spcBef>
              <a:buNone/>
            </a:pPr>
            <a:endParaRPr lang="en-US" sz="2400" spc="1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Font typeface="Wingdings"/>
              <a:buNone/>
            </a:pPr>
            <a:endParaRPr lang="en-US" sz="2100" dirty="0">
              <a:latin typeface="Arial"/>
              <a:cs typeface="Arial"/>
            </a:endParaRPr>
          </a:p>
          <a:p>
            <a:pPr marL="320040" lvl="1" indent="0">
              <a:buFont typeface="Wingdings 2"/>
              <a:buNone/>
            </a:pPr>
            <a:endParaRPr lang="en-US" sz="2100" spc="15" dirty="0">
              <a:latin typeface="Arial"/>
              <a:cs typeface="Arial"/>
            </a:endParaRPr>
          </a:p>
          <a:p>
            <a:pPr marL="0" marR="354965" indent="0">
              <a:lnSpc>
                <a:spcPct val="121200"/>
              </a:lnSpc>
              <a:buFont typeface="Wingdings"/>
              <a:buNone/>
            </a:pP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639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4C3-C9C8-3242-B4DA-B7138A59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 the </a:t>
            </a:r>
            <a:r>
              <a:rPr lang="en-US" dirty="0" err="1"/>
              <a:t>BankAccount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FD87-3F81-D443-8740-1DFD6B1C7F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the previous slides as a reference and your reading in Core Java, modify the </a:t>
            </a:r>
            <a:r>
              <a:rPr lang="en-US" dirty="0" err="1"/>
              <a:t>BankAccount</a:t>
            </a:r>
            <a:r>
              <a:rPr lang="en-US" dirty="0"/>
              <a:t> class in </a:t>
            </a:r>
            <a:r>
              <a:rPr lang="en-US" dirty="0" err="1"/>
              <a:t>sharedaccount.zip</a:t>
            </a:r>
            <a:r>
              <a:rPr lang="en-US" dirty="0"/>
              <a:t> so that it uses </a:t>
            </a:r>
            <a:r>
              <a:rPr lang="en-US" b="1" dirty="0"/>
              <a:t>Locks</a:t>
            </a:r>
            <a:r>
              <a:rPr lang="en-US" dirty="0"/>
              <a:t> and </a:t>
            </a:r>
            <a:r>
              <a:rPr lang="en-US" b="1" dirty="0"/>
              <a:t>Conditions</a:t>
            </a:r>
            <a:r>
              <a:rPr lang="en-US" dirty="0"/>
              <a:t> to guarantee the account balance is always predictable by removing the race conditions between the </a:t>
            </a:r>
            <a:r>
              <a:rPr lang="en-US" dirty="0" err="1"/>
              <a:t>DepositRunnable</a:t>
            </a:r>
            <a:r>
              <a:rPr lang="en-US" dirty="0"/>
              <a:t> and </a:t>
            </a:r>
            <a:r>
              <a:rPr lang="en-US" dirty="0" err="1"/>
              <a:t>WithdrawalRunnable</a:t>
            </a:r>
            <a:r>
              <a:rPr lang="en-US" dirty="0"/>
              <a:t> Threads.</a:t>
            </a:r>
          </a:p>
          <a:p>
            <a:r>
              <a:rPr lang="en-US" b="1" dirty="0"/>
              <a:t>Note: </a:t>
            </a:r>
            <a:r>
              <a:rPr lang="en-US" dirty="0"/>
              <a:t>the only class you should have to modified is </a:t>
            </a:r>
            <a:r>
              <a:rPr lang="en-US" dirty="0" err="1"/>
              <a:t>BankAccount.java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29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4C3-C9C8-3242-B4DA-B7138A59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FD87-3F81-D443-8740-1DFD6B1C7F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essential difference between calling the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dirty="0">
                <a:cs typeface="Consolas" panose="020B0609020204030204" pitchFamily="49" charset="0"/>
              </a:rPr>
              <a:t>methods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4897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4C3-C9C8-3242-B4DA-B7138A59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FD87-3F81-D443-8740-1DFD6B1C7F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02099"/>
              </a:lnSpc>
            </a:pPr>
            <a:r>
              <a:rPr lang="en-US" sz="2400" spc="-10" dirty="0">
                <a:latin typeface="Arial"/>
                <a:cs typeface="Arial"/>
              </a:rPr>
              <a:t>Why </a:t>
            </a:r>
            <a:r>
              <a:rPr lang="en-US" sz="2400" spc="-5" dirty="0">
                <a:latin typeface="Arial"/>
                <a:cs typeface="Arial"/>
              </a:rPr>
              <a:t>is the </a:t>
            </a:r>
            <a:r>
              <a:rPr lang="en-US" sz="2400" spc="-10" dirty="0" err="1">
                <a:latin typeface="Courier" charset="0"/>
                <a:cs typeface="Courier" charset="0"/>
              </a:rPr>
              <a:t>sufficientFundsCondition</a:t>
            </a:r>
            <a:r>
              <a:rPr lang="en-US" sz="2400" spc="-409" dirty="0">
                <a:latin typeface="Courier" charset="0"/>
                <a:cs typeface="Courier" charset="0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object an instance variable  of the </a:t>
            </a:r>
            <a:r>
              <a:rPr lang="en-US" sz="2400" spc="-10" dirty="0" err="1">
                <a:latin typeface="Courier" charset="0"/>
                <a:cs typeface="Courier" charset="0"/>
              </a:rPr>
              <a:t>BankAccount</a:t>
            </a:r>
            <a:r>
              <a:rPr lang="en-US" sz="2400" spc="-10" dirty="0">
                <a:latin typeface="Courier" charset="0"/>
                <a:cs typeface="Courier" charset="0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class and not a local variable of the </a:t>
            </a:r>
            <a:r>
              <a:rPr lang="en-US" sz="2400" spc="-10" dirty="0">
                <a:latin typeface="Courier" charset="0"/>
                <a:cs typeface="Courier" charset="0"/>
              </a:rPr>
              <a:t>withdraw </a:t>
            </a:r>
            <a:r>
              <a:rPr lang="en-US" sz="2400" spc="-5" dirty="0">
                <a:latin typeface="Arial"/>
                <a:cs typeface="Arial"/>
              </a:rPr>
              <a:t>and </a:t>
            </a:r>
            <a:r>
              <a:rPr lang="en-US" sz="2400" spc="-10" dirty="0">
                <a:latin typeface="Courier" charset="0"/>
                <a:cs typeface="Courier" charset="0"/>
              </a:rPr>
              <a:t>deposit</a:t>
            </a:r>
            <a:r>
              <a:rPr lang="en-US" sz="2400" spc="-540" dirty="0">
                <a:latin typeface="Courier" charset="0"/>
                <a:cs typeface="Courier" charset="0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methods?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798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Locks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A lock protects sections of code, allowing only one thread to execute the code at a time</a:t>
            </a:r>
          </a:p>
          <a:p>
            <a:r>
              <a:rPr lang="en-US" dirty="0"/>
              <a:t>A lock manages threads that are trying to enter a protected code segment</a:t>
            </a:r>
          </a:p>
          <a:p>
            <a:r>
              <a:rPr lang="en-US" dirty="0"/>
              <a:t>A lock can have one or more associated condition objects.</a:t>
            </a:r>
          </a:p>
          <a:p>
            <a:r>
              <a:rPr lang="en-US" dirty="0"/>
              <a:t>Each condition object manages threads that have entered a protected code section but that cannot proceed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2400" dirty="0"/>
              <a:t>method should occasionally check whether it has been interrupted by using the static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Thread.interrupted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method</a:t>
            </a:r>
          </a:p>
          <a:p>
            <a:pPr marL="12700" marR="5080">
              <a:lnSpc>
                <a:spcPct val="128699"/>
              </a:lnSpc>
            </a:pPr>
            <a:r>
              <a:rPr lang="en-US" sz="2400" spc="15" dirty="0">
                <a:cs typeface="Arial"/>
              </a:rPr>
              <a:t>An interrupted thread should release resources, clean up, and exit.</a:t>
            </a:r>
          </a:p>
          <a:p>
            <a:pPr marL="0" marR="5080" indent="0">
              <a:lnSpc>
                <a:spcPct val="128699"/>
              </a:lnSpc>
              <a:buNone/>
            </a:pPr>
            <a:endParaRPr lang="en-US" sz="24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D3CE4-DBF1-FA48-A09A-1A11B7C8E9F7}"/>
              </a:ext>
            </a:extLst>
          </p:cNvPr>
          <p:cNvSpPr txBox="1"/>
          <p:nvPr/>
        </p:nvSpPr>
        <p:spPr>
          <a:xfrm>
            <a:off x="685800" y="3962400"/>
            <a:ext cx="7620000" cy="261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void</a:t>
            </a:r>
            <a:r>
              <a:rPr lang="en-US" spc="-3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run()</a:t>
            </a:r>
            <a:endParaRPr lang="en-US" dirty="0">
              <a:latin typeface="Courier" charset="0"/>
              <a:cs typeface="Courier" charset="0"/>
            </a:endParaRP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for (int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=</a:t>
            </a:r>
            <a:r>
              <a:rPr lang="en-US" spc="-50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1;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35"/>
              </a:spcBef>
            </a:pP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&lt;= REPETITIONS &amp;&amp; </a:t>
            </a:r>
            <a:r>
              <a:rPr lang="en-US" spc="20" dirty="0">
                <a:solidFill>
                  <a:srgbClr val="0000FF"/>
                </a:solidFill>
                <a:latin typeface="Courier" charset="0"/>
                <a:cs typeface="Courier" charset="0"/>
              </a:rPr>
              <a:t>!</a:t>
            </a:r>
            <a:r>
              <a:rPr lang="en-US" spc="20" dirty="0" err="1">
                <a:solidFill>
                  <a:srgbClr val="0000FF"/>
                </a:solidFill>
                <a:latin typeface="Courier" charset="0"/>
                <a:cs typeface="Courier" charset="0"/>
              </a:rPr>
              <a:t>Thread.interrupted</a:t>
            </a:r>
            <a:r>
              <a:rPr lang="en-US" spc="20" dirty="0">
                <a:solidFill>
                  <a:srgbClr val="0000FF"/>
                </a:solidFill>
                <a:latin typeface="Courier" charset="0"/>
                <a:cs typeface="Courier" charset="0"/>
              </a:rPr>
              <a:t>()</a:t>
            </a:r>
            <a:r>
              <a:rPr lang="en-US" spc="20" dirty="0">
                <a:latin typeface="Courier" charset="0"/>
                <a:cs typeface="Courier" charset="0"/>
              </a:rPr>
              <a:t>;</a:t>
            </a:r>
            <a:r>
              <a:rPr lang="en-US" spc="40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++)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10"/>
              </a:spcBef>
            </a:pPr>
            <a:r>
              <a:rPr lang="en-US" spc="20" dirty="0">
                <a:latin typeface="Comic Sans MS"/>
                <a:cs typeface="Comic Sans MS"/>
              </a:rPr>
              <a:t>Do</a:t>
            </a:r>
            <a:r>
              <a:rPr lang="en-US" spc="-65" dirty="0">
                <a:latin typeface="Comic Sans MS"/>
                <a:cs typeface="Comic Sans MS"/>
              </a:rPr>
              <a:t> </a:t>
            </a:r>
            <a:r>
              <a:rPr lang="en-US" spc="15" dirty="0">
                <a:latin typeface="Comic Sans MS"/>
                <a:cs typeface="Comic Sans MS"/>
              </a:rPr>
              <a:t>work.</a:t>
            </a:r>
            <a:endParaRPr lang="en-US" dirty="0">
              <a:latin typeface="Comic Sans MS"/>
              <a:cs typeface="Comic Sans MS"/>
            </a:endParaRPr>
          </a:p>
          <a:p>
            <a:pPr marL="299720">
              <a:lnSpc>
                <a:spcPct val="100000"/>
              </a:lnSpc>
              <a:spcBef>
                <a:spcPts val="60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10"/>
              </a:spcBef>
            </a:pPr>
            <a:r>
              <a:rPr lang="en-US" spc="15" dirty="0">
                <a:latin typeface="Comic Sans MS"/>
                <a:cs typeface="Comic Sans MS"/>
              </a:rPr>
              <a:t>Clean</a:t>
            </a:r>
            <a:r>
              <a:rPr lang="en-US" spc="-70" dirty="0">
                <a:latin typeface="Comic Sans MS"/>
                <a:cs typeface="Comic Sans MS"/>
              </a:rPr>
              <a:t> </a:t>
            </a:r>
            <a:r>
              <a:rPr lang="en-US" spc="15" dirty="0">
                <a:latin typeface="Comic Sans MS"/>
                <a:cs typeface="Comic Sans MS"/>
              </a:rPr>
              <a:t>up.</a:t>
            </a:r>
            <a:endParaRPr lang="en-US" dirty="0">
              <a:latin typeface="Comic Sans MS"/>
              <a:cs typeface="Comic Sans MS"/>
            </a:endParaRPr>
          </a:p>
          <a:p>
            <a:pPr marL="61594">
              <a:lnSpc>
                <a:spcPct val="100000"/>
              </a:lnSpc>
              <a:spcBef>
                <a:spcPts val="60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72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in Java(older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Locks and Conditions give programmers a high degree of control over locking</a:t>
            </a:r>
          </a:p>
          <a:p>
            <a:r>
              <a:rPr lang="en-US" dirty="0"/>
              <a:t>However, in most situations, you don't need that control, you can use a mechanism built into Java ever since version 1.0</a:t>
            </a:r>
          </a:p>
          <a:p>
            <a:r>
              <a:rPr lang="en-US" dirty="0"/>
              <a:t>Every object in Java has an </a:t>
            </a:r>
            <a:r>
              <a:rPr lang="en-US" b="1" dirty="0"/>
              <a:t>intrinsic lock</a:t>
            </a:r>
          </a:p>
          <a:p>
            <a:r>
              <a:rPr lang="en-US" dirty="0"/>
              <a:t>If a method is declared with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  <a:r>
              <a:rPr lang="en-US" dirty="0"/>
              <a:t> keyword, the object's lock protects the entire method.</a:t>
            </a:r>
          </a:p>
          <a:p>
            <a:r>
              <a:rPr lang="en-US" dirty="0"/>
              <a:t>To call a synchronized method, a thread must acquire the intrinsic object lock.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C666D-0BA2-7148-B97D-BD9289C467A6}"/>
              </a:ext>
            </a:extLst>
          </p:cNvPr>
          <p:cNvSpPr txBox="1"/>
          <p:nvPr/>
        </p:nvSpPr>
        <p:spPr>
          <a:xfrm>
            <a:off x="838200" y="5152072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synchronized void method ()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 something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477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Synchronized Method(older way)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C42A6-7C25-2E43-97FA-CD5C2EFF2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33" y="2073601"/>
            <a:ext cx="4368800" cy="43815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646533" y="3177014"/>
            <a:ext cx="1227908" cy="10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3231324" y="4732410"/>
            <a:ext cx="1603465" cy="659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761052"/>
            <a:ext cx="231905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Uses the intrinsic object 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4441" y="4962373"/>
            <a:ext cx="164758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Will complete</a:t>
            </a:r>
          </a:p>
          <a:p>
            <a:pPr algn="ctr"/>
            <a:r>
              <a:rPr lang="en-US" dirty="0"/>
              <a:t>without interruption</a:t>
            </a:r>
          </a:p>
        </p:txBody>
      </p:sp>
    </p:spTree>
    <p:extLst>
      <p:ext uri="{BB962C8B-B14F-4D97-AF65-F5344CB8AC3E}">
        <p14:creationId xmlns:p14="http://schemas.microsoft.com/office/powerpoint/2010/main" val="4281036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14" y="1735944"/>
            <a:ext cx="3467100" cy="5011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Synchronized Block (older way)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2665" y="2709072"/>
            <a:ext cx="20285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 the </a:t>
            </a:r>
            <a:r>
              <a:rPr lang="en-US" dirty="0" err="1"/>
              <a:t>SharedData</a:t>
            </a:r>
            <a:r>
              <a:rPr lang="en-US" dirty="0"/>
              <a:t> object as a lock.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404757" y="3032238"/>
            <a:ext cx="1227908" cy="10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563" y="4275413"/>
            <a:ext cx="9845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Mutually</a:t>
            </a:r>
          </a:p>
          <a:p>
            <a:r>
              <a:rPr lang="en-US" dirty="0"/>
              <a:t>exclusive</a:t>
            </a:r>
          </a:p>
          <a:p>
            <a:r>
              <a:rPr lang="en-US" dirty="0"/>
              <a:t>access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482142" y="4432278"/>
            <a:ext cx="152400" cy="609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/>
        </p:nvCxnSpPr>
        <p:spPr>
          <a:xfrm>
            <a:off x="2356063" y="4737078"/>
            <a:ext cx="11260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32665" y="4935196"/>
            <a:ext cx="164758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Will complete</a:t>
            </a:r>
          </a:p>
          <a:p>
            <a:pPr algn="ctr"/>
            <a:r>
              <a:rPr lang="en-US" dirty="0"/>
              <a:t>without interruption</a:t>
            </a: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5029200" y="4737078"/>
            <a:ext cx="1603465" cy="659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04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in 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905000"/>
            <a:ext cx="5295900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514600"/>
            <a:ext cx="889000" cy="2654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1444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4C3-C9C8-3242-B4DA-B7138A59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 the </a:t>
            </a:r>
            <a:r>
              <a:rPr lang="en-US" dirty="0" err="1"/>
              <a:t>BankAccount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FD87-3F81-D443-8740-1DFD6B1C7F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now will modify the </a:t>
            </a:r>
            <a:r>
              <a:rPr lang="en-US" dirty="0" err="1"/>
              <a:t>BankAccount</a:t>
            </a:r>
            <a:r>
              <a:rPr lang="en-US" dirty="0"/>
              <a:t> class in </a:t>
            </a:r>
            <a:r>
              <a:rPr lang="en-US" dirty="0" err="1"/>
              <a:t>sharedaccount.zip</a:t>
            </a:r>
            <a:r>
              <a:rPr lang="en-US" dirty="0"/>
              <a:t> so that it uses </a:t>
            </a:r>
            <a:r>
              <a:rPr lang="en-US" b="1" dirty="0"/>
              <a:t>a synchronized method or block</a:t>
            </a:r>
            <a:r>
              <a:rPr lang="en-US" dirty="0"/>
              <a:t> to guarantee the account balance is always predictable by removing the race conditions between the </a:t>
            </a:r>
            <a:r>
              <a:rPr lang="en-US" dirty="0" err="1"/>
              <a:t>DepositRunnable</a:t>
            </a:r>
            <a:r>
              <a:rPr lang="en-US" dirty="0"/>
              <a:t> and </a:t>
            </a:r>
            <a:r>
              <a:rPr lang="en-US" dirty="0" err="1"/>
              <a:t>WithdrawalRunnable</a:t>
            </a:r>
            <a:r>
              <a:rPr lang="en-US" dirty="0"/>
              <a:t> Threads.</a:t>
            </a:r>
          </a:p>
          <a:p>
            <a:r>
              <a:rPr lang="en-US" b="1" dirty="0"/>
              <a:t>Note: </a:t>
            </a:r>
            <a:r>
              <a:rPr lang="en-US" dirty="0"/>
              <a:t>the only class we will have to modified is </a:t>
            </a:r>
            <a:r>
              <a:rPr lang="en-US" dirty="0" err="1"/>
              <a:t>BankAccount.java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2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Definition: A class is </a:t>
            </a:r>
            <a:r>
              <a:rPr lang="en-US" dirty="0">
                <a:solidFill>
                  <a:schemeClr val="accent2"/>
                </a:solidFill>
              </a:rPr>
              <a:t>thread-safe</a:t>
            </a:r>
            <a:r>
              <a:rPr lang="en-US" dirty="0"/>
              <a:t> when it continues to behave correctly when accessed from multiple threads.</a:t>
            </a:r>
          </a:p>
          <a:p>
            <a:r>
              <a:rPr lang="en-US" dirty="0"/>
              <a:t>Question: Is Java’s </a:t>
            </a:r>
            <a:r>
              <a:rPr lang="en-US" dirty="0" err="1"/>
              <a:t>ArrayList</a:t>
            </a:r>
            <a:r>
              <a:rPr lang="en-US" dirty="0"/>
              <a:t> class thread-safe?</a:t>
            </a:r>
          </a:p>
          <a:p>
            <a:r>
              <a:rPr lang="en-US" dirty="0"/>
              <a:t>How can we know?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Java API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Test </a:t>
            </a:r>
            <a:r>
              <a:rPr lang="en-US" dirty="0"/>
              <a:t>for predictable results during concurrent access</a:t>
            </a:r>
          </a:p>
        </p:txBody>
      </p:sp>
    </p:spTree>
    <p:extLst>
      <p:ext uri="{BB962C8B-B14F-4D97-AF65-F5344CB8AC3E}">
        <p14:creationId xmlns:p14="http://schemas.microsoft.com/office/powerpoint/2010/main" val="1948260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93152" cy="838200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/>
              <a:t>the Java API tell us?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5624326" cy="4377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1752600" y="5562600"/>
            <a:ext cx="3657600" cy="304800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7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81150"/>
            <a:ext cx="7338916" cy="940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Vector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Alternative to the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217" y="5676777"/>
            <a:ext cx="7327899" cy="419223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775"/>
            <a:ext cx="7338916" cy="264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39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75419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93152" cy="4267200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Volatile Fields – volatile keyword offers a lock-free mechanism for synchronizing access to an instance field provided you perform no operations other than assignment</a:t>
            </a:r>
          </a:p>
          <a:p>
            <a:r>
              <a:rPr lang="en-US" sz="2700" dirty="0"/>
              <a:t>Atomics – there are a number of classes in </a:t>
            </a:r>
            <a:r>
              <a:rPr lang="en-US" sz="2700" dirty="0" err="1"/>
              <a:t>java.util.concurrent.atomic</a:t>
            </a:r>
            <a:r>
              <a:rPr lang="en-US" sz="2700" dirty="0"/>
              <a:t> package that use efficient machine-level instructions to guarantee predictable updates/access without locks</a:t>
            </a:r>
            <a:endParaRPr lang="en-US" sz="2400" dirty="0"/>
          </a:p>
          <a:p>
            <a:r>
              <a:rPr lang="en-US" sz="2700" dirty="0"/>
              <a:t>Use Thread-Safe Collections</a:t>
            </a:r>
          </a:p>
          <a:p>
            <a:r>
              <a:rPr lang="en-US" sz="2700" dirty="0"/>
              <a:t>Use Thread-Safe Queue Classes</a:t>
            </a:r>
          </a:p>
          <a:p>
            <a:endParaRPr lang="en-US" sz="27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67200"/>
            <a:ext cx="2791130" cy="214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52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sleep </a:t>
            </a:r>
            <a:r>
              <a:rPr lang="en-US" sz="2400" dirty="0"/>
              <a:t>method throws an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cs typeface="Consolas" panose="020B0609020204030204" pitchFamily="49" charset="0"/>
              </a:rPr>
              <a:t>when a sleeping thread is interrupted.</a:t>
            </a:r>
            <a:endParaRPr lang="en-US" sz="2400" dirty="0"/>
          </a:p>
          <a:p>
            <a:pPr marL="12700" marR="5080">
              <a:lnSpc>
                <a:spcPct val="128699"/>
              </a:lnSpc>
            </a:pPr>
            <a:r>
              <a:rPr lang="en-US" sz="2400" spc="15" dirty="0">
                <a:cs typeface="Arial"/>
              </a:rPr>
              <a:t>You should catch the exception and terminate the thread</a:t>
            </a:r>
          </a:p>
          <a:p>
            <a:pPr marL="0" marR="5080" indent="0">
              <a:lnSpc>
                <a:spcPct val="128699"/>
              </a:lnSpc>
              <a:buNone/>
            </a:pPr>
            <a:endParaRPr lang="en-US" sz="24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D3CE4-DBF1-FA48-A09A-1A11B7C8E9F7}"/>
              </a:ext>
            </a:extLst>
          </p:cNvPr>
          <p:cNvSpPr txBox="1"/>
          <p:nvPr/>
        </p:nvSpPr>
        <p:spPr>
          <a:xfrm>
            <a:off x="594255" y="3048000"/>
            <a:ext cx="7620000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545"/>
              </a:spcBef>
            </a:pPr>
            <a:r>
              <a:rPr lang="en-US" spc="20" dirty="0">
                <a:latin typeface="Courier" charset="0"/>
                <a:cs typeface="Courier" charset="0"/>
              </a:rPr>
              <a:t>public void</a:t>
            </a:r>
            <a:r>
              <a:rPr lang="en-US" spc="-35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run()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{</a:t>
            </a:r>
          </a:p>
          <a:p>
            <a:pPr marL="61594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  try {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35"/>
              </a:spcBef>
            </a:pPr>
            <a:r>
              <a:rPr lang="en-US" spc="20" dirty="0">
                <a:latin typeface="Courier" charset="0"/>
                <a:cs typeface="Courier" charset="0"/>
              </a:rPr>
              <a:t>   for (int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=</a:t>
            </a:r>
            <a:r>
              <a:rPr lang="en-US" spc="-50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1;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 &lt;= REPETITIONS;</a:t>
            </a:r>
            <a:r>
              <a:rPr lang="en-US" spc="40" dirty="0">
                <a:latin typeface="Courier" charset="0"/>
                <a:cs typeface="Courier" charset="0"/>
              </a:rPr>
              <a:t> </a:t>
            </a:r>
            <a:r>
              <a:rPr lang="en-US" spc="20" dirty="0" err="1">
                <a:latin typeface="Courier" charset="0"/>
                <a:cs typeface="Courier" charset="0"/>
              </a:rPr>
              <a:t>i</a:t>
            </a:r>
            <a:r>
              <a:rPr lang="en-US" spc="20" dirty="0">
                <a:latin typeface="Courier" charset="0"/>
                <a:cs typeface="Courier" charset="0"/>
              </a:rPr>
              <a:t>++)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spc="20" dirty="0">
                <a:latin typeface="Courier" charset="0"/>
                <a:cs typeface="Courier" charset="0"/>
              </a:rPr>
              <a:t>{</a:t>
            </a:r>
            <a:endParaRPr lang="en-US" dirty="0">
              <a:latin typeface="Courier" charset="0"/>
              <a:cs typeface="Courier" charset="0"/>
            </a:endParaRPr>
          </a:p>
          <a:p>
            <a:pPr marL="538480">
              <a:lnSpc>
                <a:spcPct val="100000"/>
              </a:lnSpc>
              <a:spcBef>
                <a:spcPts val="10"/>
              </a:spcBef>
            </a:pPr>
            <a:r>
              <a:rPr lang="en-US" spc="20" dirty="0">
                <a:latin typeface="Comic Sans MS"/>
                <a:cs typeface="Comic Sans MS"/>
              </a:rPr>
              <a:t>       Do</a:t>
            </a:r>
            <a:r>
              <a:rPr lang="en-US" spc="-65" dirty="0">
                <a:latin typeface="Comic Sans MS"/>
                <a:cs typeface="Comic Sans MS"/>
              </a:rPr>
              <a:t> </a:t>
            </a:r>
            <a:r>
              <a:rPr lang="en-US" spc="15" dirty="0">
                <a:latin typeface="Comic Sans MS"/>
                <a:cs typeface="Comic Sans MS"/>
              </a:rPr>
              <a:t>work.</a:t>
            </a:r>
          </a:p>
          <a:p>
            <a:pPr marL="538480">
              <a:lnSpc>
                <a:spcPct val="100000"/>
              </a:lnSpc>
              <a:spcBef>
                <a:spcPts val="10"/>
              </a:spcBef>
            </a:pPr>
            <a:r>
              <a:rPr lang="en-US" spc="15" dirty="0">
                <a:latin typeface="Comic Sans MS"/>
                <a:cs typeface="Comic Sans MS"/>
              </a:rPr>
              <a:t>       Sleep.</a:t>
            </a:r>
          </a:p>
          <a:p>
            <a:pPr marL="538480">
              <a:lnSpc>
                <a:spcPct val="100000"/>
              </a:lnSpc>
              <a:spcBef>
                <a:spcPts val="10"/>
              </a:spcBef>
            </a:pPr>
            <a:r>
              <a:rPr lang="en-US" spc="15" dirty="0">
                <a:latin typeface="Comic Sans MS"/>
                <a:cs typeface="Comic Sans MS"/>
              </a:rPr>
              <a:t>   }</a:t>
            </a:r>
            <a:endParaRPr lang="en-US" dirty="0">
              <a:latin typeface="Comic Sans MS"/>
              <a:cs typeface="Comic Sans MS"/>
            </a:endParaRPr>
          </a:p>
          <a:p>
            <a:pPr marL="299720">
              <a:lnSpc>
                <a:spcPct val="100000"/>
              </a:lnSpc>
              <a:spcBef>
                <a:spcPts val="60"/>
              </a:spcBef>
            </a:pPr>
            <a:r>
              <a:rPr lang="en-US" spc="20" dirty="0">
                <a:latin typeface="Courier" charset="0"/>
                <a:cs typeface="Courier" charset="0"/>
              </a:rPr>
              <a:t>} catch (</a:t>
            </a:r>
            <a:r>
              <a:rPr lang="en-US" spc="20" dirty="0" err="1">
                <a:latin typeface="Courier" charset="0"/>
                <a:cs typeface="Courier" charset="0"/>
              </a:rPr>
              <a:t>InterruptedException</a:t>
            </a:r>
            <a:r>
              <a:rPr lang="en-US" spc="20" dirty="0">
                <a:latin typeface="Courier" charset="0"/>
                <a:cs typeface="Courier" charset="0"/>
              </a:rPr>
              <a:t> e) {</a:t>
            </a:r>
          </a:p>
          <a:p>
            <a:pPr marL="299720">
              <a:lnSpc>
                <a:spcPct val="100000"/>
              </a:lnSpc>
              <a:spcBef>
                <a:spcPts val="60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  <a:p>
            <a:pPr marL="299720">
              <a:lnSpc>
                <a:spcPct val="100000"/>
              </a:lnSpc>
              <a:spcBef>
                <a:spcPts val="10"/>
              </a:spcBef>
            </a:pPr>
            <a:r>
              <a:rPr lang="en-US" spc="15" dirty="0">
                <a:latin typeface="Comic Sans MS"/>
                <a:cs typeface="Comic Sans MS"/>
              </a:rPr>
              <a:t>Clean</a:t>
            </a:r>
            <a:r>
              <a:rPr lang="en-US" spc="-70" dirty="0">
                <a:latin typeface="Comic Sans MS"/>
                <a:cs typeface="Comic Sans MS"/>
              </a:rPr>
              <a:t> </a:t>
            </a:r>
            <a:r>
              <a:rPr lang="en-US" spc="15" dirty="0">
                <a:latin typeface="Comic Sans MS"/>
                <a:cs typeface="Comic Sans MS"/>
              </a:rPr>
              <a:t>up.</a:t>
            </a:r>
            <a:endParaRPr lang="en-US" dirty="0">
              <a:latin typeface="Comic Sans MS"/>
              <a:cs typeface="Comic Sans MS"/>
            </a:endParaRPr>
          </a:p>
          <a:p>
            <a:pPr marL="61594">
              <a:lnSpc>
                <a:spcPct val="100000"/>
              </a:lnSpc>
              <a:spcBef>
                <a:spcPts val="60"/>
              </a:spcBef>
            </a:pPr>
            <a:r>
              <a:rPr lang="en-US" spc="20" dirty="0">
                <a:latin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44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>
            <a:normAutofit/>
          </a:bodyPr>
          <a:lstStyle/>
          <a:p>
            <a:r>
              <a:rPr lang="en-US" sz="2800" dirty="0"/>
              <a:t>Use types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from </a:t>
            </a:r>
            <a:r>
              <a:rPr lang="en-US" sz="2800" dirty="0" err="1">
                <a:solidFill>
                  <a:schemeClr val="accent2"/>
                </a:solidFill>
              </a:rPr>
              <a:t>java.util.concurrent.atomic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1"/>
            <a:ext cx="4343400" cy="3706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473612"/>
            <a:ext cx="4834325" cy="4245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60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Thread-Safe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Use methods from the </a:t>
            </a:r>
            <a:r>
              <a:rPr lang="en-US" sz="2800" dirty="0">
                <a:solidFill>
                  <a:schemeClr val="accent4"/>
                </a:solidFill>
              </a:rPr>
              <a:t>Collections</a:t>
            </a:r>
            <a:r>
              <a:rPr lang="en-US" sz="2800" dirty="0"/>
              <a:t> class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48" y="2590800"/>
            <a:ext cx="6578600" cy="3568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890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Concurrency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producer/consumer pattern</a:t>
            </a:r>
          </a:p>
        </p:txBody>
      </p:sp>
    </p:spTree>
    <p:extLst>
      <p:ext uri="{BB962C8B-B14F-4D97-AF65-F5344CB8AC3E}">
        <p14:creationId xmlns:p14="http://schemas.microsoft.com/office/powerpoint/2010/main" val="1932148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 and consumers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467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producer/consumer pattern </a:t>
            </a:r>
            <a:r>
              <a:rPr lang="en-US" dirty="0"/>
              <a:t>is a well known solution for managing:</a:t>
            </a:r>
          </a:p>
          <a:p>
            <a:pPr lvl="1"/>
            <a:r>
              <a:rPr lang="en-US" dirty="0"/>
              <a:t>A queue of data</a:t>
            </a:r>
          </a:p>
          <a:p>
            <a:pPr lvl="1"/>
            <a:r>
              <a:rPr lang="en-US" dirty="0"/>
              <a:t>Producer threads generate data items on the blocking queue</a:t>
            </a:r>
          </a:p>
          <a:p>
            <a:pPr lvl="1"/>
            <a:r>
              <a:rPr lang="en-US" dirty="0"/>
              <a:t>Consumer threads remove data items from the blocking queue (for processing)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5638800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6096000"/>
            <a:ext cx="16143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38200" y="4877994"/>
            <a:ext cx="2385514" cy="1443013"/>
            <a:chOff x="838200" y="4420794"/>
            <a:chExt cx="2385514" cy="1443013"/>
          </a:xfrm>
        </p:grpSpPr>
        <p:sp>
          <p:nvSpPr>
            <p:cNvPr id="6" name="Flowchart: Process 5"/>
            <p:cNvSpPr/>
            <p:nvPr/>
          </p:nvSpPr>
          <p:spPr>
            <a:xfrm>
              <a:off x="838200" y="4648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1143000" y="5029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524000" y="5406607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05963" y="4855701"/>
              <a:ext cx="1406178" cy="269549"/>
            </a:xfrm>
            <a:custGeom>
              <a:avLst/>
              <a:gdLst>
                <a:gd name="connsiteX0" fmla="*/ 0 w 1406178"/>
                <a:gd name="connsiteY0" fmla="*/ 23660 h 269549"/>
                <a:gd name="connsiteX1" fmla="*/ 929768 w 1406178"/>
                <a:gd name="connsiteY1" fmla="*/ 23660 h 269549"/>
                <a:gd name="connsiteX2" fmla="*/ 1406178 w 1406178"/>
                <a:gd name="connsiteY2" fmla="*/ 269549 h 26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178" h="269549">
                  <a:moveTo>
                    <a:pt x="0" y="23660"/>
                  </a:moveTo>
                  <a:cubicBezTo>
                    <a:pt x="347702" y="3169"/>
                    <a:pt x="695405" y="-17322"/>
                    <a:pt x="929768" y="23660"/>
                  </a:cubicBezTo>
                  <a:cubicBezTo>
                    <a:pt x="1164131" y="64642"/>
                    <a:pt x="1285154" y="167095"/>
                    <a:pt x="1406178" y="2695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>
              <a:off x="19050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2312894" y="5593976"/>
              <a:ext cx="691563" cy="120845"/>
            </a:xfrm>
            <a:custGeom>
              <a:avLst/>
              <a:gdLst>
                <a:gd name="connsiteX0" fmla="*/ 0 w 691563"/>
                <a:gd name="connsiteY0" fmla="*/ 92209 h 120845"/>
                <a:gd name="connsiteX1" fmla="*/ 499462 w 691563"/>
                <a:gd name="connsiteY1" fmla="*/ 115261 h 120845"/>
                <a:gd name="connsiteX2" fmla="*/ 691563 w 691563"/>
                <a:gd name="connsiteY2" fmla="*/ 0 h 12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563" h="120845">
                  <a:moveTo>
                    <a:pt x="0" y="92209"/>
                  </a:moveTo>
                  <a:cubicBezTo>
                    <a:pt x="192101" y="111419"/>
                    <a:pt x="384202" y="130629"/>
                    <a:pt x="499462" y="115261"/>
                  </a:cubicBezTo>
                  <a:cubicBezTo>
                    <a:pt x="614722" y="99893"/>
                    <a:pt x="653142" y="49946"/>
                    <a:pt x="69156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6714" y="4420794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Create items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03855" y="4798358"/>
            <a:ext cx="2901945" cy="1446449"/>
            <a:chOff x="5403855" y="4341158"/>
            <a:chExt cx="2901945" cy="1446449"/>
          </a:xfrm>
        </p:grpSpPr>
        <p:sp>
          <p:nvSpPr>
            <p:cNvPr id="9" name="Flowchart: Process 8"/>
            <p:cNvSpPr/>
            <p:nvPr/>
          </p:nvSpPr>
          <p:spPr>
            <a:xfrm>
              <a:off x="6781800" y="4572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Consumer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7086600" y="4953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Consumer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7467600" y="5330407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Consumer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16383" y="4759348"/>
              <a:ext cx="560935" cy="419691"/>
            </a:xfrm>
            <a:custGeom>
              <a:avLst/>
              <a:gdLst>
                <a:gd name="connsiteX0" fmla="*/ 0 w 560935"/>
                <a:gd name="connsiteY0" fmla="*/ 419691 h 419691"/>
                <a:gd name="connsiteX1" fmla="*/ 222837 w 560935"/>
                <a:gd name="connsiteY1" fmla="*/ 50857 h 419691"/>
                <a:gd name="connsiteX2" fmla="*/ 560935 w 560935"/>
                <a:gd name="connsiteY2" fmla="*/ 12437 h 4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935" h="419691">
                  <a:moveTo>
                    <a:pt x="0" y="419691"/>
                  </a:moveTo>
                  <a:cubicBezTo>
                    <a:pt x="64674" y="269212"/>
                    <a:pt x="129348" y="118733"/>
                    <a:pt x="222837" y="50857"/>
                  </a:cubicBezTo>
                  <a:cubicBezTo>
                    <a:pt x="316326" y="-17019"/>
                    <a:pt x="438630" y="-2291"/>
                    <a:pt x="560935" y="12437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43918" y="5266124"/>
              <a:ext cx="842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6239435" y="5440296"/>
              <a:ext cx="1221762" cy="271274"/>
            </a:xfrm>
            <a:custGeom>
              <a:avLst/>
              <a:gdLst>
                <a:gd name="connsiteX0" fmla="*/ 0 w 1221762"/>
                <a:gd name="connsiteY0" fmla="*/ 0 h 271274"/>
                <a:gd name="connsiteX1" fmla="*/ 614723 w 1221762"/>
                <a:gd name="connsiteY1" fmla="*/ 261257 h 271274"/>
                <a:gd name="connsiteX2" fmla="*/ 1221762 w 1221762"/>
                <a:gd name="connsiteY2" fmla="*/ 192101 h 27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762" h="271274">
                  <a:moveTo>
                    <a:pt x="0" y="0"/>
                  </a:moveTo>
                  <a:cubicBezTo>
                    <a:pt x="205548" y="114620"/>
                    <a:pt x="411096" y="229240"/>
                    <a:pt x="614723" y="261257"/>
                  </a:cubicBezTo>
                  <a:cubicBezTo>
                    <a:pt x="818350" y="293274"/>
                    <a:pt x="1020056" y="242687"/>
                    <a:pt x="1221762" y="19210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03855" y="4341158"/>
              <a:ext cx="123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Process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999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60481" y="3647995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7200" y="4130896"/>
            <a:ext cx="16143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6881" y="2871462"/>
            <a:ext cx="2399595" cy="1458740"/>
            <a:chOff x="838200" y="4405067"/>
            <a:chExt cx="2399595" cy="1458740"/>
          </a:xfrm>
        </p:grpSpPr>
        <p:sp>
          <p:nvSpPr>
            <p:cNvPr id="7" name="Flowchart: Process 6"/>
            <p:cNvSpPr/>
            <p:nvPr/>
          </p:nvSpPr>
          <p:spPr>
            <a:xfrm>
              <a:off x="838200" y="4648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143000" y="5029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524000" y="5406607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605963" y="4855701"/>
              <a:ext cx="1406178" cy="269549"/>
            </a:xfrm>
            <a:custGeom>
              <a:avLst/>
              <a:gdLst>
                <a:gd name="connsiteX0" fmla="*/ 0 w 1406178"/>
                <a:gd name="connsiteY0" fmla="*/ 23660 h 269549"/>
                <a:gd name="connsiteX1" fmla="*/ 929768 w 1406178"/>
                <a:gd name="connsiteY1" fmla="*/ 23660 h 269549"/>
                <a:gd name="connsiteX2" fmla="*/ 1406178 w 1406178"/>
                <a:gd name="connsiteY2" fmla="*/ 269549 h 26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178" h="269549">
                  <a:moveTo>
                    <a:pt x="0" y="23660"/>
                  </a:moveTo>
                  <a:cubicBezTo>
                    <a:pt x="347702" y="3169"/>
                    <a:pt x="695405" y="-17322"/>
                    <a:pt x="929768" y="23660"/>
                  </a:cubicBezTo>
                  <a:cubicBezTo>
                    <a:pt x="1164131" y="64642"/>
                    <a:pt x="1285154" y="167095"/>
                    <a:pt x="1406178" y="2695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19050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312894" y="5593976"/>
              <a:ext cx="691563" cy="120845"/>
            </a:xfrm>
            <a:custGeom>
              <a:avLst/>
              <a:gdLst>
                <a:gd name="connsiteX0" fmla="*/ 0 w 691563"/>
                <a:gd name="connsiteY0" fmla="*/ 92209 h 120845"/>
                <a:gd name="connsiteX1" fmla="*/ 499462 w 691563"/>
                <a:gd name="connsiteY1" fmla="*/ 115261 h 120845"/>
                <a:gd name="connsiteX2" fmla="*/ 691563 w 691563"/>
                <a:gd name="connsiteY2" fmla="*/ 0 h 12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563" h="120845">
                  <a:moveTo>
                    <a:pt x="0" y="92209"/>
                  </a:moveTo>
                  <a:cubicBezTo>
                    <a:pt x="192101" y="111419"/>
                    <a:pt x="384202" y="130629"/>
                    <a:pt x="499462" y="115261"/>
                  </a:cubicBezTo>
                  <a:cubicBezTo>
                    <a:pt x="614722" y="99893"/>
                    <a:pt x="653142" y="49946"/>
                    <a:pt x="69156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8810" y="4405067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Place orders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18816" y="4953000"/>
            <a:ext cx="211904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Register customer</a:t>
            </a:r>
          </a:p>
          <a:p>
            <a:pPr marL="342900" indent="-342900">
              <a:buAutoNum type="arabicPeriod"/>
            </a:pPr>
            <a:r>
              <a:rPr lang="en-US" dirty="0"/>
              <a:t>Add line items</a:t>
            </a:r>
          </a:p>
          <a:p>
            <a:pPr marL="342900" indent="-342900">
              <a:buAutoNum type="arabicPeriod"/>
            </a:pPr>
            <a:r>
              <a:rPr lang="en-US" dirty="0"/>
              <a:t>Verify addresses</a:t>
            </a:r>
          </a:p>
          <a:p>
            <a:pPr marL="342900" indent="-342900">
              <a:buAutoNum type="arabicPeriod"/>
            </a:pPr>
            <a:r>
              <a:rPr lang="en-US" dirty="0"/>
              <a:t>Verify funds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18816" y="4330202"/>
            <a:ext cx="793865" cy="6227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4681" y="4315562"/>
            <a:ext cx="563177" cy="6374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3810000" y="3718912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1" name="Cloud 20"/>
          <p:cNvSpPr/>
          <p:nvPr/>
        </p:nvSpPr>
        <p:spPr>
          <a:xfrm>
            <a:off x="4495800" y="3718912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2" name="Cloud 21"/>
          <p:cNvSpPr/>
          <p:nvPr/>
        </p:nvSpPr>
        <p:spPr>
          <a:xfrm>
            <a:off x="5162522" y="3731558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3" name="Cloud Callout 22"/>
          <p:cNvSpPr/>
          <p:nvPr/>
        </p:nvSpPr>
        <p:spPr>
          <a:xfrm>
            <a:off x="5467322" y="1828800"/>
            <a:ext cx="1466878" cy="99060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 threads insert data into queue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7285104" y="2590801"/>
            <a:ext cx="1600200" cy="1739402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Blocking queue causes producer thread to block when queue is full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5273940" y="4836544"/>
            <a:ext cx="2000278" cy="1600200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Blocking queue allows you to safely hand data from thread to thread</a:t>
            </a:r>
          </a:p>
        </p:txBody>
      </p:sp>
    </p:spTree>
    <p:extLst>
      <p:ext uri="{BB962C8B-B14F-4D97-AF65-F5344CB8AC3E}">
        <p14:creationId xmlns:p14="http://schemas.microsoft.com/office/powerpoint/2010/main" val="411145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12141" y="3821668"/>
          <a:ext cx="327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2741" y="4278868"/>
            <a:ext cx="15502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BlockingQueue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8541" y="3099131"/>
            <a:ext cx="2336261" cy="1404744"/>
            <a:chOff x="838200" y="4459063"/>
            <a:chExt cx="2336261" cy="1404744"/>
          </a:xfrm>
        </p:grpSpPr>
        <p:sp>
          <p:nvSpPr>
            <p:cNvPr id="7" name="Flowchart: Process 6"/>
            <p:cNvSpPr/>
            <p:nvPr/>
          </p:nvSpPr>
          <p:spPr>
            <a:xfrm>
              <a:off x="838200" y="4648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143000" y="5029200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1524000" y="5406607"/>
              <a:ext cx="7620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605963" y="4855701"/>
              <a:ext cx="1406178" cy="269549"/>
            </a:xfrm>
            <a:custGeom>
              <a:avLst/>
              <a:gdLst>
                <a:gd name="connsiteX0" fmla="*/ 0 w 1406178"/>
                <a:gd name="connsiteY0" fmla="*/ 23660 h 269549"/>
                <a:gd name="connsiteX1" fmla="*/ 929768 w 1406178"/>
                <a:gd name="connsiteY1" fmla="*/ 23660 h 269549"/>
                <a:gd name="connsiteX2" fmla="*/ 1406178 w 1406178"/>
                <a:gd name="connsiteY2" fmla="*/ 269549 h 26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178" h="269549">
                  <a:moveTo>
                    <a:pt x="0" y="23660"/>
                  </a:moveTo>
                  <a:cubicBezTo>
                    <a:pt x="347702" y="3169"/>
                    <a:pt x="695405" y="-17322"/>
                    <a:pt x="929768" y="23660"/>
                  </a:cubicBezTo>
                  <a:cubicBezTo>
                    <a:pt x="1164131" y="64642"/>
                    <a:pt x="1285154" y="167095"/>
                    <a:pt x="1406178" y="2695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3"/>
            </p:cNvCxnSpPr>
            <p:nvPr/>
          </p:nvCxnSpPr>
          <p:spPr>
            <a:xfrm>
              <a:off x="19050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312894" y="5593976"/>
              <a:ext cx="691563" cy="120845"/>
            </a:xfrm>
            <a:custGeom>
              <a:avLst/>
              <a:gdLst>
                <a:gd name="connsiteX0" fmla="*/ 0 w 691563"/>
                <a:gd name="connsiteY0" fmla="*/ 92209 h 120845"/>
                <a:gd name="connsiteX1" fmla="*/ 499462 w 691563"/>
                <a:gd name="connsiteY1" fmla="*/ 115261 h 120845"/>
                <a:gd name="connsiteX2" fmla="*/ 691563 w 691563"/>
                <a:gd name="connsiteY2" fmla="*/ 0 h 12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563" h="120845">
                  <a:moveTo>
                    <a:pt x="0" y="92209"/>
                  </a:moveTo>
                  <a:cubicBezTo>
                    <a:pt x="192101" y="111419"/>
                    <a:pt x="384202" y="130629"/>
                    <a:pt x="499462" y="115261"/>
                  </a:cubicBezTo>
                  <a:cubicBezTo>
                    <a:pt x="614722" y="99893"/>
                    <a:pt x="653142" y="49946"/>
                    <a:pt x="691563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65476" y="4459063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Place orders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26282" y="2886691"/>
            <a:ext cx="2819859" cy="1540984"/>
            <a:chOff x="5485941" y="4246623"/>
            <a:chExt cx="2819859" cy="1540984"/>
          </a:xfrm>
        </p:grpSpPr>
        <p:sp>
          <p:nvSpPr>
            <p:cNvPr id="15" name="Flowchart: Process 14"/>
            <p:cNvSpPr/>
            <p:nvPr/>
          </p:nvSpPr>
          <p:spPr>
            <a:xfrm>
              <a:off x="6781800" y="4572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Consumer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7086600" y="4953000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Consumer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7467600" y="5330407"/>
              <a:ext cx="838200" cy="457200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Consumer</a:t>
              </a:r>
            </a:p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16383" y="4759348"/>
              <a:ext cx="560935" cy="419691"/>
            </a:xfrm>
            <a:custGeom>
              <a:avLst/>
              <a:gdLst>
                <a:gd name="connsiteX0" fmla="*/ 0 w 560935"/>
                <a:gd name="connsiteY0" fmla="*/ 419691 h 419691"/>
                <a:gd name="connsiteX1" fmla="*/ 222837 w 560935"/>
                <a:gd name="connsiteY1" fmla="*/ 50857 h 419691"/>
                <a:gd name="connsiteX2" fmla="*/ 560935 w 560935"/>
                <a:gd name="connsiteY2" fmla="*/ 12437 h 4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935" h="419691">
                  <a:moveTo>
                    <a:pt x="0" y="419691"/>
                  </a:moveTo>
                  <a:cubicBezTo>
                    <a:pt x="64674" y="269212"/>
                    <a:pt x="129348" y="118733"/>
                    <a:pt x="222837" y="50857"/>
                  </a:cubicBezTo>
                  <a:cubicBezTo>
                    <a:pt x="316326" y="-17019"/>
                    <a:pt x="438630" y="-2291"/>
                    <a:pt x="560935" y="12437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243918" y="5266124"/>
              <a:ext cx="842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6239435" y="5440296"/>
              <a:ext cx="1221762" cy="271274"/>
            </a:xfrm>
            <a:custGeom>
              <a:avLst/>
              <a:gdLst>
                <a:gd name="connsiteX0" fmla="*/ 0 w 1221762"/>
                <a:gd name="connsiteY0" fmla="*/ 0 h 271274"/>
                <a:gd name="connsiteX1" fmla="*/ 614723 w 1221762"/>
                <a:gd name="connsiteY1" fmla="*/ 261257 h 271274"/>
                <a:gd name="connsiteX2" fmla="*/ 1221762 w 1221762"/>
                <a:gd name="connsiteY2" fmla="*/ 192101 h 27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762" h="271274">
                  <a:moveTo>
                    <a:pt x="0" y="0"/>
                  </a:moveTo>
                  <a:cubicBezTo>
                    <a:pt x="205548" y="114620"/>
                    <a:pt x="411096" y="229240"/>
                    <a:pt x="614723" y="261257"/>
                  </a:cubicBezTo>
                  <a:cubicBezTo>
                    <a:pt x="818350" y="293274"/>
                    <a:pt x="1020056" y="242687"/>
                    <a:pt x="1221762" y="19210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5941" y="4246623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Fulfill orders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745283" y="4975556"/>
            <a:ext cx="211904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Notify customer</a:t>
            </a:r>
          </a:p>
          <a:p>
            <a:pPr marL="342900" indent="-342900">
              <a:buAutoNum type="arabicPeriod"/>
            </a:pPr>
            <a:r>
              <a:rPr lang="en-US" dirty="0"/>
              <a:t>Generate receipt</a:t>
            </a:r>
          </a:p>
          <a:p>
            <a:pPr marL="342900" indent="-342900">
              <a:buAutoNum type="arabicPeriod"/>
            </a:pPr>
            <a:r>
              <a:rPr lang="en-US" dirty="0"/>
              <a:t>Box items</a:t>
            </a:r>
          </a:p>
          <a:p>
            <a:pPr marL="342900" indent="-342900">
              <a:buAutoNum type="arabicPeriod"/>
            </a:pPr>
            <a:r>
              <a:rPr lang="en-US" dirty="0"/>
              <a:t>Ship items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745284" y="4427675"/>
            <a:ext cx="762657" cy="547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46141" y="4427675"/>
            <a:ext cx="518184" cy="5478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3200400" y="3889365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2" name="Cloud 31"/>
          <p:cNvSpPr/>
          <p:nvPr/>
        </p:nvSpPr>
        <p:spPr>
          <a:xfrm>
            <a:off x="3810000" y="3878159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33" name="Cloud 32"/>
          <p:cNvSpPr/>
          <p:nvPr/>
        </p:nvSpPr>
        <p:spPr>
          <a:xfrm>
            <a:off x="4507733" y="3889365"/>
            <a:ext cx="304800" cy="23212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8F3B3AA7-F98E-1B40-BB5E-9402AD404429}"/>
              </a:ext>
            </a:extLst>
          </p:cNvPr>
          <p:cNvSpPr/>
          <p:nvPr/>
        </p:nvSpPr>
        <p:spPr>
          <a:xfrm>
            <a:off x="6510744" y="390721"/>
            <a:ext cx="2299193" cy="2082313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Blocking queue causes consumer thread to block when queue is empty</a:t>
            </a:r>
          </a:p>
        </p:txBody>
      </p:sp>
      <p:sp>
        <p:nvSpPr>
          <p:cNvPr id="28" name="Cloud Callout 27">
            <a:extLst>
              <a:ext uri="{FF2B5EF4-FFF2-40B4-BE49-F238E27FC236}">
                <a16:creationId xmlns:a16="http://schemas.microsoft.com/office/drawing/2014/main" id="{E8B6E590-F285-704B-B32F-9EFA73D7E478}"/>
              </a:ext>
            </a:extLst>
          </p:cNvPr>
          <p:cNvSpPr/>
          <p:nvPr/>
        </p:nvSpPr>
        <p:spPr>
          <a:xfrm>
            <a:off x="4821863" y="5115802"/>
            <a:ext cx="1466878" cy="1276972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threads remove data from queue</a:t>
            </a:r>
          </a:p>
        </p:txBody>
      </p:sp>
    </p:spTree>
    <p:extLst>
      <p:ext uri="{BB962C8B-B14F-4D97-AF65-F5344CB8AC3E}">
        <p14:creationId xmlns:p14="http://schemas.microsoft.com/office/powerpoint/2010/main" val="188947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Queues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19600"/>
          </a:xfrm>
        </p:spPr>
        <p:txBody>
          <a:bodyPr>
            <a:normAutofit/>
          </a:bodyPr>
          <a:lstStyle/>
          <a:p>
            <a:r>
              <a:rPr lang="en-US" sz="2800" dirty="0"/>
              <a:t>A blocking queue causes a thread to block when you try to add an element when the queue is currently full or to remove an element when the queue is empty.</a:t>
            </a:r>
          </a:p>
          <a:p>
            <a:r>
              <a:rPr lang="en-US" sz="2800" dirty="0"/>
              <a:t>Blocking queues are often used when implementing a Producer Consumer Design Pattern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0306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Queue Interface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245661-8FA7-2042-BFA1-562E8DD475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8689975" cy="4419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6694A-FC6B-8C48-BCF6-7F911861444A}"/>
              </a:ext>
            </a:extLst>
          </p:cNvPr>
          <p:cNvSpPr txBox="1"/>
          <p:nvPr/>
        </p:nvSpPr>
        <p:spPr>
          <a:xfrm>
            <a:off x="381000" y="62600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12-1: Core Java by Cay </a:t>
            </a:r>
            <a:r>
              <a:rPr lang="en-US" dirty="0" err="1"/>
              <a:t>Horstmann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24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Blocking Queue Class Implementations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74F0-BD93-734C-84E1-465ABA3D70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300" y="16764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java.util.concurrent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package offers a few classes which implement the </a:t>
            </a:r>
            <a:r>
              <a:rPr lang="en-US" dirty="0" err="1"/>
              <a:t>BlockingQueue</a:t>
            </a:r>
            <a:r>
              <a:rPr lang="en-US" dirty="0"/>
              <a:t> Interface</a:t>
            </a:r>
          </a:p>
          <a:p>
            <a:pPr marL="32004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LinkedBlockingQueue</a:t>
            </a:r>
            <a:r>
              <a:rPr lang="en-US" dirty="0"/>
              <a:t> – has no upper bound on it’s capacity</a:t>
            </a:r>
          </a:p>
          <a:p>
            <a:pPr marL="32004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ArrayBlockingQueue</a:t>
            </a:r>
            <a:r>
              <a:rPr lang="en-US" dirty="0"/>
              <a:t> – is constructed with a given capacity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30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Queue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F15C5-7B57-6847-ACF0-9B5E7B3A43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3" y="1676400"/>
            <a:ext cx="8051353" cy="4495800"/>
          </a:xfrm>
        </p:spPr>
      </p:pic>
    </p:spTree>
    <p:extLst>
      <p:ext uri="{BB962C8B-B14F-4D97-AF65-F5344CB8AC3E}">
        <p14:creationId xmlns:p14="http://schemas.microsoft.com/office/powerpoint/2010/main" val="310436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2400" spc="15" dirty="0">
                <a:latin typeface="Arial"/>
                <a:cs typeface="Arial"/>
              </a:rPr>
              <a:t>Java does </a:t>
            </a:r>
            <a:r>
              <a:rPr lang="en-US" sz="2400" spc="10" dirty="0">
                <a:latin typeface="Arial"/>
                <a:cs typeface="Arial"/>
              </a:rPr>
              <a:t>not force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thread to terminate </a:t>
            </a:r>
            <a:r>
              <a:rPr lang="en-US" sz="2400" spc="15" dirty="0">
                <a:latin typeface="Arial"/>
                <a:cs typeface="Arial"/>
              </a:rPr>
              <a:t>when </a:t>
            </a:r>
            <a:r>
              <a:rPr lang="en-US" sz="2400" spc="5" dirty="0">
                <a:latin typeface="Arial"/>
                <a:cs typeface="Arial"/>
              </a:rPr>
              <a:t>it </a:t>
            </a:r>
            <a:r>
              <a:rPr lang="en-US" sz="2400" spc="10" dirty="0">
                <a:latin typeface="Arial"/>
                <a:cs typeface="Arial"/>
              </a:rPr>
              <a:t>is  interrupted </a:t>
            </a: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r>
              <a:rPr lang="en-US" sz="2400" spc="5" dirty="0">
                <a:latin typeface="Arial"/>
                <a:cs typeface="Arial"/>
              </a:rPr>
              <a:t>It </a:t>
            </a:r>
            <a:r>
              <a:rPr lang="en-US" sz="2400" spc="10" dirty="0">
                <a:latin typeface="Arial"/>
                <a:cs typeface="Arial"/>
              </a:rPr>
              <a:t>is entirely </a:t>
            </a:r>
            <a:r>
              <a:rPr lang="en-US" sz="2400" spc="15" dirty="0">
                <a:latin typeface="Arial"/>
                <a:cs typeface="Arial"/>
              </a:rPr>
              <a:t>up </a:t>
            </a:r>
            <a:r>
              <a:rPr lang="en-US" sz="2400" spc="10" dirty="0">
                <a:latin typeface="Arial"/>
                <a:cs typeface="Arial"/>
              </a:rPr>
              <a:t>to the thread </a:t>
            </a:r>
            <a:r>
              <a:rPr lang="en-US" sz="2400" spc="15" dirty="0">
                <a:latin typeface="Arial"/>
                <a:cs typeface="Arial"/>
              </a:rPr>
              <a:t>what </a:t>
            </a:r>
            <a:r>
              <a:rPr lang="en-US" sz="2400" spc="5" dirty="0">
                <a:latin typeface="Arial"/>
                <a:cs typeface="Arial"/>
              </a:rPr>
              <a:t>it </a:t>
            </a:r>
            <a:r>
              <a:rPr lang="en-US" sz="2400" spc="15" dirty="0">
                <a:latin typeface="Arial"/>
                <a:cs typeface="Arial"/>
              </a:rPr>
              <a:t>does when </a:t>
            </a:r>
            <a:r>
              <a:rPr lang="en-US" sz="2400" spc="5" dirty="0">
                <a:latin typeface="Arial"/>
                <a:cs typeface="Arial"/>
              </a:rPr>
              <a:t>it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is  interrupted.</a:t>
            </a: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r>
              <a:rPr lang="en-US" sz="2400" spc="10" dirty="0">
                <a:latin typeface="Arial"/>
                <a:cs typeface="Arial"/>
              </a:rPr>
              <a:t>Interrupting is </a:t>
            </a:r>
            <a:r>
              <a:rPr lang="en-US" sz="2400" spc="15" dirty="0">
                <a:latin typeface="Arial"/>
                <a:cs typeface="Arial"/>
              </a:rPr>
              <a:t>a </a:t>
            </a:r>
            <a:r>
              <a:rPr lang="en-US" sz="2400" spc="10" dirty="0">
                <a:latin typeface="Arial"/>
                <a:cs typeface="Arial"/>
              </a:rPr>
              <a:t>general </a:t>
            </a:r>
            <a:r>
              <a:rPr lang="en-US" sz="2400" spc="15" dirty="0">
                <a:latin typeface="Arial"/>
                <a:cs typeface="Arial"/>
              </a:rPr>
              <a:t>mechanism </a:t>
            </a:r>
            <a:r>
              <a:rPr lang="en-US" sz="2400" spc="10" dirty="0">
                <a:latin typeface="Arial"/>
                <a:cs typeface="Arial"/>
              </a:rPr>
              <a:t>for getting the  thread’s</a:t>
            </a:r>
            <a:r>
              <a:rPr lang="en-US" sz="2400" spc="-45" dirty="0">
                <a:latin typeface="Arial"/>
                <a:cs typeface="Arial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attention.</a:t>
            </a: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endParaRPr lang="en-US" sz="2400" spc="10" dirty="0">
              <a:latin typeface="Arial"/>
              <a:cs typeface="Arial"/>
            </a:endParaRPr>
          </a:p>
          <a:p>
            <a:pPr marL="0" marR="5080" indent="0">
              <a:lnSpc>
                <a:spcPct val="128699"/>
              </a:lnSpc>
              <a:buNone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87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lnSpcReduction="10000"/>
          </a:bodyPr>
          <a:lstStyle/>
          <a:p>
            <a:r>
              <a:rPr lang="en-US" sz="2400" spc="15" dirty="0">
                <a:latin typeface="Arial"/>
                <a:cs typeface="Arial"/>
              </a:rPr>
              <a:t>When threads share data, then can conflict with each other causing </a:t>
            </a:r>
            <a:r>
              <a:rPr lang="en-US" sz="2400" spc="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unpredictability, lost updates, corrupted data</a:t>
            </a:r>
            <a:endParaRPr lang="en-US" sz="2400" spc="1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r>
              <a:rPr lang="en-US" sz="2400" spc="5" dirty="0">
                <a:latin typeface="Arial"/>
                <a:cs typeface="Arial"/>
              </a:rPr>
              <a:t>We will take a look at two examples:</a:t>
            </a: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r>
              <a:rPr lang="en-US" sz="2400" spc="5" dirty="0">
                <a:latin typeface="Arial"/>
                <a:cs typeface="Arial"/>
              </a:rPr>
              <a:t>A very simple program where multiple threads share an integer counter, all threads increment the same counter (</a:t>
            </a:r>
            <a:r>
              <a:rPr lang="en-US" sz="2400" spc="5" dirty="0" err="1">
                <a:latin typeface="Arial"/>
                <a:cs typeface="Arial"/>
              </a:rPr>
              <a:t>sharedcounter.zip</a:t>
            </a:r>
            <a:r>
              <a:rPr lang="en-US" sz="2400" spc="5" dirty="0">
                <a:latin typeface="Arial"/>
                <a:cs typeface="Arial"/>
              </a:rPr>
              <a:t>)</a:t>
            </a: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r>
              <a:rPr lang="en-US" sz="2400" spc="10" dirty="0">
                <a:latin typeface="Arial"/>
                <a:cs typeface="Arial"/>
              </a:rPr>
              <a:t>A more real world example where multiple threads manipulate a bank account. We will see two sets of threads (</a:t>
            </a:r>
            <a:r>
              <a:rPr lang="en-US" sz="2400" spc="10" dirty="0" err="1">
                <a:latin typeface="Arial"/>
                <a:cs typeface="Arial"/>
              </a:rPr>
              <a:t>sharedaccount.zip</a:t>
            </a:r>
            <a:r>
              <a:rPr lang="en-US" sz="2400" spc="10" dirty="0">
                <a:latin typeface="Arial"/>
                <a:cs typeface="Arial"/>
              </a:rPr>
              <a:t>)</a:t>
            </a:r>
          </a:p>
          <a:p>
            <a:pPr marL="607060" marR="66040" lvl="2">
              <a:lnSpc>
                <a:spcPct val="117400"/>
              </a:lnSpc>
              <a:spcBef>
                <a:spcPts val="385"/>
              </a:spcBef>
            </a:pPr>
            <a:r>
              <a:rPr lang="en-US" sz="1800" spc="10" dirty="0">
                <a:latin typeface="Arial"/>
                <a:cs typeface="Arial"/>
              </a:rPr>
              <a:t>Each thread in the first set repeatedly deposits $100</a:t>
            </a:r>
          </a:p>
          <a:p>
            <a:pPr marL="607060" marR="66040" lvl="2">
              <a:lnSpc>
                <a:spcPct val="117400"/>
              </a:lnSpc>
              <a:spcBef>
                <a:spcPts val="385"/>
              </a:spcBef>
            </a:pPr>
            <a:r>
              <a:rPr lang="en-US" sz="1800" spc="10" dirty="0">
                <a:latin typeface="Arial"/>
                <a:cs typeface="Arial"/>
              </a:rPr>
              <a:t>Each thread in the second set repeatedly withdraws $100</a:t>
            </a:r>
          </a:p>
          <a:p>
            <a:pPr marL="0" marR="66040" indent="0">
              <a:lnSpc>
                <a:spcPct val="117400"/>
              </a:lnSpc>
              <a:spcBef>
                <a:spcPts val="385"/>
              </a:spcBef>
              <a:buNone/>
            </a:pPr>
            <a:endParaRPr lang="en-US" sz="2400" spc="10" dirty="0">
              <a:latin typeface="Arial"/>
              <a:cs typeface="Arial"/>
            </a:endParaRP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endParaRPr lang="en-US" sz="2400" spc="10" dirty="0">
              <a:latin typeface="Arial"/>
              <a:cs typeface="Arial"/>
            </a:endParaRPr>
          </a:p>
          <a:p>
            <a:pPr marL="12700" marR="66040">
              <a:lnSpc>
                <a:spcPct val="117400"/>
              </a:lnSpc>
              <a:spcBef>
                <a:spcPts val="385"/>
              </a:spcBef>
            </a:pPr>
            <a:endParaRPr lang="en-US" sz="2400" spc="10" dirty="0">
              <a:latin typeface="Arial"/>
              <a:cs typeface="Arial"/>
            </a:endParaRPr>
          </a:p>
          <a:p>
            <a:pPr marL="0" marR="5080" indent="0">
              <a:lnSpc>
                <a:spcPct val="128699"/>
              </a:lnSpc>
              <a:buNone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47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Unlike processes, threads share a single memory space</a:t>
            </a:r>
          </a:p>
          <a:p>
            <a:r>
              <a:rPr lang="en-US" sz="2400" dirty="0"/>
              <a:t>Any interaction with shared memory can result in: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unpredictability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corrupted data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lost updates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6201676"/>
            <a:ext cx="13982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Shared</a:t>
            </a:r>
            <a:r>
              <a:rPr lang="en-US" dirty="0"/>
              <a:t> </a:t>
            </a:r>
            <a:r>
              <a:rPr lang="en-US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77369" y="6376722"/>
            <a:ext cx="10571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65665-3496-EA4C-B11D-C74861AB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8" y="2791390"/>
            <a:ext cx="3403600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3E7AD0-B909-4543-99BF-DFA221E75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64" y="2858822"/>
            <a:ext cx="476885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regions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819400"/>
            <a:ext cx="762000" cy="246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858000" y="6136493"/>
            <a:ext cx="1676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Expected result?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C94B2-8EDE-094B-BC4F-D44C1B708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676400"/>
            <a:ext cx="635635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3478</TotalTime>
  <Words>3064</Words>
  <Application>Microsoft Macintosh PowerPoint</Application>
  <PresentationFormat>On-screen Show (4:3)</PresentationFormat>
  <Paragraphs>529</Paragraphs>
  <Slides>59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Comic Sans MS</vt:lpstr>
      <vt:lpstr>Consolas</vt:lpstr>
      <vt:lpstr>Courier</vt:lpstr>
      <vt:lpstr>Courier New</vt:lpstr>
      <vt:lpstr>Tw Cen MT</vt:lpstr>
      <vt:lpstr>Wingdings</vt:lpstr>
      <vt:lpstr>Wingdings 2</vt:lpstr>
      <vt:lpstr>Median</vt:lpstr>
      <vt:lpstr>Concurrency PART 2</vt:lpstr>
      <vt:lpstr>Thread Scheduler</vt:lpstr>
      <vt:lpstr>Terminating Threads</vt:lpstr>
      <vt:lpstr>Terminating Threads</vt:lpstr>
      <vt:lpstr>Terminating Threads</vt:lpstr>
      <vt:lpstr>Terminating Threads</vt:lpstr>
      <vt:lpstr>Race Conditions</vt:lpstr>
      <vt:lpstr>Shared data regions</vt:lpstr>
      <vt:lpstr>Shared data regions</vt:lpstr>
      <vt:lpstr>Lost updates</vt:lpstr>
      <vt:lpstr>Lost updates</vt:lpstr>
      <vt:lpstr>Scenario</vt:lpstr>
      <vt:lpstr>Scenario</vt:lpstr>
      <vt:lpstr>Scenario</vt:lpstr>
      <vt:lpstr>BankAccount Example</vt:lpstr>
      <vt:lpstr>BankAccount Example</vt:lpstr>
      <vt:lpstr>BankAccount Example</vt:lpstr>
      <vt:lpstr>BankAccount Example</vt:lpstr>
      <vt:lpstr>BankAccount Example</vt:lpstr>
      <vt:lpstr>Scenario</vt:lpstr>
      <vt:lpstr>Synchronizing Access</vt:lpstr>
      <vt:lpstr>Synchronizing Access</vt:lpstr>
      <vt:lpstr>Synchronizing Access</vt:lpstr>
      <vt:lpstr>Visualizing Object Locks</vt:lpstr>
      <vt:lpstr>Synchronizing Access</vt:lpstr>
      <vt:lpstr>Synchronizing Access</vt:lpstr>
      <vt:lpstr>Check for Understanding</vt:lpstr>
      <vt:lpstr>Check for Understanding</vt:lpstr>
      <vt:lpstr>Avoiding Deadlocks</vt:lpstr>
      <vt:lpstr>Avoiding Deadlocks</vt:lpstr>
      <vt:lpstr>Condition Objects</vt:lpstr>
      <vt:lpstr>Condition Objects</vt:lpstr>
      <vt:lpstr>Condition Objects</vt:lpstr>
      <vt:lpstr>Condition Objects</vt:lpstr>
      <vt:lpstr>Condition Objects</vt:lpstr>
      <vt:lpstr>Synchronize the BankAccount Program</vt:lpstr>
      <vt:lpstr>Check for Understanding</vt:lpstr>
      <vt:lpstr>Check for Understanding</vt:lpstr>
      <vt:lpstr>Review – Locks and Conditions</vt:lpstr>
      <vt:lpstr>Synchronization in Java(older way)</vt:lpstr>
      <vt:lpstr>Synchronized Method(older way)</vt:lpstr>
      <vt:lpstr>Synchronized Block (older way)</vt:lpstr>
      <vt:lpstr>Synchronization in Java</vt:lpstr>
      <vt:lpstr>Synchronize the BankAccount Program</vt:lpstr>
      <vt:lpstr>Thread safety</vt:lpstr>
      <vt:lpstr>Example</vt:lpstr>
      <vt:lpstr>The Vector class</vt:lpstr>
      <vt:lpstr>Alternatives to synchronization</vt:lpstr>
      <vt:lpstr>Alternatives</vt:lpstr>
      <vt:lpstr>Atomics Example</vt:lpstr>
      <vt:lpstr>Use Thread-Safe Collections</vt:lpstr>
      <vt:lpstr>The producer/consumer pattern</vt:lpstr>
      <vt:lpstr>Producers and consumers</vt:lpstr>
      <vt:lpstr>Producers</vt:lpstr>
      <vt:lpstr>Consumers</vt:lpstr>
      <vt:lpstr>Blocking Queues </vt:lpstr>
      <vt:lpstr>Blocking Queue Interface Methods</vt:lpstr>
      <vt:lpstr>Blocking Queue Class Implementations</vt:lpstr>
      <vt:lpstr>Blocking Queue Example</vt:lpstr>
    </vt:vector>
  </TitlesOfParts>
  <Company>Green River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Josh Archer</dc:creator>
  <cp:lastModifiedBy>Susan Uland</cp:lastModifiedBy>
  <cp:revision>194</cp:revision>
  <dcterms:created xsi:type="dcterms:W3CDTF">2016-10-10T18:07:29Z</dcterms:created>
  <dcterms:modified xsi:type="dcterms:W3CDTF">2020-11-11T21:06:12Z</dcterms:modified>
</cp:coreProperties>
</file>