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9" r:id="rId3"/>
    <p:sldId id="320" r:id="rId4"/>
    <p:sldId id="257" r:id="rId5"/>
    <p:sldId id="272" r:id="rId6"/>
    <p:sldId id="273" r:id="rId7"/>
    <p:sldId id="274" r:id="rId8"/>
    <p:sldId id="275" r:id="rId9"/>
    <p:sldId id="259" r:id="rId10"/>
    <p:sldId id="290" r:id="rId11"/>
    <p:sldId id="261" r:id="rId12"/>
    <p:sldId id="321" r:id="rId13"/>
    <p:sldId id="262" r:id="rId14"/>
    <p:sldId id="279" r:id="rId15"/>
    <p:sldId id="280" r:id="rId16"/>
    <p:sldId id="283" r:id="rId17"/>
    <p:sldId id="284" r:id="rId18"/>
    <p:sldId id="285" r:id="rId19"/>
    <p:sldId id="287" r:id="rId20"/>
    <p:sldId id="288" r:id="rId21"/>
    <p:sldId id="289" r:id="rId22"/>
    <p:sldId id="286" r:id="rId23"/>
    <p:sldId id="296" r:id="rId24"/>
    <p:sldId id="297" r:id="rId25"/>
    <p:sldId id="265" r:id="rId26"/>
    <p:sldId id="264" r:id="rId27"/>
    <p:sldId id="298" r:id="rId28"/>
    <p:sldId id="295" r:id="rId29"/>
    <p:sldId id="299" r:id="rId30"/>
    <p:sldId id="300" r:id="rId31"/>
    <p:sldId id="301" r:id="rId32"/>
    <p:sldId id="325" r:id="rId33"/>
    <p:sldId id="326" r:id="rId34"/>
    <p:sldId id="302" r:id="rId35"/>
    <p:sldId id="303" r:id="rId36"/>
    <p:sldId id="322" r:id="rId37"/>
    <p:sldId id="267" r:id="rId38"/>
    <p:sldId id="304" r:id="rId39"/>
    <p:sldId id="307" r:id="rId40"/>
    <p:sldId id="308" r:id="rId41"/>
    <p:sldId id="309" r:id="rId42"/>
    <p:sldId id="323" r:id="rId43"/>
    <p:sldId id="268" r:id="rId44"/>
    <p:sldId id="310" r:id="rId45"/>
    <p:sldId id="311" r:id="rId46"/>
    <p:sldId id="312" r:id="rId47"/>
    <p:sldId id="324" r:id="rId48"/>
    <p:sldId id="271" r:id="rId49"/>
    <p:sldId id="314" r:id="rId50"/>
    <p:sldId id="316" r:id="rId51"/>
    <p:sldId id="317" r:id="rId52"/>
    <p:sldId id="318" r:id="rId53"/>
    <p:sldId id="26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22511-3F17-43ED-AABD-B4210D3D6B54}">
          <p14:sldIdLst>
            <p14:sldId id="256"/>
            <p14:sldId id="319"/>
            <p14:sldId id="320"/>
            <p14:sldId id="257"/>
            <p14:sldId id="272"/>
            <p14:sldId id="273"/>
            <p14:sldId id="274"/>
            <p14:sldId id="275"/>
            <p14:sldId id="259"/>
            <p14:sldId id="290"/>
            <p14:sldId id="261"/>
            <p14:sldId id="321"/>
            <p14:sldId id="262"/>
            <p14:sldId id="279"/>
            <p14:sldId id="280"/>
            <p14:sldId id="283"/>
            <p14:sldId id="284"/>
            <p14:sldId id="285"/>
            <p14:sldId id="287"/>
            <p14:sldId id="288"/>
            <p14:sldId id="289"/>
            <p14:sldId id="286"/>
            <p14:sldId id="296"/>
            <p14:sldId id="297"/>
            <p14:sldId id="265"/>
            <p14:sldId id="264"/>
            <p14:sldId id="298"/>
            <p14:sldId id="295"/>
            <p14:sldId id="299"/>
            <p14:sldId id="300"/>
            <p14:sldId id="301"/>
            <p14:sldId id="325"/>
            <p14:sldId id="326"/>
            <p14:sldId id="302"/>
            <p14:sldId id="303"/>
            <p14:sldId id="322"/>
            <p14:sldId id="267"/>
            <p14:sldId id="304"/>
            <p14:sldId id="307"/>
            <p14:sldId id="308"/>
            <p14:sldId id="309"/>
            <p14:sldId id="323"/>
            <p14:sldId id="268"/>
            <p14:sldId id="310"/>
            <p14:sldId id="311"/>
            <p14:sldId id="312"/>
            <p14:sldId id="324"/>
            <p14:sldId id="271"/>
            <p14:sldId id="314"/>
            <p14:sldId id="316"/>
            <p14:sldId id="317"/>
            <p14:sldId id="31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92743"/>
  </p:normalViewPr>
  <p:slideViewPr>
    <p:cSldViewPr>
      <p:cViewPr varScale="1">
        <p:scale>
          <a:sx n="101" d="100"/>
          <a:sy n="101" d="100"/>
        </p:scale>
        <p:origin x="20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CBE79-C35A-4E00-AEE1-135382EDA23B}" type="doc">
      <dgm:prSet loTypeId="urn:microsoft.com/office/officeart/2005/8/layout/radial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9FEAF5-D789-474A-A56F-59888AB2390E}">
      <dgm:prSet phldrT="[Text]" custT="1"/>
      <dgm:spPr/>
      <dgm:t>
        <a:bodyPr/>
        <a:lstStyle/>
        <a:p>
          <a:r>
            <a:rPr lang="en-US" sz="5400" dirty="0"/>
            <a:t>OOP</a:t>
          </a:r>
          <a:endParaRPr lang="en-US" sz="6500" dirty="0"/>
        </a:p>
      </dgm:t>
    </dgm:pt>
    <dgm:pt modelId="{38B8FE7A-D7CB-4187-821F-474008260312}" type="parTrans" cxnId="{526E5F27-05DA-42C2-9F72-75801D5077E0}">
      <dgm:prSet/>
      <dgm:spPr/>
      <dgm:t>
        <a:bodyPr/>
        <a:lstStyle/>
        <a:p>
          <a:endParaRPr lang="en-US"/>
        </a:p>
      </dgm:t>
    </dgm:pt>
    <dgm:pt modelId="{33AF8FF3-0F3A-471B-9D41-1E436F1541DB}" type="sibTrans" cxnId="{526E5F27-05DA-42C2-9F72-75801D5077E0}">
      <dgm:prSet/>
      <dgm:spPr/>
      <dgm:t>
        <a:bodyPr/>
        <a:lstStyle/>
        <a:p>
          <a:endParaRPr lang="en-US"/>
        </a:p>
      </dgm:t>
    </dgm:pt>
    <dgm:pt modelId="{82D7E2D1-5AA7-42A8-9FFB-EFB6E8D6D57C}">
      <dgm:prSet phldrT="[Text]" custT="1"/>
      <dgm:spPr/>
      <dgm:t>
        <a:bodyPr lIns="0" rIns="0"/>
        <a:lstStyle/>
        <a:p>
          <a:endParaRPr lang="en-US" sz="1600" dirty="0"/>
        </a:p>
      </dgm:t>
    </dgm:pt>
    <dgm:pt modelId="{AC93044E-94D3-4891-9020-FB8DE07640A6}" type="parTrans" cxnId="{9C3BB736-BEB1-4144-A30F-3B4E8F6DF121}">
      <dgm:prSet/>
      <dgm:spPr/>
      <dgm:t>
        <a:bodyPr/>
        <a:lstStyle/>
        <a:p>
          <a:endParaRPr lang="en-US"/>
        </a:p>
      </dgm:t>
    </dgm:pt>
    <dgm:pt modelId="{977F7C89-1C43-4BCB-908F-ED03A7BD47A1}" type="sibTrans" cxnId="{9C3BB736-BEB1-4144-A30F-3B4E8F6DF121}">
      <dgm:prSet/>
      <dgm:spPr/>
      <dgm:t>
        <a:bodyPr/>
        <a:lstStyle/>
        <a:p>
          <a:endParaRPr lang="en-US"/>
        </a:p>
      </dgm:t>
    </dgm:pt>
    <dgm:pt modelId="{F94054D1-98DB-4588-A42D-17F8C7B5F2E0}">
      <dgm:prSet phldrT="[Text]" custT="1"/>
      <dgm:spPr/>
      <dgm:t>
        <a:bodyPr/>
        <a:lstStyle/>
        <a:p>
          <a:endParaRPr lang="en-US" sz="1600" dirty="0"/>
        </a:p>
      </dgm:t>
    </dgm:pt>
    <dgm:pt modelId="{A2EEE977-F5D5-4FD3-9516-7B66E1CE51D2}" type="parTrans" cxnId="{9D91BA58-77E3-4BB1-8DEA-0FAF45D01A47}">
      <dgm:prSet/>
      <dgm:spPr/>
      <dgm:t>
        <a:bodyPr/>
        <a:lstStyle/>
        <a:p>
          <a:endParaRPr lang="en-US"/>
        </a:p>
      </dgm:t>
    </dgm:pt>
    <dgm:pt modelId="{DC00427D-FB47-4604-AC7F-8758D1890BFE}" type="sibTrans" cxnId="{9D91BA58-77E3-4BB1-8DEA-0FAF45D01A47}">
      <dgm:prSet/>
      <dgm:spPr/>
      <dgm:t>
        <a:bodyPr/>
        <a:lstStyle/>
        <a:p>
          <a:endParaRPr lang="en-US"/>
        </a:p>
      </dgm:t>
    </dgm:pt>
    <dgm:pt modelId="{C753A620-F538-4A96-BE84-89C3F8071FB8}">
      <dgm:prSet phldrT="[Text]" custT="1"/>
      <dgm:spPr/>
      <dgm:t>
        <a:bodyPr/>
        <a:lstStyle/>
        <a:p>
          <a:endParaRPr lang="en-US" sz="1600" dirty="0"/>
        </a:p>
      </dgm:t>
    </dgm:pt>
    <dgm:pt modelId="{D267C0F0-E202-4565-BC5E-1F6C62E2A28D}" type="parTrans" cxnId="{E5D95CCA-3744-4EF2-A4FA-F53C9DAC9597}">
      <dgm:prSet/>
      <dgm:spPr/>
      <dgm:t>
        <a:bodyPr/>
        <a:lstStyle/>
        <a:p>
          <a:endParaRPr lang="en-US"/>
        </a:p>
      </dgm:t>
    </dgm:pt>
    <dgm:pt modelId="{F0205046-8406-42AA-A5D4-C0556195E6F9}" type="sibTrans" cxnId="{E5D95CCA-3744-4EF2-A4FA-F53C9DAC9597}">
      <dgm:prSet/>
      <dgm:spPr/>
      <dgm:t>
        <a:bodyPr/>
        <a:lstStyle/>
        <a:p>
          <a:endParaRPr lang="en-US"/>
        </a:p>
      </dgm:t>
    </dgm:pt>
    <dgm:pt modelId="{C7170D08-E7AE-44B0-97DE-9C847EDBF160}" type="pres">
      <dgm:prSet presAssocID="{14BCBE79-C35A-4E00-AEE1-135382EDA23B}" presName="composite" presStyleCnt="0">
        <dgm:presLayoutVars>
          <dgm:chMax val="1"/>
          <dgm:dir/>
          <dgm:resizeHandles val="exact"/>
        </dgm:presLayoutVars>
      </dgm:prSet>
      <dgm:spPr/>
    </dgm:pt>
    <dgm:pt modelId="{588FD106-CBFB-4D6F-8C6D-E1EB57AE92A7}" type="pres">
      <dgm:prSet presAssocID="{14BCBE79-C35A-4E00-AEE1-135382EDA23B}" presName="radial" presStyleCnt="0">
        <dgm:presLayoutVars>
          <dgm:animLvl val="ctr"/>
        </dgm:presLayoutVars>
      </dgm:prSet>
      <dgm:spPr/>
    </dgm:pt>
    <dgm:pt modelId="{976F62FB-57FF-4F06-93E8-78D71DC966CE}" type="pres">
      <dgm:prSet presAssocID="{439FEAF5-D789-474A-A56F-59888AB2390E}" presName="centerShape" presStyleLbl="vennNode1" presStyleIdx="0" presStyleCnt="4"/>
      <dgm:spPr/>
    </dgm:pt>
    <dgm:pt modelId="{34E64A3C-6BF4-48ED-B402-991AB950C44D}" type="pres">
      <dgm:prSet presAssocID="{82D7E2D1-5AA7-42A8-9FFB-EFB6E8D6D57C}" presName="node" presStyleLbl="vennNode1" presStyleIdx="1" presStyleCnt="4" custScaleX="115890">
        <dgm:presLayoutVars>
          <dgm:bulletEnabled val="1"/>
        </dgm:presLayoutVars>
      </dgm:prSet>
      <dgm:spPr/>
    </dgm:pt>
    <dgm:pt modelId="{62411FF0-3ACC-496E-9B61-32495BFA3025}" type="pres">
      <dgm:prSet presAssocID="{F94054D1-98DB-4588-A42D-17F8C7B5F2E0}" presName="node" presStyleLbl="vennNode1" presStyleIdx="2" presStyleCnt="4" custScaleX="122298">
        <dgm:presLayoutVars>
          <dgm:bulletEnabled val="1"/>
        </dgm:presLayoutVars>
      </dgm:prSet>
      <dgm:spPr/>
    </dgm:pt>
    <dgm:pt modelId="{379E1313-F95E-49FB-B92E-F386ED180D0E}" type="pres">
      <dgm:prSet presAssocID="{C753A620-F538-4A96-BE84-89C3F8071FB8}" presName="node" presStyleLbl="vennNode1" presStyleIdx="3" presStyleCnt="4" custScaleX="123751">
        <dgm:presLayoutVars>
          <dgm:bulletEnabled val="1"/>
        </dgm:presLayoutVars>
      </dgm:prSet>
      <dgm:spPr/>
    </dgm:pt>
  </dgm:ptLst>
  <dgm:cxnLst>
    <dgm:cxn modelId="{526E5F27-05DA-42C2-9F72-75801D5077E0}" srcId="{14BCBE79-C35A-4E00-AEE1-135382EDA23B}" destId="{439FEAF5-D789-474A-A56F-59888AB2390E}" srcOrd="0" destOrd="0" parTransId="{38B8FE7A-D7CB-4187-821F-474008260312}" sibTransId="{33AF8FF3-0F3A-471B-9D41-1E436F1541DB}"/>
    <dgm:cxn modelId="{04C5A931-F3C3-4291-BB9F-631BBA96DFBD}" type="presOf" srcId="{F94054D1-98DB-4588-A42D-17F8C7B5F2E0}" destId="{62411FF0-3ACC-496E-9B61-32495BFA3025}" srcOrd="0" destOrd="0" presId="urn:microsoft.com/office/officeart/2005/8/layout/radial3"/>
    <dgm:cxn modelId="{9C3BB736-BEB1-4144-A30F-3B4E8F6DF121}" srcId="{439FEAF5-D789-474A-A56F-59888AB2390E}" destId="{82D7E2D1-5AA7-42A8-9FFB-EFB6E8D6D57C}" srcOrd="0" destOrd="0" parTransId="{AC93044E-94D3-4891-9020-FB8DE07640A6}" sibTransId="{977F7C89-1C43-4BCB-908F-ED03A7BD47A1}"/>
    <dgm:cxn modelId="{9D91BA58-77E3-4BB1-8DEA-0FAF45D01A47}" srcId="{439FEAF5-D789-474A-A56F-59888AB2390E}" destId="{F94054D1-98DB-4588-A42D-17F8C7B5F2E0}" srcOrd="1" destOrd="0" parTransId="{A2EEE977-F5D5-4FD3-9516-7B66E1CE51D2}" sibTransId="{DC00427D-FB47-4604-AC7F-8758D1890BFE}"/>
    <dgm:cxn modelId="{3B13C17E-BA0D-4207-8722-04F00456EFCE}" type="presOf" srcId="{14BCBE79-C35A-4E00-AEE1-135382EDA23B}" destId="{C7170D08-E7AE-44B0-97DE-9C847EDBF160}" srcOrd="0" destOrd="0" presId="urn:microsoft.com/office/officeart/2005/8/layout/radial3"/>
    <dgm:cxn modelId="{FC05E08B-84E2-4806-B72D-29966577C5DC}" type="presOf" srcId="{82D7E2D1-5AA7-42A8-9FFB-EFB6E8D6D57C}" destId="{34E64A3C-6BF4-48ED-B402-991AB950C44D}" srcOrd="0" destOrd="0" presId="urn:microsoft.com/office/officeart/2005/8/layout/radial3"/>
    <dgm:cxn modelId="{487B1E90-DC0D-4A39-AA74-57844605F871}" type="presOf" srcId="{439FEAF5-D789-474A-A56F-59888AB2390E}" destId="{976F62FB-57FF-4F06-93E8-78D71DC966CE}" srcOrd="0" destOrd="0" presId="urn:microsoft.com/office/officeart/2005/8/layout/radial3"/>
    <dgm:cxn modelId="{C87A49C7-358A-40D0-98FB-5486470BA541}" type="presOf" srcId="{C753A620-F538-4A96-BE84-89C3F8071FB8}" destId="{379E1313-F95E-49FB-B92E-F386ED180D0E}" srcOrd="0" destOrd="0" presId="urn:microsoft.com/office/officeart/2005/8/layout/radial3"/>
    <dgm:cxn modelId="{E5D95CCA-3744-4EF2-A4FA-F53C9DAC9597}" srcId="{439FEAF5-D789-474A-A56F-59888AB2390E}" destId="{C753A620-F538-4A96-BE84-89C3F8071FB8}" srcOrd="2" destOrd="0" parTransId="{D267C0F0-E202-4565-BC5E-1F6C62E2A28D}" sibTransId="{F0205046-8406-42AA-A5D4-C0556195E6F9}"/>
    <dgm:cxn modelId="{28617B74-7BFC-43D4-B8CB-C1D7C7C35C7D}" type="presParOf" srcId="{C7170D08-E7AE-44B0-97DE-9C847EDBF160}" destId="{588FD106-CBFB-4D6F-8C6D-E1EB57AE92A7}" srcOrd="0" destOrd="0" presId="urn:microsoft.com/office/officeart/2005/8/layout/radial3"/>
    <dgm:cxn modelId="{D6EC70E4-3ADE-4E34-B4A7-4E8EDC08538C}" type="presParOf" srcId="{588FD106-CBFB-4D6F-8C6D-E1EB57AE92A7}" destId="{976F62FB-57FF-4F06-93E8-78D71DC966CE}" srcOrd="0" destOrd="0" presId="urn:microsoft.com/office/officeart/2005/8/layout/radial3"/>
    <dgm:cxn modelId="{22DC83A4-BFDE-4E03-BA6B-2C36492E73FA}" type="presParOf" srcId="{588FD106-CBFB-4D6F-8C6D-E1EB57AE92A7}" destId="{34E64A3C-6BF4-48ED-B402-991AB950C44D}" srcOrd="1" destOrd="0" presId="urn:microsoft.com/office/officeart/2005/8/layout/radial3"/>
    <dgm:cxn modelId="{2431E2CB-9A3E-447A-8335-AC053785AEF8}" type="presParOf" srcId="{588FD106-CBFB-4D6F-8C6D-E1EB57AE92A7}" destId="{62411FF0-3ACC-496E-9B61-32495BFA3025}" srcOrd="2" destOrd="0" presId="urn:microsoft.com/office/officeart/2005/8/layout/radial3"/>
    <dgm:cxn modelId="{1E164285-0EFA-476A-9875-2AE0990AB331}" type="presParOf" srcId="{588FD106-CBFB-4D6F-8C6D-E1EB57AE92A7}" destId="{379E1313-F95E-49FB-B92E-F386ED180D0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F62FB-57FF-4F06-93E8-78D71DC966CE}">
      <dsp:nvSpPr>
        <dsp:cNvPr id="0" name=""/>
        <dsp:cNvSpPr/>
      </dsp:nvSpPr>
      <dsp:spPr>
        <a:xfrm>
          <a:off x="2700925" y="1316276"/>
          <a:ext cx="2761580" cy="27615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OOP</a:t>
          </a:r>
          <a:endParaRPr lang="en-US" sz="6500" kern="1200" dirty="0"/>
        </a:p>
      </dsp:txBody>
      <dsp:txXfrm>
        <a:off x="3105349" y="1720700"/>
        <a:ext cx="1952732" cy="1952732"/>
      </dsp:txXfrm>
    </dsp:sp>
    <dsp:sp modelId="{34E64A3C-6BF4-48ED-B402-991AB950C44D}">
      <dsp:nvSpPr>
        <dsp:cNvPr id="0" name=""/>
        <dsp:cNvSpPr/>
      </dsp:nvSpPr>
      <dsp:spPr>
        <a:xfrm>
          <a:off x="3281616" y="210005"/>
          <a:ext cx="1600197" cy="1380790"/>
        </a:xfrm>
        <a:prstGeom prst="ellipse">
          <a:avLst/>
        </a:prstGeom>
        <a:solidFill>
          <a:schemeClr val="accent4">
            <a:alpha val="50000"/>
            <a:hueOff val="2494993"/>
            <a:satOff val="-13796"/>
            <a:lumOff val="-117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515959" y="412217"/>
        <a:ext cx="1131511" cy="976366"/>
      </dsp:txXfrm>
    </dsp:sp>
    <dsp:sp modelId="{62411FF0-3ACC-496E-9B61-32495BFA3025}">
      <dsp:nvSpPr>
        <dsp:cNvPr id="0" name=""/>
        <dsp:cNvSpPr/>
      </dsp:nvSpPr>
      <dsp:spPr>
        <a:xfrm>
          <a:off x="4793334" y="2905004"/>
          <a:ext cx="1688678" cy="1380790"/>
        </a:xfrm>
        <a:prstGeom prst="ellipse">
          <a:avLst/>
        </a:prstGeom>
        <a:solidFill>
          <a:schemeClr val="accent4">
            <a:alpha val="50000"/>
            <a:hueOff val="4989986"/>
            <a:satOff val="-27591"/>
            <a:lumOff val="-235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040635" y="3107216"/>
        <a:ext cx="1194076" cy="976366"/>
      </dsp:txXfrm>
    </dsp:sp>
    <dsp:sp modelId="{379E1313-F95E-49FB-B92E-F386ED180D0E}">
      <dsp:nvSpPr>
        <dsp:cNvPr id="0" name=""/>
        <dsp:cNvSpPr/>
      </dsp:nvSpPr>
      <dsp:spPr>
        <a:xfrm>
          <a:off x="1671386" y="2905004"/>
          <a:ext cx="1708741" cy="1380790"/>
        </a:xfrm>
        <a:prstGeom prst="ellipse">
          <a:avLst/>
        </a:prstGeom>
        <a:solidFill>
          <a:schemeClr val="accent4">
            <a:alpha val="50000"/>
            <a:hueOff val="7484979"/>
            <a:satOff val="-41387"/>
            <a:lumOff val="-352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921625" y="3107216"/>
        <a:ext cx="1208263" cy="97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D571-5280-4ED7-832D-7795F38B52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2F55-E7F4-4E41-9523-7C660979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Review</a:t>
            </a:r>
            <a:br>
              <a:rPr lang="en-US" dirty="0"/>
            </a:br>
            <a:r>
              <a:rPr lang="en-US" sz="3600" dirty="0"/>
              <a:t>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SDEV 301</a:t>
            </a:r>
          </a:p>
        </p:txBody>
      </p:sp>
    </p:spTree>
    <p:extLst>
      <p:ext uri="{BB962C8B-B14F-4D97-AF65-F5344CB8AC3E}">
        <p14:creationId xmlns:p14="http://schemas.microsoft.com/office/powerpoint/2010/main" val="381176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“this” keyword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826161"/>
            <a:ext cx="4625771" cy="3779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4" y="1467830"/>
            <a:ext cx="4470400" cy="115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loud 6"/>
          <p:cNvSpPr/>
          <p:nvPr/>
        </p:nvSpPr>
        <p:spPr>
          <a:xfrm>
            <a:off x="1339080" y="3066659"/>
            <a:ext cx="1299890" cy="11711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 = 10</a:t>
            </a:r>
          </a:p>
          <a:p>
            <a:r>
              <a:rPr lang="en-US" dirty="0"/>
              <a:t>y = 20</a:t>
            </a:r>
          </a:p>
          <a:p>
            <a:r>
              <a:rPr lang="en-US" dirty="0"/>
              <a:t>z = 5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411476" y="4090403"/>
            <a:ext cx="2585623" cy="1023745"/>
            <a:chOff x="2411476" y="4090403"/>
            <a:chExt cx="2585623" cy="1023745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2411476" y="4090403"/>
              <a:ext cx="2585623" cy="10237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287953">
              <a:off x="2910017" y="4625847"/>
              <a:ext cx="1677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 to method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53866" y="3736694"/>
            <a:ext cx="2761677" cy="707419"/>
            <a:chOff x="2253866" y="3736694"/>
            <a:chExt cx="2761677" cy="707419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2253866" y="3736694"/>
              <a:ext cx="2761677" cy="707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822387">
              <a:off x="3081163" y="3738376"/>
              <a:ext cx="1517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 to field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94152" y="1949858"/>
            <a:ext cx="2095196" cy="1193310"/>
            <a:chOff x="2594152" y="1949858"/>
            <a:chExt cx="2095196" cy="1193310"/>
          </a:xfrm>
        </p:grpSpPr>
        <p:sp>
          <p:nvSpPr>
            <p:cNvPr id="12" name="TextBox 11"/>
            <p:cNvSpPr txBox="1"/>
            <p:nvPr/>
          </p:nvSpPr>
          <p:spPr>
            <a:xfrm rot="19779805">
              <a:off x="2944776" y="2233382"/>
              <a:ext cx="104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594152" y="1949858"/>
              <a:ext cx="2095196" cy="1193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11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>
            <a:normAutofit/>
          </a:bodyPr>
          <a:lstStyle/>
          <a:p>
            <a:r>
              <a:rPr lang="en-US" sz="2800" dirty="0"/>
              <a:t>Returns a string representation of an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2431776"/>
            <a:ext cx="4727448" cy="4133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65065"/>
            <a:ext cx="3200400" cy="2700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753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617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 a class borrowing “functionality” from another class</a:t>
            </a:r>
          </a:p>
          <a:p>
            <a:r>
              <a:rPr lang="en-US" dirty="0"/>
              <a:t>Goal: to reduce redundant (repeated) code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1600" y="3810000"/>
            <a:ext cx="21336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Hourly 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  <a:p>
            <a:r>
              <a:rPr lang="en-US" sz="1400" dirty="0"/>
              <a:t>Hourly wage</a:t>
            </a:r>
          </a:p>
          <a:p>
            <a:r>
              <a:rPr lang="en-US" sz="1400" dirty="0"/>
              <a:t>Hours worked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3810000"/>
            <a:ext cx="21336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Salary 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  <a:p>
            <a:r>
              <a:rPr lang="en-US" sz="1400" dirty="0"/>
              <a:t>Salary</a:t>
            </a:r>
          </a:p>
          <a:p>
            <a:r>
              <a:rPr lang="en-US" sz="1400" dirty="0"/>
              <a:t>Benefits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2667000" y="4572000"/>
            <a:ext cx="76200" cy="762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105400" y="4572000"/>
            <a:ext cx="76200" cy="762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1" idx="1"/>
          </p:cNvCxnSpPr>
          <p:nvPr/>
        </p:nvCxnSpPr>
        <p:spPr>
          <a:xfrm>
            <a:off x="2743200" y="4953000"/>
            <a:ext cx="2362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400" y="458494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data</a:t>
            </a:r>
          </a:p>
        </p:txBody>
      </p:sp>
    </p:spTree>
    <p:extLst>
      <p:ext uri="{BB962C8B-B14F-4D97-AF65-F5344CB8AC3E}">
        <p14:creationId xmlns:p14="http://schemas.microsoft.com/office/powerpoint/2010/main" val="297588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shared data to a common class</a:t>
            </a:r>
          </a:p>
          <a:p>
            <a:pPr lvl="1"/>
            <a:r>
              <a:rPr lang="en-US" dirty="0"/>
              <a:t>Then “borrow” that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50292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Hourly 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Hourly wage</a:t>
            </a:r>
          </a:p>
          <a:p>
            <a:r>
              <a:rPr lang="en-US" sz="1400" dirty="0"/>
              <a:t>Hours worked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50292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Salary 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Salary</a:t>
            </a:r>
          </a:p>
          <a:p>
            <a:r>
              <a:rPr lang="en-US" sz="1400" dirty="0"/>
              <a:t>Benefits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3162300"/>
            <a:ext cx="2133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0200" y="4495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19400" y="4495800"/>
            <a:ext cx="27748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9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09800"/>
          </a:xfrm>
        </p:spPr>
        <p:txBody>
          <a:bodyPr>
            <a:normAutofit/>
          </a:bodyPr>
          <a:lstStyle/>
          <a:p>
            <a:r>
              <a:rPr lang="en-US" sz="2800" dirty="0"/>
              <a:t>This new relationship is called </a:t>
            </a:r>
            <a:r>
              <a:rPr lang="en-US" sz="2800" u="sng" dirty="0"/>
              <a:t>inheritance</a:t>
            </a:r>
          </a:p>
          <a:p>
            <a:r>
              <a:rPr lang="en-US" sz="2800" dirty="0"/>
              <a:t>We say a “child” class “inherits” from a “parent” class</a:t>
            </a:r>
          </a:p>
          <a:p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133600" y="3560351"/>
            <a:ext cx="2133600" cy="2190833"/>
            <a:chOff x="2255808" y="2590800"/>
            <a:chExt cx="2133600" cy="2190833"/>
          </a:xfrm>
        </p:grpSpPr>
        <p:sp>
          <p:nvSpPr>
            <p:cNvPr id="4" name="Rounded Rectangle 3"/>
            <p:cNvSpPr/>
            <p:nvPr/>
          </p:nvSpPr>
          <p:spPr>
            <a:xfrm>
              <a:off x="2255808" y="3867233"/>
              <a:ext cx="2133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Child Class</a:t>
              </a:r>
              <a:endParaRPr lang="en-US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55808" y="2590800"/>
              <a:ext cx="2133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Parent Class</a:t>
              </a:r>
              <a:endParaRPr lang="en-US" sz="1400" dirty="0"/>
            </a:p>
          </p:txBody>
        </p:sp>
        <p:cxnSp>
          <p:nvCxnSpPr>
            <p:cNvPr id="7" name="Straight Arrow Connector 6"/>
            <p:cNvCxnSpPr>
              <a:stCxn id="4" idx="0"/>
              <a:endCxn id="5" idx="2"/>
            </p:cNvCxnSpPr>
            <p:nvPr/>
          </p:nvCxnSpPr>
          <p:spPr>
            <a:xfrm flipV="1">
              <a:off x="3322608" y="3505200"/>
              <a:ext cx="0" cy="362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689348" y="310106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Other terminology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0593" y="364506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Base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6648" y="4119520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Super class (Java)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7355" y="4946052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Derived 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0721" y="5293984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Sub class (Java)</a:t>
            </a:r>
          </a:p>
        </p:txBody>
      </p:sp>
    </p:spTree>
    <p:extLst>
      <p:ext uri="{BB962C8B-B14F-4D97-AF65-F5344CB8AC3E}">
        <p14:creationId xmlns:p14="http://schemas.microsoft.com/office/powerpoint/2010/main" val="333597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functionality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9200" y="48006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Hourly 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Hourly wage</a:t>
            </a:r>
          </a:p>
          <a:p>
            <a:r>
              <a:rPr lang="en-US" sz="1400" dirty="0"/>
              <a:t>Hours worked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199" y="2362200"/>
            <a:ext cx="2133600" cy="1676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Employee</a:t>
            </a:r>
          </a:p>
          <a:p>
            <a:pPr algn="ctr"/>
            <a:endParaRPr lang="en-US" b="1" dirty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65872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5158596" y="2179607"/>
            <a:ext cx="3048000" cy="21163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Cloud 9"/>
          <p:cNvSpPr/>
          <p:nvPr/>
        </p:nvSpPr>
        <p:spPr>
          <a:xfrm>
            <a:off x="5181600" y="4419600"/>
            <a:ext cx="3048000" cy="2209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15264" y="3237780"/>
            <a:ext cx="160020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5413794"/>
            <a:ext cx="160020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7788" y="181044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399" y="181044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790096"/>
              </p:ext>
            </p:extLst>
          </p:nvPr>
        </p:nvGraphicFramePr>
        <p:xfrm>
          <a:off x="5615796" y="2594394"/>
          <a:ext cx="2133600" cy="1286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33">
                <a:tc>
                  <a:txBody>
                    <a:bodyPr/>
                    <a:lstStyle/>
                    <a:p>
                      <a:r>
                        <a:rPr lang="en-US" sz="1200" u="sng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Name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Address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Birthdate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Position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getName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getAddress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toString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42018"/>
              </p:ext>
            </p:extLst>
          </p:nvPr>
        </p:nvGraphicFramePr>
        <p:xfrm>
          <a:off x="5638800" y="4800600"/>
          <a:ext cx="24484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24">
                <a:tc>
                  <a:txBody>
                    <a:bodyPr/>
                    <a:lstStyle/>
                    <a:p>
                      <a:r>
                        <a:rPr lang="en-US" sz="1200" u="sng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Hourly wage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Hours worked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Name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Address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Birthdate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Position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</a:rPr>
                        <a:t>getHourlyWage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</a:rPr>
                        <a:t>getHoursWorked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getName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getAddress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toString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562299" y="2942902"/>
            <a:ext cx="7687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19495" y="5229128"/>
            <a:ext cx="654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8855" y="387727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Note: Fields are</a:t>
            </a:r>
          </a:p>
          <a:p>
            <a:pPr algn="ctr"/>
            <a:r>
              <a:rPr lang="en-US" i="1" dirty="0"/>
              <a:t>only inherited</a:t>
            </a:r>
          </a:p>
          <a:p>
            <a:pPr algn="ctr"/>
            <a:r>
              <a:rPr lang="en-US" i="1" dirty="0"/>
              <a:t>if public</a:t>
            </a:r>
          </a:p>
        </p:txBody>
      </p:sp>
    </p:spTree>
    <p:extLst>
      <p:ext uri="{BB962C8B-B14F-4D97-AF65-F5344CB8AC3E}">
        <p14:creationId xmlns:p14="http://schemas.microsoft.com/office/powerpoint/2010/main" val="350545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88152" cy="4495800"/>
          </a:xfrm>
        </p:spPr>
        <p:txBody>
          <a:bodyPr>
            <a:normAutofit/>
          </a:bodyPr>
          <a:lstStyle/>
          <a:p>
            <a:r>
              <a:rPr lang="en-US" dirty="0"/>
              <a:t>Each class can have a parent class, including your parent</a:t>
            </a:r>
          </a:p>
          <a:p>
            <a:r>
              <a:rPr lang="en-US" dirty="0"/>
              <a:t>These relationships are called IS-A relationships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An hourly employee is an employee. An employee is a tax payer.</a:t>
            </a:r>
          </a:p>
          <a:p>
            <a:r>
              <a:rPr lang="en-US" dirty="0"/>
              <a:t>Relationships should </a:t>
            </a:r>
            <a:r>
              <a:rPr lang="en-US" u="sng" dirty="0"/>
              <a:t>mirror their real-world counterparts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1828800"/>
            <a:ext cx="1447798" cy="2514600"/>
            <a:chOff x="1295399" y="4267200"/>
            <a:chExt cx="1236453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1295399" y="4267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Tax Payer</a:t>
              </a:r>
              <a:endParaRPr lang="en-US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95399" y="5029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Employee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399" y="5791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Hourly Employee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913626" y="4876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13624" y="5638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14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/>
          <a:lstStyle/>
          <a:p>
            <a:r>
              <a:rPr lang="en-US" dirty="0"/>
              <a:t>Hierarchies of relationships can </a:t>
            </a:r>
            <a:r>
              <a:rPr lang="en-US"/>
              <a:t>be defined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47800" y="2689744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Manager Employee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Tax Payer</a:t>
                </a:r>
                <a:endParaRPr lang="en-US" sz="14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Employee</a:t>
                </a:r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Salary Employee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Hourly Employee</a:t>
                </a:r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Intern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Full Time Employee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Part Time Employee</a:t>
                </a:r>
                <a:endParaRPr lang="en-US" sz="1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Engineer Employee</a:t>
                </a:r>
                <a:endParaRPr lang="en-US" sz="1400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4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47800" y="2133600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Manager Employee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Tax Payer</a:t>
                </a:r>
                <a:endParaRPr lang="en-US" sz="14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Employee</a:t>
                </a:r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Salary Employee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Hourly Employee</a:t>
                </a:r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Intern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Full Time Employee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Part Time Employee</a:t>
                </a:r>
                <a:endParaRPr lang="en-US" sz="1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Engineer Employee</a:t>
                </a:r>
                <a:endParaRPr lang="en-US" sz="1400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6551406" y="21336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0832" y="3006764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5897" y="2318266"/>
            <a:ext cx="125550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95897" y="3207621"/>
            <a:ext cx="125550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Abstract classes &amp; polymorphism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Static vs. non-static data</a:t>
            </a:r>
          </a:p>
        </p:txBody>
      </p:sp>
    </p:spTree>
    <p:extLst>
      <p:ext uri="{BB962C8B-B14F-4D97-AF65-F5344CB8AC3E}">
        <p14:creationId xmlns:p14="http://schemas.microsoft.com/office/powerpoint/2010/main" val="28114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61815" y="2147008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Manager Employee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Tax Payer</a:t>
                </a:r>
                <a:endParaRPr lang="en-US" sz="14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Employee</a:t>
                </a:r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Salary Employee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Hourly Employee</a:t>
                </a:r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Intern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Full Time Employee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Part Time Employee</a:t>
                </a:r>
                <a:endParaRPr lang="en-US" sz="1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Engineer Employee</a:t>
                </a:r>
                <a:endParaRPr lang="en-US" sz="1400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459796" y="3191064"/>
            <a:ext cx="174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ancestors of </a:t>
            </a:r>
          </a:p>
          <a:p>
            <a:r>
              <a:rPr lang="en-US" dirty="0" err="1"/>
              <a:t>SalaryEmployee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26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37016" y="2209800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Manager Employee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Tax Payer</a:t>
                </a:r>
                <a:endParaRPr lang="en-US" sz="14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Employee</a:t>
                </a:r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Salary Employee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Hourly Employee</a:t>
                </a:r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Intern</a:t>
                </a:r>
                <a:endParaRPr lang="en-US" sz="1400" dirty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Full Time Employee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Part Time Employee</a:t>
                </a:r>
                <a:endParaRPr lang="en-US" sz="14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Engineer Employee</a:t>
                </a:r>
                <a:endParaRPr lang="en-US" sz="1400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470940" y="3247928"/>
            <a:ext cx="162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descendants of </a:t>
            </a:r>
          </a:p>
          <a:p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53806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93832"/>
            <a:ext cx="4026267" cy="4419600"/>
          </a:xfrm>
        </p:spPr>
        <p:txBody>
          <a:bodyPr>
            <a:normAutofit/>
          </a:bodyPr>
          <a:lstStyle/>
          <a:p>
            <a:r>
              <a:rPr lang="en-US" dirty="0"/>
              <a:t>A class inherits public methods and fields from all ancestors</a:t>
            </a:r>
          </a:p>
          <a:p>
            <a:r>
              <a:rPr lang="en-US" dirty="0"/>
              <a:t>”Functionality travels down-hill”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916" y="2438400"/>
            <a:ext cx="4047884" cy="3497312"/>
            <a:chOff x="2885007" y="2514600"/>
            <a:chExt cx="4047884" cy="3497312"/>
          </a:xfrm>
        </p:grpSpPr>
        <p:sp>
          <p:nvSpPr>
            <p:cNvPr id="5" name="Rounded Rectangle 4"/>
            <p:cNvSpPr/>
            <p:nvPr/>
          </p:nvSpPr>
          <p:spPr>
            <a:xfrm>
              <a:off x="3722754" y="2514600"/>
              <a:ext cx="1447798" cy="64633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Tax Payer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2754" y="3385458"/>
              <a:ext cx="1447798" cy="11266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Employee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22753" y="4724400"/>
              <a:ext cx="1447798" cy="12875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Hourly Employee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>
              <a:off x="4446653" y="3160931"/>
              <a:ext cx="0" cy="224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4446653" y="4512092"/>
              <a:ext cx="0" cy="212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341753" y="2514600"/>
              <a:ext cx="0" cy="34973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2425105" y="3895166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glow rad="101600">
                      <a:schemeClr val="accent4">
                        <a:alpha val="60000"/>
                      </a:schemeClr>
                    </a:glow>
                  </a:effectLst>
                </a:rPr>
                <a:t>functionality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199" y="2514600"/>
              <a:ext cx="1312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4"/>
                  </a:solidFill>
                </a:rPr>
                <a:t>getSSN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4"/>
                  </a:solidFill>
                </a:rPr>
                <a:t>calculateTaxes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95822" y="3405585"/>
              <a:ext cx="13128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4"/>
                  </a:solidFill>
                </a:rPr>
                <a:t>getSSN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4"/>
                  </a:solidFill>
                </a:rPr>
                <a:t>calculateTaxes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3"/>
                  </a:solidFill>
                </a:rPr>
                <a:t>getFullName</a:t>
              </a:r>
              <a:r>
                <a:rPr lang="en-US" sz="1400" dirty="0">
                  <a:solidFill>
                    <a:schemeClr val="accent3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3"/>
                  </a:solidFill>
                </a:rPr>
                <a:t>getPosition</a:t>
              </a:r>
              <a:r>
                <a:rPr lang="en-US" sz="1400" dirty="0">
                  <a:solidFill>
                    <a:schemeClr val="accent3"/>
                  </a:solidFill>
                </a:rPr>
                <a:t>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8890" y="4618246"/>
              <a:ext cx="150400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4"/>
                  </a:solidFill>
                </a:rPr>
                <a:t>getSSN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4"/>
                  </a:solidFill>
                </a:rPr>
                <a:t>calculateTaxes</a:t>
              </a:r>
              <a:r>
                <a:rPr lang="en-US" sz="1400" dirty="0">
                  <a:solidFill>
                    <a:schemeClr val="accent4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3"/>
                  </a:solidFill>
                </a:rPr>
                <a:t>getFullName</a:t>
              </a:r>
              <a:r>
                <a:rPr lang="en-US" sz="1400" dirty="0">
                  <a:solidFill>
                    <a:schemeClr val="accent3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3"/>
                  </a:solidFill>
                </a:rPr>
                <a:t>getPosition</a:t>
              </a:r>
              <a:r>
                <a:rPr lang="en-US" sz="1400" dirty="0">
                  <a:solidFill>
                    <a:schemeClr val="accent3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6"/>
                  </a:solidFill>
                </a:rPr>
                <a:t>calculatePaytotal</a:t>
              </a:r>
              <a:r>
                <a:rPr lang="en-US" sz="1400" dirty="0">
                  <a:solidFill>
                    <a:schemeClr val="accent6"/>
                  </a:solidFill>
                </a:rPr>
                <a:t>()</a:t>
              </a:r>
            </a:p>
            <a:p>
              <a:r>
                <a:rPr lang="en-US" sz="1400" dirty="0" err="1">
                  <a:solidFill>
                    <a:schemeClr val="accent6"/>
                  </a:solidFill>
                </a:rPr>
                <a:t>getHours</a:t>
              </a:r>
              <a:r>
                <a:rPr lang="en-US" sz="1400" dirty="0">
                  <a:solidFill>
                    <a:schemeClr val="accent6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67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678201"/>
            <a:ext cx="20574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Extends keyword declares a</a:t>
            </a:r>
          </a:p>
          <a:p>
            <a:pPr algn="ctr"/>
            <a:r>
              <a:rPr lang="en-US" dirty="0"/>
              <a:t>parent/child relationship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7467600" y="1878530"/>
            <a:ext cx="38100" cy="66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55200"/>
            <a:ext cx="3652033" cy="406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83" y="2671590"/>
            <a:ext cx="4417165" cy="395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616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084948"/>
            <a:ext cx="64643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9406" y="3595558"/>
            <a:ext cx="110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Methods from 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0028" y="2419740"/>
            <a:ext cx="1716657" cy="65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Methods from </a:t>
            </a:r>
          </a:p>
          <a:p>
            <a:pPr algn="ctr"/>
            <a:r>
              <a:rPr lang="en-US" dirty="0" err="1">
                <a:solidFill>
                  <a:schemeClr val="accent3"/>
                </a:solidFill>
              </a:rPr>
              <a:t>HourlyEmployee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261" y="4922971"/>
            <a:ext cx="98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Methods from Object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76800" y="4043320"/>
            <a:ext cx="2082606" cy="23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6332" y="2747372"/>
            <a:ext cx="1533074" cy="8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351261" y="5384636"/>
            <a:ext cx="2667000" cy="1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Rule: </a:t>
            </a:r>
            <a:r>
              <a:rPr lang="en-US" sz="2800" dirty="0">
                <a:solidFill>
                  <a:schemeClr val="tx2"/>
                </a:solidFill>
              </a:rPr>
              <a:t>If a class does not inherit from another class, then it automatically inherits from the Object 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3815357"/>
            <a:ext cx="1447798" cy="6463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 Payer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4805957"/>
            <a:ext cx="1447798" cy="6531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Employee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999" y="5796557"/>
            <a:ext cx="1447798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Hourly Employee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866899" y="4461688"/>
            <a:ext cx="0" cy="34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66898" y="5459099"/>
            <a:ext cx="1" cy="337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4" idx="0"/>
          </p:cNvCxnSpPr>
          <p:nvPr/>
        </p:nvCxnSpPr>
        <p:spPr>
          <a:xfrm>
            <a:off x="1866899" y="3471088"/>
            <a:ext cx="0" cy="3442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43000" y="2824757"/>
            <a:ext cx="1447798" cy="646331"/>
          </a:xfrm>
          <a:prstGeom prst="roundRect">
            <a:avLst/>
          </a:prstGeom>
          <a:solidFill>
            <a:srgbClr val="E6E6E6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Object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18513"/>
              </p:ext>
            </p:extLst>
          </p:nvPr>
        </p:nvGraphicFramePr>
        <p:xfrm>
          <a:off x="4572000" y="2996108"/>
          <a:ext cx="3962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Abbreviated list of Object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(): </a:t>
                      </a:r>
                    </a:p>
                    <a:p>
                      <a:r>
                        <a:rPr lang="en-US" sz="1600" dirty="0"/>
                        <a:t>returns a string representation of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equals(): </a:t>
                      </a:r>
                    </a:p>
                    <a:p>
                      <a:r>
                        <a:rPr lang="en-US" sz="1600" dirty="0"/>
                        <a:t>compares</a:t>
                      </a:r>
                      <a:r>
                        <a:rPr lang="en-US" sz="1600" baseline="0" dirty="0"/>
                        <a:t> two objects for equality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hashcode</a:t>
                      </a:r>
                      <a:r>
                        <a:rPr lang="en-US" sz="1600" dirty="0"/>
                        <a:t>(): </a:t>
                      </a:r>
                    </a:p>
                    <a:p>
                      <a:r>
                        <a:rPr lang="en-US" sz="1600" dirty="0"/>
                        <a:t>generates a number used for</a:t>
                      </a:r>
                      <a:r>
                        <a:rPr lang="en-US" sz="1600" baseline="0" dirty="0"/>
                        <a:t> “quick” equality checks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getClass</a:t>
                      </a:r>
                      <a:r>
                        <a:rPr lang="en-US" sz="1600" dirty="0"/>
                        <a:t>(): </a:t>
                      </a:r>
                    </a:p>
                    <a:p>
                      <a:r>
                        <a:rPr lang="en-US" sz="1600" dirty="0"/>
                        <a:t>returns an</a:t>
                      </a:r>
                      <a:r>
                        <a:rPr lang="en-US" sz="1600" baseline="0" dirty="0"/>
                        <a:t> object that can describe a class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3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852989"/>
          </a:xfrm>
        </p:spPr>
        <p:txBody>
          <a:bodyPr/>
          <a:lstStyle/>
          <a:p>
            <a:r>
              <a:rPr lang="en-US" dirty="0"/>
              <a:t>A child class can call the constructor of a parent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90" y="3803964"/>
            <a:ext cx="4169316" cy="2892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5" y="2686050"/>
            <a:ext cx="4418315" cy="2759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3810000" y="41910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6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parent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18" y="1671155"/>
            <a:ext cx="4508499" cy="1184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79" y="3276209"/>
            <a:ext cx="3086100" cy="3346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81400"/>
            <a:ext cx="4731579" cy="2955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 flipH="1">
            <a:off x="3962400" y="2514600"/>
            <a:ext cx="9906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36279" y="4572000"/>
            <a:ext cx="1707321" cy="61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8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16431"/>
            <a:ext cx="4195632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constructors and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 </a:t>
            </a:r>
            <a:r>
              <a:rPr lang="en-US" dirty="0">
                <a:solidFill>
                  <a:schemeClr val="tx2"/>
                </a:solidFill>
              </a:rPr>
              <a:t>if no constructor is defined in a class, a default constructor is added implicitly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429" y="4824631"/>
            <a:ext cx="21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made to implicit </a:t>
            </a:r>
          </a:p>
          <a:p>
            <a:r>
              <a:rPr lang="en-US" dirty="0"/>
              <a:t>default constructor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81800" y="3528452"/>
            <a:ext cx="20644" cy="1245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6" y="2716431"/>
            <a:ext cx="2731850" cy="3836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652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constructors and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557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Rule: </a:t>
            </a:r>
            <a:r>
              <a:rPr lang="en-US" dirty="0">
                <a:solidFill>
                  <a:schemeClr val="tx2"/>
                </a:solidFill>
              </a:rPr>
              <a:t>if no call is made to a super constructor, a call to super() is made implicitly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4960954"/>
            <a:ext cx="1332416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super(); </a:t>
            </a:r>
          </a:p>
          <a:p>
            <a:r>
              <a:rPr lang="en-US" sz="1600" dirty="0"/>
              <a:t>is added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48" y="2791989"/>
            <a:ext cx="4648200" cy="1832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" y="2794561"/>
            <a:ext cx="3479800" cy="2458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6019800" y="3962400"/>
            <a:ext cx="1580608" cy="99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5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108383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Overloading</a:t>
            </a:r>
            <a:r>
              <a:rPr lang="en-US" dirty="0"/>
              <a:t>: two or more methods with the same name but “different” parameters</a:t>
            </a:r>
          </a:p>
          <a:p>
            <a:r>
              <a:rPr lang="en-US" dirty="0">
                <a:solidFill>
                  <a:schemeClr val="accent4"/>
                </a:solidFill>
              </a:rPr>
              <a:t>Overriding</a:t>
            </a:r>
            <a:r>
              <a:rPr lang="en-US" dirty="0"/>
              <a:t>: redefining a method that a class inherited (same method signature)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956050"/>
            <a:ext cx="406400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>
            <a:normAutofit/>
          </a:bodyPr>
          <a:lstStyle/>
          <a:p>
            <a:r>
              <a:rPr lang="en-US" dirty="0"/>
              <a:t>Defining two or more methods with the same name but “different” parameters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600" y="3251200"/>
            <a:ext cx="4826363" cy="2508766"/>
            <a:chOff x="2133600" y="3251200"/>
            <a:chExt cx="4826363" cy="25087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3251200"/>
              <a:ext cx="4419600" cy="23241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4191000" y="5390634"/>
              <a:ext cx="276896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Number of </a:t>
              </a:r>
              <a:r>
                <a:rPr lang="en-US"/>
                <a:t>arguments differ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948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2362200"/>
            <a:ext cx="6910769" cy="3727966"/>
            <a:chOff x="1066800" y="2895600"/>
            <a:chExt cx="6910769" cy="37279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895600"/>
              <a:ext cx="6578600" cy="3543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410200" y="6254234"/>
              <a:ext cx="256736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Types of arguments differ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6852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391400" cy="4452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6248791"/>
            <a:ext cx="2615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Order </a:t>
            </a:r>
            <a:r>
              <a:rPr lang="en-US"/>
              <a:t>of arguments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/>
          <a:lstStyle/>
          <a:p>
            <a:r>
              <a:rPr lang="en-US"/>
              <a:t>Redefining </a:t>
            </a:r>
            <a:r>
              <a:rPr lang="en-US" dirty="0"/>
              <a:t>a method that a class inherited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2" y="2438400"/>
            <a:ext cx="3175000" cy="424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8400"/>
            <a:ext cx="3606800" cy="2881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 flipV="1">
            <a:off x="3048000" y="4343400"/>
            <a:ext cx="205740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25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method is invoked, it will execute the method that was last </a:t>
            </a:r>
            <a:r>
              <a:rPr lang="en-US" dirty="0" err="1"/>
              <a:t>overriden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3733800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4572000"/>
            <a:ext cx="1143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Point3D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4097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097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29776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0789" y="38158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0789" y="459331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3039706"/>
            <a:ext cx="433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 </a:t>
            </a:r>
            <a:r>
              <a:rPr lang="en-US" dirty="0" err="1"/>
              <a:t>newPoint</a:t>
            </a:r>
            <a:r>
              <a:rPr lang="en-US" dirty="0"/>
              <a:t> = new Point3D(10, 20, 30);</a:t>
            </a:r>
          </a:p>
          <a:p>
            <a:r>
              <a:rPr lang="en-US" dirty="0" err="1"/>
              <a:t>newPoint.toString</a:t>
            </a:r>
            <a:r>
              <a:rPr lang="en-US" dirty="0"/>
              <a:t>();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7649" y="4134611"/>
            <a:ext cx="355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newPoint</a:t>
            </a:r>
            <a:r>
              <a:rPr lang="en-US" dirty="0"/>
              <a:t> = new Point (25, 35);</a:t>
            </a:r>
          </a:p>
          <a:p>
            <a:r>
              <a:rPr lang="en-US" dirty="0" err="1"/>
              <a:t>newPoint.toString</a:t>
            </a:r>
            <a:r>
              <a:rPr lang="en-US" dirty="0"/>
              <a:t>();</a:t>
            </a:r>
          </a:p>
        </p:txBody>
      </p:sp>
      <p:cxnSp>
        <p:nvCxnSpPr>
          <p:cNvPr id="19" name="Straight Arrow Connector 18"/>
          <p:cNvCxnSpPr>
            <a:endCxn id="15" idx="3"/>
          </p:cNvCxnSpPr>
          <p:nvPr/>
        </p:nvCxnSpPr>
        <p:spPr>
          <a:xfrm flipH="1">
            <a:off x="3162222" y="3581400"/>
            <a:ext cx="1181178" cy="1196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3"/>
          </p:cNvCxnSpPr>
          <p:nvPr/>
        </p:nvCxnSpPr>
        <p:spPr>
          <a:xfrm flipH="1" flipV="1">
            <a:off x="3162222" y="4000500"/>
            <a:ext cx="1175427" cy="59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60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polymorphism</a:t>
            </a:r>
          </a:p>
        </p:txBody>
      </p:sp>
    </p:spTree>
    <p:extLst>
      <p:ext uri="{BB962C8B-B14F-4D97-AF65-F5344CB8AC3E}">
        <p14:creationId xmlns:p14="http://schemas.microsoft.com/office/powerpoint/2010/main" val="134584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Sometimes it does not make sense to instantiate a class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587812"/>
            <a:ext cx="4800598" cy="2769442"/>
            <a:chOff x="2209800" y="3587812"/>
            <a:chExt cx="4800598" cy="2769442"/>
          </a:xfrm>
        </p:grpSpPr>
        <p:sp>
          <p:nvSpPr>
            <p:cNvPr id="4" name="Rounded Rectangle 3"/>
            <p:cNvSpPr/>
            <p:nvPr/>
          </p:nvSpPr>
          <p:spPr>
            <a:xfrm>
              <a:off x="3810000" y="358781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Shape</a:t>
              </a:r>
            </a:p>
            <a:p>
              <a:pPr algn="ctr"/>
              <a:r>
                <a:rPr lang="en-US" sz="1200" b="1" dirty="0" err="1"/>
                <a:t>shapeName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5626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 err="1"/>
                <a:t>RightTriangle</a:t>
              </a:r>
              <a:endParaRPr lang="en-US" sz="1600" b="1" u="sng" dirty="0"/>
            </a:p>
            <a:p>
              <a:pPr algn="ctr"/>
              <a:r>
                <a:rPr lang="en-US" sz="1200" dirty="0"/>
                <a:t>base, height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48990" y="4306270"/>
              <a:ext cx="2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209800" y="4648195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Rectangle</a:t>
              </a:r>
            </a:p>
            <a:p>
              <a:pPr algn="ctr"/>
              <a:r>
                <a:rPr lang="en-US" sz="1200" b="1" dirty="0"/>
                <a:t>width, height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862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Oval</a:t>
              </a:r>
            </a:p>
            <a:p>
              <a:pPr algn="ctr"/>
              <a:r>
                <a:rPr lang="en-US" sz="1200" b="1" dirty="0" err="1"/>
                <a:t>radiusX</a:t>
              </a:r>
              <a:r>
                <a:rPr lang="en-US" sz="1200" b="1" dirty="0"/>
                <a:t>, </a:t>
              </a:r>
              <a:r>
                <a:rPr lang="en-US" sz="1200" b="1" dirty="0" err="1"/>
                <a:t>radiusY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>
            <a:xfrm flipH="1">
              <a:off x="3657598" y="4306269"/>
              <a:ext cx="876301" cy="3419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>
              <a:off x="4533899" y="4306269"/>
              <a:ext cx="1028701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209800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Square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75774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Circle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>
              <a:off x="2933699" y="5366652"/>
              <a:ext cx="0" cy="2721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12" idx="0"/>
            </p:cNvCxnSpPr>
            <p:nvPr/>
          </p:nvCxnSpPr>
          <p:spPr>
            <a:xfrm flipH="1">
              <a:off x="4599673" y="5366653"/>
              <a:ext cx="10426" cy="2721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33899" y="2937168"/>
            <a:ext cx="386714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//is this useful?</a:t>
            </a:r>
          </a:p>
          <a:p>
            <a:r>
              <a:rPr lang="en-US" dirty="0"/>
              <a:t>Shape </a:t>
            </a:r>
            <a:r>
              <a:rPr lang="en-US" dirty="0" err="1"/>
              <a:t>myShape</a:t>
            </a:r>
            <a:r>
              <a:rPr lang="en-US" dirty="0"/>
              <a:t> = new Shape(“Circle”);</a:t>
            </a:r>
          </a:p>
        </p:txBody>
      </p:sp>
    </p:spTree>
    <p:extLst>
      <p:ext uri="{BB962C8B-B14F-4D97-AF65-F5344CB8AC3E}">
        <p14:creationId xmlns:p14="http://schemas.microsoft.com/office/powerpoint/2010/main" val="1695434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Sometimes we define a method only </a:t>
            </a:r>
            <a:r>
              <a:rPr lang="en-US" sz="2400"/>
              <a:t>to override it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8" y="2311400"/>
            <a:ext cx="2336800" cy="233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08806"/>
            <a:ext cx="323088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96" y="2311400"/>
            <a:ext cx="3499104" cy="2683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661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We can use up-casting to group our shapes</a:t>
            </a:r>
          </a:p>
          <a:p>
            <a:r>
              <a:rPr lang="en-US" sz="2400" dirty="0"/>
              <a:t>Only methods from the variable type (Shape) can be called from the variable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06937"/>
            <a:ext cx="4622800" cy="2504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964147" cy="2101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019800" y="3083771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 available </a:t>
            </a:r>
            <a:r>
              <a:rPr lang="en-US"/>
              <a:t>to Shape variables</a:t>
            </a:r>
          </a:p>
        </p:txBody>
      </p:sp>
    </p:spTree>
    <p:extLst>
      <p:ext uri="{BB962C8B-B14F-4D97-AF65-F5344CB8AC3E}">
        <p14:creationId xmlns:p14="http://schemas.microsoft.com/office/powerpoint/2010/main" val="38925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40352" cy="4495800"/>
          </a:xfrm>
        </p:spPr>
        <p:txBody>
          <a:bodyPr>
            <a:normAutofit/>
          </a:bodyPr>
          <a:lstStyle/>
          <a:p>
            <a:r>
              <a:rPr lang="en-US" u="sng" dirty="0"/>
              <a:t>Classes</a:t>
            </a:r>
            <a:r>
              <a:rPr lang="en-US" dirty="0"/>
              <a:t> are blueprints for creating </a:t>
            </a:r>
            <a:r>
              <a:rPr lang="en-US" u="sng" dirty="0"/>
              <a:t>objects</a:t>
            </a:r>
          </a:p>
          <a:p>
            <a:r>
              <a:rPr lang="en-US" dirty="0"/>
              <a:t>Classes consist of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3686047" cy="491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5751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30" y="3947693"/>
            <a:ext cx="3398740" cy="2305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define a parent class that</a:t>
            </a:r>
          </a:p>
          <a:p>
            <a:pPr lvl="1"/>
            <a:r>
              <a:rPr lang="en-US" dirty="0"/>
              <a:t>cannot be instantiated</a:t>
            </a:r>
          </a:p>
          <a:p>
            <a:pPr lvl="1"/>
            <a:r>
              <a:rPr lang="en-US" dirty="0"/>
              <a:t>has methods whose only purpose is to be overridden (abstract methods)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193" y="4737984"/>
            <a:ext cx="179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keyword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209800" y="4191000"/>
            <a:ext cx="1295400" cy="73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209800" y="4922650"/>
            <a:ext cx="1672789" cy="79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94500" y="5185306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method body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95170" y="5486400"/>
            <a:ext cx="586630" cy="4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8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Rule: </a:t>
            </a:r>
            <a:r>
              <a:rPr lang="en-US" sz="2400" dirty="0">
                <a:solidFill>
                  <a:schemeClr val="tx2"/>
                </a:solidFill>
              </a:rPr>
              <a:t>you cannot instantiate an </a:t>
            </a:r>
            <a:r>
              <a:rPr lang="en-US" sz="2400">
                <a:solidFill>
                  <a:schemeClr val="tx2"/>
                </a:solidFill>
              </a:rPr>
              <a:t>abstract class</a:t>
            </a:r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Rule: </a:t>
            </a:r>
            <a:r>
              <a:rPr lang="en-US" sz="2400" dirty="0">
                <a:solidFill>
                  <a:schemeClr val="tx2"/>
                </a:solidFill>
              </a:rPr>
              <a:t>a child class must implement all abstract methods of an parent class </a:t>
            </a:r>
            <a:r>
              <a:rPr lang="en-US" sz="2400" u="sng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chemeClr val="tx2"/>
                </a:solidFill>
              </a:rPr>
              <a:t> must also be abstract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262700"/>
            <a:ext cx="3397352" cy="942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37300"/>
            <a:ext cx="3750678" cy="278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61" y="3886200"/>
            <a:ext cx="3691126" cy="2806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0020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717313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Java interfaces often contain abstract methods</a:t>
            </a:r>
          </a:p>
          <a:p>
            <a:pPr lvl="1"/>
            <a:r>
              <a:rPr lang="en-US" sz="2100" dirty="0"/>
              <a:t>Methods without implementations</a:t>
            </a:r>
            <a:endParaRPr lang="en-US" sz="2400" dirty="0"/>
          </a:p>
          <a:p>
            <a:r>
              <a:rPr lang="en-US" sz="2400" dirty="0"/>
              <a:t>An interface is declared in its own file</a:t>
            </a:r>
          </a:p>
          <a:p>
            <a:r>
              <a:rPr lang="en-US" sz="2400" dirty="0"/>
              <a:t>Java interfaces can contain default methods which contain methods with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4673600" cy="1452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9E363-548C-FE4D-8D90-BE126970A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4089400"/>
            <a:ext cx="3987800" cy="2540000"/>
          </a:xfrm>
          <a:prstGeom prst="rec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437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4775200" cy="4320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say that a class implements an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2133600"/>
            <a:ext cx="20547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“implements” rather </a:t>
            </a:r>
          </a:p>
          <a:p>
            <a:r>
              <a:rPr lang="en-US" dirty="0"/>
              <a:t>than “extends”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410200" y="2438400"/>
            <a:ext cx="990600" cy="1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24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does not support multiple inheritance</a:t>
            </a:r>
          </a:p>
          <a:p>
            <a:r>
              <a:rPr lang="en-US" dirty="0"/>
              <a:t>Java </a:t>
            </a:r>
            <a:r>
              <a:rPr lang="en-US" u="sng" dirty="0"/>
              <a:t>approximates</a:t>
            </a:r>
            <a:r>
              <a:rPr lang="en-US" dirty="0"/>
              <a:t> multiple inheritance by supporting multiple interfaces per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40" y="4399974"/>
            <a:ext cx="2466848" cy="933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81" y="3232342"/>
            <a:ext cx="2714307" cy="105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0" y="5446658"/>
            <a:ext cx="3609848" cy="803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81822"/>
            <a:ext cx="3619500" cy="3169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500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971800"/>
            <a:ext cx="1263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Colorable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Nameable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Moveable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4660900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H="1">
            <a:off x="4267200" y="3200400"/>
            <a:ext cx="2819400" cy="712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495800" y="3479632"/>
            <a:ext cx="2590800" cy="78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29200" y="3736032"/>
            <a:ext cx="2057401" cy="119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9400" y="4648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3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 data</a:t>
            </a:r>
          </a:p>
        </p:txBody>
      </p:sp>
    </p:spTree>
    <p:extLst>
      <p:ext uri="{BB962C8B-B14F-4D97-AF65-F5344CB8AC3E}">
        <p14:creationId xmlns:p14="http://schemas.microsoft.com/office/powerpoint/2010/main" val="680979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4876800"/>
            <a:ext cx="7772400" cy="1295400"/>
          </a:xfrm>
          <a:prstGeom prst="rect">
            <a:avLst/>
          </a:prstGeom>
          <a:solidFill>
            <a:srgbClr val="7BA79D">
              <a:alpha val="52941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6474"/>
          </a:xfrm>
        </p:spPr>
        <p:txBody>
          <a:bodyPr/>
          <a:lstStyle/>
          <a:p>
            <a:r>
              <a:rPr lang="en-US" dirty="0"/>
              <a:t>A field can be declared static</a:t>
            </a:r>
          </a:p>
          <a:p>
            <a:pPr lvl="1"/>
            <a:r>
              <a:rPr lang="en-US" dirty="0"/>
              <a:t>The field is shared among all instances of the class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There is only one data value for that field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81400" y="3256223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Point</a:t>
            </a:r>
          </a:p>
          <a:p>
            <a:pPr algn="ctr"/>
            <a:r>
              <a:rPr lang="en-US" sz="1400" dirty="0"/>
              <a:t>x, y</a:t>
            </a:r>
          </a:p>
          <a:p>
            <a:pPr algn="ctr"/>
            <a:r>
              <a:rPr lang="en-US" sz="1400" dirty="0"/>
              <a:t>static </a:t>
            </a:r>
            <a:r>
              <a:rPr lang="en-US" sz="1400" dirty="0" err="1"/>
              <a:t>pointCount</a:t>
            </a:r>
            <a:endParaRPr lang="en-US" sz="1400" dirty="0"/>
          </a:p>
        </p:txBody>
      </p:sp>
      <p:sp>
        <p:nvSpPr>
          <p:cNvPr id="5" name="Cloud 4"/>
          <p:cNvSpPr/>
          <p:nvPr/>
        </p:nvSpPr>
        <p:spPr>
          <a:xfrm>
            <a:off x="990600" y="5029200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10</a:t>
            </a:r>
          </a:p>
          <a:p>
            <a:pPr algn="ctr"/>
            <a:r>
              <a:rPr lang="en-US" dirty="0"/>
              <a:t>y = 20</a:t>
            </a:r>
          </a:p>
        </p:txBody>
      </p:sp>
      <p:sp>
        <p:nvSpPr>
          <p:cNvPr id="6" name="Cloud 5"/>
          <p:cNvSpPr/>
          <p:nvPr/>
        </p:nvSpPr>
        <p:spPr>
          <a:xfrm>
            <a:off x="3733800" y="5055798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-2</a:t>
            </a:r>
          </a:p>
          <a:p>
            <a:pPr algn="ctr"/>
            <a:r>
              <a:rPr lang="en-US" dirty="0"/>
              <a:t>y = 5</a:t>
            </a:r>
          </a:p>
        </p:txBody>
      </p:sp>
      <p:sp>
        <p:nvSpPr>
          <p:cNvPr id="7" name="Cloud 6"/>
          <p:cNvSpPr/>
          <p:nvPr/>
        </p:nvSpPr>
        <p:spPr>
          <a:xfrm>
            <a:off x="6096000" y="5055798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44</a:t>
            </a:r>
          </a:p>
          <a:p>
            <a:pPr algn="ctr"/>
            <a:r>
              <a:rPr lang="en-US" dirty="0"/>
              <a:t>y =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38171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pointCount</a:t>
            </a:r>
            <a:r>
              <a:rPr lang="en-US" dirty="0"/>
              <a:t> = 3</a:t>
            </a:r>
          </a:p>
        </p:txBody>
      </p:sp>
      <p:cxnSp>
        <p:nvCxnSpPr>
          <p:cNvPr id="10" name="Straight Connector 9"/>
          <p:cNvCxnSpPr>
            <a:stCxn id="8" idx="2"/>
            <a:endCxn id="5" idx="3"/>
          </p:cNvCxnSpPr>
          <p:nvPr/>
        </p:nvCxnSpPr>
        <p:spPr>
          <a:xfrm flipH="1">
            <a:off x="1790700" y="4186438"/>
            <a:ext cx="4937730" cy="8994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3"/>
          </p:cNvCxnSpPr>
          <p:nvPr/>
        </p:nvCxnSpPr>
        <p:spPr>
          <a:xfrm flipH="1">
            <a:off x="4533900" y="4186438"/>
            <a:ext cx="2194530" cy="92599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7" idx="3"/>
          </p:cNvCxnSpPr>
          <p:nvPr/>
        </p:nvCxnSpPr>
        <p:spPr>
          <a:xfrm>
            <a:off x="6728430" y="4186438"/>
            <a:ext cx="167670" cy="92599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960133" y="3514779"/>
            <a:ext cx="6046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31338" y="5339833"/>
            <a:ext cx="8210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005888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create 100 Point2D objects</a:t>
            </a:r>
          </a:p>
          <a:p>
            <a:pPr lvl="1"/>
            <a:r>
              <a:rPr lang="en-US" i="1" dirty="0"/>
              <a:t>Each object has an x field, 100 in all</a:t>
            </a:r>
          </a:p>
          <a:p>
            <a:pPr lvl="1"/>
            <a:r>
              <a:rPr lang="en-US" i="1" dirty="0"/>
              <a:t>Each object has an y field, 100 in all</a:t>
            </a:r>
          </a:p>
          <a:p>
            <a:pPr lvl="1"/>
            <a:r>
              <a:rPr lang="en-US" i="1" dirty="0"/>
              <a:t>There is only one </a:t>
            </a:r>
            <a:r>
              <a:rPr lang="en-US" i="1" dirty="0" err="1"/>
              <a:t>pointCount</a:t>
            </a:r>
            <a:r>
              <a:rPr lang="en-US" i="1" dirty="0"/>
              <a:t> field, shared by all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3886200" cy="2975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90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Determines the visibility of field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8236"/>
              </p:ext>
            </p:extLst>
          </p:nvPr>
        </p:nvGraphicFramePr>
        <p:xfrm>
          <a:off x="838200" y="2870200"/>
          <a:ext cx="73914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 double radius;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 static final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MAX</a:t>
                      </a:r>
                      <a:r>
                        <a:rPr lang="en-US" sz="1600" baseline="0" dirty="0"/>
                        <a:t> = 10;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protected String name;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numbe</a:t>
                      </a:r>
                      <a:r>
                        <a:rPr lang="en-US" sz="1600" baseline="0" dirty="0"/>
                        <a:t>r;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760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3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method can be declared static</a:t>
            </a:r>
          </a:p>
          <a:p>
            <a:r>
              <a:rPr lang="en-US" dirty="0"/>
              <a:t>No object is required to invoke the method, only the class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251197"/>
            <a:ext cx="3601852" cy="309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48" y="3327394"/>
            <a:ext cx="3561608" cy="51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7950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66" y="3858199"/>
            <a:ext cx="4622800" cy="2683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99565"/>
          </a:xfrm>
        </p:spPr>
        <p:txBody>
          <a:bodyPr>
            <a:normAutofit/>
          </a:bodyPr>
          <a:lstStyle/>
          <a:p>
            <a:r>
              <a:rPr lang="en-US" sz="2800" dirty="0"/>
              <a:t>When inside of a static context (method)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Rule: </a:t>
            </a:r>
            <a:r>
              <a:rPr lang="en-US" sz="2400" dirty="0">
                <a:solidFill>
                  <a:schemeClr val="tx2"/>
                </a:solidFill>
              </a:rPr>
              <a:t>you cannot access non-static fields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Rule: </a:t>
            </a:r>
            <a:r>
              <a:rPr lang="en-US" sz="2400" dirty="0">
                <a:solidFill>
                  <a:schemeClr val="tx2"/>
                </a:solidFill>
              </a:rPr>
              <a:t>you cannot access non-static methods (which might try to access non-static fields)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0" y="4676004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access </a:t>
            </a:r>
          </a:p>
          <a:p>
            <a:pPr algn="ctr"/>
            <a:r>
              <a:rPr lang="en-US" dirty="0"/>
              <a:t>non-static field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199" y="459980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cannot access </a:t>
            </a:r>
          </a:p>
          <a:p>
            <a:pPr algn="ctr"/>
            <a:r>
              <a:rPr lang="en-US" dirty="0"/>
              <a:t>non-static method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6096000" y="5276169"/>
            <a:ext cx="1295400" cy="771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029200" y="5276169"/>
            <a:ext cx="2362200" cy="771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1447199" y="5199966"/>
            <a:ext cx="1143000" cy="54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447199" y="4676004"/>
            <a:ext cx="1066800" cy="52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13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33800"/>
          </a:xfrm>
        </p:spPr>
        <p:txBody>
          <a:bodyPr/>
          <a:lstStyle/>
          <a:p>
            <a:r>
              <a:rPr lang="en-US" dirty="0"/>
              <a:t>Math class</a:t>
            </a:r>
          </a:p>
          <a:p>
            <a:pPr lvl="1"/>
            <a:r>
              <a:rPr lang="en-US" dirty="0"/>
              <a:t>Fields: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Math.PI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Math.E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Methods: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Math.pow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Math.abs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/>
              <a:t>…</a:t>
            </a:r>
          </a:p>
          <a:p>
            <a:r>
              <a:rPr lang="en-US" dirty="0"/>
              <a:t>String class: </a:t>
            </a:r>
          </a:p>
          <a:p>
            <a:pPr lvl="1"/>
            <a:r>
              <a:rPr lang="en-US" dirty="0"/>
              <a:t>Methods: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String.valueOf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dirty="0"/>
              <a:t>Integer, Double class</a:t>
            </a:r>
          </a:p>
          <a:p>
            <a:pPr lvl="1"/>
            <a:r>
              <a:rPr lang="en-US" dirty="0"/>
              <a:t>Methods: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Integer.parseInt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Double.parseDouble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8837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Review</a:t>
            </a:r>
            <a:br>
              <a:rPr lang="en-US" dirty="0"/>
            </a:br>
            <a:r>
              <a:rPr lang="en-US" sz="3600" dirty="0"/>
              <a:t>Object Oriented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SDEV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Pillars of OOP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0466331"/>
              </p:ext>
            </p:extLst>
          </p:nvPr>
        </p:nvGraphicFramePr>
        <p:xfrm>
          <a:off x="457200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2209800"/>
            <a:ext cx="197682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Intentionally hiding </a:t>
            </a:r>
          </a:p>
          <a:p>
            <a:r>
              <a:rPr lang="en-US" dirty="0"/>
              <a:t>data – abstraction!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5059700"/>
            <a:ext cx="12827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Code reuse!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435" y="4875033"/>
            <a:ext cx="128533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Dynamic behavior!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8688" y="224790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Encapsulation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0404" y="4998144"/>
            <a:ext cx="15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Polymorphism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998143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1289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43400" cy="2590800"/>
          </a:xfrm>
        </p:spPr>
        <p:txBody>
          <a:bodyPr>
            <a:normAutofit/>
          </a:bodyPr>
          <a:lstStyle/>
          <a:p>
            <a:r>
              <a:rPr lang="en-US" dirty="0"/>
              <a:t>Hiding the internal details of a class</a:t>
            </a:r>
          </a:p>
          <a:p>
            <a:r>
              <a:rPr lang="en-US" dirty="0"/>
              <a:t>Private fields </a:t>
            </a:r>
          </a:p>
          <a:p>
            <a:r>
              <a:rPr lang="en-US" dirty="0"/>
              <a:t>Public accessors,  </a:t>
            </a:r>
            <a:r>
              <a:rPr lang="en-US" dirty="0" err="1"/>
              <a:t>mutators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71" y="914400"/>
            <a:ext cx="4026542" cy="579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21" y="4191000"/>
            <a:ext cx="2755557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9802"/>
          </a:xfrm>
        </p:spPr>
        <p:txBody>
          <a:bodyPr/>
          <a:lstStyle/>
          <a:p>
            <a:r>
              <a:rPr lang="en-US" dirty="0"/>
              <a:t>When using a class we’re primarily concerned with the </a:t>
            </a:r>
            <a:r>
              <a:rPr lang="en-US" u="sng" dirty="0"/>
              <a:t>public interface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3517" y="3036402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Car Object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01293" y="3498067"/>
            <a:ext cx="3243162" cy="2260669"/>
            <a:chOff x="840870" y="3465999"/>
            <a:chExt cx="3243162" cy="2260669"/>
          </a:xfrm>
        </p:grpSpPr>
        <p:sp>
          <p:nvSpPr>
            <p:cNvPr id="9" name="Rectangle 8"/>
            <p:cNvSpPr/>
            <p:nvPr/>
          </p:nvSpPr>
          <p:spPr>
            <a:xfrm>
              <a:off x="840870" y="3465999"/>
              <a:ext cx="3243162" cy="22606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getAverageMPG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isMadeInUsa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calculateResellValue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1287" y="3572504"/>
              <a:ext cx="3027281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make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model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engineType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milesDriven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19831" y="3615294"/>
            <a:ext cx="3179229" cy="1200329"/>
            <a:chOff x="4719831" y="3615294"/>
            <a:chExt cx="3179229" cy="1200329"/>
          </a:xfrm>
        </p:grpSpPr>
        <p:sp>
          <p:nvSpPr>
            <p:cNvPr id="15" name="Right Bracket 14"/>
            <p:cNvSpPr/>
            <p:nvPr/>
          </p:nvSpPr>
          <p:spPr>
            <a:xfrm>
              <a:off x="4719831" y="3615294"/>
              <a:ext cx="152400" cy="120032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5" idx="2"/>
              <a:endCxn id="28" idx="1"/>
            </p:cNvCxnSpPr>
            <p:nvPr/>
          </p:nvCxnSpPr>
          <p:spPr>
            <a:xfrm flipV="1">
              <a:off x="4872231" y="4162372"/>
              <a:ext cx="1380544" cy="530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52775" y="3962317"/>
              <a:ext cx="1646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Private details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91559" y="4951683"/>
            <a:ext cx="3213619" cy="931178"/>
            <a:chOff x="4791559" y="4951683"/>
            <a:chExt cx="3213619" cy="931178"/>
          </a:xfrm>
        </p:grpSpPr>
        <p:sp>
          <p:nvSpPr>
            <p:cNvPr id="23" name="Right Bracket 22"/>
            <p:cNvSpPr/>
            <p:nvPr/>
          </p:nvSpPr>
          <p:spPr>
            <a:xfrm>
              <a:off x="4791559" y="4951683"/>
              <a:ext cx="161344" cy="822035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2"/>
              <a:endCxn id="30" idx="1"/>
            </p:cNvCxnSpPr>
            <p:nvPr/>
          </p:nvCxnSpPr>
          <p:spPr>
            <a:xfrm>
              <a:off x="4952903" y="5362701"/>
              <a:ext cx="1299872" cy="1662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52775" y="5174975"/>
              <a:ext cx="17524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Public interface</a:t>
              </a:r>
            </a:p>
            <a:p>
              <a:pPr algn="ctr"/>
              <a:r>
                <a:rPr lang="en-US" sz="2000" dirty="0"/>
                <a:t>(visible)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0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/>
              <a:t>Used during instantiation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5727700" cy="3101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3191"/>
            <a:ext cx="4474651" cy="2673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84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3293</TotalTime>
  <Words>1313</Words>
  <Application>Microsoft Macintosh PowerPoint</Application>
  <PresentationFormat>On-screen Show (4:3)</PresentationFormat>
  <Paragraphs>410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Courier New</vt:lpstr>
      <vt:lpstr>Tw Cen MT</vt:lpstr>
      <vt:lpstr>Wingdings</vt:lpstr>
      <vt:lpstr>Wingdings 2</vt:lpstr>
      <vt:lpstr>Median</vt:lpstr>
      <vt:lpstr>Java Review Object Oriented Programing</vt:lpstr>
      <vt:lpstr>Topics</vt:lpstr>
      <vt:lpstr>Class design</vt:lpstr>
      <vt:lpstr>Class design</vt:lpstr>
      <vt:lpstr>Access modifiers</vt:lpstr>
      <vt:lpstr>Three Pillars of OOP</vt:lpstr>
      <vt:lpstr>Encapsulation</vt:lpstr>
      <vt:lpstr>Encapsulation</vt:lpstr>
      <vt:lpstr>Constructors</vt:lpstr>
      <vt:lpstr>“this” keyword</vt:lpstr>
      <vt:lpstr>The toString() method</vt:lpstr>
      <vt:lpstr>Inheritance</vt:lpstr>
      <vt:lpstr>Inheritance</vt:lpstr>
      <vt:lpstr>Inheritance</vt:lpstr>
      <vt:lpstr>Inheritance</vt:lpstr>
      <vt:lpstr>Inherited functionality</vt:lpstr>
      <vt:lpstr>Levels of abstraction</vt:lpstr>
      <vt:lpstr>Class hierarchies</vt:lpstr>
      <vt:lpstr>Terminology</vt:lpstr>
      <vt:lpstr>Terminology</vt:lpstr>
      <vt:lpstr>Terminology</vt:lpstr>
      <vt:lpstr>Inheritance</vt:lpstr>
      <vt:lpstr>Example</vt:lpstr>
      <vt:lpstr>Example</vt:lpstr>
      <vt:lpstr>Object class</vt:lpstr>
      <vt:lpstr>Super constructors</vt:lpstr>
      <vt:lpstr>Passing data to a parent class</vt:lpstr>
      <vt:lpstr>Implicit constructors and calls</vt:lpstr>
      <vt:lpstr>Implicit constructors and calls</vt:lpstr>
      <vt:lpstr>Overloading and overriding</vt:lpstr>
      <vt:lpstr>Overloading</vt:lpstr>
      <vt:lpstr>Overloading</vt:lpstr>
      <vt:lpstr>Overloading</vt:lpstr>
      <vt:lpstr>Overriding</vt:lpstr>
      <vt:lpstr>Overloading and overriding</vt:lpstr>
      <vt:lpstr>Abstract classes &amp; polymorphism</vt:lpstr>
      <vt:lpstr>Abstract classes</vt:lpstr>
      <vt:lpstr>Abstract classes</vt:lpstr>
      <vt:lpstr>Abstract classes</vt:lpstr>
      <vt:lpstr>Abstract classes</vt:lpstr>
      <vt:lpstr>Abstract class</vt:lpstr>
      <vt:lpstr>Interfaces</vt:lpstr>
      <vt:lpstr>Interfaces</vt:lpstr>
      <vt:lpstr>Interfaces</vt:lpstr>
      <vt:lpstr>Interfaces</vt:lpstr>
      <vt:lpstr>Using multiple interfaces</vt:lpstr>
      <vt:lpstr>Static vs. non-static data</vt:lpstr>
      <vt:lpstr>Static vs. non-static</vt:lpstr>
      <vt:lpstr>Static vs. non-static</vt:lpstr>
      <vt:lpstr>Static vs. non-static</vt:lpstr>
      <vt:lpstr>Static vs. non-static</vt:lpstr>
      <vt:lpstr>Static class content</vt:lpstr>
      <vt:lpstr>Java Review Object Oriented Programing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Susan Uland</cp:lastModifiedBy>
  <cp:revision>108</cp:revision>
  <dcterms:created xsi:type="dcterms:W3CDTF">2006-08-16T00:00:00Z</dcterms:created>
  <dcterms:modified xsi:type="dcterms:W3CDTF">2020-09-17T20:23:02Z</dcterms:modified>
</cp:coreProperties>
</file>