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376" r:id="rId3"/>
    <p:sldId id="422" r:id="rId4"/>
    <p:sldId id="416" r:id="rId5"/>
    <p:sldId id="430" r:id="rId6"/>
    <p:sldId id="431" r:id="rId7"/>
    <p:sldId id="385" r:id="rId8"/>
    <p:sldId id="377" r:id="rId9"/>
    <p:sldId id="423" r:id="rId10"/>
    <p:sldId id="424" r:id="rId11"/>
    <p:sldId id="425" r:id="rId12"/>
    <p:sldId id="426" r:id="rId13"/>
    <p:sldId id="427" r:id="rId14"/>
    <p:sldId id="378" r:id="rId15"/>
    <p:sldId id="389" r:id="rId16"/>
    <p:sldId id="388" r:id="rId17"/>
    <p:sldId id="405" r:id="rId18"/>
    <p:sldId id="380" r:id="rId19"/>
    <p:sldId id="421" r:id="rId20"/>
    <p:sldId id="392" r:id="rId21"/>
    <p:sldId id="394" r:id="rId22"/>
    <p:sldId id="432" r:id="rId23"/>
    <p:sldId id="397" r:id="rId24"/>
    <p:sldId id="398" r:id="rId25"/>
    <p:sldId id="42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E492"/>
    <a:srgbClr val="00089A"/>
    <a:srgbClr val="94B6D2"/>
    <a:srgbClr val="D8B2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4" autoAdjust="0"/>
    <p:restoredTop sz="81425" autoAdjust="0"/>
  </p:normalViewPr>
  <p:slideViewPr>
    <p:cSldViewPr>
      <p:cViewPr varScale="1">
        <p:scale>
          <a:sx n="101" d="100"/>
          <a:sy n="101" d="100"/>
        </p:scale>
        <p:origin x="1120" y="184"/>
      </p:cViewPr>
      <p:guideLst>
        <p:guide orient="horz" pos="2160"/>
        <p:guide pos="2880"/>
      </p:guideLst>
    </p:cSldViewPr>
  </p:slideViewPr>
  <p:notesTextViewPr>
    <p:cViewPr>
      <p:scale>
        <a:sx n="100" d="100"/>
        <a:sy n="100" d="100"/>
      </p:scale>
      <p:origin x="0" y="0"/>
    </p:cViewPr>
  </p:notesTextViewPr>
  <p:sorterViewPr>
    <p:cViewPr>
      <p:scale>
        <a:sx n="124" d="100"/>
        <a:sy n="124" d="100"/>
      </p:scale>
      <p:origin x="0" y="0"/>
    </p:cViewPr>
  </p:sorterViewPr>
  <p:notesViewPr>
    <p:cSldViewPr snapToGrid="0" snapToObjects="1">
      <p:cViewPr>
        <p:scale>
          <a:sx n="143" d="100"/>
          <a:sy n="143" d="100"/>
        </p:scale>
        <p:origin x="-2176" y="17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665700-0326-4C5E-B427-A3CF43F2632D}" type="datetimeFigureOut">
              <a:rPr lang="en-US" smtClean="0"/>
              <a:t>10/26/20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1A0BB4-DF94-4490-A13F-762342CA0527}" type="slidenum">
              <a:rPr lang="en-US" smtClean="0"/>
              <a:t>‹#›</a:t>
            </a:fld>
            <a:endParaRPr lang="en-US"/>
          </a:p>
        </p:txBody>
      </p:sp>
    </p:spTree>
    <p:extLst>
      <p:ext uri="{BB962C8B-B14F-4D97-AF65-F5344CB8AC3E}">
        <p14:creationId xmlns:p14="http://schemas.microsoft.com/office/powerpoint/2010/main" val="298728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software developers, we tend to think at a much higher level than the physical activities that occur on our computers as a result of the code we write.  In this topic, we're going to take a look "under the hood" of the computer.  The goal in doing so is to become more aware of how our choices as software developers impact the way the computer runs.</a:t>
            </a:r>
          </a:p>
        </p:txBody>
      </p:sp>
      <p:sp>
        <p:nvSpPr>
          <p:cNvPr id="4" name="Slide Number Placeholder 3"/>
          <p:cNvSpPr>
            <a:spLocks noGrp="1"/>
          </p:cNvSpPr>
          <p:nvPr>
            <p:ph type="sldNum" sz="quarter" idx="10"/>
          </p:nvPr>
        </p:nvSpPr>
        <p:spPr/>
        <p:txBody>
          <a:bodyPr/>
          <a:lstStyle/>
          <a:p>
            <a:fld id="{E21A0BB4-DF94-4490-A13F-762342CA0527}" type="slidenum">
              <a:rPr lang="en-US" smtClean="0"/>
              <a:t>1</a:t>
            </a:fld>
            <a:endParaRPr lang="en-US"/>
          </a:p>
        </p:txBody>
      </p:sp>
    </p:spTree>
    <p:extLst>
      <p:ext uri="{BB962C8B-B14F-4D97-AF65-F5344CB8AC3E}">
        <p14:creationId xmlns:p14="http://schemas.microsoft.com/office/powerpoint/2010/main" val="968251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F8FE7B98-EE33-428C-8945-0C40C1C09D0C}" type="slidenum">
              <a:rPr lang="en-US" smtClean="0"/>
              <a:t>10</a:t>
            </a:fld>
            <a:endParaRPr lang="en-US"/>
          </a:p>
        </p:txBody>
      </p:sp>
    </p:spTree>
    <p:extLst>
      <p:ext uri="{BB962C8B-B14F-4D97-AF65-F5344CB8AC3E}">
        <p14:creationId xmlns:p14="http://schemas.microsoft.com/office/powerpoint/2010/main" val="2550376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Control Unit drives the execution of program instructions by loading them from memory and feeding instruction operands and operations through the processing unit. The control unit also includes some storage to keep track of execution state and to determine its next action to take: the Program Counter (PC) keeps the memory address of the next instruction to execute; and the Instruction Register (IR) stores the instruction that is currently being executed.</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11</a:t>
            </a:fld>
            <a:endParaRPr lang="en-US"/>
          </a:p>
        </p:txBody>
      </p:sp>
    </p:spTree>
    <p:extLst>
      <p:ext uri="{BB962C8B-B14F-4D97-AF65-F5344CB8AC3E}">
        <p14:creationId xmlns:p14="http://schemas.microsoft.com/office/powerpoint/2010/main" val="2743710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Recognize the boolean operations?  These are hardware operations </a:t>
            </a:r>
            <a:r>
              <a:rPr lang="mr-IN"/>
              <a:t>–</a:t>
            </a:r>
            <a:r>
              <a:rPr lang="en-US"/>
              <a:t> that is, created in digital circuitry (transistors)</a:t>
            </a:r>
          </a:p>
          <a:p>
            <a:endParaRPr lang="en-US"/>
          </a:p>
          <a:p>
            <a:r>
              <a:rPr lang="en-US"/>
              <a:t>NAND </a:t>
            </a:r>
            <a:r>
              <a:rPr lang="mr-IN"/>
              <a:t>–</a:t>
            </a:r>
            <a:r>
              <a:rPr lang="en-US"/>
              <a:t> not AND.  Look at truth table for &amp; and reverse the final column</a:t>
            </a:r>
          </a:p>
          <a:p>
            <a:r>
              <a:rPr lang="en-US"/>
              <a:t>NOR </a:t>
            </a:r>
            <a:r>
              <a:rPr lang="mr-IN"/>
              <a:t>–</a:t>
            </a:r>
            <a:r>
              <a:rPr lang="en-US"/>
              <a:t> not OR.  Again look at truth table for | and reverse the final column.</a:t>
            </a:r>
          </a:p>
        </p:txBody>
      </p:sp>
      <p:sp>
        <p:nvSpPr>
          <p:cNvPr id="4" name="Slide Number Placeholder 3"/>
          <p:cNvSpPr>
            <a:spLocks noGrp="1"/>
          </p:cNvSpPr>
          <p:nvPr>
            <p:ph type="sldNum" sz="quarter" idx="10"/>
          </p:nvPr>
        </p:nvSpPr>
        <p:spPr/>
        <p:txBody>
          <a:bodyPr/>
          <a:lstStyle/>
          <a:p>
            <a:fld id="{E21A0BB4-DF94-4490-A13F-762342CA0527}" type="slidenum">
              <a:rPr lang="en-US" smtClean="0"/>
              <a:t>12</a:t>
            </a:fld>
            <a:endParaRPr lang="en-US"/>
          </a:p>
        </p:txBody>
      </p:sp>
    </p:spTree>
    <p:extLst>
      <p:ext uri="{BB962C8B-B14F-4D97-AF65-F5344CB8AC3E}">
        <p14:creationId xmlns:p14="http://schemas.microsoft.com/office/powerpoint/2010/main" val="89835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types of memory:  volatile (loses data if power cut) and non-volatile (doesn't lose data when no power). </a:t>
            </a:r>
          </a:p>
          <a:p>
            <a:endParaRPr lang="en-US" dirty="0"/>
          </a:p>
          <a:p>
            <a:r>
              <a:rPr lang="en-US" dirty="0"/>
              <a:t>Registers, cache, and main/primary memory(RAM) is volatile.  Secondary (Disk Drives) is non-volatile.</a:t>
            </a:r>
          </a:p>
        </p:txBody>
      </p:sp>
      <p:sp>
        <p:nvSpPr>
          <p:cNvPr id="4" name="Slide Number Placeholder 3"/>
          <p:cNvSpPr>
            <a:spLocks noGrp="1"/>
          </p:cNvSpPr>
          <p:nvPr>
            <p:ph type="sldNum" sz="quarter" idx="10"/>
          </p:nvPr>
        </p:nvSpPr>
        <p:spPr/>
        <p:txBody>
          <a:bodyPr/>
          <a:lstStyle/>
          <a:p>
            <a:fld id="{E21A0BB4-DF94-4490-A13F-762342CA0527}" type="slidenum">
              <a:rPr lang="en-US" smtClean="0"/>
              <a:t>13</a:t>
            </a:fld>
            <a:endParaRPr lang="en-US"/>
          </a:p>
        </p:txBody>
      </p:sp>
    </p:spTree>
    <p:extLst>
      <p:ext uri="{BB962C8B-B14F-4D97-AF65-F5344CB8AC3E}">
        <p14:creationId xmlns:p14="http://schemas.microsoft.com/office/powerpoint/2010/main" val="1245858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with Von Neumann, instructions (program) and data exist toether in memory.  Let's look at how that works.</a:t>
            </a:r>
          </a:p>
        </p:txBody>
      </p:sp>
      <p:sp>
        <p:nvSpPr>
          <p:cNvPr id="4" name="Slide Number Placeholder 3"/>
          <p:cNvSpPr>
            <a:spLocks noGrp="1"/>
          </p:cNvSpPr>
          <p:nvPr>
            <p:ph type="sldNum" sz="quarter" idx="10"/>
          </p:nvPr>
        </p:nvSpPr>
        <p:spPr/>
        <p:txBody>
          <a:bodyPr/>
          <a:lstStyle/>
          <a:p>
            <a:fld id="{E21A0BB4-DF94-4490-A13F-762342CA0527}" type="slidenum">
              <a:rPr lang="en-US" smtClean="0"/>
              <a:t>14</a:t>
            </a:fld>
            <a:endParaRPr lang="en-US"/>
          </a:p>
        </p:txBody>
      </p:sp>
    </p:spTree>
    <p:extLst>
      <p:ext uri="{BB962C8B-B14F-4D97-AF65-F5344CB8AC3E}">
        <p14:creationId xmlns:p14="http://schemas.microsoft.com/office/powerpoint/2010/main" val="161021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Von Neumann model, both instructions and data can be stored in primary memory (RAM)</a:t>
            </a:r>
          </a:p>
        </p:txBody>
      </p:sp>
      <p:sp>
        <p:nvSpPr>
          <p:cNvPr id="4" name="Slide Number Placeholder 3"/>
          <p:cNvSpPr>
            <a:spLocks noGrp="1"/>
          </p:cNvSpPr>
          <p:nvPr>
            <p:ph type="sldNum" sz="quarter" idx="10"/>
          </p:nvPr>
        </p:nvSpPr>
        <p:spPr/>
        <p:txBody>
          <a:bodyPr/>
          <a:lstStyle/>
          <a:p>
            <a:fld id="{E21A0BB4-DF94-4490-A13F-762342CA0527}" type="slidenum">
              <a:rPr lang="en-US" smtClean="0"/>
              <a:t>15</a:t>
            </a:fld>
            <a:endParaRPr lang="en-US"/>
          </a:p>
        </p:txBody>
      </p:sp>
    </p:spTree>
    <p:extLst>
      <p:ext uri="{BB962C8B-B14F-4D97-AF65-F5344CB8AC3E}">
        <p14:creationId xmlns:p14="http://schemas.microsoft.com/office/powerpoint/2010/main" val="746143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each memory address, is a word:  fixed-sized grouping of contiguous bits that are treated as a single unit by the processor</a:t>
            </a:r>
          </a:p>
          <a:p>
            <a:r>
              <a:rPr lang="en-US" dirty="0"/>
              <a:t>If we think of memory as a column of locations, we can address from all 0 bits to all 1 bits for as many bits are in a word</a:t>
            </a:r>
            <a:r>
              <a:rPr lang="mr-IN" dirty="0"/>
              <a:t>…</a:t>
            </a:r>
            <a:endParaRPr lang="en-US" dirty="0"/>
          </a:p>
          <a:p>
            <a:endParaRPr lang="en-US" dirty="0"/>
          </a:p>
          <a:p>
            <a:r>
              <a:rPr lang="en-US" dirty="0"/>
              <a:t>In memory addressing schemes we do not use a bit to represent the sign so we can use all the bits to access memory locations</a:t>
            </a:r>
          </a:p>
          <a:p>
            <a:endParaRPr lang="en-US" dirty="0"/>
          </a:p>
          <a:p>
            <a:r>
              <a:rPr lang="en-US" dirty="0"/>
              <a:t>2^10 = KB (~ 1000 bytes)  1024 B</a:t>
            </a:r>
          </a:p>
          <a:p>
            <a:r>
              <a:rPr lang="en-US" dirty="0"/>
              <a:t>2^20 = MB  (~million) 1024 KB</a:t>
            </a:r>
          </a:p>
          <a:p>
            <a:r>
              <a:rPr lang="en-US" dirty="0"/>
              <a:t>2^30 = GB (~billion)  1024 MB</a:t>
            </a:r>
          </a:p>
          <a:p>
            <a:r>
              <a:rPr lang="en-US" dirty="0"/>
              <a:t>2^40 = TB (~trillion)  1024 GB</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16</a:t>
            </a:fld>
            <a:endParaRPr lang="en-US"/>
          </a:p>
        </p:txBody>
      </p:sp>
    </p:spTree>
    <p:extLst>
      <p:ext uri="{BB962C8B-B14F-4D97-AF65-F5344CB8AC3E}">
        <p14:creationId xmlns:p14="http://schemas.microsoft.com/office/powerpoint/2010/main" val="3963204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RISC </a:t>
            </a:r>
            <a:r>
              <a:rPr lang="mr-IN" dirty="0"/>
              <a:t>–</a:t>
            </a:r>
            <a:r>
              <a:rPr lang="en-US" dirty="0"/>
              <a:t> reduced number of instructions, so takes more instructions to complete an operation.  But less hardware to build circuitry to perform an instruction.</a:t>
            </a:r>
          </a:p>
          <a:p>
            <a:pPr marL="171450" indent="-171450">
              <a:buFont typeface="Arial"/>
              <a:buChar char="•"/>
            </a:pPr>
            <a:r>
              <a:rPr lang="en-US" dirty="0"/>
              <a:t>MIPS is example</a:t>
            </a:r>
          </a:p>
          <a:p>
            <a:endParaRPr lang="en-US" dirty="0"/>
          </a:p>
          <a:p>
            <a:r>
              <a:rPr lang="en-US" dirty="0"/>
              <a:t>CISC </a:t>
            </a:r>
            <a:r>
              <a:rPr lang="mr-IN" dirty="0"/>
              <a:t>–</a:t>
            </a:r>
            <a:r>
              <a:rPr lang="en-US" dirty="0"/>
              <a:t> Single instruction can perform more complex tasks </a:t>
            </a:r>
            <a:r>
              <a:rPr lang="mr-IN" dirty="0"/>
              <a:t>–</a:t>
            </a:r>
            <a:r>
              <a:rPr lang="en-US" dirty="0"/>
              <a:t> would take multiple instructions to complete same task in RISC instruction set.</a:t>
            </a:r>
          </a:p>
          <a:p>
            <a:pPr marL="171450" indent="-171450">
              <a:buFont typeface="Arial"/>
              <a:buChar char="•"/>
            </a:pPr>
            <a:r>
              <a:rPr lang="en-US" dirty="0"/>
              <a:t>Intel 8080 is example</a:t>
            </a:r>
          </a:p>
        </p:txBody>
      </p:sp>
      <p:sp>
        <p:nvSpPr>
          <p:cNvPr id="4" name="Slide Number Placeholder 3"/>
          <p:cNvSpPr>
            <a:spLocks noGrp="1"/>
          </p:cNvSpPr>
          <p:nvPr>
            <p:ph type="sldNum" sz="quarter" idx="10"/>
          </p:nvPr>
        </p:nvSpPr>
        <p:spPr/>
        <p:txBody>
          <a:bodyPr/>
          <a:lstStyle/>
          <a:p>
            <a:fld id="{E21A0BB4-DF94-4490-A13F-762342CA0527}" type="slidenum">
              <a:rPr lang="en-US" smtClean="0"/>
              <a:t>17</a:t>
            </a:fld>
            <a:endParaRPr lang="en-US"/>
          </a:p>
        </p:txBody>
      </p:sp>
    </p:spTree>
    <p:extLst>
      <p:ext uri="{BB962C8B-B14F-4D97-AF65-F5344CB8AC3E}">
        <p14:creationId xmlns:p14="http://schemas.microsoft.com/office/powerpoint/2010/main" val="3356582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write programs that we want to execute.  Our programs have to become instructions on the machine, then be executed.  What really happens when we run a program?</a:t>
            </a:r>
          </a:p>
        </p:txBody>
      </p:sp>
      <p:sp>
        <p:nvSpPr>
          <p:cNvPr id="4" name="Slide Number Placeholder 3"/>
          <p:cNvSpPr>
            <a:spLocks noGrp="1"/>
          </p:cNvSpPr>
          <p:nvPr>
            <p:ph type="sldNum" sz="quarter" idx="10"/>
          </p:nvPr>
        </p:nvSpPr>
        <p:spPr/>
        <p:txBody>
          <a:bodyPr/>
          <a:lstStyle/>
          <a:p>
            <a:fld id="{E21A0BB4-DF94-4490-A13F-762342CA0527}" type="slidenum">
              <a:rPr lang="en-US" smtClean="0"/>
              <a:t>18</a:t>
            </a:fld>
            <a:endParaRPr lang="en-US"/>
          </a:p>
        </p:txBody>
      </p:sp>
    </p:spTree>
    <p:extLst>
      <p:ext uri="{BB962C8B-B14F-4D97-AF65-F5344CB8AC3E}">
        <p14:creationId xmlns:p14="http://schemas.microsoft.com/office/powerpoint/2010/main" val="313887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 – Controlling UNIT – sends signals to control how data moves around the CPU</a:t>
            </a:r>
          </a:p>
          <a:p>
            <a:r>
              <a:rPr lang="en-US" dirty="0"/>
              <a:t>Cache – provides fast access to most used instructions and data</a:t>
            </a:r>
          </a:p>
          <a:p>
            <a:r>
              <a:rPr lang="en-US" dirty="0"/>
              <a:t>ALU-Arithmetic Logic Unit performs calculations and logical decisions</a:t>
            </a:r>
          </a:p>
          <a:p>
            <a:r>
              <a:rPr lang="en-US" dirty="0"/>
              <a:t>Some Registers:</a:t>
            </a:r>
          </a:p>
          <a:p>
            <a:r>
              <a:rPr lang="en-US" dirty="0"/>
              <a:t>MAR – Memory Address Register holds the address of where data is to be fetched or stored</a:t>
            </a:r>
          </a:p>
          <a:p>
            <a:r>
              <a:rPr lang="en-US" dirty="0"/>
              <a:t>MDR – Memory Data Register holds the data fetched from or to be written to the memory</a:t>
            </a:r>
          </a:p>
          <a:p>
            <a:r>
              <a:rPr lang="en-US" dirty="0"/>
              <a:t>PC – Program Counter Register – holds the address of the next instructions in memory</a:t>
            </a:r>
          </a:p>
          <a:p>
            <a:r>
              <a:rPr lang="en-US" dirty="0"/>
              <a:t>ACC – Accumulator Register holds the results of calculations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8FE7B98-EE33-428C-8945-0C40C1C09D0C}" type="slidenum">
              <a:rPr lang="en-US" smtClean="0"/>
              <a:t>19</a:t>
            </a:fld>
            <a:endParaRPr lang="en-US"/>
          </a:p>
        </p:txBody>
      </p:sp>
    </p:spTree>
    <p:extLst>
      <p:ext uri="{BB962C8B-B14F-4D97-AF65-F5344CB8AC3E}">
        <p14:creationId xmlns:p14="http://schemas.microsoft.com/office/powerpoint/2010/main" val="146641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Neumann </a:t>
            </a:r>
            <a:r>
              <a:rPr lang="mr-IN"/>
              <a:t>–</a:t>
            </a:r>
            <a:r>
              <a:rPr lang="en-US"/>
              <a:t> defines organization at a high level</a:t>
            </a:r>
          </a:p>
          <a:p>
            <a:pPr marL="171450" indent="-171450">
              <a:buFont typeface="Arial"/>
              <a:buChar char="•"/>
            </a:pPr>
            <a:r>
              <a:rPr lang="en-US"/>
              <a:t>instructions/data </a:t>
            </a:r>
            <a:r>
              <a:rPr lang="mr-IN"/>
              <a:t>–</a:t>
            </a:r>
            <a:r>
              <a:rPr lang="en-US"/>
              <a:t> basis of architecture</a:t>
            </a:r>
          </a:p>
          <a:p>
            <a:pPr marL="171450" indent="-171450">
              <a:buFont typeface="Arial"/>
              <a:buChar char="•"/>
            </a:pPr>
            <a:r>
              <a:rPr lang="en-US"/>
              <a:t>CPU components </a:t>
            </a:r>
            <a:r>
              <a:rPr lang="mr-IN"/>
              <a:t>–</a:t>
            </a:r>
            <a:r>
              <a:rPr lang="en-US"/>
              <a:t> define what happens in the CPU</a:t>
            </a:r>
          </a:p>
          <a:p>
            <a:pPr marL="171450" indent="-171450">
              <a:buFont typeface="Arial"/>
              <a:buChar char="•"/>
            </a:pPr>
            <a:r>
              <a:rPr lang="en-US"/>
              <a:t>how instructions are executed</a:t>
            </a:r>
          </a:p>
          <a:p>
            <a:pPr marL="171450" indent="-171450">
              <a:buFont typeface="Arial"/>
              <a:buChar char="•"/>
            </a:pPr>
            <a:r>
              <a:rPr lang="en-US"/>
              <a:t>closer look at how instructions are composed </a:t>
            </a:r>
          </a:p>
        </p:txBody>
      </p:sp>
      <p:sp>
        <p:nvSpPr>
          <p:cNvPr id="4" name="Slide Number Placeholder 3"/>
          <p:cNvSpPr>
            <a:spLocks noGrp="1"/>
          </p:cNvSpPr>
          <p:nvPr>
            <p:ph type="sldNum" sz="quarter" idx="10"/>
          </p:nvPr>
        </p:nvSpPr>
        <p:spPr/>
        <p:txBody>
          <a:bodyPr/>
          <a:lstStyle/>
          <a:p>
            <a:fld id="{E21A0BB4-DF94-4490-A13F-762342CA0527}" type="slidenum">
              <a:rPr lang="en-US" smtClean="0"/>
              <a:t>2</a:t>
            </a:fld>
            <a:endParaRPr lang="en-US"/>
          </a:p>
        </p:txBody>
      </p:sp>
    </p:spTree>
    <p:extLst>
      <p:ext uri="{BB962C8B-B14F-4D97-AF65-F5344CB8AC3E}">
        <p14:creationId xmlns:p14="http://schemas.microsoft.com/office/powerpoint/2010/main" val="3291376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instruction is processed in four basic steps</a:t>
            </a:r>
            <a:r>
              <a:rPr lang="mr-IN"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all use the four operations of the machine cycle every day. For example, when placing an order in a fast-food restaurant we fetch (read the menu), decode (translate the menu into an order), execute (place the order), and store (take our food to the car). </a:t>
            </a:r>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20</a:t>
            </a:fld>
            <a:endParaRPr lang="en-US"/>
          </a:p>
        </p:txBody>
      </p:sp>
    </p:spTree>
    <p:extLst>
      <p:ext uri="{BB962C8B-B14F-4D97-AF65-F5344CB8AC3E}">
        <p14:creationId xmlns:p14="http://schemas.microsoft.com/office/powerpoint/2010/main" val="1856771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Fetch step </a:t>
            </a:r>
            <a:r>
              <a:rPr lang="mr-IN"/>
              <a:t>–</a:t>
            </a:r>
            <a:r>
              <a:rPr lang="en-US"/>
              <a:t> how does the computer know what instruction to look for?</a:t>
            </a:r>
          </a:p>
          <a:p>
            <a:endParaRPr lang="en-US"/>
          </a:p>
          <a:p>
            <a:r>
              <a:rPr lang="en-US"/>
              <a:t>Uses the program counter</a:t>
            </a:r>
          </a:p>
          <a:p>
            <a:r>
              <a:rPr lang="en-US"/>
              <a:t>Holds an address of the next instruction </a:t>
            </a:r>
            <a:r>
              <a:rPr lang="mr-IN"/>
              <a:t>–</a:t>
            </a:r>
            <a:r>
              <a:rPr lang="en-US"/>
              <a:t> not the actual instruction</a:t>
            </a:r>
          </a:p>
        </p:txBody>
      </p:sp>
      <p:sp>
        <p:nvSpPr>
          <p:cNvPr id="4" name="Slide Number Placeholder 3"/>
          <p:cNvSpPr>
            <a:spLocks noGrp="1"/>
          </p:cNvSpPr>
          <p:nvPr>
            <p:ph type="sldNum" sz="quarter" idx="10"/>
          </p:nvPr>
        </p:nvSpPr>
        <p:spPr/>
        <p:txBody>
          <a:bodyPr/>
          <a:lstStyle/>
          <a:p>
            <a:fld id="{E21A0BB4-DF94-4490-A13F-762342CA0527}" type="slidenum">
              <a:rPr lang="en-US" smtClean="0"/>
              <a:t>21</a:t>
            </a:fld>
            <a:endParaRPr lang="en-US"/>
          </a:p>
        </p:txBody>
      </p:sp>
    </p:spTree>
    <p:extLst>
      <p:ext uri="{BB962C8B-B14F-4D97-AF65-F5344CB8AC3E}">
        <p14:creationId xmlns:p14="http://schemas.microsoft.com/office/powerpoint/2010/main" val="2796945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22</a:t>
            </a:fld>
            <a:endParaRPr lang="en-US"/>
          </a:p>
        </p:txBody>
      </p:sp>
    </p:spTree>
    <p:extLst>
      <p:ext uri="{BB962C8B-B14F-4D97-AF65-F5344CB8AC3E}">
        <p14:creationId xmlns:p14="http://schemas.microsoft.com/office/powerpoint/2010/main" val="1243197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process a single instruction:</a:t>
            </a:r>
          </a:p>
          <a:p>
            <a:endParaRPr lang="en-US" dirty="0"/>
          </a:p>
          <a:p>
            <a:pPr marL="171450" indent="-171450">
              <a:buFont typeface="Arial"/>
              <a:buChar char="•"/>
            </a:pPr>
            <a:r>
              <a:rPr lang="en-US" dirty="0"/>
              <a:t>CPU looks at the PC to determine where to find the next instruction</a:t>
            </a:r>
          </a:p>
          <a:p>
            <a:pPr marL="171450" indent="-171450">
              <a:buFont typeface="Arial"/>
              <a:buChar char="•"/>
            </a:pPr>
            <a:r>
              <a:rPr lang="en-US" dirty="0"/>
              <a:t>fetches the instruction from memory  places in IR and at the same time, increments the PC to point to the next instruction.</a:t>
            </a:r>
          </a:p>
          <a:p>
            <a:pPr marL="171450" indent="-171450">
              <a:buFont typeface="Arial"/>
              <a:buChar char="•"/>
            </a:pPr>
            <a:r>
              <a:rPr lang="en-US" dirty="0"/>
              <a:t>CPU decodes the meaning of the instruction and if a calculation is needed, sends it off to the ALU to do the execution</a:t>
            </a:r>
          </a:p>
          <a:p>
            <a:pPr marL="171450" indent="-171450">
              <a:buFont typeface="Arial"/>
              <a:buChar char="•"/>
            </a:pPr>
            <a:r>
              <a:rPr lang="en-US" dirty="0"/>
              <a:t>Control unit then stores result in memory</a:t>
            </a:r>
          </a:p>
        </p:txBody>
      </p:sp>
      <p:sp>
        <p:nvSpPr>
          <p:cNvPr id="4" name="Slide Number Placeholder 3"/>
          <p:cNvSpPr>
            <a:spLocks noGrp="1"/>
          </p:cNvSpPr>
          <p:nvPr>
            <p:ph type="sldNum" sz="quarter" idx="10"/>
          </p:nvPr>
        </p:nvSpPr>
        <p:spPr/>
        <p:txBody>
          <a:bodyPr/>
          <a:lstStyle/>
          <a:p>
            <a:fld id="{E21A0BB4-DF94-4490-A13F-762342CA0527}" type="slidenum">
              <a:rPr lang="en-US" smtClean="0"/>
              <a:t>23</a:t>
            </a:fld>
            <a:endParaRPr lang="en-US"/>
          </a:p>
        </p:txBody>
      </p:sp>
    </p:spTree>
    <p:extLst>
      <p:ext uri="{BB962C8B-B14F-4D97-AF65-F5344CB8AC3E}">
        <p14:creationId xmlns:p14="http://schemas.microsoft.com/office/powerpoint/2010/main" val="525996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are just fetch-execute engines, repeating the preceding process over and over again.</a:t>
            </a:r>
          </a:p>
          <a:p>
            <a:endParaRPr lang="en-US" dirty="0"/>
          </a:p>
          <a:p>
            <a:r>
              <a:rPr lang="en-US" dirty="0"/>
              <a:t>ALU processes all arithmetic and logical operations </a:t>
            </a:r>
            <a:r>
              <a:rPr lang="mr-IN" dirty="0"/>
              <a:t>–</a:t>
            </a:r>
            <a:r>
              <a:rPr lang="en-US" dirty="0"/>
              <a:t> performing max of one operation at a time</a:t>
            </a:r>
          </a:p>
          <a:p>
            <a:endParaRPr lang="en-US" dirty="0"/>
          </a:p>
          <a:p>
            <a:r>
              <a:rPr lang="en-US" dirty="0"/>
              <a:t>Here's a look at the cycle.</a:t>
            </a:r>
          </a:p>
          <a:p>
            <a:endParaRPr lang="en-US" dirty="0"/>
          </a:p>
          <a:p>
            <a:pPr marL="171450" indent="-171450">
              <a:buFont typeface="Arial"/>
              <a:buChar char="•"/>
            </a:pPr>
            <a:r>
              <a:rPr lang="en-US" dirty="0"/>
              <a:t>data is pulled from memory into registers</a:t>
            </a:r>
          </a:p>
          <a:p>
            <a:pPr marL="171450" indent="-171450">
              <a:buFont typeface="Arial"/>
              <a:buChar char="•"/>
            </a:pPr>
            <a:r>
              <a:rPr lang="en-US" dirty="0"/>
              <a:t>data is not cleared from registers by default</a:t>
            </a:r>
          </a:p>
          <a:p>
            <a:pPr marL="171450" indent="-171450">
              <a:buFont typeface="Arial"/>
              <a:buChar char="•"/>
            </a:pPr>
            <a:r>
              <a:rPr lang="en-US" dirty="0"/>
              <a:t>may be overwritten by subsequent instruction processing</a:t>
            </a:r>
          </a:p>
          <a:p>
            <a:pPr marL="171450" indent="-171450">
              <a:buFont typeface="Arial"/>
              <a:buChar char="•"/>
            </a:pPr>
            <a:r>
              <a:rPr lang="en-US" dirty="0"/>
              <a:t>compilers try to store frequently used variables in certain registers so the time needed to pull the data from memory can be cut out</a:t>
            </a:r>
          </a:p>
          <a:p>
            <a:pPr marL="171450" indent="-171450">
              <a:buFont typeface="Arial"/>
              <a:buChar char="•"/>
            </a:pPr>
            <a:r>
              <a:rPr lang="en-US" dirty="0"/>
              <a:t>when register space is needed, compilers try to move less-used variables out of registers (called "spilling" registers)</a:t>
            </a:r>
          </a:p>
        </p:txBody>
      </p:sp>
      <p:sp>
        <p:nvSpPr>
          <p:cNvPr id="4" name="Slide Number Placeholder 3"/>
          <p:cNvSpPr>
            <a:spLocks noGrp="1"/>
          </p:cNvSpPr>
          <p:nvPr>
            <p:ph type="sldNum" sz="quarter" idx="10"/>
          </p:nvPr>
        </p:nvSpPr>
        <p:spPr/>
        <p:txBody>
          <a:bodyPr/>
          <a:lstStyle/>
          <a:p>
            <a:fld id="{E21A0BB4-DF94-4490-A13F-762342CA0527}" type="slidenum">
              <a:rPr lang="en-US" smtClean="0"/>
              <a:t>24</a:t>
            </a:fld>
            <a:endParaRPr lang="en-US"/>
          </a:p>
        </p:txBody>
      </p:sp>
    </p:spTree>
    <p:extLst>
      <p:ext uri="{BB962C8B-B14F-4D97-AF65-F5344CB8AC3E}">
        <p14:creationId xmlns:p14="http://schemas.microsoft.com/office/powerpoint/2010/main" val="2828479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the term "computer architecture"? </a:t>
            </a:r>
          </a:p>
          <a:p>
            <a:endParaRPr lang="en-US" dirty="0"/>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3</a:t>
            </a:fld>
            <a:endParaRPr lang="en-US"/>
          </a:p>
        </p:txBody>
      </p:sp>
    </p:spTree>
    <p:extLst>
      <p:ext uri="{BB962C8B-B14F-4D97-AF65-F5344CB8AC3E}">
        <p14:creationId xmlns:p14="http://schemas.microsoft.com/office/powerpoint/2010/main" val="84061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4</a:t>
            </a:fld>
            <a:endParaRPr lang="en-US"/>
          </a:p>
        </p:txBody>
      </p:sp>
    </p:spTree>
    <p:extLst>
      <p:ext uri="{BB962C8B-B14F-4D97-AF65-F5344CB8AC3E}">
        <p14:creationId xmlns:p14="http://schemas.microsoft.com/office/powerpoint/2010/main" val="17485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5</a:t>
            </a:fld>
            <a:endParaRPr lang="en-US"/>
          </a:p>
        </p:txBody>
      </p:sp>
    </p:spTree>
    <p:extLst>
      <p:ext uri="{BB962C8B-B14F-4D97-AF65-F5344CB8AC3E}">
        <p14:creationId xmlns:p14="http://schemas.microsoft.com/office/powerpoint/2010/main" val="4091543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E21A0BB4-DF94-4490-A13F-762342CA0527}" type="slidenum">
              <a:rPr lang="en-US" smtClean="0"/>
              <a:t>6</a:t>
            </a:fld>
            <a:endParaRPr lang="en-US"/>
          </a:p>
        </p:txBody>
      </p:sp>
    </p:spTree>
    <p:extLst>
      <p:ext uri="{BB962C8B-B14F-4D97-AF65-F5344CB8AC3E}">
        <p14:creationId xmlns:p14="http://schemas.microsoft.com/office/powerpoint/2010/main" val="543337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size and format of a computer's instructions are central to the definition of a computer's architecture.</a:t>
            </a:r>
          </a:p>
          <a:p>
            <a:endParaRPr lang="en-US" dirty="0"/>
          </a:p>
          <a:p>
            <a:r>
              <a:rPr lang="en-US" dirty="0"/>
              <a:t>You've no doubt heard of 32-bit and 64-bit machines.  These numbers define the size of a memory location in memory.</a:t>
            </a:r>
          </a:p>
          <a:p>
            <a:endParaRPr lang="en-US" dirty="0"/>
          </a:p>
          <a:p>
            <a:r>
              <a:rPr lang="en-US" dirty="0"/>
              <a:t>Consider, in memory, the smallest piece of information we can track is a single bit </a:t>
            </a:r>
            <a:r>
              <a:rPr lang="mr-IN" dirty="0"/>
              <a:t>–</a:t>
            </a:r>
            <a:r>
              <a:rPr lang="en-US" dirty="0"/>
              <a:t> on/off</a:t>
            </a:r>
            <a:r>
              <a:rPr lang="mr-IN" dirty="0"/>
              <a:t>…</a:t>
            </a:r>
            <a:r>
              <a:rPr lang="en-US" dirty="0"/>
              <a:t> at the hardware level, it is simply the presence of electricity or not.  But one bit isn't large enough to store useful information.  So we combine bits together.  We know that 8 bits make a byte.  In MIPS*, bytes are individually addressed but even a byte won't store much information </a:t>
            </a:r>
            <a:r>
              <a:rPr lang="mr-IN" dirty="0"/>
              <a:t>–</a:t>
            </a:r>
            <a:r>
              <a:rPr lang="en-US" dirty="0"/>
              <a:t> you can only store 256 pieces of information.  So again, we combine more into units that are larger so that we can store meaningful information in them.  The number of bits we combine into a unit that is processed as one memory unit is called a word.  A word defines the architecture.  </a:t>
            </a:r>
          </a:p>
          <a:p>
            <a:pPr marL="171450" indent="-171450">
              <a:buFont typeface="Arial"/>
              <a:buChar char="•"/>
            </a:pPr>
            <a:r>
              <a:rPr lang="en-US" dirty="0"/>
              <a:t>dictates the number of possible memory addresses</a:t>
            </a:r>
          </a:p>
          <a:p>
            <a:pPr marL="171450" indent="-171450">
              <a:buFont typeface="Arial"/>
              <a:buChar char="•"/>
            </a:pPr>
            <a:r>
              <a:rPr lang="en-US" dirty="0"/>
              <a:t>the largest data value that can be stored </a:t>
            </a:r>
          </a:p>
          <a:p>
            <a:pPr marL="171450" indent="-171450">
              <a:buFont typeface="Arial"/>
              <a:buChar char="•"/>
            </a:pPr>
            <a:endParaRPr lang="en-US" dirty="0"/>
          </a:p>
          <a:p>
            <a:pPr marL="171450" indent="-171450">
              <a:buFont typeface="Arial"/>
              <a:buChar char="•"/>
            </a:pPr>
            <a:r>
              <a:rPr lang="en-US" dirty="0"/>
              <a:t>so for 32-bit architecture, ~4.3 billion </a:t>
            </a:r>
          </a:p>
          <a:p>
            <a:pPr marL="171450" indent="-171450">
              <a:buFont typeface="Arial"/>
              <a:buChar char="•"/>
            </a:pPr>
            <a:r>
              <a:rPr lang="en-US" dirty="0"/>
              <a:t>64-bit:  ~9.2 quintillion</a:t>
            </a:r>
          </a:p>
          <a:p>
            <a:endParaRPr lang="en-US" dirty="0"/>
          </a:p>
          <a:p>
            <a:r>
              <a:rPr lang="en-US" dirty="0"/>
              <a:t>*MIPS is a RISC architecture that used to be used in workstations and servers in the 80's but is still used today for educational purposes as it is easily to understand than other instruction sets</a:t>
            </a:r>
          </a:p>
        </p:txBody>
      </p:sp>
      <p:sp>
        <p:nvSpPr>
          <p:cNvPr id="4" name="Slide Number Placeholder 3"/>
          <p:cNvSpPr>
            <a:spLocks noGrp="1"/>
          </p:cNvSpPr>
          <p:nvPr>
            <p:ph type="sldNum" sz="quarter" idx="10"/>
          </p:nvPr>
        </p:nvSpPr>
        <p:spPr/>
        <p:txBody>
          <a:bodyPr/>
          <a:lstStyle/>
          <a:p>
            <a:fld id="{E21A0BB4-DF94-4490-A13F-762342CA0527}" type="slidenum">
              <a:rPr lang="en-US" smtClean="0"/>
              <a:t>7</a:t>
            </a:fld>
            <a:endParaRPr lang="en-US"/>
          </a:p>
        </p:txBody>
      </p:sp>
    </p:spTree>
    <p:extLst>
      <p:ext uri="{BB962C8B-B14F-4D97-AF65-F5344CB8AC3E}">
        <p14:creationId xmlns:p14="http://schemas.microsoft.com/office/powerpoint/2010/main" val="2674243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von Neumann model defines the architecture of modern-day computers.  Let's take a look at it.</a:t>
            </a:r>
          </a:p>
        </p:txBody>
      </p:sp>
      <p:sp>
        <p:nvSpPr>
          <p:cNvPr id="4" name="Slide Number Placeholder 3"/>
          <p:cNvSpPr>
            <a:spLocks noGrp="1"/>
          </p:cNvSpPr>
          <p:nvPr>
            <p:ph type="sldNum" sz="quarter" idx="10"/>
          </p:nvPr>
        </p:nvSpPr>
        <p:spPr/>
        <p:txBody>
          <a:bodyPr/>
          <a:lstStyle/>
          <a:p>
            <a:fld id="{E21A0BB4-DF94-4490-A13F-762342CA0527}" type="slidenum">
              <a:rPr lang="en-US" smtClean="0"/>
              <a:t>8</a:t>
            </a:fld>
            <a:endParaRPr lang="en-US"/>
          </a:p>
        </p:txBody>
      </p:sp>
    </p:spTree>
    <p:extLst>
      <p:ext uri="{BB962C8B-B14F-4D97-AF65-F5344CB8AC3E}">
        <p14:creationId xmlns:p14="http://schemas.microsoft.com/office/powerpoint/2010/main" val="85973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logical view.  Physical layout of these components do not look like this.  </a:t>
            </a:r>
          </a:p>
          <a:p>
            <a:endParaRPr lang="en-US" dirty="0"/>
          </a:p>
          <a:p>
            <a:endParaRPr lang="en-US" dirty="0"/>
          </a:p>
        </p:txBody>
      </p:sp>
      <p:sp>
        <p:nvSpPr>
          <p:cNvPr id="4" name="Slide Number Placeholder 3"/>
          <p:cNvSpPr>
            <a:spLocks noGrp="1"/>
          </p:cNvSpPr>
          <p:nvPr>
            <p:ph type="sldNum" sz="quarter" idx="10"/>
          </p:nvPr>
        </p:nvSpPr>
        <p:spPr/>
        <p:txBody>
          <a:bodyPr/>
          <a:lstStyle/>
          <a:p>
            <a:fld id="{F8FE7B98-EE33-428C-8945-0C40C1C09D0C}" type="slidenum">
              <a:rPr lang="en-US" smtClean="0"/>
              <a:t>9</a:t>
            </a:fld>
            <a:endParaRPr lang="en-US"/>
          </a:p>
        </p:txBody>
      </p:sp>
    </p:spTree>
    <p:extLst>
      <p:ext uri="{BB962C8B-B14F-4D97-AF65-F5344CB8AC3E}">
        <p14:creationId xmlns:p14="http://schemas.microsoft.com/office/powerpoint/2010/main" val="1270466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10/26/20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10/26/20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10/26/20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10/26/20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10/26/20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10/26/20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10/26/20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10/26/20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iveintosystems.cs.swarthmore.edu/x86_64/antora/diveintosystems/beta/Arch/von.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t8H6-anK0t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m.wikibooks.org/wiki/A-level_Computing_2009/AQA/Computer_Components,_The_Stored_Program_Concept_and_the_Internet/Machine_Level_Architecture/Machine_code_and_processor_instruction_s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mCq8-xTH7j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Introduction to </a:t>
            </a:r>
            <a:r>
              <a:rPr lang="en-US" sz="4000" dirty="0" err="1"/>
              <a:t>CompUTER</a:t>
            </a:r>
            <a:r>
              <a:rPr lang="en-US" sz="4000" dirty="0"/>
              <a:t> architecture</a:t>
            </a:r>
          </a:p>
        </p:txBody>
      </p:sp>
      <p:sp>
        <p:nvSpPr>
          <p:cNvPr id="3" name="Subtitle 2"/>
          <p:cNvSpPr>
            <a:spLocks noGrp="1"/>
          </p:cNvSpPr>
          <p:nvPr>
            <p:ph type="subTitle" idx="1"/>
          </p:nvPr>
        </p:nvSpPr>
        <p:spPr/>
        <p:txBody>
          <a:bodyPr/>
          <a:lstStyle/>
          <a:p>
            <a:r>
              <a:rPr lang="en-US" dirty="0"/>
              <a:t>IT 301</a:t>
            </a:r>
          </a:p>
        </p:txBody>
      </p:sp>
    </p:spTree>
    <p:extLst>
      <p:ext uri="{BB962C8B-B14F-4D97-AF65-F5344CB8AC3E}">
        <p14:creationId xmlns:p14="http://schemas.microsoft.com/office/powerpoint/2010/main" val="2955356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Neumann model – More Detail</a:t>
            </a:r>
          </a:p>
        </p:txBody>
      </p:sp>
      <p:pic>
        <p:nvPicPr>
          <p:cNvPr id="4" name="Picture 3">
            <a:extLst>
              <a:ext uri="{FF2B5EF4-FFF2-40B4-BE49-F238E27FC236}">
                <a16:creationId xmlns:a16="http://schemas.microsoft.com/office/drawing/2014/main" id="{2E3A423D-D264-BD44-B5AB-CB5E0EBF0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863"/>
            <a:ext cx="9144000" cy="3744273"/>
          </a:xfrm>
          <a:prstGeom prst="rect">
            <a:avLst/>
          </a:prstGeom>
        </p:spPr>
      </p:pic>
      <p:sp>
        <p:nvSpPr>
          <p:cNvPr id="5" name="TextBox 4">
            <a:extLst>
              <a:ext uri="{FF2B5EF4-FFF2-40B4-BE49-F238E27FC236}">
                <a16:creationId xmlns:a16="http://schemas.microsoft.com/office/drawing/2014/main" id="{D34D39FC-86CA-FE44-B0BF-80ED84FDA041}"/>
              </a:ext>
            </a:extLst>
          </p:cNvPr>
          <p:cNvSpPr txBox="1"/>
          <p:nvPr/>
        </p:nvSpPr>
        <p:spPr>
          <a:xfrm>
            <a:off x="1371600" y="5486400"/>
            <a:ext cx="6781800" cy="369332"/>
          </a:xfrm>
          <a:prstGeom prst="rect">
            <a:avLst/>
          </a:prstGeom>
          <a:noFill/>
        </p:spPr>
        <p:txBody>
          <a:bodyPr wrap="square" rtlCol="0">
            <a:spAutoFit/>
          </a:bodyPr>
          <a:lstStyle/>
          <a:p>
            <a:r>
              <a:rPr lang="en-US" dirty="0">
                <a:hlinkClick r:id="rId4"/>
              </a:rPr>
              <a:t>Dive Into Systems: Chapter 5</a:t>
            </a:r>
            <a:endParaRPr lang="en-US" dirty="0"/>
          </a:p>
        </p:txBody>
      </p:sp>
    </p:spTree>
    <p:extLst>
      <p:ext uri="{BB962C8B-B14F-4D97-AF65-F5344CB8AC3E}">
        <p14:creationId xmlns:p14="http://schemas.microsoft.com/office/powerpoint/2010/main" val="423155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 Control Processing Unit</a:t>
            </a:r>
          </a:p>
        </p:txBody>
      </p:sp>
      <p:sp>
        <p:nvSpPr>
          <p:cNvPr id="3" name="Content Placeholder 2"/>
          <p:cNvSpPr>
            <a:spLocks noGrp="1"/>
          </p:cNvSpPr>
          <p:nvPr>
            <p:ph sz="quarter" idx="1"/>
          </p:nvPr>
        </p:nvSpPr>
        <p:spPr/>
        <p:txBody>
          <a:bodyPr/>
          <a:lstStyle/>
          <a:p>
            <a:r>
              <a:rPr lang="en-US" dirty="0"/>
              <a:t>CPU is made of two units: Processing and Control</a:t>
            </a:r>
          </a:p>
          <a:p>
            <a:r>
              <a:rPr lang="en-US" dirty="0"/>
              <a:t>CPU executes Program Instructions on Program Data</a:t>
            </a:r>
          </a:p>
        </p:txBody>
      </p:sp>
      <p:sp>
        <p:nvSpPr>
          <p:cNvPr id="4" name="Rectangle 3"/>
          <p:cNvSpPr/>
          <p:nvPr/>
        </p:nvSpPr>
        <p:spPr>
          <a:xfrm>
            <a:off x="1679007" y="3009900"/>
            <a:ext cx="5785985" cy="26670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600" dirty="0"/>
              <a:t>Processor (CPU)</a:t>
            </a:r>
          </a:p>
        </p:txBody>
      </p:sp>
      <p:sp>
        <p:nvSpPr>
          <p:cNvPr id="5" name="Rectangle 4"/>
          <p:cNvSpPr/>
          <p:nvPr/>
        </p:nvSpPr>
        <p:spPr>
          <a:xfrm>
            <a:off x="5562600" y="3924300"/>
            <a:ext cx="15240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Control Unit</a:t>
            </a:r>
          </a:p>
          <a:p>
            <a:pPr algn="ctr"/>
            <a:r>
              <a:rPr lang="en-US" sz="1600" dirty="0"/>
              <a:t>PC  IR</a:t>
            </a:r>
          </a:p>
        </p:txBody>
      </p:sp>
      <p:sp>
        <p:nvSpPr>
          <p:cNvPr id="6" name="Rectangle 5"/>
          <p:cNvSpPr/>
          <p:nvPr/>
        </p:nvSpPr>
        <p:spPr>
          <a:xfrm>
            <a:off x="1828800" y="3547872"/>
            <a:ext cx="3229999" cy="1752600"/>
          </a:xfrm>
          <a:prstGeom prst="rect">
            <a:avLst/>
          </a:prstGeom>
          <a:solidFill>
            <a:schemeClr val="bg1">
              <a:lumMod val="85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t>Processing Unit</a:t>
            </a:r>
          </a:p>
          <a:p>
            <a:r>
              <a:rPr lang="en-US" sz="1600" dirty="0"/>
              <a:t>Arithmetic Logic Unit          Registers</a:t>
            </a:r>
          </a:p>
          <a:p>
            <a:r>
              <a:rPr lang="en-US" sz="1600" dirty="0"/>
              <a:t>(ALU)</a:t>
            </a:r>
          </a:p>
        </p:txBody>
      </p:sp>
    </p:spTree>
    <p:extLst>
      <p:ext uri="{BB962C8B-B14F-4D97-AF65-F5344CB8AC3E}">
        <p14:creationId xmlns:p14="http://schemas.microsoft.com/office/powerpoint/2010/main" val="239938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 Part of Processing Unit</a:t>
            </a:r>
          </a:p>
        </p:txBody>
      </p:sp>
      <p:sp>
        <p:nvSpPr>
          <p:cNvPr id="3" name="Content Placeholder 2"/>
          <p:cNvSpPr>
            <a:spLocks noGrp="1"/>
          </p:cNvSpPr>
          <p:nvPr>
            <p:ph sz="quarter" idx="1"/>
          </p:nvPr>
        </p:nvSpPr>
        <p:spPr>
          <a:xfrm>
            <a:off x="612648" y="1600200"/>
            <a:ext cx="8153400" cy="1295400"/>
          </a:xfrm>
        </p:spPr>
        <p:txBody>
          <a:bodyPr/>
          <a:lstStyle/>
          <a:p>
            <a:r>
              <a:rPr lang="en-US" dirty="0"/>
              <a:t>Performs all arithmetic and logic on a CPU</a:t>
            </a:r>
          </a:p>
          <a:p>
            <a:r>
              <a:rPr lang="en-US" dirty="0"/>
              <a:t>Typical instructions:</a:t>
            </a:r>
          </a:p>
        </p:txBody>
      </p:sp>
      <p:sp>
        <p:nvSpPr>
          <p:cNvPr id="6" name="Rectangle 5"/>
          <p:cNvSpPr/>
          <p:nvPr/>
        </p:nvSpPr>
        <p:spPr>
          <a:xfrm>
            <a:off x="6928985" y="5524500"/>
            <a:ext cx="15240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Arithmetic Logic Unit</a:t>
            </a:r>
          </a:p>
          <a:p>
            <a:pPr algn="ctr"/>
            <a:r>
              <a:rPr lang="en-US" sz="1600" dirty="0"/>
              <a:t>(ALU)</a:t>
            </a:r>
          </a:p>
        </p:txBody>
      </p:sp>
      <p:sp>
        <p:nvSpPr>
          <p:cNvPr id="7" name="TextBox 6"/>
          <p:cNvSpPr txBox="1"/>
          <p:nvPr/>
        </p:nvSpPr>
        <p:spPr>
          <a:xfrm>
            <a:off x="612648" y="3429000"/>
            <a:ext cx="1194558" cy="218521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u="sng" dirty="0"/>
              <a:t>Logical</a:t>
            </a:r>
            <a:endParaRPr lang="en-US" u="sng" dirty="0"/>
          </a:p>
          <a:p>
            <a:r>
              <a:rPr lang="en-US" dirty="0"/>
              <a:t>AND</a:t>
            </a:r>
            <a:br>
              <a:rPr lang="en-US" dirty="0"/>
            </a:br>
            <a:r>
              <a:rPr lang="en-US" dirty="0"/>
              <a:t>OR</a:t>
            </a:r>
            <a:br>
              <a:rPr lang="en-US" dirty="0"/>
            </a:br>
            <a:r>
              <a:rPr lang="en-US" dirty="0"/>
              <a:t>XOR</a:t>
            </a:r>
            <a:br>
              <a:rPr lang="en-US" dirty="0"/>
            </a:br>
            <a:r>
              <a:rPr lang="en-US" dirty="0"/>
              <a:t>NOT</a:t>
            </a:r>
          </a:p>
          <a:p>
            <a:r>
              <a:rPr lang="en-US" dirty="0"/>
              <a:t>NAND</a:t>
            </a:r>
            <a:br>
              <a:rPr lang="en-US" dirty="0"/>
            </a:br>
            <a:r>
              <a:rPr lang="en-US" dirty="0"/>
              <a:t>NOR</a:t>
            </a:r>
          </a:p>
        </p:txBody>
      </p:sp>
      <p:sp>
        <p:nvSpPr>
          <p:cNvPr id="8" name="TextBox 7"/>
          <p:cNvSpPr txBox="1"/>
          <p:nvPr/>
        </p:nvSpPr>
        <p:spPr>
          <a:xfrm>
            <a:off x="2362200" y="3429000"/>
            <a:ext cx="1587294" cy="163121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u="sng" dirty="0"/>
              <a:t>Arithmetic</a:t>
            </a:r>
            <a:endParaRPr lang="en-US" u="sng" dirty="0"/>
          </a:p>
          <a:p>
            <a:r>
              <a:rPr lang="en-US" dirty="0"/>
              <a:t>ADD</a:t>
            </a:r>
            <a:br>
              <a:rPr lang="en-US" dirty="0"/>
            </a:br>
            <a:r>
              <a:rPr lang="en-US" dirty="0"/>
              <a:t>SUB</a:t>
            </a:r>
            <a:br>
              <a:rPr lang="en-US" dirty="0"/>
            </a:br>
            <a:r>
              <a:rPr lang="en-US" dirty="0"/>
              <a:t>MULT</a:t>
            </a:r>
            <a:br>
              <a:rPr lang="en-US" dirty="0"/>
            </a:br>
            <a:r>
              <a:rPr lang="en-US" dirty="0"/>
              <a:t>DIV</a:t>
            </a:r>
          </a:p>
        </p:txBody>
      </p:sp>
      <p:sp>
        <p:nvSpPr>
          <p:cNvPr id="9" name="TextBox 8"/>
          <p:cNvSpPr txBox="1"/>
          <p:nvPr/>
        </p:nvSpPr>
        <p:spPr>
          <a:xfrm>
            <a:off x="4481897" y="3444389"/>
            <a:ext cx="1523174" cy="107721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800" u="sng" dirty="0"/>
              <a:t>Other</a:t>
            </a:r>
            <a:endParaRPr lang="en-US" u="sng" dirty="0"/>
          </a:p>
          <a:p>
            <a:r>
              <a:rPr lang="en-US" dirty="0"/>
              <a:t>Bitwise shifting</a:t>
            </a:r>
          </a:p>
          <a:p>
            <a:r>
              <a:rPr lang="en-US" dirty="0"/>
              <a:t>Comparisons</a:t>
            </a:r>
          </a:p>
        </p:txBody>
      </p:sp>
    </p:spTree>
    <p:extLst>
      <p:ext uri="{BB962C8B-B14F-4D97-AF65-F5344CB8AC3E}">
        <p14:creationId xmlns:p14="http://schemas.microsoft.com/office/powerpoint/2010/main" val="547136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a:t>
            </a:r>
          </a:p>
        </p:txBody>
      </p:sp>
      <p:sp>
        <p:nvSpPr>
          <p:cNvPr id="3" name="Content Placeholder 2"/>
          <p:cNvSpPr>
            <a:spLocks noGrp="1"/>
          </p:cNvSpPr>
          <p:nvPr>
            <p:ph sz="quarter" idx="1"/>
          </p:nvPr>
        </p:nvSpPr>
        <p:spPr>
          <a:xfrm>
            <a:off x="612648" y="1600200"/>
            <a:ext cx="8153400" cy="4876800"/>
          </a:xfrm>
        </p:spPr>
        <p:txBody>
          <a:bodyPr>
            <a:normAutofit/>
          </a:bodyPr>
          <a:lstStyle/>
          <a:p>
            <a:r>
              <a:rPr lang="en-US" dirty="0"/>
              <a:t>There are different levels of memory</a:t>
            </a:r>
          </a:p>
          <a:p>
            <a:pPr lvl="1"/>
            <a:r>
              <a:rPr lang="en-US" dirty="0"/>
              <a:t>CPU Registers</a:t>
            </a:r>
          </a:p>
          <a:p>
            <a:pPr lvl="1"/>
            <a:r>
              <a:rPr lang="en-US" dirty="0"/>
              <a:t>Cache memory. (Close to CPU)</a:t>
            </a:r>
          </a:p>
          <a:p>
            <a:pPr lvl="1"/>
            <a:r>
              <a:rPr lang="en-US" dirty="0"/>
              <a:t>Primary Memory (RAM)</a:t>
            </a:r>
          </a:p>
          <a:p>
            <a:pPr lvl="1"/>
            <a:r>
              <a:rPr lang="en-US" dirty="0"/>
              <a:t>Secondary Memory (Disk)</a:t>
            </a:r>
          </a:p>
          <a:p>
            <a:pPr marL="365760" lvl="1" indent="0">
              <a:buNone/>
            </a:pPr>
            <a:endParaRPr lang="en-US" dirty="0"/>
          </a:p>
        </p:txBody>
      </p:sp>
      <p:sp>
        <p:nvSpPr>
          <p:cNvPr id="5" name="Rectangle 4"/>
          <p:cNvSpPr/>
          <p:nvPr/>
        </p:nvSpPr>
        <p:spPr>
          <a:xfrm>
            <a:off x="6781800" y="1676400"/>
            <a:ext cx="2133600" cy="18353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Memory</a:t>
            </a:r>
          </a:p>
        </p:txBody>
      </p:sp>
    </p:spTree>
    <p:extLst>
      <p:ext uri="{BB962C8B-B14F-4D97-AF65-F5344CB8AC3E}">
        <p14:creationId xmlns:p14="http://schemas.microsoft.com/office/powerpoint/2010/main" val="237051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Instructions and Data</a:t>
            </a:r>
            <a:br>
              <a:rPr lang="en-US" dirty="0"/>
            </a:br>
            <a:r>
              <a:rPr lang="en-US" dirty="0"/>
              <a:t>Exist Together in von Neumann</a:t>
            </a:r>
          </a:p>
        </p:txBody>
      </p:sp>
    </p:spTree>
    <p:extLst>
      <p:ext uri="{BB962C8B-B14F-4D97-AF65-F5344CB8AC3E}">
        <p14:creationId xmlns:p14="http://schemas.microsoft.com/office/powerpoint/2010/main" val="202384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von Neumann Model</a:t>
            </a:r>
          </a:p>
        </p:txBody>
      </p:sp>
      <p:grpSp>
        <p:nvGrpSpPr>
          <p:cNvPr id="19" name="Group 18"/>
          <p:cNvGrpSpPr/>
          <p:nvPr/>
        </p:nvGrpSpPr>
        <p:grpSpPr>
          <a:xfrm>
            <a:off x="2362200" y="2514600"/>
            <a:ext cx="2593848" cy="3505200"/>
            <a:chOff x="6172200" y="2209800"/>
            <a:chExt cx="2593848" cy="3505200"/>
          </a:xfrm>
        </p:grpSpPr>
        <p:sp>
          <p:nvSpPr>
            <p:cNvPr id="5" name="Rectangle 4"/>
            <p:cNvSpPr/>
            <p:nvPr/>
          </p:nvSpPr>
          <p:spPr>
            <a:xfrm>
              <a:off x="6175248" y="2209800"/>
              <a:ext cx="25908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a:p>
              <a:pPr algn="ctr"/>
              <a:r>
                <a:rPr lang="en-US" sz="2400" dirty="0">
                  <a:solidFill>
                    <a:schemeClr val="tx1"/>
                  </a:solidFill>
                </a:rPr>
                <a:t>…</a:t>
              </a:r>
              <a:endParaRPr lang="en-US" dirty="0">
                <a:solidFill>
                  <a:schemeClr val="tx1"/>
                </a:solidFill>
              </a:endParaRPr>
            </a:p>
          </p:txBody>
        </p:sp>
        <p:cxnSp>
          <p:nvCxnSpPr>
            <p:cNvPr id="7" name="Straight Connector 6"/>
            <p:cNvCxnSpPr/>
            <p:nvPr/>
          </p:nvCxnSpPr>
          <p:spPr>
            <a:xfrm>
              <a:off x="6172200" y="2438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172200" y="2743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172200" y="30480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172200" y="32766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172200" y="3581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172200" y="38481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172200" y="41148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172200" y="4343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172200" y="4648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172200" y="5486400"/>
              <a:ext cx="2593848"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900629" y="2453640"/>
            <a:ext cx="1447800" cy="3693319"/>
          </a:xfrm>
          <a:prstGeom prst="rect">
            <a:avLst/>
          </a:prstGeom>
          <a:noFill/>
        </p:spPr>
        <p:txBody>
          <a:bodyPr wrap="square" rtlCol="0">
            <a:spAutoFit/>
          </a:bodyPr>
          <a:lstStyle/>
          <a:p>
            <a:r>
              <a:rPr lang="en-US" dirty="0"/>
              <a:t>0 … 000000</a:t>
            </a:r>
            <a:br>
              <a:rPr lang="en-US" dirty="0"/>
            </a:br>
            <a:r>
              <a:rPr lang="en-US" dirty="0"/>
              <a:t>0 … 000001</a:t>
            </a:r>
            <a:br>
              <a:rPr lang="en-US" dirty="0"/>
            </a:br>
            <a:r>
              <a:rPr lang="en-US" dirty="0"/>
              <a:t>0 … 000010</a:t>
            </a:r>
            <a:br>
              <a:rPr lang="en-US" dirty="0"/>
            </a:br>
            <a:r>
              <a:rPr lang="en-US" dirty="0"/>
              <a:t>0 … 000011</a:t>
            </a:r>
            <a:br>
              <a:rPr lang="en-US" dirty="0"/>
            </a:br>
            <a:r>
              <a:rPr lang="en-US" dirty="0"/>
              <a:t>0 … 000100</a:t>
            </a:r>
            <a:br>
              <a:rPr lang="en-US" dirty="0"/>
            </a:br>
            <a:r>
              <a:rPr lang="en-US" dirty="0"/>
              <a:t>0 … 000101</a:t>
            </a:r>
            <a:br>
              <a:rPr lang="en-US" dirty="0"/>
            </a:br>
            <a:r>
              <a:rPr lang="en-US" dirty="0"/>
              <a:t>0 … 000110</a:t>
            </a:r>
            <a:br>
              <a:rPr lang="en-US" dirty="0"/>
            </a:br>
            <a:r>
              <a:rPr lang="en-US" dirty="0"/>
              <a:t>0 … 000111</a:t>
            </a:r>
            <a:br>
              <a:rPr lang="en-US" dirty="0"/>
            </a:br>
            <a:r>
              <a:rPr lang="en-US" dirty="0"/>
              <a:t>0 … 001110</a:t>
            </a:r>
            <a:br>
              <a:rPr lang="en-US" dirty="0"/>
            </a:br>
            <a:br>
              <a:rPr lang="en-US" dirty="0"/>
            </a:br>
            <a:br>
              <a:rPr lang="en-US" dirty="0"/>
            </a:br>
            <a:br>
              <a:rPr lang="en-US" dirty="0"/>
            </a:br>
            <a:r>
              <a:rPr lang="en-US" dirty="0"/>
              <a:t>1 … 111111</a:t>
            </a:r>
          </a:p>
        </p:txBody>
      </p:sp>
      <p:sp>
        <p:nvSpPr>
          <p:cNvPr id="20" name="TextBox 19"/>
          <p:cNvSpPr txBox="1"/>
          <p:nvPr/>
        </p:nvSpPr>
        <p:spPr>
          <a:xfrm>
            <a:off x="3034229" y="6093766"/>
            <a:ext cx="1191352" cy="461665"/>
          </a:xfrm>
          <a:prstGeom prst="rect">
            <a:avLst/>
          </a:prstGeom>
          <a:noFill/>
        </p:spPr>
        <p:txBody>
          <a:bodyPr wrap="none" rtlCol="0">
            <a:spAutoFit/>
          </a:bodyPr>
          <a:lstStyle/>
          <a:p>
            <a:r>
              <a:rPr lang="en-US" sz="2400" dirty="0">
                <a:solidFill>
                  <a:schemeClr val="accent1">
                    <a:lumMod val="75000"/>
                  </a:schemeClr>
                </a:solidFill>
              </a:rPr>
              <a:t>Memory</a:t>
            </a:r>
            <a:endParaRPr lang="en-US" dirty="0">
              <a:solidFill>
                <a:schemeClr val="accent1">
                  <a:lumMod val="75000"/>
                </a:schemeClr>
              </a:solidFill>
            </a:endParaRPr>
          </a:p>
        </p:txBody>
      </p:sp>
      <p:sp>
        <p:nvSpPr>
          <p:cNvPr id="21" name="TextBox 20"/>
          <p:cNvSpPr txBox="1"/>
          <p:nvPr/>
        </p:nvSpPr>
        <p:spPr>
          <a:xfrm>
            <a:off x="413284" y="2114788"/>
            <a:ext cx="1935145" cy="369332"/>
          </a:xfrm>
          <a:prstGeom prst="rect">
            <a:avLst/>
          </a:prstGeom>
          <a:noFill/>
        </p:spPr>
        <p:txBody>
          <a:bodyPr wrap="none" rtlCol="0">
            <a:spAutoFit/>
          </a:bodyPr>
          <a:lstStyle/>
          <a:p>
            <a:r>
              <a:rPr lang="en-US"/>
              <a:t>Memory Addresses</a:t>
            </a:r>
          </a:p>
        </p:txBody>
      </p:sp>
      <p:sp>
        <p:nvSpPr>
          <p:cNvPr id="3" name="Rectangle 2"/>
          <p:cNvSpPr/>
          <p:nvPr/>
        </p:nvSpPr>
        <p:spPr>
          <a:xfrm>
            <a:off x="5806807" y="3828224"/>
            <a:ext cx="2593848" cy="259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2362200" y="3339717"/>
            <a:ext cx="2593848" cy="254768"/>
          </a:xfrm>
          <a:prstGeom prst="rect">
            <a:avLst/>
          </a:prstGeom>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1" name="Straight Connector 10"/>
          <p:cNvCxnSpPr/>
          <p:nvPr/>
        </p:nvCxnSpPr>
        <p:spPr>
          <a:xfrm>
            <a:off x="4968901" y="3438776"/>
            <a:ext cx="837906" cy="389448"/>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27" name="Straight Connector 26"/>
          <p:cNvCxnSpPr>
            <a:stCxn id="4" idx="3"/>
          </p:cNvCxnSpPr>
          <p:nvPr/>
        </p:nvCxnSpPr>
        <p:spPr>
          <a:xfrm>
            <a:off x="4956048" y="3467101"/>
            <a:ext cx="834234" cy="611833"/>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5790282" y="5080887"/>
            <a:ext cx="2593848" cy="259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Rectangle 31"/>
          <p:cNvSpPr/>
          <p:nvPr/>
        </p:nvSpPr>
        <p:spPr>
          <a:xfrm>
            <a:off x="2361282" y="4406516"/>
            <a:ext cx="2593848" cy="241683"/>
          </a:xfrm>
          <a:prstGeom prst="rect">
            <a:avLst/>
          </a:prstGeom>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35" name="Straight Connector 34"/>
          <p:cNvCxnSpPr/>
          <p:nvPr/>
        </p:nvCxnSpPr>
        <p:spPr>
          <a:xfrm>
            <a:off x="4967983" y="4484950"/>
            <a:ext cx="822299" cy="595937"/>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p:cNvCxnSpPr>
            <a:stCxn id="32" idx="3"/>
          </p:cNvCxnSpPr>
          <p:nvPr/>
        </p:nvCxnSpPr>
        <p:spPr>
          <a:xfrm>
            <a:off x="4955130" y="4527358"/>
            <a:ext cx="835152" cy="827850"/>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6400798" y="3339717"/>
            <a:ext cx="1194751" cy="369332"/>
          </a:xfrm>
          <a:prstGeom prst="rect">
            <a:avLst/>
          </a:prstGeom>
          <a:noFill/>
        </p:spPr>
        <p:txBody>
          <a:bodyPr wrap="none" rtlCol="0">
            <a:spAutoFit/>
          </a:bodyPr>
          <a:lstStyle/>
          <a:p>
            <a:r>
              <a:rPr lang="en-US" dirty="0"/>
              <a:t>Data value</a:t>
            </a:r>
          </a:p>
        </p:txBody>
      </p:sp>
      <p:sp>
        <p:nvSpPr>
          <p:cNvPr id="41" name="TextBox 40"/>
          <p:cNvSpPr txBox="1"/>
          <p:nvPr/>
        </p:nvSpPr>
        <p:spPr>
          <a:xfrm>
            <a:off x="6042111" y="4648200"/>
            <a:ext cx="1912127" cy="369332"/>
          </a:xfrm>
          <a:prstGeom prst="rect">
            <a:avLst/>
          </a:prstGeom>
          <a:noFill/>
        </p:spPr>
        <p:txBody>
          <a:bodyPr wrap="none" rtlCol="0">
            <a:spAutoFit/>
          </a:bodyPr>
          <a:lstStyle/>
          <a:p>
            <a:r>
              <a:rPr lang="en-US" dirty="0"/>
              <a:t>Machine instruction</a:t>
            </a:r>
          </a:p>
        </p:txBody>
      </p:sp>
    </p:spTree>
    <p:extLst>
      <p:ext uri="{BB962C8B-B14F-4D97-AF65-F5344CB8AC3E}">
        <p14:creationId xmlns:p14="http://schemas.microsoft.com/office/powerpoint/2010/main" val="112609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computer “word”</a:t>
            </a:r>
          </a:p>
        </p:txBody>
      </p:sp>
      <p:grpSp>
        <p:nvGrpSpPr>
          <p:cNvPr id="19" name="Group 18"/>
          <p:cNvGrpSpPr/>
          <p:nvPr/>
        </p:nvGrpSpPr>
        <p:grpSpPr>
          <a:xfrm>
            <a:off x="2362200" y="2514600"/>
            <a:ext cx="2593848" cy="3505200"/>
            <a:chOff x="6172200" y="2209800"/>
            <a:chExt cx="2593848" cy="3505200"/>
          </a:xfrm>
        </p:grpSpPr>
        <p:sp>
          <p:nvSpPr>
            <p:cNvPr id="5" name="Rectangle 4"/>
            <p:cNvSpPr/>
            <p:nvPr/>
          </p:nvSpPr>
          <p:spPr>
            <a:xfrm>
              <a:off x="6175248" y="2209800"/>
              <a:ext cx="25908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a:p>
              <a:pPr algn="ctr"/>
              <a:r>
                <a:rPr lang="en-US" sz="2400" dirty="0">
                  <a:solidFill>
                    <a:schemeClr val="tx1"/>
                  </a:solidFill>
                </a:rPr>
                <a:t>…</a:t>
              </a:r>
              <a:endParaRPr lang="en-US" dirty="0">
                <a:solidFill>
                  <a:schemeClr val="tx1"/>
                </a:solidFill>
              </a:endParaRPr>
            </a:p>
          </p:txBody>
        </p:sp>
        <p:cxnSp>
          <p:nvCxnSpPr>
            <p:cNvPr id="7" name="Straight Connector 6"/>
            <p:cNvCxnSpPr/>
            <p:nvPr/>
          </p:nvCxnSpPr>
          <p:spPr>
            <a:xfrm>
              <a:off x="6172200" y="2438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172200" y="2743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172200" y="30480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172200" y="32766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172200" y="3581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172200" y="38481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172200" y="41148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172200" y="4343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172200" y="4648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6172200" y="5486400"/>
              <a:ext cx="2593848"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900629" y="2453640"/>
            <a:ext cx="1447800" cy="3693319"/>
          </a:xfrm>
          <a:prstGeom prst="rect">
            <a:avLst/>
          </a:prstGeom>
          <a:noFill/>
        </p:spPr>
        <p:txBody>
          <a:bodyPr wrap="square" rtlCol="0">
            <a:spAutoFit/>
          </a:bodyPr>
          <a:lstStyle/>
          <a:p>
            <a:r>
              <a:rPr lang="en-US" dirty="0"/>
              <a:t>0 … 000000</a:t>
            </a:r>
            <a:br>
              <a:rPr lang="en-US" dirty="0"/>
            </a:br>
            <a:r>
              <a:rPr lang="en-US" dirty="0"/>
              <a:t>0 … 000001</a:t>
            </a:r>
            <a:br>
              <a:rPr lang="en-US" dirty="0"/>
            </a:br>
            <a:r>
              <a:rPr lang="en-US" dirty="0"/>
              <a:t>0 … 000010</a:t>
            </a:r>
            <a:br>
              <a:rPr lang="en-US" dirty="0"/>
            </a:br>
            <a:r>
              <a:rPr lang="en-US" dirty="0"/>
              <a:t>0 … 000011</a:t>
            </a:r>
            <a:br>
              <a:rPr lang="en-US" dirty="0"/>
            </a:br>
            <a:r>
              <a:rPr lang="en-US" dirty="0"/>
              <a:t>0 … 000100</a:t>
            </a:r>
            <a:br>
              <a:rPr lang="en-US" dirty="0"/>
            </a:br>
            <a:r>
              <a:rPr lang="en-US" dirty="0"/>
              <a:t>0 … 000101</a:t>
            </a:r>
            <a:br>
              <a:rPr lang="en-US" dirty="0"/>
            </a:br>
            <a:r>
              <a:rPr lang="en-US" dirty="0"/>
              <a:t>0 … 000110</a:t>
            </a:r>
            <a:br>
              <a:rPr lang="en-US" dirty="0"/>
            </a:br>
            <a:r>
              <a:rPr lang="en-US" dirty="0"/>
              <a:t>0 … 000111</a:t>
            </a:r>
            <a:br>
              <a:rPr lang="en-US" dirty="0"/>
            </a:br>
            <a:r>
              <a:rPr lang="en-US" dirty="0"/>
              <a:t>0 … 001110</a:t>
            </a:r>
            <a:br>
              <a:rPr lang="en-US" dirty="0"/>
            </a:br>
            <a:br>
              <a:rPr lang="en-US" dirty="0"/>
            </a:br>
            <a:br>
              <a:rPr lang="en-US" dirty="0"/>
            </a:br>
            <a:br>
              <a:rPr lang="en-US" dirty="0"/>
            </a:br>
            <a:r>
              <a:rPr lang="en-US" dirty="0"/>
              <a:t>1 … 111111</a:t>
            </a:r>
          </a:p>
        </p:txBody>
      </p:sp>
      <p:sp>
        <p:nvSpPr>
          <p:cNvPr id="20" name="TextBox 19"/>
          <p:cNvSpPr txBox="1"/>
          <p:nvPr/>
        </p:nvSpPr>
        <p:spPr>
          <a:xfrm>
            <a:off x="3034229" y="6093766"/>
            <a:ext cx="1191352" cy="461665"/>
          </a:xfrm>
          <a:prstGeom prst="rect">
            <a:avLst/>
          </a:prstGeom>
          <a:noFill/>
        </p:spPr>
        <p:txBody>
          <a:bodyPr wrap="none" rtlCol="0">
            <a:spAutoFit/>
          </a:bodyPr>
          <a:lstStyle/>
          <a:p>
            <a:r>
              <a:rPr lang="en-US" sz="2400" dirty="0">
                <a:solidFill>
                  <a:schemeClr val="accent1">
                    <a:lumMod val="75000"/>
                  </a:schemeClr>
                </a:solidFill>
              </a:rPr>
              <a:t>Memory</a:t>
            </a:r>
            <a:endParaRPr lang="en-US" dirty="0">
              <a:solidFill>
                <a:schemeClr val="accent1">
                  <a:lumMod val="75000"/>
                </a:schemeClr>
              </a:solidFill>
            </a:endParaRPr>
          </a:p>
        </p:txBody>
      </p:sp>
      <p:sp>
        <p:nvSpPr>
          <p:cNvPr id="21" name="TextBox 20"/>
          <p:cNvSpPr txBox="1"/>
          <p:nvPr/>
        </p:nvSpPr>
        <p:spPr>
          <a:xfrm>
            <a:off x="413284" y="2114788"/>
            <a:ext cx="1935145" cy="369332"/>
          </a:xfrm>
          <a:prstGeom prst="rect">
            <a:avLst/>
          </a:prstGeom>
          <a:noFill/>
        </p:spPr>
        <p:txBody>
          <a:bodyPr wrap="none" rtlCol="0">
            <a:spAutoFit/>
          </a:bodyPr>
          <a:lstStyle/>
          <a:p>
            <a:r>
              <a:rPr lang="en-US"/>
              <a:t>Memory Addresses</a:t>
            </a:r>
          </a:p>
        </p:txBody>
      </p:sp>
      <p:sp>
        <p:nvSpPr>
          <p:cNvPr id="3" name="Rectangle 2"/>
          <p:cNvSpPr/>
          <p:nvPr/>
        </p:nvSpPr>
        <p:spPr>
          <a:xfrm>
            <a:off x="5791200" y="3352800"/>
            <a:ext cx="2593848" cy="259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362200" y="2514600"/>
            <a:ext cx="2593848" cy="228600"/>
          </a:xfrm>
          <a:prstGeom prst="rect">
            <a:avLst/>
          </a:prstGeom>
          <a:ln w="12700">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1" name="Straight Connector 10"/>
          <p:cNvCxnSpPr/>
          <p:nvPr/>
        </p:nvCxnSpPr>
        <p:spPr>
          <a:xfrm>
            <a:off x="4969819" y="2593034"/>
            <a:ext cx="821381" cy="759766"/>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4969819" y="2667000"/>
            <a:ext cx="821381" cy="933451"/>
          </a:xfrm>
          <a:prstGeom prst="line">
            <a:avLst/>
          </a:prstGeom>
          <a:ln>
            <a:solidFill>
              <a:schemeClr val="accent1">
                <a:lumMod val="75000"/>
              </a:schemeClr>
            </a:solidFill>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5791200" y="3707468"/>
            <a:ext cx="2593848" cy="2311414"/>
            <a:chOff x="5791200" y="3707468"/>
            <a:chExt cx="2593848" cy="2311414"/>
          </a:xfrm>
        </p:grpSpPr>
        <p:sp>
          <p:nvSpPr>
            <p:cNvPr id="30" name="Left Bracket 29"/>
            <p:cNvSpPr/>
            <p:nvPr/>
          </p:nvSpPr>
          <p:spPr>
            <a:xfrm rot="16200000">
              <a:off x="6998758" y="2499910"/>
              <a:ext cx="178732" cy="2593848"/>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TextBox 30"/>
            <p:cNvSpPr txBox="1"/>
            <p:nvPr/>
          </p:nvSpPr>
          <p:spPr>
            <a:xfrm>
              <a:off x="6222343" y="4818553"/>
              <a:ext cx="1731563" cy="1200329"/>
            </a:xfrm>
            <a:prstGeom prst="rect">
              <a:avLst/>
            </a:prstGeom>
            <a:noFill/>
          </p:spPr>
          <p:txBody>
            <a:bodyPr wrap="none" rtlCol="0">
              <a:spAutoFit/>
            </a:bodyPr>
            <a:lstStyle/>
            <a:p>
              <a:pPr algn="ctr"/>
              <a:r>
                <a:rPr lang="en-US" dirty="0"/>
                <a:t>32-bits or 2</a:t>
              </a:r>
              <a:r>
                <a:rPr lang="en-US" baseline="30000" dirty="0"/>
                <a:t>32</a:t>
              </a:r>
              <a:br>
                <a:rPr lang="en-US" dirty="0"/>
              </a:br>
              <a:r>
                <a:rPr lang="en-US" dirty="0"/>
                <a:t>(4,294,967,296)</a:t>
              </a:r>
            </a:p>
            <a:p>
              <a:pPr algn="ctr"/>
              <a:r>
                <a:rPr lang="en-US" dirty="0"/>
                <a:t>possible numeric</a:t>
              </a:r>
            </a:p>
            <a:p>
              <a:pPr algn="ctr"/>
              <a:r>
                <a:rPr lang="en-US" dirty="0"/>
                <a:t>values</a:t>
              </a:r>
            </a:p>
          </p:txBody>
        </p:sp>
        <p:cxnSp>
          <p:nvCxnSpPr>
            <p:cNvPr id="33" name="Straight Connector 32"/>
            <p:cNvCxnSpPr>
              <a:stCxn id="30" idx="1"/>
              <a:endCxn id="31" idx="0"/>
            </p:cNvCxnSpPr>
            <p:nvPr/>
          </p:nvCxnSpPr>
          <p:spPr>
            <a:xfrm>
              <a:off x="7088124" y="3886200"/>
              <a:ext cx="1" cy="932353"/>
            </a:xfrm>
            <a:prstGeom prst="line">
              <a:avLst/>
            </a:prstGeom>
          </p:spPr>
          <p:style>
            <a:lnRef idx="2">
              <a:schemeClr val="dk1"/>
            </a:lnRef>
            <a:fillRef idx="0">
              <a:schemeClr val="dk1"/>
            </a:fillRef>
            <a:effectRef idx="1">
              <a:schemeClr val="dk1"/>
            </a:effectRef>
            <a:fontRef idx="minor">
              <a:schemeClr val="tx1"/>
            </a:fontRef>
          </p:style>
        </p:cxnSp>
      </p:grpSp>
      <p:sp>
        <p:nvSpPr>
          <p:cNvPr id="37" name="TextBox 36"/>
          <p:cNvSpPr txBox="1"/>
          <p:nvPr/>
        </p:nvSpPr>
        <p:spPr>
          <a:xfrm>
            <a:off x="5876599" y="2887881"/>
            <a:ext cx="2396233" cy="369332"/>
          </a:xfrm>
          <a:prstGeom prst="rect">
            <a:avLst/>
          </a:prstGeom>
          <a:noFill/>
        </p:spPr>
        <p:txBody>
          <a:bodyPr wrap="none" rtlCol="0">
            <a:spAutoFit/>
          </a:bodyPr>
          <a:lstStyle/>
          <a:p>
            <a:r>
              <a:rPr lang="en-US" dirty="0"/>
              <a:t>Word</a:t>
            </a:r>
            <a:r>
              <a:rPr lang="en-US"/>
              <a:t>: a unit of memory</a:t>
            </a:r>
          </a:p>
        </p:txBody>
      </p:sp>
    </p:spTree>
    <p:extLst>
      <p:ext uri="{BB962C8B-B14F-4D97-AF65-F5344CB8AC3E}">
        <p14:creationId xmlns:p14="http://schemas.microsoft.com/office/powerpoint/2010/main" val="39697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sets</a:t>
            </a:r>
          </a:p>
        </p:txBody>
      </p:sp>
      <p:sp>
        <p:nvSpPr>
          <p:cNvPr id="3" name="Content Placeholder 2"/>
          <p:cNvSpPr>
            <a:spLocks noGrp="1"/>
          </p:cNvSpPr>
          <p:nvPr>
            <p:ph sz="quarter" idx="2"/>
          </p:nvPr>
        </p:nvSpPr>
        <p:spPr>
          <a:xfrm>
            <a:off x="609600" y="2819400"/>
            <a:ext cx="3886200" cy="3124200"/>
          </a:xfrm>
        </p:spPr>
        <p:txBody>
          <a:bodyPr>
            <a:noAutofit/>
          </a:bodyPr>
          <a:lstStyle/>
          <a:p>
            <a:r>
              <a:rPr lang="en-US" sz="2800" dirty="0"/>
              <a:t>Has simpler instructions</a:t>
            </a:r>
          </a:p>
          <a:p>
            <a:r>
              <a:rPr lang="en-US" sz="2800" dirty="0"/>
              <a:t>Requires less hardware complexity required to execute instructions </a:t>
            </a:r>
          </a:p>
          <a:p>
            <a:r>
              <a:rPr lang="en-US" sz="2800" dirty="0"/>
              <a:t>Emphasis on software</a:t>
            </a:r>
          </a:p>
        </p:txBody>
      </p:sp>
      <p:sp>
        <p:nvSpPr>
          <p:cNvPr id="4" name="Content Placeholder 3"/>
          <p:cNvSpPr>
            <a:spLocks noGrp="1"/>
          </p:cNvSpPr>
          <p:nvPr>
            <p:ph sz="quarter" idx="4"/>
          </p:nvPr>
        </p:nvSpPr>
        <p:spPr>
          <a:xfrm>
            <a:off x="4800600" y="2819400"/>
            <a:ext cx="3886200" cy="3962400"/>
          </a:xfrm>
        </p:spPr>
        <p:txBody>
          <a:bodyPr>
            <a:normAutofit lnSpcReduction="10000"/>
          </a:bodyPr>
          <a:lstStyle/>
          <a:p>
            <a:r>
              <a:rPr lang="en-US" dirty="0"/>
              <a:t>Has complex instructions</a:t>
            </a:r>
          </a:p>
          <a:p>
            <a:r>
              <a:rPr lang="en-US" dirty="0"/>
              <a:t>Requires less instructions to accomplish a task</a:t>
            </a:r>
          </a:p>
          <a:p>
            <a:r>
              <a:rPr lang="en-US" dirty="0"/>
              <a:t>Requires more hardware complexity to handle instructions</a:t>
            </a:r>
          </a:p>
          <a:p>
            <a:r>
              <a:rPr lang="en-US" dirty="0"/>
              <a:t>Emphasis on hardware</a:t>
            </a:r>
          </a:p>
          <a:p>
            <a:endParaRPr lang="en-US" dirty="0"/>
          </a:p>
        </p:txBody>
      </p:sp>
      <p:sp>
        <p:nvSpPr>
          <p:cNvPr id="5" name="Text Placeholder 4"/>
          <p:cNvSpPr>
            <a:spLocks noGrp="1"/>
          </p:cNvSpPr>
          <p:nvPr>
            <p:ph type="body" sz="quarter" idx="1"/>
          </p:nvPr>
        </p:nvSpPr>
        <p:spPr>
          <a:xfrm>
            <a:off x="609600" y="1752600"/>
            <a:ext cx="3886200" cy="990600"/>
          </a:xfrm>
        </p:spPr>
        <p:txBody>
          <a:bodyPr>
            <a:noAutofit/>
          </a:bodyPr>
          <a:lstStyle/>
          <a:p>
            <a:r>
              <a:rPr lang="en-US" sz="2400" dirty="0">
                <a:solidFill>
                  <a:schemeClr val="bg1"/>
                </a:solidFill>
              </a:rPr>
              <a:t>RISC </a:t>
            </a:r>
            <a:br>
              <a:rPr lang="en-US" dirty="0">
                <a:solidFill>
                  <a:schemeClr val="accent4"/>
                </a:solidFill>
              </a:rPr>
            </a:br>
            <a:r>
              <a:rPr lang="en-US" dirty="0">
                <a:solidFill>
                  <a:schemeClr val="bg1">
                    <a:lumMod val="95000"/>
                  </a:schemeClr>
                </a:solidFill>
              </a:rPr>
              <a:t>Reduced Instruction Set Computing</a:t>
            </a:r>
          </a:p>
        </p:txBody>
      </p:sp>
      <p:sp>
        <p:nvSpPr>
          <p:cNvPr id="6" name="Text Placeholder 5"/>
          <p:cNvSpPr>
            <a:spLocks noGrp="1"/>
          </p:cNvSpPr>
          <p:nvPr>
            <p:ph type="body" sz="quarter" idx="3"/>
          </p:nvPr>
        </p:nvSpPr>
        <p:spPr>
          <a:xfrm>
            <a:off x="4800600" y="1752600"/>
            <a:ext cx="3962400" cy="990600"/>
          </a:xfrm>
        </p:spPr>
        <p:txBody>
          <a:bodyPr>
            <a:normAutofit fontScale="92500"/>
          </a:bodyPr>
          <a:lstStyle/>
          <a:p>
            <a:r>
              <a:rPr lang="en-US" sz="2400" dirty="0">
                <a:solidFill>
                  <a:schemeClr val="bg1"/>
                </a:solidFill>
              </a:rPr>
              <a:t>CISC </a:t>
            </a:r>
            <a:br>
              <a:rPr lang="en-US" sz="2400" dirty="0"/>
            </a:br>
            <a:r>
              <a:rPr lang="en-US" sz="2200" dirty="0">
                <a:solidFill>
                  <a:schemeClr val="bg1">
                    <a:lumMod val="95000"/>
                  </a:schemeClr>
                </a:solidFill>
              </a:rPr>
              <a:t>Complex Instruction Set Computing</a:t>
            </a:r>
          </a:p>
        </p:txBody>
      </p:sp>
    </p:spTree>
    <p:extLst>
      <p:ext uri="{BB962C8B-B14F-4D97-AF65-F5344CB8AC3E}">
        <p14:creationId xmlns:p14="http://schemas.microsoft.com/office/powerpoint/2010/main" val="4080599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Fetch Decode Execute Store</a:t>
            </a:r>
            <a:br>
              <a:rPr lang="en-US" dirty="0"/>
            </a:br>
            <a:r>
              <a:rPr lang="en-US" dirty="0"/>
              <a:t>Machine Cycle</a:t>
            </a:r>
          </a:p>
        </p:txBody>
      </p:sp>
      <p:pic>
        <p:nvPicPr>
          <p:cNvPr id="7" name="Picture 6">
            <a:extLst>
              <a:ext uri="{FF2B5EF4-FFF2-40B4-BE49-F238E27FC236}">
                <a16:creationId xmlns:a16="http://schemas.microsoft.com/office/drawing/2014/main" id="{B9644F24-CA20-8142-A0B7-1063AD782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971800"/>
            <a:ext cx="3416300" cy="3340100"/>
          </a:xfrm>
          <a:prstGeom prst="rect">
            <a:avLst/>
          </a:prstGeom>
        </p:spPr>
      </p:pic>
    </p:spTree>
    <p:extLst>
      <p:ext uri="{BB962C8B-B14F-4D97-AF65-F5344CB8AC3E}">
        <p14:creationId xmlns:p14="http://schemas.microsoft.com/office/powerpoint/2010/main" val="102917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Modeling the Machine Cycle with von Neumann architecture</a:t>
            </a:r>
          </a:p>
        </p:txBody>
      </p:sp>
      <p:pic>
        <p:nvPicPr>
          <p:cNvPr id="9" name="Picture 8">
            <a:extLst>
              <a:ext uri="{FF2B5EF4-FFF2-40B4-BE49-F238E27FC236}">
                <a16:creationId xmlns:a16="http://schemas.microsoft.com/office/drawing/2014/main" id="{92DE71BD-D77D-4D8E-9F8D-C991916607EF}"/>
              </a:ext>
            </a:extLst>
          </p:cNvPr>
          <p:cNvPicPr>
            <a:picLocks noChangeAspect="1"/>
          </p:cNvPicPr>
          <p:nvPr/>
        </p:nvPicPr>
        <p:blipFill>
          <a:blip r:embed="rId3"/>
          <a:stretch>
            <a:fillRect/>
          </a:stretch>
        </p:blipFill>
        <p:spPr>
          <a:xfrm>
            <a:off x="838200" y="1752601"/>
            <a:ext cx="7248525" cy="3962400"/>
          </a:xfrm>
          <a:prstGeom prst="rect">
            <a:avLst/>
          </a:prstGeom>
        </p:spPr>
      </p:pic>
      <p:sp>
        <p:nvSpPr>
          <p:cNvPr id="4" name="TextBox 3">
            <a:extLst>
              <a:ext uri="{FF2B5EF4-FFF2-40B4-BE49-F238E27FC236}">
                <a16:creationId xmlns:a16="http://schemas.microsoft.com/office/drawing/2014/main" id="{4895FCFB-62DD-244C-B899-1E0E11305321}"/>
              </a:ext>
            </a:extLst>
          </p:cNvPr>
          <p:cNvSpPr txBox="1"/>
          <p:nvPr/>
        </p:nvSpPr>
        <p:spPr>
          <a:xfrm>
            <a:off x="1143000" y="5715001"/>
            <a:ext cx="6943725" cy="646331"/>
          </a:xfrm>
          <a:prstGeom prst="rect">
            <a:avLst/>
          </a:prstGeom>
          <a:noFill/>
        </p:spPr>
        <p:txBody>
          <a:bodyPr wrap="square" rtlCol="0">
            <a:spAutoFit/>
          </a:bodyPr>
          <a:lstStyle/>
          <a:p>
            <a:r>
              <a:rPr lang="en-US" dirty="0"/>
              <a:t>Click here for a video demo of the Machine Cycle</a:t>
            </a:r>
          </a:p>
          <a:p>
            <a:r>
              <a:rPr lang="en-US" dirty="0">
                <a:hlinkClick r:id="rId4"/>
              </a:rPr>
              <a:t>OCR GCSE 1.1 The von Neumann architecture</a:t>
            </a:r>
            <a:endParaRPr lang="en-US" dirty="0"/>
          </a:p>
        </p:txBody>
      </p:sp>
    </p:spTree>
    <p:extLst>
      <p:ext uri="{BB962C8B-B14F-4D97-AF65-F5344CB8AC3E}">
        <p14:creationId xmlns:p14="http://schemas.microsoft.com/office/powerpoint/2010/main" val="332965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
          </p:nvPr>
        </p:nvSpPr>
        <p:spPr/>
        <p:txBody>
          <a:bodyPr/>
          <a:lstStyle/>
          <a:p>
            <a:endParaRPr lang="en-US" dirty="0"/>
          </a:p>
          <a:p>
            <a:r>
              <a:rPr lang="en-US" dirty="0"/>
              <a:t>What Makes a Computer a Computer?</a:t>
            </a:r>
          </a:p>
          <a:p>
            <a:r>
              <a:rPr lang="en-US" dirty="0"/>
              <a:t>What is Computer Architecture?</a:t>
            </a:r>
          </a:p>
          <a:p>
            <a:r>
              <a:rPr lang="en-US" dirty="0"/>
              <a:t>What is a Instruction Set Architecture?</a:t>
            </a:r>
          </a:p>
          <a:p>
            <a:r>
              <a:rPr lang="en-US" dirty="0"/>
              <a:t>The von Neumann Model</a:t>
            </a:r>
          </a:p>
          <a:p>
            <a:r>
              <a:rPr lang="en-US" dirty="0"/>
              <a:t>Machine Instructions and Data Values</a:t>
            </a:r>
          </a:p>
          <a:p>
            <a:r>
              <a:rPr lang="en-US" dirty="0"/>
              <a:t>Fetch Decode Execute Store Cycle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2968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Decode, Execute, Store Cycle</a:t>
            </a:r>
          </a:p>
        </p:txBody>
      </p:sp>
      <p:sp>
        <p:nvSpPr>
          <p:cNvPr id="3" name="Content Placeholder 2"/>
          <p:cNvSpPr>
            <a:spLocks noGrp="1"/>
          </p:cNvSpPr>
          <p:nvPr>
            <p:ph sz="quarter" idx="1"/>
          </p:nvPr>
        </p:nvSpPr>
        <p:spPr>
          <a:xfrm>
            <a:off x="152400" y="1600200"/>
            <a:ext cx="8613648" cy="4727448"/>
          </a:xfrm>
        </p:spPr>
        <p:txBody>
          <a:bodyPr>
            <a:normAutofit fontScale="92500"/>
          </a:bodyPr>
          <a:lstStyle/>
          <a:p>
            <a:r>
              <a:rPr lang="en-US" dirty="0"/>
              <a:t>Each instruction executed on a CPU goes through four steps, managed by the control unit</a:t>
            </a:r>
          </a:p>
          <a:p>
            <a:pPr lvl="1"/>
            <a:r>
              <a:rPr lang="en-US" b="1" dirty="0"/>
              <a:t>Fetch</a:t>
            </a:r>
            <a:r>
              <a:rPr lang="en-US" dirty="0"/>
              <a:t>: get the next instruction from memory and place in IR(Instruction Register) and increment PC(Program Counter)</a:t>
            </a:r>
          </a:p>
          <a:p>
            <a:pPr lvl="1"/>
            <a:r>
              <a:rPr lang="en-US" b="1" dirty="0"/>
              <a:t>Decode</a:t>
            </a:r>
            <a:r>
              <a:rPr lang="en-US" dirty="0"/>
              <a:t>: which operations to perform and retrieve the operands</a:t>
            </a:r>
          </a:p>
          <a:p>
            <a:pPr lvl="2"/>
            <a:r>
              <a:rPr lang="en-US" dirty="0">
                <a:solidFill>
                  <a:schemeClr val="bg1">
                    <a:lumMod val="65000"/>
                  </a:schemeClr>
                </a:solidFill>
              </a:rPr>
              <a:t>Arithmetic? </a:t>
            </a:r>
          </a:p>
          <a:p>
            <a:pPr lvl="2"/>
            <a:r>
              <a:rPr lang="en-US" dirty="0">
                <a:solidFill>
                  <a:schemeClr val="bg1">
                    <a:lumMod val="65000"/>
                  </a:schemeClr>
                </a:solidFill>
              </a:rPr>
              <a:t>Add or subtract?</a:t>
            </a:r>
          </a:p>
          <a:p>
            <a:pPr lvl="2"/>
            <a:r>
              <a:rPr lang="en-US" dirty="0">
                <a:solidFill>
                  <a:schemeClr val="bg1">
                    <a:lumMod val="65000"/>
                  </a:schemeClr>
                </a:solidFill>
              </a:rPr>
              <a:t>Load data from address</a:t>
            </a:r>
          </a:p>
          <a:p>
            <a:pPr lvl="1"/>
            <a:r>
              <a:rPr lang="en-US" b="1" dirty="0"/>
              <a:t>Execute</a:t>
            </a:r>
            <a:r>
              <a:rPr lang="en-US" dirty="0"/>
              <a:t>: ALU performs the instruction operation on instruction data operands</a:t>
            </a:r>
          </a:p>
          <a:p>
            <a:pPr lvl="1"/>
            <a:r>
              <a:rPr lang="en-US" b="1" dirty="0"/>
              <a:t>Store: </a:t>
            </a:r>
            <a:r>
              <a:rPr lang="en-US" dirty="0"/>
              <a:t>store the result to memory</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9197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PC register</a:t>
            </a:r>
          </a:p>
        </p:txBody>
      </p:sp>
      <p:sp>
        <p:nvSpPr>
          <p:cNvPr id="3" name="Content Placeholder 2"/>
          <p:cNvSpPr>
            <a:spLocks noGrp="1"/>
          </p:cNvSpPr>
          <p:nvPr>
            <p:ph sz="quarter" idx="1"/>
          </p:nvPr>
        </p:nvSpPr>
        <p:spPr>
          <a:xfrm>
            <a:off x="612648" y="1600200"/>
            <a:ext cx="7997952" cy="4724400"/>
          </a:xfrm>
        </p:spPr>
        <p:txBody>
          <a:bodyPr>
            <a:normAutofit/>
          </a:bodyPr>
          <a:lstStyle/>
          <a:p>
            <a:r>
              <a:rPr lang="en-US" dirty="0"/>
              <a:t>Called the program counter</a:t>
            </a:r>
          </a:p>
          <a:p>
            <a:r>
              <a:rPr lang="en-US" dirty="0"/>
              <a:t>A register that holds the </a:t>
            </a:r>
            <a:r>
              <a:rPr lang="en-US" u="sng" dirty="0"/>
              <a:t>address</a:t>
            </a:r>
            <a:r>
              <a:rPr lang="en-US" dirty="0"/>
              <a:t> of the next instruction to execute</a:t>
            </a:r>
          </a:p>
          <a:p>
            <a:pPr lvl="1"/>
            <a:r>
              <a:rPr lang="en-US" dirty="0"/>
              <a:t>Not the instruction itself!</a:t>
            </a:r>
          </a:p>
          <a:p>
            <a:pPr marL="365760" lvl="1"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348" y="3440935"/>
            <a:ext cx="3102695" cy="2971800"/>
          </a:xfrm>
          <a:prstGeom prst="rect">
            <a:avLst/>
          </a:prstGeom>
        </p:spPr>
      </p:pic>
    </p:spTree>
    <p:extLst>
      <p:ext uri="{BB962C8B-B14F-4D97-AF65-F5344CB8AC3E}">
        <p14:creationId xmlns:p14="http://schemas.microsoft.com/office/powerpoint/2010/main" val="164903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IR register</a:t>
            </a:r>
          </a:p>
        </p:txBody>
      </p:sp>
      <p:sp>
        <p:nvSpPr>
          <p:cNvPr id="3" name="Content Placeholder 2"/>
          <p:cNvSpPr>
            <a:spLocks noGrp="1"/>
          </p:cNvSpPr>
          <p:nvPr>
            <p:ph sz="quarter" idx="1"/>
          </p:nvPr>
        </p:nvSpPr>
        <p:spPr>
          <a:xfrm>
            <a:off x="612648" y="1600200"/>
            <a:ext cx="7997952" cy="4724400"/>
          </a:xfrm>
        </p:spPr>
        <p:txBody>
          <a:bodyPr>
            <a:normAutofit/>
          </a:bodyPr>
          <a:lstStyle/>
          <a:p>
            <a:r>
              <a:rPr lang="en-US" dirty="0"/>
              <a:t>Called the instruction register</a:t>
            </a:r>
          </a:p>
          <a:p>
            <a:r>
              <a:rPr lang="en-US" dirty="0"/>
              <a:t>A register that stores the instruction received from memory</a:t>
            </a:r>
          </a:p>
          <a:p>
            <a:pPr lvl="1"/>
            <a:r>
              <a:rPr lang="en-US" dirty="0"/>
              <a:t>Stores the instruction itself!</a:t>
            </a:r>
          </a:p>
          <a:p>
            <a:pPr marL="365760" lvl="1" indent="0">
              <a:buNone/>
            </a:pPr>
            <a:endParaRPr lang="en-US" dirty="0"/>
          </a:p>
        </p:txBody>
      </p:sp>
      <p:pic>
        <p:nvPicPr>
          <p:cNvPr id="6" name="Picture 5">
            <a:extLst>
              <a:ext uri="{FF2B5EF4-FFF2-40B4-BE49-F238E27FC236}">
                <a16:creationId xmlns:a16="http://schemas.microsoft.com/office/drawing/2014/main" id="{1BB72DE3-0DCB-6D4C-BDBC-F115BB192AD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34000" y="4115832"/>
            <a:ext cx="2222500" cy="1384300"/>
          </a:xfrm>
          <a:prstGeom prst="rect">
            <a:avLst/>
          </a:prstGeom>
        </p:spPr>
      </p:pic>
      <p:sp>
        <p:nvSpPr>
          <p:cNvPr id="7" name="TextBox 6">
            <a:extLst>
              <a:ext uri="{FF2B5EF4-FFF2-40B4-BE49-F238E27FC236}">
                <a16:creationId xmlns:a16="http://schemas.microsoft.com/office/drawing/2014/main" id="{2B46C8C9-5EF1-3A48-9351-03F727B919BF}"/>
              </a:ext>
            </a:extLst>
          </p:cNvPr>
          <p:cNvSpPr txBox="1"/>
          <p:nvPr/>
        </p:nvSpPr>
        <p:spPr>
          <a:xfrm>
            <a:off x="5334000" y="5727700"/>
            <a:ext cx="2222500" cy="369332"/>
          </a:xfrm>
          <a:prstGeom prst="rect">
            <a:avLst/>
          </a:prstGeom>
          <a:noFill/>
        </p:spPr>
        <p:txBody>
          <a:bodyPr wrap="square" rtlCol="0">
            <a:spAutoFit/>
          </a:bodyPr>
          <a:lstStyle/>
          <a:p>
            <a:r>
              <a:rPr lang="en-US" sz="900">
                <a:hlinkClick r:id="rId4" tooltip="https://en.m.wikibooks.org/wiki/A-level_Computing_2009/AQA/Computer_Components,_The_Stored_Program_Concept_and_the_Internet/Machine_Level_Architecture/Machine_code_and_processor_instruction_set"/>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360635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Decode, Execute, Store Cycle</a:t>
            </a:r>
          </a:p>
        </p:txBody>
      </p:sp>
      <p:grpSp>
        <p:nvGrpSpPr>
          <p:cNvPr id="29" name="Group 28"/>
          <p:cNvGrpSpPr/>
          <p:nvPr/>
        </p:nvGrpSpPr>
        <p:grpSpPr>
          <a:xfrm>
            <a:off x="5410200" y="1960157"/>
            <a:ext cx="3244316" cy="4440643"/>
            <a:chOff x="4147084" y="1962388"/>
            <a:chExt cx="3244316" cy="4440643"/>
          </a:xfrm>
        </p:grpSpPr>
        <p:grpSp>
          <p:nvGrpSpPr>
            <p:cNvPr id="5" name="Group 4"/>
            <p:cNvGrpSpPr/>
            <p:nvPr/>
          </p:nvGrpSpPr>
          <p:grpSpPr>
            <a:xfrm>
              <a:off x="6096000" y="2362200"/>
              <a:ext cx="1295400" cy="3505200"/>
              <a:chOff x="6172200" y="2209800"/>
              <a:chExt cx="2593848" cy="3505200"/>
            </a:xfrm>
          </p:grpSpPr>
          <p:sp>
            <p:nvSpPr>
              <p:cNvPr id="6" name="Rectangle 5"/>
              <p:cNvSpPr/>
              <p:nvPr/>
            </p:nvSpPr>
            <p:spPr>
              <a:xfrm>
                <a:off x="6175248" y="2209800"/>
                <a:ext cx="25908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a:p>
                <a:pPr algn="ctr"/>
                <a:r>
                  <a:rPr lang="en-US" sz="2400" dirty="0">
                    <a:solidFill>
                      <a:schemeClr val="tx1"/>
                    </a:solidFill>
                  </a:rPr>
                  <a:t>…</a:t>
                </a:r>
                <a:endParaRPr lang="en-US" dirty="0">
                  <a:solidFill>
                    <a:schemeClr val="tx1"/>
                  </a:solidFill>
                </a:endParaRPr>
              </a:p>
            </p:txBody>
          </p:sp>
          <p:cxnSp>
            <p:nvCxnSpPr>
              <p:cNvPr id="7" name="Straight Connector 6"/>
              <p:cNvCxnSpPr/>
              <p:nvPr/>
            </p:nvCxnSpPr>
            <p:spPr>
              <a:xfrm>
                <a:off x="6172200" y="2438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172200" y="2743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172200" y="30480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172200" y="32766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172200" y="3581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172200" y="38481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172200" y="41148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172200" y="4343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172200" y="4648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172200" y="5486400"/>
                <a:ext cx="2593848" cy="0"/>
              </a:xfrm>
              <a:prstGeom prst="line">
                <a:avLst/>
              </a:prstGeom>
            </p:spPr>
            <p:style>
              <a:lnRef idx="1">
                <a:schemeClr val="dk1"/>
              </a:lnRef>
              <a:fillRef idx="0">
                <a:schemeClr val="dk1"/>
              </a:fillRef>
              <a:effectRef idx="0">
                <a:schemeClr val="dk1"/>
              </a:effectRef>
              <a:fontRef idx="minor">
                <a:schemeClr val="tx1"/>
              </a:fontRef>
            </p:style>
          </p:cxnSp>
        </p:grpSp>
        <p:sp>
          <p:nvSpPr>
            <p:cNvPr id="17" name="TextBox 16"/>
            <p:cNvSpPr txBox="1"/>
            <p:nvPr/>
          </p:nvSpPr>
          <p:spPr>
            <a:xfrm>
              <a:off x="4634429" y="2301240"/>
              <a:ext cx="1447800" cy="3693319"/>
            </a:xfrm>
            <a:prstGeom prst="rect">
              <a:avLst/>
            </a:prstGeom>
            <a:noFill/>
          </p:spPr>
          <p:txBody>
            <a:bodyPr wrap="square" rtlCol="0">
              <a:spAutoFit/>
            </a:bodyPr>
            <a:lstStyle/>
            <a:p>
              <a:r>
                <a:rPr lang="en-US" dirty="0"/>
                <a:t>0 … 000000</a:t>
              </a:r>
              <a:br>
                <a:rPr lang="en-US" dirty="0"/>
              </a:br>
              <a:r>
                <a:rPr lang="en-US" dirty="0"/>
                <a:t>0 … 000001</a:t>
              </a:r>
              <a:br>
                <a:rPr lang="en-US" dirty="0"/>
              </a:br>
              <a:r>
                <a:rPr lang="en-US" dirty="0"/>
                <a:t>0 … 000010</a:t>
              </a:r>
              <a:br>
                <a:rPr lang="en-US" dirty="0"/>
              </a:br>
              <a:r>
                <a:rPr lang="en-US" dirty="0"/>
                <a:t>0 … 000011</a:t>
              </a:r>
              <a:br>
                <a:rPr lang="en-US" dirty="0"/>
              </a:br>
              <a:r>
                <a:rPr lang="en-US" dirty="0"/>
                <a:t>0 … 000100</a:t>
              </a:r>
              <a:br>
                <a:rPr lang="en-US" dirty="0"/>
              </a:br>
              <a:r>
                <a:rPr lang="en-US" dirty="0"/>
                <a:t>0 … 000101</a:t>
              </a:r>
              <a:br>
                <a:rPr lang="en-US" dirty="0"/>
              </a:br>
              <a:r>
                <a:rPr lang="en-US" dirty="0"/>
                <a:t>0 … 000110</a:t>
              </a:r>
              <a:br>
                <a:rPr lang="en-US" dirty="0"/>
              </a:br>
              <a:r>
                <a:rPr lang="en-US" dirty="0"/>
                <a:t>0 … 000111</a:t>
              </a:r>
              <a:br>
                <a:rPr lang="en-US" dirty="0"/>
              </a:br>
              <a:r>
                <a:rPr lang="en-US" dirty="0"/>
                <a:t>0 … 001110</a:t>
              </a:r>
              <a:br>
                <a:rPr lang="en-US" dirty="0"/>
              </a:br>
              <a:br>
                <a:rPr lang="en-US" dirty="0"/>
              </a:br>
              <a:br>
                <a:rPr lang="en-US" dirty="0"/>
              </a:br>
              <a:br>
                <a:rPr lang="en-US" dirty="0"/>
              </a:br>
              <a:r>
                <a:rPr lang="en-US" dirty="0"/>
                <a:t>1 … 111111</a:t>
              </a:r>
            </a:p>
          </p:txBody>
        </p:sp>
        <p:sp>
          <p:nvSpPr>
            <p:cNvPr id="18" name="TextBox 17"/>
            <p:cNvSpPr txBox="1"/>
            <p:nvPr/>
          </p:nvSpPr>
          <p:spPr>
            <a:xfrm>
              <a:off x="6148024" y="5941366"/>
              <a:ext cx="1191352" cy="461665"/>
            </a:xfrm>
            <a:prstGeom prst="rect">
              <a:avLst/>
            </a:prstGeom>
            <a:noFill/>
          </p:spPr>
          <p:txBody>
            <a:bodyPr wrap="none" rtlCol="0">
              <a:spAutoFit/>
            </a:bodyPr>
            <a:lstStyle/>
            <a:p>
              <a:r>
                <a:rPr lang="en-US" sz="2400" dirty="0">
                  <a:solidFill>
                    <a:schemeClr val="accent1">
                      <a:lumMod val="75000"/>
                    </a:schemeClr>
                  </a:solidFill>
                </a:rPr>
                <a:t>Memory</a:t>
              </a:r>
              <a:endParaRPr lang="en-US" dirty="0">
                <a:solidFill>
                  <a:schemeClr val="accent1">
                    <a:lumMod val="75000"/>
                  </a:schemeClr>
                </a:solidFill>
              </a:endParaRPr>
            </a:p>
          </p:txBody>
        </p:sp>
        <p:sp>
          <p:nvSpPr>
            <p:cNvPr id="19" name="TextBox 18"/>
            <p:cNvSpPr txBox="1"/>
            <p:nvPr/>
          </p:nvSpPr>
          <p:spPr>
            <a:xfrm>
              <a:off x="4147084" y="1962388"/>
              <a:ext cx="1935145" cy="369332"/>
            </a:xfrm>
            <a:prstGeom prst="rect">
              <a:avLst/>
            </a:prstGeom>
            <a:noFill/>
          </p:spPr>
          <p:txBody>
            <a:bodyPr wrap="none" rtlCol="0">
              <a:spAutoFit/>
            </a:bodyPr>
            <a:lstStyle/>
            <a:p>
              <a:r>
                <a:rPr lang="en-US"/>
                <a:t>Memory Addresses</a:t>
              </a:r>
            </a:p>
          </p:txBody>
        </p:sp>
      </p:grpSp>
      <p:grpSp>
        <p:nvGrpSpPr>
          <p:cNvPr id="53" name="Group 52"/>
          <p:cNvGrpSpPr/>
          <p:nvPr/>
        </p:nvGrpSpPr>
        <p:grpSpPr>
          <a:xfrm>
            <a:off x="289986" y="2054888"/>
            <a:ext cx="5541764" cy="4181559"/>
            <a:chOff x="289986" y="2369411"/>
            <a:chExt cx="5541764" cy="4181559"/>
          </a:xfrm>
        </p:grpSpPr>
        <p:grpSp>
          <p:nvGrpSpPr>
            <p:cNvPr id="31" name="Group 30"/>
            <p:cNvGrpSpPr/>
            <p:nvPr/>
          </p:nvGrpSpPr>
          <p:grpSpPr>
            <a:xfrm>
              <a:off x="762006" y="5026970"/>
              <a:ext cx="3962394" cy="1524000"/>
              <a:chOff x="914400" y="3733800"/>
              <a:chExt cx="3429000" cy="1524000"/>
            </a:xfrm>
          </p:grpSpPr>
          <p:sp>
            <p:nvSpPr>
              <p:cNvPr id="26" name="Rectangle 25"/>
              <p:cNvSpPr/>
              <p:nvPr/>
            </p:nvSpPr>
            <p:spPr>
              <a:xfrm>
                <a:off x="914400" y="3733800"/>
                <a:ext cx="3429000" cy="15240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r>
                  <a:rPr lang="en-US" sz="1600" dirty="0"/>
                  <a:t>Processor (CPU)</a:t>
                </a:r>
              </a:p>
            </p:txBody>
          </p:sp>
          <p:sp>
            <p:nvSpPr>
              <p:cNvPr id="27" name="Rectangle 26"/>
              <p:cNvSpPr/>
              <p:nvPr/>
            </p:nvSpPr>
            <p:spPr>
              <a:xfrm>
                <a:off x="1018067" y="3999384"/>
                <a:ext cx="885464"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Control Unit</a:t>
                </a:r>
              </a:p>
              <a:p>
                <a:pPr algn="ctr"/>
                <a:r>
                  <a:rPr lang="en-US" sz="1600" dirty="0"/>
                  <a:t>IR</a:t>
                </a:r>
              </a:p>
            </p:txBody>
          </p:sp>
          <p:sp>
            <p:nvSpPr>
              <p:cNvPr id="28" name="Rectangle 27"/>
              <p:cNvSpPr/>
              <p:nvPr/>
            </p:nvSpPr>
            <p:spPr>
              <a:xfrm>
                <a:off x="3299516" y="3999384"/>
                <a:ext cx="91735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Arithmetic Logic Unit</a:t>
                </a:r>
              </a:p>
              <a:p>
                <a:pPr algn="ctr"/>
                <a:r>
                  <a:rPr lang="en-US" sz="1600" dirty="0"/>
                  <a:t>(ALU)</a:t>
                </a:r>
              </a:p>
            </p:txBody>
          </p:sp>
        </p:grpSp>
        <p:grpSp>
          <p:nvGrpSpPr>
            <p:cNvPr id="50" name="Group 49"/>
            <p:cNvGrpSpPr/>
            <p:nvPr/>
          </p:nvGrpSpPr>
          <p:grpSpPr>
            <a:xfrm>
              <a:off x="864920" y="2369411"/>
              <a:ext cx="2593848" cy="668298"/>
              <a:chOff x="914400" y="1654686"/>
              <a:chExt cx="2593848" cy="668298"/>
            </a:xfrm>
          </p:grpSpPr>
          <p:sp>
            <p:nvSpPr>
              <p:cNvPr id="22" name="Rectangle 21"/>
              <p:cNvSpPr/>
              <p:nvPr/>
            </p:nvSpPr>
            <p:spPr>
              <a:xfrm>
                <a:off x="914400" y="2063904"/>
                <a:ext cx="2593848" cy="259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0 … 000101</a:t>
                </a:r>
              </a:p>
            </p:txBody>
          </p:sp>
          <p:sp>
            <p:nvSpPr>
              <p:cNvPr id="30" name="TextBox 29"/>
              <p:cNvSpPr txBox="1"/>
              <p:nvPr/>
            </p:nvSpPr>
            <p:spPr>
              <a:xfrm>
                <a:off x="1338457" y="1654686"/>
                <a:ext cx="1745734" cy="369332"/>
              </a:xfrm>
              <a:prstGeom prst="rect">
                <a:avLst/>
              </a:prstGeom>
              <a:noFill/>
            </p:spPr>
            <p:txBody>
              <a:bodyPr wrap="none" rtlCol="0">
                <a:spAutoFit/>
              </a:bodyPr>
              <a:lstStyle/>
              <a:p>
                <a:r>
                  <a:rPr lang="en-US" dirty="0"/>
                  <a:t>Program Counter</a:t>
                </a:r>
              </a:p>
            </p:txBody>
          </p:sp>
        </p:grpSp>
        <p:cxnSp>
          <p:nvCxnSpPr>
            <p:cNvPr id="33" name="Straight Arrow Connector 32"/>
            <p:cNvCxnSpPr/>
            <p:nvPr/>
          </p:nvCxnSpPr>
          <p:spPr>
            <a:xfrm flipV="1">
              <a:off x="1537772" y="3046327"/>
              <a:ext cx="0" cy="22462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p:cNvCxnSpPr/>
            <p:nvPr/>
          </p:nvCxnSpPr>
          <p:spPr>
            <a:xfrm>
              <a:off x="1682146" y="3102361"/>
              <a:ext cx="4149604" cy="1017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H="1">
              <a:off x="1627674" y="4169441"/>
              <a:ext cx="4204076" cy="11231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27" idx="3"/>
              <a:endCxn id="28" idx="1"/>
            </p:cNvCxnSpPr>
            <p:nvPr/>
          </p:nvCxnSpPr>
          <p:spPr>
            <a:xfrm>
              <a:off x="1905000" y="5711654"/>
              <a:ext cx="16131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89986" y="3898494"/>
              <a:ext cx="1149867" cy="369332"/>
            </a:xfrm>
            <a:prstGeom prst="rect">
              <a:avLst/>
            </a:prstGeom>
            <a:noFill/>
          </p:spPr>
          <p:txBody>
            <a:bodyPr wrap="none" rtlCol="0">
              <a:spAutoFit/>
            </a:bodyPr>
            <a:lstStyle/>
            <a:p>
              <a:pPr marL="342900" indent="-342900">
                <a:buAutoNum type="arabicPeriod"/>
              </a:pPr>
              <a:r>
                <a:rPr lang="en-US" dirty="0">
                  <a:solidFill>
                    <a:srgbClr val="00089A"/>
                  </a:solidFill>
                </a:rPr>
                <a:t>get PC</a:t>
              </a:r>
            </a:p>
          </p:txBody>
        </p:sp>
        <p:sp>
          <p:nvSpPr>
            <p:cNvPr id="45" name="TextBox 44"/>
            <p:cNvSpPr txBox="1"/>
            <p:nvPr/>
          </p:nvSpPr>
          <p:spPr>
            <a:xfrm>
              <a:off x="3657600" y="2905323"/>
              <a:ext cx="2133600" cy="861774"/>
            </a:xfrm>
            <a:prstGeom prst="rect">
              <a:avLst/>
            </a:prstGeom>
            <a:noFill/>
          </p:spPr>
          <p:txBody>
            <a:bodyPr wrap="square" rtlCol="0">
              <a:spAutoFit/>
            </a:bodyPr>
            <a:lstStyle/>
            <a:p>
              <a:pPr algn="ctr"/>
              <a:r>
                <a:rPr lang="en-US" dirty="0"/>
                <a:t>2. </a:t>
              </a:r>
              <a:r>
                <a:rPr lang="en-US" dirty="0">
                  <a:solidFill>
                    <a:srgbClr val="00089A"/>
                  </a:solidFill>
                </a:rPr>
                <a:t>fetch instructio</a:t>
              </a:r>
              <a:r>
                <a:rPr lang="en-US" dirty="0"/>
                <a:t>n</a:t>
              </a:r>
            </a:p>
            <a:p>
              <a:pPr algn="ctr"/>
              <a:r>
                <a:rPr lang="en-US" dirty="0"/>
                <a:t> </a:t>
              </a:r>
              <a:r>
                <a:rPr lang="en-US" sz="1400" i="1" dirty="0"/>
                <a:t>(PC then incremented by 1 address)</a:t>
              </a:r>
            </a:p>
          </p:txBody>
        </p:sp>
        <p:sp>
          <p:nvSpPr>
            <p:cNvPr id="46" name="TextBox 45"/>
            <p:cNvSpPr txBox="1"/>
            <p:nvPr/>
          </p:nvSpPr>
          <p:spPr>
            <a:xfrm>
              <a:off x="4267200" y="4581723"/>
              <a:ext cx="1219200" cy="369332"/>
            </a:xfrm>
            <a:prstGeom prst="rect">
              <a:avLst/>
            </a:prstGeom>
            <a:noFill/>
          </p:spPr>
          <p:txBody>
            <a:bodyPr wrap="square" rtlCol="0">
              <a:spAutoFit/>
            </a:bodyPr>
            <a:lstStyle/>
            <a:p>
              <a:r>
                <a:rPr lang="en-US" dirty="0"/>
                <a:t>3. </a:t>
              </a:r>
              <a:r>
                <a:rPr lang="en-US" dirty="0">
                  <a:solidFill>
                    <a:srgbClr val="00089A"/>
                  </a:solidFill>
                </a:rPr>
                <a:t>decode</a:t>
              </a:r>
            </a:p>
          </p:txBody>
        </p:sp>
        <p:sp>
          <p:nvSpPr>
            <p:cNvPr id="49" name="TextBox 48"/>
            <p:cNvSpPr txBox="1"/>
            <p:nvPr/>
          </p:nvSpPr>
          <p:spPr>
            <a:xfrm>
              <a:off x="2153713" y="5292554"/>
              <a:ext cx="1128579" cy="369332"/>
            </a:xfrm>
            <a:prstGeom prst="rect">
              <a:avLst/>
            </a:prstGeom>
            <a:noFill/>
          </p:spPr>
          <p:txBody>
            <a:bodyPr wrap="none" rtlCol="0">
              <a:spAutoFit/>
            </a:bodyPr>
            <a:lstStyle/>
            <a:p>
              <a:r>
                <a:rPr lang="en-US" dirty="0"/>
                <a:t>4. </a:t>
              </a:r>
              <a:r>
                <a:rPr lang="en-US" dirty="0">
                  <a:solidFill>
                    <a:srgbClr val="00089A"/>
                  </a:solidFill>
                </a:rPr>
                <a:t>execute</a:t>
              </a:r>
            </a:p>
          </p:txBody>
        </p:sp>
      </p:grpSp>
      <p:cxnSp>
        <p:nvCxnSpPr>
          <p:cNvPr id="35" name="Straight Arrow Connector 34">
            <a:extLst>
              <a:ext uri="{FF2B5EF4-FFF2-40B4-BE49-F238E27FC236}">
                <a16:creationId xmlns:a16="http://schemas.microsoft.com/office/drawing/2014/main" id="{2C2EA3D5-1FFE-AD46-B1DB-564DB09CA8DF}"/>
              </a:ext>
            </a:extLst>
          </p:cNvPr>
          <p:cNvCxnSpPr/>
          <p:nvPr/>
        </p:nvCxnSpPr>
        <p:spPr>
          <a:xfrm>
            <a:off x="4572000" y="5410200"/>
            <a:ext cx="16131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0B6F4513-2B82-094F-A2EE-1D4650991936}"/>
              </a:ext>
            </a:extLst>
          </p:cNvPr>
          <p:cNvSpPr txBox="1"/>
          <p:nvPr/>
        </p:nvSpPr>
        <p:spPr>
          <a:xfrm>
            <a:off x="4891221" y="4953000"/>
            <a:ext cx="873957" cy="369332"/>
          </a:xfrm>
          <a:prstGeom prst="rect">
            <a:avLst/>
          </a:prstGeom>
          <a:noFill/>
        </p:spPr>
        <p:txBody>
          <a:bodyPr wrap="none" rtlCol="0">
            <a:spAutoFit/>
          </a:bodyPr>
          <a:lstStyle/>
          <a:p>
            <a:r>
              <a:rPr lang="en-US" dirty="0"/>
              <a:t>5. </a:t>
            </a:r>
            <a:r>
              <a:rPr lang="en-US" dirty="0">
                <a:solidFill>
                  <a:srgbClr val="00089A"/>
                </a:solidFill>
              </a:rPr>
              <a:t>store</a:t>
            </a:r>
          </a:p>
        </p:txBody>
      </p:sp>
    </p:spTree>
    <p:extLst>
      <p:ext uri="{BB962C8B-B14F-4D97-AF65-F5344CB8AC3E}">
        <p14:creationId xmlns:p14="http://schemas.microsoft.com/office/powerpoint/2010/main" val="2620463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a:t>
            </a:r>
          </a:p>
        </p:txBody>
      </p:sp>
      <p:grpSp>
        <p:nvGrpSpPr>
          <p:cNvPr id="29" name="Group 28"/>
          <p:cNvGrpSpPr/>
          <p:nvPr/>
        </p:nvGrpSpPr>
        <p:grpSpPr>
          <a:xfrm>
            <a:off x="7359116" y="2359969"/>
            <a:ext cx="1295400" cy="2082460"/>
            <a:chOff x="6096000" y="2362200"/>
            <a:chExt cx="1295400" cy="2082460"/>
          </a:xfrm>
        </p:grpSpPr>
        <p:grpSp>
          <p:nvGrpSpPr>
            <p:cNvPr id="5" name="Group 4"/>
            <p:cNvGrpSpPr/>
            <p:nvPr/>
          </p:nvGrpSpPr>
          <p:grpSpPr>
            <a:xfrm>
              <a:off x="6096000" y="2362200"/>
              <a:ext cx="1295400" cy="1693366"/>
              <a:chOff x="6172200" y="2209800"/>
              <a:chExt cx="2593848" cy="1693366"/>
            </a:xfrm>
          </p:grpSpPr>
          <p:sp>
            <p:nvSpPr>
              <p:cNvPr id="6" name="Rectangle 5"/>
              <p:cNvSpPr/>
              <p:nvPr/>
            </p:nvSpPr>
            <p:spPr>
              <a:xfrm>
                <a:off x="6175248" y="2209800"/>
                <a:ext cx="2590800" cy="169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sz="2400" dirty="0">
                    <a:solidFill>
                      <a:schemeClr val="tx1"/>
                    </a:solidFill>
                  </a:rPr>
                  <a:t>…</a:t>
                </a:r>
                <a:endParaRPr lang="en-US" dirty="0">
                  <a:solidFill>
                    <a:schemeClr val="tx1"/>
                  </a:solidFill>
                </a:endParaRPr>
              </a:p>
            </p:txBody>
          </p:sp>
          <p:cxnSp>
            <p:nvCxnSpPr>
              <p:cNvPr id="7" name="Straight Connector 6"/>
              <p:cNvCxnSpPr/>
              <p:nvPr/>
            </p:nvCxnSpPr>
            <p:spPr>
              <a:xfrm>
                <a:off x="6172200" y="24384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6172200" y="27432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172200" y="30480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172200" y="3276600"/>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172200" y="3581400"/>
                <a:ext cx="2593848"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6199451" y="4044550"/>
              <a:ext cx="1023037" cy="400110"/>
            </a:xfrm>
            <a:prstGeom prst="rect">
              <a:avLst/>
            </a:prstGeom>
            <a:noFill/>
          </p:spPr>
          <p:txBody>
            <a:bodyPr wrap="none" rtlCol="0">
              <a:spAutoFit/>
            </a:bodyPr>
            <a:lstStyle/>
            <a:p>
              <a:r>
                <a:rPr lang="en-US" sz="2000" dirty="0">
                  <a:solidFill>
                    <a:schemeClr val="accent1">
                      <a:lumMod val="75000"/>
                    </a:schemeClr>
                  </a:solidFill>
                </a:rPr>
                <a:t>Memory</a:t>
              </a:r>
              <a:endParaRPr lang="en-US" dirty="0">
                <a:solidFill>
                  <a:schemeClr val="accent1">
                    <a:lumMod val="75000"/>
                  </a:schemeClr>
                </a:solidFill>
              </a:endParaRPr>
            </a:p>
          </p:txBody>
        </p:sp>
      </p:grpSp>
      <p:sp>
        <p:nvSpPr>
          <p:cNvPr id="22" name="Rectangle 21"/>
          <p:cNvSpPr/>
          <p:nvPr/>
        </p:nvSpPr>
        <p:spPr>
          <a:xfrm>
            <a:off x="5334000" y="2057400"/>
            <a:ext cx="574933" cy="294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a:t>
            </a:r>
          </a:p>
        </p:txBody>
      </p:sp>
      <p:grpSp>
        <p:nvGrpSpPr>
          <p:cNvPr id="35" name="Group 34"/>
          <p:cNvGrpSpPr/>
          <p:nvPr/>
        </p:nvGrpSpPr>
        <p:grpSpPr>
          <a:xfrm>
            <a:off x="7359116" y="4588359"/>
            <a:ext cx="1295400" cy="1762556"/>
            <a:chOff x="6172200" y="2209800"/>
            <a:chExt cx="2593848" cy="4037211"/>
          </a:xfrm>
        </p:grpSpPr>
        <p:sp>
          <p:nvSpPr>
            <p:cNvPr id="36" name="Rectangle 35"/>
            <p:cNvSpPr/>
            <p:nvPr/>
          </p:nvSpPr>
          <p:spPr>
            <a:xfrm>
              <a:off x="6175248" y="2209800"/>
              <a:ext cx="2590800" cy="4037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p:txBody>
        </p:sp>
        <p:cxnSp>
          <p:nvCxnSpPr>
            <p:cNvPr id="38" name="Straight Connector 37"/>
            <p:cNvCxnSpPr/>
            <p:nvPr/>
          </p:nvCxnSpPr>
          <p:spPr>
            <a:xfrm>
              <a:off x="6172200" y="2687091"/>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172200" y="3191743"/>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172200" y="3696394"/>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172200" y="4201046"/>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172200" y="4705697"/>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6172200" y="5237708"/>
              <a:ext cx="2593848" cy="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172200" y="5742359"/>
              <a:ext cx="2593848" cy="0"/>
            </a:xfrm>
            <a:prstGeom prst="line">
              <a:avLst/>
            </a:prstGeom>
          </p:spPr>
          <p:style>
            <a:lnRef idx="1">
              <a:schemeClr val="dk1"/>
            </a:lnRef>
            <a:fillRef idx="0">
              <a:schemeClr val="dk1"/>
            </a:fillRef>
            <a:effectRef idx="0">
              <a:schemeClr val="dk1"/>
            </a:effectRef>
            <a:fontRef idx="minor">
              <a:schemeClr val="tx1"/>
            </a:fontRef>
          </p:style>
        </p:cxnSp>
      </p:grpSp>
      <p:sp>
        <p:nvSpPr>
          <p:cNvPr id="51" name="TextBox 50"/>
          <p:cNvSpPr txBox="1"/>
          <p:nvPr/>
        </p:nvSpPr>
        <p:spPr>
          <a:xfrm>
            <a:off x="7462567" y="6350915"/>
            <a:ext cx="1082925" cy="400110"/>
          </a:xfrm>
          <a:prstGeom prst="rect">
            <a:avLst/>
          </a:prstGeom>
          <a:noFill/>
        </p:spPr>
        <p:txBody>
          <a:bodyPr wrap="none" rtlCol="0">
            <a:spAutoFit/>
          </a:bodyPr>
          <a:lstStyle/>
          <a:p>
            <a:r>
              <a:rPr lang="en-US" sz="2000">
                <a:solidFill>
                  <a:schemeClr val="accent1">
                    <a:lumMod val="75000"/>
                  </a:schemeClr>
                </a:solidFill>
              </a:rPr>
              <a:t>Registers</a:t>
            </a:r>
            <a:endParaRPr lang="en-US" dirty="0">
              <a:solidFill>
                <a:schemeClr val="accent1">
                  <a:lumMod val="75000"/>
                </a:schemeClr>
              </a:solidFill>
            </a:endParaRPr>
          </a:p>
        </p:txBody>
      </p:sp>
      <p:sp>
        <p:nvSpPr>
          <p:cNvPr id="52" name="Rectangle 51"/>
          <p:cNvSpPr/>
          <p:nvPr/>
        </p:nvSpPr>
        <p:spPr>
          <a:xfrm>
            <a:off x="1379935" y="2864909"/>
            <a:ext cx="2246867" cy="333990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600" dirty="0"/>
              <a:t>Processor (CPU)</a:t>
            </a:r>
          </a:p>
        </p:txBody>
      </p:sp>
      <p:sp>
        <p:nvSpPr>
          <p:cNvPr id="53" name="Rectangle 52"/>
          <p:cNvSpPr/>
          <p:nvPr/>
        </p:nvSpPr>
        <p:spPr>
          <a:xfrm>
            <a:off x="1676400" y="3474510"/>
            <a:ext cx="1645602"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Control Unit</a:t>
            </a:r>
          </a:p>
        </p:txBody>
      </p:sp>
      <p:sp>
        <p:nvSpPr>
          <p:cNvPr id="54" name="Rectangle 53"/>
          <p:cNvSpPr/>
          <p:nvPr/>
        </p:nvSpPr>
        <p:spPr>
          <a:xfrm>
            <a:off x="1676400" y="5150655"/>
            <a:ext cx="1645602"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Arithmetic Logic Unit</a:t>
            </a:r>
          </a:p>
          <a:p>
            <a:pPr algn="ctr"/>
            <a:r>
              <a:rPr lang="en-US" sz="1600" dirty="0"/>
              <a:t>(ALU)</a:t>
            </a:r>
          </a:p>
        </p:txBody>
      </p:sp>
      <p:cxnSp>
        <p:nvCxnSpPr>
          <p:cNvPr id="4" name="Straight Arrow Connector 3"/>
          <p:cNvCxnSpPr/>
          <p:nvPr/>
        </p:nvCxnSpPr>
        <p:spPr>
          <a:xfrm flipV="1">
            <a:off x="3352800" y="2362200"/>
            <a:ext cx="1900746" cy="1143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p:nvPr/>
        </p:nvCxnSpPr>
        <p:spPr>
          <a:xfrm flipV="1">
            <a:off x="3398202" y="3049830"/>
            <a:ext cx="3840798" cy="4415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3398202" y="3769275"/>
            <a:ext cx="645573"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p:cNvCxnSpPr/>
          <p:nvPr/>
        </p:nvCxnSpPr>
        <p:spPr>
          <a:xfrm>
            <a:off x="4043775" y="3769275"/>
            <a:ext cx="0" cy="44964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flipH="1">
            <a:off x="3398202" y="4218915"/>
            <a:ext cx="64557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p:cNvCxnSpPr/>
          <p:nvPr/>
        </p:nvCxnSpPr>
        <p:spPr>
          <a:xfrm>
            <a:off x="2816930" y="4329269"/>
            <a:ext cx="0" cy="8379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a:off x="3398202" y="5150655"/>
            <a:ext cx="3826512" cy="0"/>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3398202" y="5355704"/>
            <a:ext cx="3826512" cy="0"/>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68" name="Straight Arrow Connector 67"/>
          <p:cNvCxnSpPr/>
          <p:nvPr/>
        </p:nvCxnSpPr>
        <p:spPr>
          <a:xfrm flipV="1">
            <a:off x="3398202" y="5806029"/>
            <a:ext cx="3840798" cy="2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990600" y="5355704"/>
            <a:ext cx="609600"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990600" y="5357075"/>
            <a:ext cx="0" cy="44964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flipH="1">
            <a:off x="990600" y="5805344"/>
            <a:ext cx="609600" cy="1371"/>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4419600" y="2895600"/>
            <a:ext cx="879984" cy="369332"/>
          </a:xfrm>
          <a:prstGeom prst="rect">
            <a:avLst/>
          </a:prstGeom>
          <a:noFill/>
        </p:spPr>
        <p:txBody>
          <a:bodyPr wrap="none" rtlCol="0">
            <a:spAutoFit/>
          </a:bodyPr>
          <a:lstStyle/>
          <a:p>
            <a:r>
              <a:rPr lang="en-US" dirty="0"/>
              <a:t>1. fetch</a:t>
            </a:r>
          </a:p>
        </p:txBody>
      </p:sp>
      <p:sp>
        <p:nvSpPr>
          <p:cNvPr id="85" name="TextBox 84"/>
          <p:cNvSpPr txBox="1"/>
          <p:nvPr/>
        </p:nvSpPr>
        <p:spPr>
          <a:xfrm>
            <a:off x="4081558" y="3784282"/>
            <a:ext cx="1114408" cy="369332"/>
          </a:xfrm>
          <a:prstGeom prst="rect">
            <a:avLst/>
          </a:prstGeom>
          <a:noFill/>
        </p:spPr>
        <p:txBody>
          <a:bodyPr wrap="none" rtlCol="0">
            <a:spAutoFit/>
          </a:bodyPr>
          <a:lstStyle/>
          <a:p>
            <a:r>
              <a:rPr lang="en-US" dirty="0"/>
              <a:t>2. decode</a:t>
            </a:r>
          </a:p>
        </p:txBody>
      </p:sp>
      <p:sp>
        <p:nvSpPr>
          <p:cNvPr id="86" name="TextBox 85"/>
          <p:cNvSpPr txBox="1"/>
          <p:nvPr/>
        </p:nvSpPr>
        <p:spPr>
          <a:xfrm>
            <a:off x="1409700" y="4549237"/>
            <a:ext cx="1470274" cy="369332"/>
          </a:xfrm>
          <a:prstGeom prst="rect">
            <a:avLst/>
          </a:prstGeom>
          <a:noFill/>
        </p:spPr>
        <p:txBody>
          <a:bodyPr wrap="none" rtlCol="0">
            <a:spAutoFit/>
          </a:bodyPr>
          <a:lstStyle/>
          <a:p>
            <a:pPr algn="ctr"/>
            <a:r>
              <a:rPr lang="en-US" dirty="0"/>
              <a:t>3. coordinate </a:t>
            </a:r>
          </a:p>
        </p:txBody>
      </p:sp>
      <p:sp>
        <p:nvSpPr>
          <p:cNvPr id="91" name="TextBox 90"/>
          <p:cNvSpPr txBox="1"/>
          <p:nvPr/>
        </p:nvSpPr>
        <p:spPr>
          <a:xfrm>
            <a:off x="4261257" y="4748242"/>
            <a:ext cx="2064732" cy="369332"/>
          </a:xfrm>
          <a:prstGeom prst="rect">
            <a:avLst/>
          </a:prstGeom>
          <a:noFill/>
        </p:spPr>
        <p:txBody>
          <a:bodyPr wrap="none" rtlCol="0">
            <a:spAutoFit/>
          </a:bodyPr>
          <a:lstStyle/>
          <a:p>
            <a:r>
              <a:rPr lang="en-US" dirty="0"/>
              <a:t>4. retrieve operands</a:t>
            </a:r>
          </a:p>
        </p:txBody>
      </p:sp>
      <p:sp>
        <p:nvSpPr>
          <p:cNvPr id="92" name="TextBox 91"/>
          <p:cNvSpPr txBox="1"/>
          <p:nvPr/>
        </p:nvSpPr>
        <p:spPr>
          <a:xfrm>
            <a:off x="134987" y="5836851"/>
            <a:ext cx="1192891" cy="369332"/>
          </a:xfrm>
          <a:prstGeom prst="rect">
            <a:avLst/>
          </a:prstGeom>
          <a:noFill/>
        </p:spPr>
        <p:txBody>
          <a:bodyPr wrap="none" rtlCol="0">
            <a:spAutoFit/>
          </a:bodyPr>
          <a:lstStyle/>
          <a:p>
            <a:r>
              <a:rPr lang="en-US" dirty="0"/>
              <a:t>5. execute </a:t>
            </a:r>
          </a:p>
        </p:txBody>
      </p:sp>
      <p:sp>
        <p:nvSpPr>
          <p:cNvPr id="95" name="TextBox 94"/>
          <p:cNvSpPr txBox="1"/>
          <p:nvPr/>
        </p:nvSpPr>
        <p:spPr>
          <a:xfrm>
            <a:off x="4279092" y="5897729"/>
            <a:ext cx="1422184" cy="369332"/>
          </a:xfrm>
          <a:prstGeom prst="rect">
            <a:avLst/>
          </a:prstGeom>
          <a:noFill/>
        </p:spPr>
        <p:txBody>
          <a:bodyPr wrap="none" rtlCol="0">
            <a:spAutoFit/>
          </a:bodyPr>
          <a:lstStyle/>
          <a:p>
            <a:r>
              <a:rPr lang="en-US" dirty="0"/>
              <a:t>6. store result</a:t>
            </a:r>
          </a:p>
        </p:txBody>
      </p:sp>
      <p:sp>
        <p:nvSpPr>
          <p:cNvPr id="3" name="Rectangle 2"/>
          <p:cNvSpPr/>
          <p:nvPr/>
        </p:nvSpPr>
        <p:spPr>
          <a:xfrm>
            <a:off x="533400" y="1524000"/>
            <a:ext cx="4495800" cy="707886"/>
          </a:xfrm>
          <a:prstGeom prst="rect">
            <a:avLst/>
          </a:prstGeom>
        </p:spPr>
        <p:txBody>
          <a:bodyPr wrap="square">
            <a:spAutoFit/>
          </a:bodyPr>
          <a:lstStyle/>
          <a:p>
            <a:r>
              <a:rPr lang="en-US" sz="2000" i="1" dirty="0"/>
              <a:t>Computers are instruction execution engines that endlessly run a fetch-execute cycle:</a:t>
            </a:r>
          </a:p>
        </p:txBody>
      </p:sp>
    </p:spTree>
    <p:extLst>
      <p:ext uri="{BB962C8B-B14F-4D97-AF65-F5344CB8AC3E}">
        <p14:creationId xmlns:p14="http://schemas.microsoft.com/office/powerpoint/2010/main" val="381771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43EF-BBF2-384D-8075-FBB4E40C7264}"/>
              </a:ext>
            </a:extLst>
          </p:cNvPr>
          <p:cNvSpPr>
            <a:spLocks noGrp="1"/>
          </p:cNvSpPr>
          <p:nvPr>
            <p:ph type="title"/>
          </p:nvPr>
        </p:nvSpPr>
        <p:spPr/>
        <p:txBody>
          <a:bodyPr>
            <a:normAutofit fontScale="90000"/>
          </a:bodyPr>
          <a:lstStyle/>
          <a:p>
            <a:r>
              <a:rPr lang="en-US" dirty="0" err="1"/>
              <a:t>zyBooks</a:t>
            </a:r>
            <a:r>
              <a:rPr lang="en-US" dirty="0"/>
              <a:t> Programmable Processor Concepts</a:t>
            </a:r>
          </a:p>
        </p:txBody>
      </p:sp>
      <p:sp>
        <p:nvSpPr>
          <p:cNvPr id="3" name="Content Placeholder 2">
            <a:extLst>
              <a:ext uri="{FF2B5EF4-FFF2-40B4-BE49-F238E27FC236}">
                <a16:creationId xmlns:a16="http://schemas.microsoft.com/office/drawing/2014/main" id="{9838D907-F102-F147-981F-1193F5E687B0}"/>
              </a:ext>
            </a:extLst>
          </p:cNvPr>
          <p:cNvSpPr>
            <a:spLocks noGrp="1"/>
          </p:cNvSpPr>
          <p:nvPr>
            <p:ph sz="quarter" idx="1"/>
          </p:nvPr>
        </p:nvSpPr>
        <p:spPr/>
        <p:txBody>
          <a:bodyPr/>
          <a:lstStyle/>
          <a:p>
            <a:r>
              <a:rPr lang="en-US" dirty="0"/>
              <a:t>You will practice working with pieces of this Fetch, Decode, Execute and Store Machine Cycle when you work through the </a:t>
            </a:r>
            <a:r>
              <a:rPr lang="en-US" dirty="0" err="1"/>
              <a:t>zyBooks</a:t>
            </a:r>
            <a:r>
              <a:rPr lang="en-US" dirty="0"/>
              <a:t> Programmable Processor assignment </a:t>
            </a:r>
            <a:r>
              <a:rPr lang="en-US"/>
              <a:t>on canvas</a:t>
            </a:r>
            <a:endParaRPr lang="en-US" dirty="0"/>
          </a:p>
          <a:p>
            <a:endParaRPr lang="en-US" dirty="0"/>
          </a:p>
          <a:p>
            <a:endParaRPr lang="en-US" dirty="0"/>
          </a:p>
        </p:txBody>
      </p:sp>
    </p:spTree>
    <p:extLst>
      <p:ext uri="{BB962C8B-B14F-4D97-AF65-F5344CB8AC3E}">
        <p14:creationId xmlns:p14="http://schemas.microsoft.com/office/powerpoint/2010/main" val="131558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Makes a Computer a Computer?</a:t>
            </a:r>
          </a:p>
        </p:txBody>
      </p:sp>
      <p:sp>
        <p:nvSpPr>
          <p:cNvPr id="3" name="Content Placeholder 2"/>
          <p:cNvSpPr>
            <a:spLocks noGrp="1"/>
          </p:cNvSpPr>
          <p:nvPr>
            <p:ph sz="quarter" idx="1"/>
          </p:nvPr>
        </p:nvSpPr>
        <p:spPr>
          <a:xfrm>
            <a:off x="612648" y="1600200"/>
            <a:ext cx="8153400" cy="2108269"/>
          </a:xfrm>
        </p:spPr>
        <p:txBody>
          <a:bodyPr>
            <a:spAutoFit/>
          </a:bodyPr>
          <a:lstStyle/>
          <a:p>
            <a:pPr>
              <a:spcBef>
                <a:spcPts val="0"/>
              </a:spcBef>
              <a:spcAft>
                <a:spcPts val="600"/>
              </a:spcAft>
            </a:pPr>
            <a:r>
              <a:rPr lang="en-US" dirty="0"/>
              <a:t>Input</a:t>
            </a:r>
          </a:p>
          <a:p>
            <a:pPr>
              <a:spcBef>
                <a:spcPts val="0"/>
              </a:spcBef>
              <a:spcAft>
                <a:spcPts val="600"/>
              </a:spcAft>
            </a:pPr>
            <a:r>
              <a:rPr lang="en-US" dirty="0"/>
              <a:t>Storage</a:t>
            </a:r>
          </a:p>
          <a:p>
            <a:pPr>
              <a:spcBef>
                <a:spcPts val="0"/>
              </a:spcBef>
              <a:spcAft>
                <a:spcPts val="600"/>
              </a:spcAft>
            </a:pPr>
            <a:r>
              <a:rPr lang="en-US" dirty="0"/>
              <a:t>Processing</a:t>
            </a:r>
          </a:p>
          <a:p>
            <a:pPr>
              <a:spcBef>
                <a:spcPts val="0"/>
              </a:spcBef>
              <a:spcAft>
                <a:spcPts val="600"/>
              </a:spcAft>
            </a:pPr>
            <a:r>
              <a:rPr lang="en-US" dirty="0"/>
              <a:t>Output</a:t>
            </a:r>
          </a:p>
        </p:txBody>
      </p:sp>
      <p:sp>
        <p:nvSpPr>
          <p:cNvPr id="5" name="TextBox 4">
            <a:extLst>
              <a:ext uri="{FF2B5EF4-FFF2-40B4-BE49-F238E27FC236}">
                <a16:creationId xmlns:a16="http://schemas.microsoft.com/office/drawing/2014/main" id="{A1DBFB9C-6F41-634B-A54D-72CBA320CBA6}"/>
              </a:ext>
            </a:extLst>
          </p:cNvPr>
          <p:cNvSpPr txBox="1"/>
          <p:nvPr/>
        </p:nvSpPr>
        <p:spPr>
          <a:xfrm>
            <a:off x="914400" y="4419600"/>
            <a:ext cx="7696200" cy="646331"/>
          </a:xfrm>
          <a:prstGeom prst="rect">
            <a:avLst/>
          </a:prstGeom>
          <a:noFill/>
        </p:spPr>
        <p:txBody>
          <a:bodyPr wrap="square" rtlCol="0">
            <a:spAutoFit/>
          </a:bodyPr>
          <a:lstStyle/>
          <a:p>
            <a:r>
              <a:rPr lang="en-US" dirty="0"/>
              <a:t>Click for Introductory Video: </a:t>
            </a:r>
            <a:r>
              <a:rPr lang="en-US" dirty="0">
                <a:hlinkClick r:id="rId3"/>
              </a:rPr>
              <a:t>How Computers Work: What Make a Computer, a Computer</a:t>
            </a:r>
            <a:r>
              <a:rPr lang="en-US" dirty="0"/>
              <a:t> </a:t>
            </a:r>
          </a:p>
        </p:txBody>
      </p:sp>
    </p:spTree>
    <p:extLst>
      <p:ext uri="{BB962C8B-B14F-4D97-AF65-F5344CB8AC3E}">
        <p14:creationId xmlns:p14="http://schemas.microsoft.com/office/powerpoint/2010/main" val="174847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Computer Architecture?</a:t>
            </a:r>
          </a:p>
        </p:txBody>
      </p:sp>
      <p:sp>
        <p:nvSpPr>
          <p:cNvPr id="3" name="Content Placeholder 2"/>
          <p:cNvSpPr>
            <a:spLocks noGrp="1"/>
          </p:cNvSpPr>
          <p:nvPr>
            <p:ph sz="quarter" idx="1"/>
          </p:nvPr>
        </p:nvSpPr>
        <p:spPr>
          <a:xfrm>
            <a:off x="612648" y="1600200"/>
            <a:ext cx="8153400" cy="3524042"/>
          </a:xfrm>
        </p:spPr>
        <p:txBody>
          <a:bodyPr>
            <a:spAutoFit/>
          </a:bodyPr>
          <a:lstStyle/>
          <a:p>
            <a:pPr>
              <a:spcBef>
                <a:spcPts val="0"/>
              </a:spcBef>
              <a:spcAft>
                <a:spcPts val="600"/>
              </a:spcAft>
            </a:pPr>
            <a:r>
              <a:rPr lang="en-US" dirty="0"/>
              <a:t>May refer to all the hardware of the computer . </a:t>
            </a:r>
          </a:p>
          <a:p>
            <a:pPr>
              <a:spcBef>
                <a:spcPts val="0"/>
              </a:spcBef>
              <a:spcAft>
                <a:spcPts val="600"/>
              </a:spcAft>
            </a:pPr>
            <a:r>
              <a:rPr lang="en-US" dirty="0"/>
              <a:t>In this unit, we will focus on the computer’s processor architecture (CPU)</a:t>
            </a:r>
          </a:p>
          <a:p>
            <a:pPr>
              <a:spcBef>
                <a:spcPts val="0"/>
              </a:spcBef>
              <a:spcAft>
                <a:spcPts val="600"/>
              </a:spcAft>
            </a:pPr>
            <a:r>
              <a:rPr lang="en-US" dirty="0"/>
              <a:t>A particular processor implements a specific Instruction Set Architecture (ISA)</a:t>
            </a:r>
          </a:p>
          <a:p>
            <a:pPr marL="0" indent="0">
              <a:spcBef>
                <a:spcPts val="0"/>
              </a:spcBef>
              <a:spcAft>
                <a:spcPts val="600"/>
              </a:spcAft>
              <a:buNone/>
            </a:pPr>
            <a:endParaRPr lang="en-US" dirty="0"/>
          </a:p>
          <a:p>
            <a:pPr>
              <a:spcBef>
                <a:spcPts val="0"/>
              </a:spcBef>
              <a:spcAft>
                <a:spcPts val="600"/>
              </a:spcAft>
            </a:pPr>
            <a:endParaRPr lang="en-US" dirty="0"/>
          </a:p>
        </p:txBody>
      </p:sp>
    </p:spTree>
    <p:extLst>
      <p:ext uri="{BB962C8B-B14F-4D97-AF65-F5344CB8AC3E}">
        <p14:creationId xmlns:p14="http://schemas.microsoft.com/office/powerpoint/2010/main" val="21841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normAutofit fontScale="90000"/>
          </a:bodyPr>
          <a:lstStyle/>
          <a:p>
            <a:pPr algn="ctr"/>
            <a:r>
              <a:rPr lang="en-US" dirty="0"/>
              <a:t>What is an Instruction Set Architecture</a:t>
            </a:r>
            <a:br>
              <a:rPr lang="en-US" dirty="0"/>
            </a:br>
            <a:r>
              <a:rPr lang="en-US" dirty="0"/>
              <a:t>(ISA)?</a:t>
            </a:r>
          </a:p>
        </p:txBody>
      </p:sp>
      <p:sp>
        <p:nvSpPr>
          <p:cNvPr id="3" name="Content Placeholder 2"/>
          <p:cNvSpPr>
            <a:spLocks noGrp="1"/>
          </p:cNvSpPr>
          <p:nvPr>
            <p:ph sz="quarter" idx="1"/>
          </p:nvPr>
        </p:nvSpPr>
        <p:spPr>
          <a:xfrm>
            <a:off x="612648" y="1600200"/>
            <a:ext cx="8153400" cy="5539978"/>
          </a:xfrm>
        </p:spPr>
        <p:txBody>
          <a:bodyPr>
            <a:spAutoFit/>
          </a:bodyPr>
          <a:lstStyle/>
          <a:p>
            <a:pPr>
              <a:spcBef>
                <a:spcPts val="0"/>
              </a:spcBef>
              <a:spcAft>
                <a:spcPts val="600"/>
              </a:spcAft>
            </a:pPr>
            <a:endParaRPr lang="en-US" dirty="0"/>
          </a:p>
          <a:p>
            <a:pPr>
              <a:spcBef>
                <a:spcPts val="0"/>
              </a:spcBef>
              <a:spcAft>
                <a:spcPts val="600"/>
              </a:spcAft>
            </a:pPr>
            <a:r>
              <a:rPr lang="en-US" dirty="0"/>
              <a:t>ISA is a set of instructions and their binary encoding (opcodes)</a:t>
            </a:r>
          </a:p>
          <a:p>
            <a:pPr>
              <a:spcBef>
                <a:spcPts val="0"/>
              </a:spcBef>
              <a:spcAft>
                <a:spcPts val="600"/>
              </a:spcAft>
            </a:pPr>
            <a:r>
              <a:rPr lang="en-US" dirty="0"/>
              <a:t>A set of CPU (Central Processing Unit) registers</a:t>
            </a:r>
          </a:p>
          <a:p>
            <a:pPr>
              <a:spcBef>
                <a:spcPts val="0"/>
              </a:spcBef>
              <a:spcAft>
                <a:spcPts val="600"/>
              </a:spcAft>
            </a:pPr>
            <a:r>
              <a:rPr lang="en-US" dirty="0"/>
              <a:t>Describes the effects of executing instructions on the state of the processor</a:t>
            </a:r>
          </a:p>
          <a:p>
            <a:pPr>
              <a:spcBef>
                <a:spcPts val="0"/>
              </a:spcBef>
              <a:spcAft>
                <a:spcPts val="600"/>
              </a:spcAft>
            </a:pPr>
            <a:r>
              <a:rPr lang="en-US" dirty="0"/>
              <a:t>A particular processor implements a specific Instruction Set Architecture (ISA)</a:t>
            </a:r>
          </a:p>
          <a:p>
            <a:pPr marL="0" indent="0">
              <a:spcBef>
                <a:spcPts val="0"/>
              </a:spcBef>
              <a:spcAft>
                <a:spcPts val="600"/>
              </a:spcAft>
              <a:buNone/>
            </a:pPr>
            <a:endParaRPr lang="en-US" dirty="0"/>
          </a:p>
          <a:p>
            <a:pPr marL="0" indent="0">
              <a:spcBef>
                <a:spcPts val="0"/>
              </a:spcBef>
              <a:spcAft>
                <a:spcPts val="600"/>
              </a:spcAft>
              <a:buNone/>
            </a:pPr>
            <a:endParaRPr lang="en-US" dirty="0"/>
          </a:p>
          <a:p>
            <a:pPr>
              <a:spcBef>
                <a:spcPts val="0"/>
              </a:spcBef>
              <a:spcAft>
                <a:spcPts val="600"/>
              </a:spcAft>
            </a:pPr>
            <a:endParaRPr lang="en-US" dirty="0"/>
          </a:p>
        </p:txBody>
      </p:sp>
    </p:spTree>
    <p:extLst>
      <p:ext uri="{BB962C8B-B14F-4D97-AF65-F5344CB8AC3E}">
        <p14:creationId xmlns:p14="http://schemas.microsoft.com/office/powerpoint/2010/main" val="79797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normAutofit fontScale="90000"/>
          </a:bodyPr>
          <a:lstStyle/>
          <a:p>
            <a:pPr algn="ctr"/>
            <a:r>
              <a:rPr lang="en-US" dirty="0"/>
              <a:t>Well Known Instruction Set Architectures</a:t>
            </a:r>
          </a:p>
        </p:txBody>
      </p:sp>
      <p:sp>
        <p:nvSpPr>
          <p:cNvPr id="3" name="Content Placeholder 2"/>
          <p:cNvSpPr>
            <a:spLocks noGrp="1"/>
          </p:cNvSpPr>
          <p:nvPr>
            <p:ph sz="quarter" idx="1"/>
          </p:nvPr>
        </p:nvSpPr>
        <p:spPr>
          <a:xfrm>
            <a:off x="612648" y="1600200"/>
            <a:ext cx="8153400" cy="4632037"/>
          </a:xfrm>
        </p:spPr>
        <p:txBody>
          <a:bodyPr>
            <a:spAutoFit/>
          </a:bodyPr>
          <a:lstStyle/>
          <a:p>
            <a:pPr>
              <a:spcBef>
                <a:spcPts val="0"/>
              </a:spcBef>
              <a:spcAft>
                <a:spcPts val="600"/>
              </a:spcAft>
            </a:pPr>
            <a:endParaRPr lang="en-US" dirty="0"/>
          </a:p>
          <a:p>
            <a:pPr>
              <a:spcBef>
                <a:spcPts val="0"/>
              </a:spcBef>
              <a:spcAft>
                <a:spcPts val="600"/>
              </a:spcAft>
            </a:pPr>
            <a:r>
              <a:rPr lang="en-US" dirty="0"/>
              <a:t>SPARC (RISC)</a:t>
            </a:r>
          </a:p>
          <a:p>
            <a:pPr>
              <a:spcBef>
                <a:spcPts val="0"/>
              </a:spcBef>
              <a:spcAft>
                <a:spcPts val="600"/>
              </a:spcAft>
            </a:pPr>
            <a:r>
              <a:rPr lang="en-US" dirty="0"/>
              <a:t>Intel Architecture, 32 bit (IA32) </a:t>
            </a:r>
          </a:p>
          <a:p>
            <a:pPr lvl="1">
              <a:spcBef>
                <a:spcPts val="0"/>
              </a:spcBef>
              <a:spcAft>
                <a:spcPts val="600"/>
              </a:spcAft>
            </a:pPr>
            <a:r>
              <a:rPr lang="en-US" dirty="0"/>
              <a:t>Intel implements</a:t>
            </a:r>
          </a:p>
          <a:p>
            <a:pPr lvl="1">
              <a:spcBef>
                <a:spcPts val="0"/>
              </a:spcBef>
              <a:spcAft>
                <a:spcPts val="600"/>
              </a:spcAft>
            </a:pPr>
            <a:r>
              <a:rPr lang="en-US" dirty="0"/>
              <a:t>AMD implements</a:t>
            </a:r>
          </a:p>
          <a:p>
            <a:pPr>
              <a:spcBef>
                <a:spcPts val="0"/>
              </a:spcBef>
              <a:spcAft>
                <a:spcPts val="600"/>
              </a:spcAft>
            </a:pPr>
            <a:r>
              <a:rPr lang="en-US" dirty="0"/>
              <a:t>Intel Architecture, 64 bit (IA64) </a:t>
            </a:r>
          </a:p>
          <a:p>
            <a:pPr>
              <a:spcBef>
                <a:spcPts val="0"/>
              </a:spcBef>
              <a:spcAft>
                <a:spcPts val="600"/>
              </a:spcAft>
            </a:pPr>
            <a:r>
              <a:rPr lang="en-US" dirty="0"/>
              <a:t>MIPS (used in </a:t>
            </a:r>
            <a:r>
              <a:rPr lang="en-US" dirty="0" err="1"/>
              <a:t>zyBooks</a:t>
            </a:r>
            <a:r>
              <a:rPr lang="en-US" dirty="0"/>
              <a:t> - RISC)</a:t>
            </a:r>
          </a:p>
          <a:p>
            <a:pPr marL="0" indent="0">
              <a:spcBef>
                <a:spcPts val="0"/>
              </a:spcBef>
              <a:spcAft>
                <a:spcPts val="600"/>
              </a:spcAft>
              <a:buNone/>
            </a:pPr>
            <a:endParaRPr lang="en-US" dirty="0"/>
          </a:p>
          <a:p>
            <a:pPr>
              <a:spcBef>
                <a:spcPts val="0"/>
              </a:spcBef>
              <a:spcAft>
                <a:spcPts val="600"/>
              </a:spcAft>
            </a:pPr>
            <a:endParaRPr lang="en-US" dirty="0"/>
          </a:p>
        </p:txBody>
      </p:sp>
    </p:spTree>
    <p:extLst>
      <p:ext uri="{BB962C8B-B14F-4D97-AF65-F5344CB8AC3E}">
        <p14:creationId xmlns:p14="http://schemas.microsoft.com/office/powerpoint/2010/main" val="409792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Instruction Set Architecture Word Size</a:t>
            </a:r>
          </a:p>
        </p:txBody>
      </p:sp>
      <p:sp>
        <p:nvSpPr>
          <p:cNvPr id="3" name="Content Placeholder 2"/>
          <p:cNvSpPr>
            <a:spLocks noGrp="1"/>
          </p:cNvSpPr>
          <p:nvPr>
            <p:ph sz="quarter" idx="1"/>
          </p:nvPr>
        </p:nvSpPr>
        <p:spPr/>
        <p:txBody>
          <a:bodyPr/>
          <a:lstStyle/>
          <a:p>
            <a:r>
              <a:rPr lang="en-US" dirty="0"/>
              <a:t>ISA’s are governed by the size of instructions and data elements they support</a:t>
            </a:r>
          </a:p>
          <a:p>
            <a:pPr lvl="1"/>
            <a:r>
              <a:rPr lang="en-US" dirty="0"/>
              <a:t>32-bit</a:t>
            </a:r>
          </a:p>
          <a:p>
            <a:pPr lvl="1"/>
            <a:r>
              <a:rPr lang="en-US" dirty="0"/>
              <a:t>64-bit (common today)</a:t>
            </a:r>
          </a:p>
          <a:p>
            <a:r>
              <a:rPr lang="en-US" dirty="0"/>
              <a:t>The bit-size of the ISA determines: </a:t>
            </a:r>
          </a:p>
          <a:p>
            <a:pPr lvl="1"/>
            <a:r>
              <a:rPr lang="en-US" dirty="0"/>
              <a:t>the number of bits that a processor can handle as a single unit</a:t>
            </a:r>
          </a:p>
          <a:p>
            <a:pPr lvl="1"/>
            <a:r>
              <a:rPr lang="en-US" dirty="0"/>
              <a:t>the number of addressable memory locations</a:t>
            </a:r>
          </a:p>
        </p:txBody>
      </p:sp>
      <p:sp>
        <p:nvSpPr>
          <p:cNvPr id="5" name="Rectangle 4"/>
          <p:cNvSpPr/>
          <p:nvPr/>
        </p:nvSpPr>
        <p:spPr>
          <a:xfrm>
            <a:off x="638048" y="5607903"/>
            <a:ext cx="7543800"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2"/>
            <a:r>
              <a:rPr lang="en-US" sz="2400" dirty="0"/>
              <a:t>32 bits ~4.3 billion-4,300,000,000</a:t>
            </a:r>
          </a:p>
          <a:p>
            <a:pPr lvl="2"/>
            <a:r>
              <a:rPr lang="en-US" sz="2400" dirty="0"/>
              <a:t>64-bit ~9.2 quintillion-9,200,000,000,000,000,000</a:t>
            </a:r>
          </a:p>
        </p:txBody>
      </p:sp>
    </p:spTree>
    <p:extLst>
      <p:ext uri="{BB962C8B-B14F-4D97-AF65-F5344CB8AC3E}">
        <p14:creationId xmlns:p14="http://schemas.microsoft.com/office/powerpoint/2010/main" val="2727851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The architecture of modern computers</a:t>
            </a:r>
          </a:p>
        </p:txBody>
      </p:sp>
      <p:sp>
        <p:nvSpPr>
          <p:cNvPr id="3" name="Title 2"/>
          <p:cNvSpPr>
            <a:spLocks noGrp="1"/>
          </p:cNvSpPr>
          <p:nvPr>
            <p:ph type="title"/>
          </p:nvPr>
        </p:nvSpPr>
        <p:spPr/>
        <p:txBody>
          <a:bodyPr/>
          <a:lstStyle/>
          <a:p>
            <a:r>
              <a:rPr lang="en-US" dirty="0"/>
              <a:t>The von Neumann model</a:t>
            </a:r>
          </a:p>
        </p:txBody>
      </p:sp>
    </p:spTree>
    <p:extLst>
      <p:ext uri="{BB962C8B-B14F-4D97-AF65-F5344CB8AC3E}">
        <p14:creationId xmlns:p14="http://schemas.microsoft.com/office/powerpoint/2010/main" val="157858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Neumann model – Big Picture</a:t>
            </a:r>
          </a:p>
        </p:txBody>
      </p:sp>
      <p:sp>
        <p:nvSpPr>
          <p:cNvPr id="4" name="Rectangle 3"/>
          <p:cNvSpPr/>
          <p:nvPr/>
        </p:nvSpPr>
        <p:spPr>
          <a:xfrm>
            <a:off x="3505200" y="2216332"/>
            <a:ext cx="2133600" cy="26670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sz="1600" dirty="0"/>
              <a:t>Processor (CPU)</a:t>
            </a:r>
          </a:p>
        </p:txBody>
      </p:sp>
      <p:sp>
        <p:nvSpPr>
          <p:cNvPr id="5" name="Rectangle 4"/>
          <p:cNvSpPr/>
          <p:nvPr/>
        </p:nvSpPr>
        <p:spPr>
          <a:xfrm>
            <a:off x="3810000" y="2825932"/>
            <a:ext cx="15240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Control Unit</a:t>
            </a:r>
          </a:p>
        </p:txBody>
      </p:sp>
      <p:sp>
        <p:nvSpPr>
          <p:cNvPr id="6" name="Rectangle 5"/>
          <p:cNvSpPr/>
          <p:nvPr/>
        </p:nvSpPr>
        <p:spPr>
          <a:xfrm>
            <a:off x="3810000" y="3854632"/>
            <a:ext cx="1524000" cy="838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Processing Unit</a:t>
            </a:r>
          </a:p>
        </p:txBody>
      </p:sp>
      <p:sp>
        <p:nvSpPr>
          <p:cNvPr id="7" name="Rectangle 6"/>
          <p:cNvSpPr/>
          <p:nvPr/>
        </p:nvSpPr>
        <p:spPr>
          <a:xfrm>
            <a:off x="762000" y="2667000"/>
            <a:ext cx="2133600" cy="18353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Memory</a:t>
            </a:r>
          </a:p>
        </p:txBody>
      </p:sp>
      <p:sp>
        <p:nvSpPr>
          <p:cNvPr id="8" name="Rectangle 7"/>
          <p:cNvSpPr/>
          <p:nvPr/>
        </p:nvSpPr>
        <p:spPr>
          <a:xfrm>
            <a:off x="6248400" y="2667000"/>
            <a:ext cx="2133600" cy="183533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Input-Output</a:t>
            </a:r>
          </a:p>
        </p:txBody>
      </p:sp>
      <p:cxnSp>
        <p:nvCxnSpPr>
          <p:cNvPr id="10" name="Straight Connector 9"/>
          <p:cNvCxnSpPr/>
          <p:nvPr/>
        </p:nvCxnSpPr>
        <p:spPr>
          <a:xfrm flipV="1">
            <a:off x="1828800" y="2063931"/>
            <a:ext cx="5486399" cy="4"/>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Straight Connector 10"/>
          <p:cNvCxnSpPr>
            <a:endCxn id="7" idx="0"/>
          </p:cNvCxnSpPr>
          <p:nvPr/>
        </p:nvCxnSpPr>
        <p:spPr>
          <a:xfrm>
            <a:off x="1828800" y="2063933"/>
            <a:ext cx="0" cy="603067"/>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Straight Connector 16"/>
          <p:cNvCxnSpPr>
            <a:endCxn id="8" idx="0"/>
          </p:cNvCxnSpPr>
          <p:nvPr/>
        </p:nvCxnSpPr>
        <p:spPr>
          <a:xfrm>
            <a:off x="7315199" y="2063933"/>
            <a:ext cx="1" cy="603067"/>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4572000" y="2063931"/>
            <a:ext cx="0" cy="152401"/>
          </a:xfrm>
          <a:prstGeom prst="line">
            <a:avLst/>
          </a:prstGeom>
        </p:spPr>
        <p:style>
          <a:lnRef idx="2">
            <a:schemeClr val="accent3"/>
          </a:lnRef>
          <a:fillRef idx="0">
            <a:schemeClr val="accent3"/>
          </a:fillRef>
          <a:effectRef idx="1">
            <a:schemeClr val="accent3"/>
          </a:effectRef>
          <a:fontRef idx="minor">
            <a:schemeClr val="tx1"/>
          </a:fontRef>
        </p:style>
      </p:cxnSp>
      <p:sp>
        <p:nvSpPr>
          <p:cNvPr id="23" name="TextBox 22"/>
          <p:cNvSpPr txBox="1"/>
          <p:nvPr/>
        </p:nvSpPr>
        <p:spPr>
          <a:xfrm>
            <a:off x="6629400" y="1676400"/>
            <a:ext cx="562975" cy="369332"/>
          </a:xfrm>
          <a:prstGeom prst="rect">
            <a:avLst/>
          </a:prstGeom>
          <a:noFill/>
        </p:spPr>
        <p:txBody>
          <a:bodyPr wrap="none" rtlCol="0">
            <a:spAutoFit/>
          </a:bodyPr>
          <a:lstStyle/>
          <a:p>
            <a:r>
              <a:rPr lang="en-US" dirty="0"/>
              <a:t>Bus</a:t>
            </a:r>
          </a:p>
        </p:txBody>
      </p:sp>
      <p:sp>
        <p:nvSpPr>
          <p:cNvPr id="24" name="TextBox 23"/>
          <p:cNvSpPr txBox="1"/>
          <p:nvPr/>
        </p:nvSpPr>
        <p:spPr>
          <a:xfrm>
            <a:off x="2424009" y="5046578"/>
            <a:ext cx="1834156" cy="369332"/>
          </a:xfrm>
          <a:prstGeom prst="rect">
            <a:avLst/>
          </a:prstGeom>
          <a:noFill/>
        </p:spPr>
        <p:txBody>
          <a:bodyPr wrap="none" rtlCol="0">
            <a:spAutoFit/>
          </a:bodyPr>
          <a:lstStyle/>
          <a:p>
            <a:r>
              <a:rPr lang="en-US" sz="1600" dirty="0"/>
              <a:t>Executes</a:t>
            </a:r>
            <a:r>
              <a:rPr lang="en-US" dirty="0"/>
              <a:t> </a:t>
            </a:r>
            <a:r>
              <a:rPr lang="en-US" sz="1600" dirty="0"/>
              <a:t>program</a:t>
            </a:r>
            <a:endParaRPr lang="en-US" dirty="0"/>
          </a:p>
        </p:txBody>
      </p:sp>
      <p:sp>
        <p:nvSpPr>
          <p:cNvPr id="25" name="TextBox 24"/>
          <p:cNvSpPr txBox="1"/>
          <p:nvPr/>
        </p:nvSpPr>
        <p:spPr>
          <a:xfrm>
            <a:off x="2612554" y="5631242"/>
            <a:ext cx="2042610" cy="584775"/>
          </a:xfrm>
          <a:prstGeom prst="rect">
            <a:avLst/>
          </a:prstGeom>
          <a:noFill/>
        </p:spPr>
        <p:txBody>
          <a:bodyPr wrap="none" rtlCol="0">
            <a:spAutoFit/>
          </a:bodyPr>
          <a:lstStyle/>
          <a:p>
            <a:pPr algn="ctr"/>
            <a:r>
              <a:rPr lang="en-US" sz="1600" dirty="0"/>
              <a:t>Performs arithmetic </a:t>
            </a:r>
          </a:p>
          <a:p>
            <a:pPr algn="ctr"/>
            <a:r>
              <a:rPr lang="en-US" sz="1600" dirty="0"/>
              <a:t>or logical operations</a:t>
            </a:r>
          </a:p>
        </p:txBody>
      </p:sp>
      <p:cxnSp>
        <p:nvCxnSpPr>
          <p:cNvPr id="27" name="Straight Arrow Connector 26"/>
          <p:cNvCxnSpPr/>
          <p:nvPr/>
        </p:nvCxnSpPr>
        <p:spPr>
          <a:xfrm flipV="1">
            <a:off x="3341087" y="3687952"/>
            <a:ext cx="470023" cy="14481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4168035" y="4760177"/>
            <a:ext cx="396627" cy="934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939633" y="4840788"/>
            <a:ext cx="2882649" cy="1815882"/>
          </a:xfrm>
          <a:prstGeom prst="rect">
            <a:avLst/>
          </a:prstGeom>
          <a:noFill/>
        </p:spPr>
        <p:txBody>
          <a:bodyPr wrap="none" rtlCol="0">
            <a:spAutoFit/>
          </a:bodyPr>
          <a:lstStyle/>
          <a:p>
            <a:r>
              <a:rPr lang="en-US" sz="1600" dirty="0"/>
              <a:t>Communicates with</a:t>
            </a:r>
          </a:p>
          <a:p>
            <a:r>
              <a:rPr lang="en-US" sz="1600" dirty="0"/>
              <a:t>“outside world”, </a:t>
            </a:r>
            <a:r>
              <a:rPr lang="en-US" sz="1600" dirty="0" err="1"/>
              <a:t>eg</a:t>
            </a:r>
            <a:r>
              <a:rPr lang="en-US" sz="1600" dirty="0"/>
              <a:t>.</a:t>
            </a:r>
          </a:p>
          <a:p>
            <a:pPr marL="285750" indent="-285750">
              <a:buFont typeface="Arial" charset="0"/>
              <a:buChar char="•"/>
            </a:pPr>
            <a:r>
              <a:rPr lang="en-US" sz="1600" dirty="0"/>
              <a:t>Screen</a:t>
            </a:r>
          </a:p>
          <a:p>
            <a:pPr marL="285750" indent="-285750">
              <a:buFont typeface="Arial" charset="0"/>
              <a:buChar char="•"/>
            </a:pPr>
            <a:r>
              <a:rPr lang="en-US" sz="1600" dirty="0"/>
              <a:t>Keyboard</a:t>
            </a:r>
          </a:p>
          <a:p>
            <a:pPr marL="285750" indent="-285750">
              <a:buFont typeface="Arial" charset="0"/>
              <a:buChar char="•"/>
            </a:pPr>
            <a:r>
              <a:rPr lang="en-US" sz="1600" dirty="0"/>
              <a:t>Storage (Disks, Flash Drive</a:t>
            </a:r>
            <a:r>
              <a:rPr lang="mr-IN" sz="1600" dirty="0"/>
              <a:t>…</a:t>
            </a:r>
            <a:r>
              <a:rPr lang="en-US" sz="1600" dirty="0"/>
              <a:t>)</a:t>
            </a:r>
          </a:p>
          <a:p>
            <a:pPr marL="285750" indent="-285750">
              <a:buFont typeface="Arial" charset="0"/>
              <a:buChar char="•"/>
            </a:pPr>
            <a:r>
              <a:rPr lang="en-US" sz="1600" dirty="0"/>
              <a:t>Network</a:t>
            </a:r>
          </a:p>
          <a:p>
            <a:endParaRPr lang="en-US" sz="1600" dirty="0"/>
          </a:p>
        </p:txBody>
      </p:sp>
      <p:cxnSp>
        <p:nvCxnSpPr>
          <p:cNvPr id="38" name="Straight Arrow Connector 37"/>
          <p:cNvCxnSpPr>
            <a:stCxn id="35" idx="0"/>
            <a:endCxn id="8" idx="2"/>
          </p:cNvCxnSpPr>
          <p:nvPr/>
        </p:nvCxnSpPr>
        <p:spPr>
          <a:xfrm flipH="1" flipV="1">
            <a:off x="7315200" y="4502331"/>
            <a:ext cx="65758" cy="3384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309288" y="5091285"/>
            <a:ext cx="1585690" cy="584775"/>
          </a:xfrm>
          <a:prstGeom prst="rect">
            <a:avLst/>
          </a:prstGeom>
          <a:noFill/>
        </p:spPr>
        <p:txBody>
          <a:bodyPr wrap="none" rtlCol="0">
            <a:spAutoFit/>
          </a:bodyPr>
          <a:lstStyle/>
          <a:p>
            <a:pPr algn="ctr"/>
            <a:r>
              <a:rPr lang="en-US" sz="1600" dirty="0"/>
              <a:t>Stores data and</a:t>
            </a:r>
          </a:p>
          <a:p>
            <a:pPr algn="ctr"/>
            <a:r>
              <a:rPr lang="en-US" sz="1600" dirty="0"/>
              <a:t>programs</a:t>
            </a:r>
          </a:p>
        </p:txBody>
      </p:sp>
      <p:cxnSp>
        <p:nvCxnSpPr>
          <p:cNvPr id="43" name="Straight Arrow Connector 42"/>
          <p:cNvCxnSpPr/>
          <p:nvPr/>
        </p:nvCxnSpPr>
        <p:spPr>
          <a:xfrm flipH="1" flipV="1">
            <a:off x="1137937" y="4553610"/>
            <a:ext cx="672" cy="551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p:cNvSpPr/>
          <p:nvPr/>
        </p:nvSpPr>
        <p:spPr>
          <a:xfrm>
            <a:off x="609600" y="1524000"/>
            <a:ext cx="3067216" cy="461665"/>
          </a:xfrm>
          <a:prstGeom prst="rect">
            <a:avLst/>
          </a:prstGeom>
        </p:spPr>
        <p:txBody>
          <a:bodyPr wrap="none">
            <a:spAutoFit/>
          </a:bodyPr>
          <a:lstStyle/>
          <a:p>
            <a:r>
              <a:rPr lang="en-US" sz="2400" dirty="0">
                <a:solidFill>
                  <a:srgbClr val="0000FF"/>
                </a:solidFill>
              </a:rPr>
              <a:t>Hardware Logical View</a:t>
            </a:r>
          </a:p>
        </p:txBody>
      </p:sp>
    </p:spTree>
    <p:extLst>
      <p:ext uri="{BB962C8B-B14F-4D97-AF65-F5344CB8AC3E}">
        <p14:creationId xmlns:p14="http://schemas.microsoft.com/office/powerpoint/2010/main" val="5540891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13302</TotalTime>
  <Words>2192</Words>
  <Application>Microsoft Macintosh PowerPoint</Application>
  <PresentationFormat>On-screen Show (4:3)</PresentationFormat>
  <Paragraphs>327</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Tw Cen MT</vt:lpstr>
      <vt:lpstr>Wingdings</vt:lpstr>
      <vt:lpstr>Wingdings 2</vt:lpstr>
      <vt:lpstr>Median</vt:lpstr>
      <vt:lpstr>Introduction to CompUTER architecture</vt:lpstr>
      <vt:lpstr>Topics</vt:lpstr>
      <vt:lpstr>What Makes a Computer a Computer?</vt:lpstr>
      <vt:lpstr>What is Computer Architecture?</vt:lpstr>
      <vt:lpstr>What is an Instruction Set Architecture (ISA)?</vt:lpstr>
      <vt:lpstr>Well Known Instruction Set Architectures</vt:lpstr>
      <vt:lpstr>Instruction Set Architecture Word Size</vt:lpstr>
      <vt:lpstr>The von Neumann model</vt:lpstr>
      <vt:lpstr>Neumann model – Big Picture</vt:lpstr>
      <vt:lpstr>Neumann model – More Detail</vt:lpstr>
      <vt:lpstr>CPU – Control Processing Unit</vt:lpstr>
      <vt:lpstr>ALU – Part of Processing Unit</vt:lpstr>
      <vt:lpstr>Memory</vt:lpstr>
      <vt:lpstr>Instructions and Data Exist Together in von Neumann</vt:lpstr>
      <vt:lpstr>The von Neumann Model</vt:lpstr>
      <vt:lpstr>A computer “word”</vt:lpstr>
      <vt:lpstr>Instruction sets</vt:lpstr>
      <vt:lpstr>Fetch Decode Execute Store Machine Cycle</vt:lpstr>
      <vt:lpstr>Modeling the Machine Cycle with von Neumann architecture</vt:lpstr>
      <vt:lpstr>Fetch, Decode, Execute, Store Cycle</vt:lpstr>
      <vt:lpstr>The PC register</vt:lpstr>
      <vt:lpstr>The IR register</vt:lpstr>
      <vt:lpstr>Fetch, Decode, Execute, Store Cycle</vt:lpstr>
      <vt:lpstr>The big picture</vt:lpstr>
      <vt:lpstr>zyBooks Programmable Processor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Programs</dc:title>
  <dc:creator>Josh</dc:creator>
  <cp:lastModifiedBy>Susan Uland</cp:lastModifiedBy>
  <cp:revision>531</cp:revision>
  <dcterms:created xsi:type="dcterms:W3CDTF">2006-08-16T00:00:00Z</dcterms:created>
  <dcterms:modified xsi:type="dcterms:W3CDTF">2020-10-26T21:58:27Z</dcterms:modified>
</cp:coreProperties>
</file>