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381" r:id="rId3"/>
    <p:sldId id="420" r:id="rId4"/>
    <p:sldId id="421" r:id="rId5"/>
    <p:sldId id="399" r:id="rId6"/>
    <p:sldId id="393" r:id="rId7"/>
    <p:sldId id="401" r:id="rId8"/>
    <p:sldId id="400" r:id="rId9"/>
    <p:sldId id="424" r:id="rId10"/>
    <p:sldId id="402" r:id="rId11"/>
    <p:sldId id="404" r:id="rId12"/>
    <p:sldId id="425" r:id="rId13"/>
    <p:sldId id="426" r:id="rId14"/>
    <p:sldId id="427" r:id="rId15"/>
    <p:sldId id="382" r:id="rId16"/>
    <p:sldId id="407" r:id="rId17"/>
    <p:sldId id="410" r:id="rId18"/>
    <p:sldId id="40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E492"/>
    <a:srgbClr val="00089A"/>
    <a:srgbClr val="94B6D2"/>
    <a:srgbClr val="D8B2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66911" autoAdjust="0"/>
  </p:normalViewPr>
  <p:slideViewPr>
    <p:cSldViewPr>
      <p:cViewPr varScale="1">
        <p:scale>
          <a:sx n="81" d="100"/>
          <a:sy n="81" d="100"/>
        </p:scale>
        <p:origin x="3624" y="176"/>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0"/>
    </p:cViewPr>
  </p:sorterViewPr>
  <p:notesViewPr>
    <p:cSldViewPr snapToGrid="0" snapToObjects="1">
      <p:cViewPr>
        <p:scale>
          <a:sx n="143" d="100"/>
          <a:sy n="143" d="100"/>
        </p:scale>
        <p:origin x="-2176" y="17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4DAE7-8567-4D34-8BFC-D357F19E5D7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FD8CD90-5043-4D25-A39C-A21D9260AB52}">
      <dgm:prSet phldrT="[Text]" custT="1"/>
      <dgm:spPr/>
      <dgm:t>
        <a:bodyPr/>
        <a:lstStyle/>
        <a:p>
          <a:r>
            <a:rPr lang="en-US" sz="1200" dirty="0"/>
            <a:t>Assembly language</a:t>
          </a:r>
        </a:p>
      </dgm:t>
    </dgm:pt>
    <dgm:pt modelId="{D61AAC9A-030D-4A9E-AA9C-B63CB0C14286}" type="parTrans" cxnId="{83AD6C01-082F-4CA0-A72A-FF29B3A2FA07}">
      <dgm:prSet/>
      <dgm:spPr/>
      <dgm:t>
        <a:bodyPr/>
        <a:lstStyle/>
        <a:p>
          <a:endParaRPr lang="en-US"/>
        </a:p>
      </dgm:t>
    </dgm:pt>
    <dgm:pt modelId="{C96C9A0C-CDF6-4814-902C-0AB278CF349E}" type="sibTrans" cxnId="{83AD6C01-082F-4CA0-A72A-FF29B3A2FA07}">
      <dgm:prSet/>
      <dgm:spPr/>
      <dgm:t>
        <a:bodyPr/>
        <a:lstStyle/>
        <a:p>
          <a:endParaRPr lang="en-US"/>
        </a:p>
      </dgm:t>
    </dgm:pt>
    <dgm:pt modelId="{7ADDC3FD-2495-4BF2-B578-ABA5DEA0E955}">
      <dgm:prSet phldrT="[Text]" custT="1"/>
      <dgm:spPr/>
      <dgm:t>
        <a:bodyPr/>
        <a:lstStyle/>
        <a:p>
          <a:r>
            <a:rPr lang="en-US" sz="1200" dirty="0"/>
            <a:t>High level language</a:t>
          </a:r>
        </a:p>
      </dgm:t>
    </dgm:pt>
    <dgm:pt modelId="{115927F4-FF7B-4C71-B373-2C2FB60DD412}" type="parTrans" cxnId="{4D7332A4-1F25-4EF6-A4D6-2F3709DFD9AD}">
      <dgm:prSet/>
      <dgm:spPr/>
      <dgm:t>
        <a:bodyPr/>
        <a:lstStyle/>
        <a:p>
          <a:endParaRPr lang="en-US"/>
        </a:p>
      </dgm:t>
    </dgm:pt>
    <dgm:pt modelId="{95EEB65B-76E9-42CD-A9D5-818F9DEB928F}" type="sibTrans" cxnId="{4D7332A4-1F25-4EF6-A4D6-2F3709DFD9AD}">
      <dgm:prSet/>
      <dgm:spPr/>
      <dgm:t>
        <a:bodyPr/>
        <a:lstStyle/>
        <a:p>
          <a:endParaRPr lang="en-US"/>
        </a:p>
      </dgm:t>
    </dgm:pt>
    <dgm:pt modelId="{AABCB41E-1D3B-4579-8EE1-EE36D4F7F367}">
      <dgm:prSet phldrT="[Text]" custT="1"/>
      <dgm:spPr/>
      <dgm:t>
        <a:bodyPr/>
        <a:lstStyle/>
        <a:p>
          <a:r>
            <a:rPr lang="en-US" sz="1200"/>
            <a:t>Machine language</a:t>
          </a:r>
          <a:endParaRPr lang="en-US" sz="1200" dirty="0"/>
        </a:p>
      </dgm:t>
    </dgm:pt>
    <dgm:pt modelId="{41E08C30-BF54-4AC5-B960-22A7576D310C}" type="parTrans" cxnId="{25C6BD8C-0B5F-4628-BE34-A29A172D914B}">
      <dgm:prSet/>
      <dgm:spPr/>
      <dgm:t>
        <a:bodyPr/>
        <a:lstStyle/>
        <a:p>
          <a:endParaRPr lang="en-US"/>
        </a:p>
      </dgm:t>
    </dgm:pt>
    <dgm:pt modelId="{32D02459-3301-4D38-A18B-1D71A17207F5}" type="sibTrans" cxnId="{25C6BD8C-0B5F-4628-BE34-A29A172D914B}">
      <dgm:prSet/>
      <dgm:spPr/>
      <dgm:t>
        <a:bodyPr/>
        <a:lstStyle/>
        <a:p>
          <a:endParaRPr lang="en-US"/>
        </a:p>
      </dgm:t>
    </dgm:pt>
    <dgm:pt modelId="{A72FE051-7F83-491D-AE74-09F61A9E5B63}" type="pres">
      <dgm:prSet presAssocID="{B874DAE7-8567-4D34-8BFC-D357F19E5D74}" presName="theList" presStyleCnt="0">
        <dgm:presLayoutVars>
          <dgm:dir/>
          <dgm:animLvl val="lvl"/>
          <dgm:resizeHandles val="exact"/>
        </dgm:presLayoutVars>
      </dgm:prSet>
      <dgm:spPr/>
    </dgm:pt>
    <dgm:pt modelId="{54061B3F-CD7F-441C-82F6-3EB0C0B107F5}" type="pres">
      <dgm:prSet presAssocID="{7ADDC3FD-2495-4BF2-B578-ABA5DEA0E955}" presName="compNode" presStyleCnt="0"/>
      <dgm:spPr/>
    </dgm:pt>
    <dgm:pt modelId="{3C4A7786-D213-4C6B-AD1D-DA43B9EB7F2E}" type="pres">
      <dgm:prSet presAssocID="{7ADDC3FD-2495-4BF2-B578-ABA5DEA0E955}" presName="noGeometry" presStyleCnt="0"/>
      <dgm:spPr/>
    </dgm:pt>
    <dgm:pt modelId="{CFB53EBA-95FF-49A0-8F19-C645C7C66858}" type="pres">
      <dgm:prSet presAssocID="{7ADDC3FD-2495-4BF2-B578-ABA5DEA0E955}" presName="childTextVisible" presStyleLbl="bgAccFollowNode1" presStyleIdx="0" presStyleCnt="3">
        <dgm:presLayoutVars>
          <dgm:bulletEnabled val="1"/>
        </dgm:presLayoutVars>
      </dgm:prSet>
      <dgm:spPr/>
    </dgm:pt>
    <dgm:pt modelId="{7CD941AF-1D63-4B4D-B5F6-9C544585D5DE}" type="pres">
      <dgm:prSet presAssocID="{7ADDC3FD-2495-4BF2-B578-ABA5DEA0E955}" presName="childTextHidden" presStyleLbl="bgAccFollowNode1" presStyleIdx="0" presStyleCnt="3"/>
      <dgm:spPr/>
    </dgm:pt>
    <dgm:pt modelId="{EA01E8F7-8B7D-4A28-AFD4-1632D30BB0E5}" type="pres">
      <dgm:prSet presAssocID="{7ADDC3FD-2495-4BF2-B578-ABA5DEA0E955}" presName="parentText" presStyleLbl="node1" presStyleIdx="0" presStyleCnt="3" custScaleX="125499">
        <dgm:presLayoutVars>
          <dgm:chMax val="1"/>
          <dgm:bulletEnabled val="1"/>
        </dgm:presLayoutVars>
      </dgm:prSet>
      <dgm:spPr/>
    </dgm:pt>
    <dgm:pt modelId="{6F798350-0016-401C-906A-A3BA1C1C62E7}" type="pres">
      <dgm:prSet presAssocID="{7ADDC3FD-2495-4BF2-B578-ABA5DEA0E955}" presName="aSpace" presStyleCnt="0"/>
      <dgm:spPr/>
    </dgm:pt>
    <dgm:pt modelId="{7DD65CD0-12ED-41B0-82AB-42AC97609F77}" type="pres">
      <dgm:prSet presAssocID="{8FD8CD90-5043-4D25-A39C-A21D9260AB52}" presName="compNode" presStyleCnt="0"/>
      <dgm:spPr/>
    </dgm:pt>
    <dgm:pt modelId="{B20511C7-C3E4-49B4-807E-422CA8ABECD2}" type="pres">
      <dgm:prSet presAssocID="{8FD8CD90-5043-4D25-A39C-A21D9260AB52}" presName="noGeometry" presStyleCnt="0"/>
      <dgm:spPr/>
    </dgm:pt>
    <dgm:pt modelId="{2252E6A5-9EFE-41EE-BC66-CAD67F3F591A}" type="pres">
      <dgm:prSet presAssocID="{8FD8CD90-5043-4D25-A39C-A21D9260AB52}" presName="childTextVisible" presStyleLbl="bgAccFollowNode1" presStyleIdx="1" presStyleCnt="3">
        <dgm:presLayoutVars>
          <dgm:bulletEnabled val="1"/>
        </dgm:presLayoutVars>
      </dgm:prSet>
      <dgm:spPr/>
    </dgm:pt>
    <dgm:pt modelId="{C2CAAC08-BA3B-4B12-A7BC-A25AEA0039B0}" type="pres">
      <dgm:prSet presAssocID="{8FD8CD90-5043-4D25-A39C-A21D9260AB52}" presName="childTextHidden" presStyleLbl="bgAccFollowNode1" presStyleIdx="1" presStyleCnt="3"/>
      <dgm:spPr/>
    </dgm:pt>
    <dgm:pt modelId="{A921D9D7-D80A-4DDA-BAA8-650210EBC029}" type="pres">
      <dgm:prSet presAssocID="{8FD8CD90-5043-4D25-A39C-A21D9260AB52}" presName="parentText" presStyleLbl="node1" presStyleIdx="1" presStyleCnt="3" custScaleX="128509">
        <dgm:presLayoutVars>
          <dgm:chMax val="1"/>
          <dgm:bulletEnabled val="1"/>
        </dgm:presLayoutVars>
      </dgm:prSet>
      <dgm:spPr/>
    </dgm:pt>
    <dgm:pt modelId="{3CAE4DDE-0D2E-42BA-B054-559B18AAC22A}" type="pres">
      <dgm:prSet presAssocID="{8FD8CD90-5043-4D25-A39C-A21D9260AB52}" presName="aSpace" presStyleCnt="0"/>
      <dgm:spPr/>
    </dgm:pt>
    <dgm:pt modelId="{119E31E7-58F5-4EDF-870A-44F18682C020}" type="pres">
      <dgm:prSet presAssocID="{AABCB41E-1D3B-4579-8EE1-EE36D4F7F367}" presName="compNode" presStyleCnt="0"/>
      <dgm:spPr/>
    </dgm:pt>
    <dgm:pt modelId="{3881A9F4-B1B5-4DB1-ACC8-2919D0BAB106}" type="pres">
      <dgm:prSet presAssocID="{AABCB41E-1D3B-4579-8EE1-EE36D4F7F367}" presName="noGeometry" presStyleCnt="0"/>
      <dgm:spPr/>
    </dgm:pt>
    <dgm:pt modelId="{0E9EDF9B-4097-4600-A6AA-191E2DDEBEA4}" type="pres">
      <dgm:prSet presAssocID="{AABCB41E-1D3B-4579-8EE1-EE36D4F7F367}" presName="childTextVisible" presStyleLbl="bgAccFollowNode1" presStyleIdx="2" presStyleCnt="3">
        <dgm:presLayoutVars>
          <dgm:bulletEnabled val="1"/>
        </dgm:presLayoutVars>
      </dgm:prSet>
      <dgm:spPr/>
    </dgm:pt>
    <dgm:pt modelId="{DC213EF8-9FCE-48DD-AC44-334F2CCFF589}" type="pres">
      <dgm:prSet presAssocID="{AABCB41E-1D3B-4579-8EE1-EE36D4F7F367}" presName="childTextHidden" presStyleLbl="bgAccFollowNode1" presStyleIdx="2" presStyleCnt="3"/>
      <dgm:spPr/>
    </dgm:pt>
    <dgm:pt modelId="{0457E24C-9EFA-4832-81F9-3C6E488204B8}" type="pres">
      <dgm:prSet presAssocID="{AABCB41E-1D3B-4579-8EE1-EE36D4F7F367}" presName="parentText" presStyleLbl="node1" presStyleIdx="2" presStyleCnt="3" custScaleX="131686">
        <dgm:presLayoutVars>
          <dgm:chMax val="1"/>
          <dgm:bulletEnabled val="1"/>
        </dgm:presLayoutVars>
      </dgm:prSet>
      <dgm:spPr/>
    </dgm:pt>
  </dgm:ptLst>
  <dgm:cxnLst>
    <dgm:cxn modelId="{83AD6C01-082F-4CA0-A72A-FF29B3A2FA07}" srcId="{B874DAE7-8567-4D34-8BFC-D357F19E5D74}" destId="{8FD8CD90-5043-4D25-A39C-A21D9260AB52}" srcOrd="1" destOrd="0" parTransId="{D61AAC9A-030D-4A9E-AA9C-B63CB0C14286}" sibTransId="{C96C9A0C-CDF6-4814-902C-0AB278CF349E}"/>
    <dgm:cxn modelId="{E7F5BE3A-3CFC-6241-A227-552292205957}" type="presOf" srcId="{8FD8CD90-5043-4D25-A39C-A21D9260AB52}" destId="{A921D9D7-D80A-4DDA-BAA8-650210EBC029}" srcOrd="0" destOrd="0" presId="urn:microsoft.com/office/officeart/2005/8/layout/hProcess6"/>
    <dgm:cxn modelId="{6C84D546-8EFA-8644-987D-4896FD27A33C}" type="presOf" srcId="{AABCB41E-1D3B-4579-8EE1-EE36D4F7F367}" destId="{0457E24C-9EFA-4832-81F9-3C6E488204B8}" srcOrd="0" destOrd="0" presId="urn:microsoft.com/office/officeart/2005/8/layout/hProcess6"/>
    <dgm:cxn modelId="{7286A56A-FD16-B047-B0CB-D29E5957F41F}" type="presOf" srcId="{B874DAE7-8567-4D34-8BFC-D357F19E5D74}" destId="{A72FE051-7F83-491D-AE74-09F61A9E5B63}" srcOrd="0" destOrd="0" presId="urn:microsoft.com/office/officeart/2005/8/layout/hProcess6"/>
    <dgm:cxn modelId="{C4DCA26F-D870-BF4B-B5B2-0684AD52D455}" type="presOf" srcId="{7ADDC3FD-2495-4BF2-B578-ABA5DEA0E955}" destId="{EA01E8F7-8B7D-4A28-AFD4-1632D30BB0E5}" srcOrd="0" destOrd="0" presId="urn:microsoft.com/office/officeart/2005/8/layout/hProcess6"/>
    <dgm:cxn modelId="{25C6BD8C-0B5F-4628-BE34-A29A172D914B}" srcId="{B874DAE7-8567-4D34-8BFC-D357F19E5D74}" destId="{AABCB41E-1D3B-4579-8EE1-EE36D4F7F367}" srcOrd="2" destOrd="0" parTransId="{41E08C30-BF54-4AC5-B960-22A7576D310C}" sibTransId="{32D02459-3301-4D38-A18B-1D71A17207F5}"/>
    <dgm:cxn modelId="{4D7332A4-1F25-4EF6-A4D6-2F3709DFD9AD}" srcId="{B874DAE7-8567-4D34-8BFC-D357F19E5D74}" destId="{7ADDC3FD-2495-4BF2-B578-ABA5DEA0E955}" srcOrd="0" destOrd="0" parTransId="{115927F4-FF7B-4C71-B373-2C2FB60DD412}" sibTransId="{95EEB65B-76E9-42CD-A9D5-818F9DEB928F}"/>
    <dgm:cxn modelId="{83DEBE3A-0B09-3140-B35C-F2DDC728A975}" type="presParOf" srcId="{A72FE051-7F83-491D-AE74-09F61A9E5B63}" destId="{54061B3F-CD7F-441C-82F6-3EB0C0B107F5}" srcOrd="0" destOrd="0" presId="urn:microsoft.com/office/officeart/2005/8/layout/hProcess6"/>
    <dgm:cxn modelId="{0B43CEC6-BD9A-AD46-8FDC-FE800E07CCA8}" type="presParOf" srcId="{54061B3F-CD7F-441C-82F6-3EB0C0B107F5}" destId="{3C4A7786-D213-4C6B-AD1D-DA43B9EB7F2E}" srcOrd="0" destOrd="0" presId="urn:microsoft.com/office/officeart/2005/8/layout/hProcess6"/>
    <dgm:cxn modelId="{6E465CAD-E736-9442-8E03-0BE78D7A35E1}" type="presParOf" srcId="{54061B3F-CD7F-441C-82F6-3EB0C0B107F5}" destId="{CFB53EBA-95FF-49A0-8F19-C645C7C66858}" srcOrd="1" destOrd="0" presId="urn:microsoft.com/office/officeart/2005/8/layout/hProcess6"/>
    <dgm:cxn modelId="{959560B6-1501-9B47-B15A-F1196DCDB15F}" type="presParOf" srcId="{54061B3F-CD7F-441C-82F6-3EB0C0B107F5}" destId="{7CD941AF-1D63-4B4D-B5F6-9C544585D5DE}" srcOrd="2" destOrd="0" presId="urn:microsoft.com/office/officeart/2005/8/layout/hProcess6"/>
    <dgm:cxn modelId="{DF83BED0-578F-9246-B1E2-E562620C03B8}" type="presParOf" srcId="{54061B3F-CD7F-441C-82F6-3EB0C0B107F5}" destId="{EA01E8F7-8B7D-4A28-AFD4-1632D30BB0E5}" srcOrd="3" destOrd="0" presId="urn:microsoft.com/office/officeart/2005/8/layout/hProcess6"/>
    <dgm:cxn modelId="{B2750C19-ADFE-F54C-B881-DD16F8A0086B}" type="presParOf" srcId="{A72FE051-7F83-491D-AE74-09F61A9E5B63}" destId="{6F798350-0016-401C-906A-A3BA1C1C62E7}" srcOrd="1" destOrd="0" presId="urn:microsoft.com/office/officeart/2005/8/layout/hProcess6"/>
    <dgm:cxn modelId="{73225BBB-353A-FD4B-855A-AB7A0AB73658}" type="presParOf" srcId="{A72FE051-7F83-491D-AE74-09F61A9E5B63}" destId="{7DD65CD0-12ED-41B0-82AB-42AC97609F77}" srcOrd="2" destOrd="0" presId="urn:microsoft.com/office/officeart/2005/8/layout/hProcess6"/>
    <dgm:cxn modelId="{48DDA1A1-EA0A-154F-9A31-D512AB48CC04}" type="presParOf" srcId="{7DD65CD0-12ED-41B0-82AB-42AC97609F77}" destId="{B20511C7-C3E4-49B4-807E-422CA8ABECD2}" srcOrd="0" destOrd="0" presId="urn:microsoft.com/office/officeart/2005/8/layout/hProcess6"/>
    <dgm:cxn modelId="{BCEFA61B-05B0-DE4C-B7A9-71F67A525E76}" type="presParOf" srcId="{7DD65CD0-12ED-41B0-82AB-42AC97609F77}" destId="{2252E6A5-9EFE-41EE-BC66-CAD67F3F591A}" srcOrd="1" destOrd="0" presId="urn:microsoft.com/office/officeart/2005/8/layout/hProcess6"/>
    <dgm:cxn modelId="{23F66AED-FCC4-7B43-A3E3-1586CD5083A2}" type="presParOf" srcId="{7DD65CD0-12ED-41B0-82AB-42AC97609F77}" destId="{C2CAAC08-BA3B-4B12-A7BC-A25AEA0039B0}" srcOrd="2" destOrd="0" presId="urn:microsoft.com/office/officeart/2005/8/layout/hProcess6"/>
    <dgm:cxn modelId="{0027524A-ADBB-1D49-98B4-DB98DD3D873F}" type="presParOf" srcId="{7DD65CD0-12ED-41B0-82AB-42AC97609F77}" destId="{A921D9D7-D80A-4DDA-BAA8-650210EBC029}" srcOrd="3" destOrd="0" presId="urn:microsoft.com/office/officeart/2005/8/layout/hProcess6"/>
    <dgm:cxn modelId="{834E40B8-9037-1143-85DF-0886B8A91E44}" type="presParOf" srcId="{A72FE051-7F83-491D-AE74-09F61A9E5B63}" destId="{3CAE4DDE-0D2E-42BA-B054-559B18AAC22A}" srcOrd="3" destOrd="0" presId="urn:microsoft.com/office/officeart/2005/8/layout/hProcess6"/>
    <dgm:cxn modelId="{8D22637D-5450-CB4B-B11F-D98D2E86A6E9}" type="presParOf" srcId="{A72FE051-7F83-491D-AE74-09F61A9E5B63}" destId="{119E31E7-58F5-4EDF-870A-44F18682C020}" srcOrd="4" destOrd="0" presId="urn:microsoft.com/office/officeart/2005/8/layout/hProcess6"/>
    <dgm:cxn modelId="{77C6A5FB-21D4-814E-93EE-2E72C60D1CF1}" type="presParOf" srcId="{119E31E7-58F5-4EDF-870A-44F18682C020}" destId="{3881A9F4-B1B5-4DB1-ACC8-2919D0BAB106}" srcOrd="0" destOrd="0" presId="urn:microsoft.com/office/officeart/2005/8/layout/hProcess6"/>
    <dgm:cxn modelId="{643B5B31-1140-E447-BE0B-D25F73AA99A0}" type="presParOf" srcId="{119E31E7-58F5-4EDF-870A-44F18682C020}" destId="{0E9EDF9B-4097-4600-A6AA-191E2DDEBEA4}" srcOrd="1" destOrd="0" presId="urn:microsoft.com/office/officeart/2005/8/layout/hProcess6"/>
    <dgm:cxn modelId="{D0494762-7176-0140-8DB3-12C3A5BB910E}" type="presParOf" srcId="{119E31E7-58F5-4EDF-870A-44F18682C020}" destId="{DC213EF8-9FCE-48DD-AC44-334F2CCFF589}" srcOrd="2" destOrd="0" presId="urn:microsoft.com/office/officeart/2005/8/layout/hProcess6"/>
    <dgm:cxn modelId="{499B4362-AC6B-D842-81EA-B47A36B0C401}" type="presParOf" srcId="{119E31E7-58F5-4EDF-870A-44F18682C020}" destId="{0457E24C-9EFA-4832-81F9-3C6E488204B8}"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53EBA-95FF-49A0-8F19-C645C7C66858}">
      <dsp:nvSpPr>
        <dsp:cNvPr id="0" name=""/>
        <dsp:cNvSpPr/>
      </dsp:nvSpPr>
      <dsp:spPr>
        <a:xfrm>
          <a:off x="1108010" y="0"/>
          <a:ext cx="1394764" cy="1219200"/>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01E8F7-8B7D-4A28-AFD4-1632D30BB0E5}">
      <dsp:nvSpPr>
        <dsp:cNvPr id="0" name=""/>
        <dsp:cNvSpPr/>
      </dsp:nvSpPr>
      <dsp:spPr>
        <a:xfrm>
          <a:off x="670406" y="260908"/>
          <a:ext cx="875207" cy="69738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High level language</a:t>
          </a:r>
        </a:p>
      </dsp:txBody>
      <dsp:txXfrm>
        <a:off x="798577" y="363037"/>
        <a:ext cx="618865" cy="493124"/>
      </dsp:txXfrm>
    </dsp:sp>
    <dsp:sp modelId="{2252E6A5-9EFE-41EE-BC66-CAD67F3F591A}">
      <dsp:nvSpPr>
        <dsp:cNvPr id="0" name=""/>
        <dsp:cNvSpPr/>
      </dsp:nvSpPr>
      <dsp:spPr>
        <a:xfrm>
          <a:off x="3059180" y="0"/>
          <a:ext cx="1394764" cy="1219200"/>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21D9D7-D80A-4DDA-BAA8-650210EBC029}">
      <dsp:nvSpPr>
        <dsp:cNvPr id="0" name=""/>
        <dsp:cNvSpPr/>
      </dsp:nvSpPr>
      <dsp:spPr>
        <a:xfrm>
          <a:off x="2611081" y="260908"/>
          <a:ext cx="896199" cy="69738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Assembly language</a:t>
          </a:r>
        </a:p>
      </dsp:txBody>
      <dsp:txXfrm>
        <a:off x="2742326" y="363037"/>
        <a:ext cx="633709" cy="493124"/>
      </dsp:txXfrm>
    </dsp:sp>
    <dsp:sp modelId="{0E9EDF9B-4097-4600-A6AA-191E2DDEBEA4}">
      <dsp:nvSpPr>
        <dsp:cNvPr id="0" name=""/>
        <dsp:cNvSpPr/>
      </dsp:nvSpPr>
      <dsp:spPr>
        <a:xfrm>
          <a:off x="5021428" y="0"/>
          <a:ext cx="1394764" cy="1219200"/>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7E24C-9EFA-4832-81F9-3C6E488204B8}">
      <dsp:nvSpPr>
        <dsp:cNvPr id="0" name=""/>
        <dsp:cNvSpPr/>
      </dsp:nvSpPr>
      <dsp:spPr>
        <a:xfrm>
          <a:off x="4562251" y="260908"/>
          <a:ext cx="918354" cy="69738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Machine language</a:t>
          </a:r>
          <a:endParaRPr lang="en-US" sz="1200" kern="1200" dirty="0"/>
        </a:p>
      </dsp:txBody>
      <dsp:txXfrm>
        <a:off x="4696741" y="363037"/>
        <a:ext cx="649374" cy="4931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665700-0326-4C5E-B427-A3CF43F2632D}" type="datetimeFigureOut">
              <a:rPr lang="en-US" smtClean="0"/>
              <a:t>10/28/20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A0BB4-DF94-4490-A13F-762342CA0527}" type="slidenum">
              <a:rPr lang="en-US" smtClean="0"/>
              <a:t>‹#›</a:t>
            </a:fld>
            <a:endParaRPr lang="en-US"/>
          </a:p>
        </p:txBody>
      </p:sp>
    </p:spTree>
    <p:extLst>
      <p:ext uri="{BB962C8B-B14F-4D97-AF65-F5344CB8AC3E}">
        <p14:creationId xmlns:p14="http://schemas.microsoft.com/office/powerpoint/2010/main" val="298728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1</a:t>
            </a:fld>
            <a:endParaRPr lang="en-US"/>
          </a:p>
        </p:txBody>
      </p:sp>
    </p:spTree>
    <p:extLst>
      <p:ext uri="{BB962C8B-B14F-4D97-AF65-F5344CB8AC3E}">
        <p14:creationId xmlns:p14="http://schemas.microsoft.com/office/powerpoint/2010/main" val="968251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 of instruction in machine language  -- same #bits as in a word</a:t>
            </a:r>
          </a:p>
          <a:p>
            <a:endParaRPr lang="en-US" dirty="0"/>
          </a:p>
          <a:p>
            <a:r>
              <a:rPr lang="en-US" dirty="0"/>
              <a:t>broken down into fields</a:t>
            </a:r>
          </a:p>
          <a:p>
            <a:endParaRPr lang="en-US" dirty="0"/>
          </a:p>
          <a:p>
            <a:r>
              <a:rPr lang="en-US" dirty="0"/>
              <a:t>opcodes have 6 bits (so 64 basic ops) 2^6</a:t>
            </a:r>
          </a:p>
          <a:p>
            <a:r>
              <a:rPr lang="en-US" dirty="0"/>
              <a:t>registers are 5 bits (which is enough to accommodate 32 registers) 2^5</a:t>
            </a:r>
          </a:p>
        </p:txBody>
      </p:sp>
      <p:sp>
        <p:nvSpPr>
          <p:cNvPr id="4" name="Slide Number Placeholder 3"/>
          <p:cNvSpPr>
            <a:spLocks noGrp="1"/>
          </p:cNvSpPr>
          <p:nvPr>
            <p:ph type="sldNum" sz="quarter" idx="10"/>
          </p:nvPr>
        </p:nvSpPr>
        <p:spPr/>
        <p:txBody>
          <a:bodyPr/>
          <a:lstStyle/>
          <a:p>
            <a:fld id="{E21A0BB4-DF94-4490-A13F-762342CA0527}" type="slidenum">
              <a:rPr lang="en-US" smtClean="0"/>
              <a:t>10</a:t>
            </a:fld>
            <a:endParaRPr lang="en-US"/>
          </a:p>
        </p:txBody>
      </p:sp>
    </p:spTree>
    <p:extLst>
      <p:ext uri="{BB962C8B-B14F-4D97-AF65-F5344CB8AC3E}">
        <p14:creationId xmlns:p14="http://schemas.microsoft.com/office/powerpoint/2010/main" val="396593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1A0BB4-DF94-4490-A13F-762342CA0527}" type="slidenum">
              <a:rPr lang="en-US" smtClean="0"/>
              <a:t>11</a:t>
            </a:fld>
            <a:endParaRPr lang="en-US"/>
          </a:p>
        </p:txBody>
      </p:sp>
    </p:spTree>
    <p:extLst>
      <p:ext uri="{BB962C8B-B14F-4D97-AF65-F5344CB8AC3E}">
        <p14:creationId xmlns:p14="http://schemas.microsoft.com/office/powerpoint/2010/main" val="11517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12</a:t>
            </a:fld>
            <a:endParaRPr lang="en-US"/>
          </a:p>
        </p:txBody>
      </p:sp>
    </p:spTree>
    <p:extLst>
      <p:ext uri="{BB962C8B-B14F-4D97-AF65-F5344CB8AC3E}">
        <p14:creationId xmlns:p14="http://schemas.microsoft.com/office/powerpoint/2010/main" val="1890283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13</a:t>
            </a:fld>
            <a:endParaRPr lang="en-US"/>
          </a:p>
        </p:txBody>
      </p:sp>
    </p:spTree>
    <p:extLst>
      <p:ext uri="{BB962C8B-B14F-4D97-AF65-F5344CB8AC3E}">
        <p14:creationId xmlns:p14="http://schemas.microsoft.com/office/powerpoint/2010/main" val="265147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14</a:t>
            </a:fld>
            <a:endParaRPr lang="en-US"/>
          </a:p>
        </p:txBody>
      </p:sp>
    </p:spTree>
    <p:extLst>
      <p:ext uri="{BB962C8B-B14F-4D97-AF65-F5344CB8AC3E}">
        <p14:creationId xmlns:p14="http://schemas.microsoft.com/office/powerpoint/2010/main" val="1059040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1A0BB4-DF94-4490-A13F-762342CA0527}" type="slidenum">
              <a:rPr lang="en-US" smtClean="0"/>
              <a:t>15</a:t>
            </a:fld>
            <a:endParaRPr lang="en-US"/>
          </a:p>
        </p:txBody>
      </p:sp>
    </p:spTree>
    <p:extLst>
      <p:ext uri="{BB962C8B-B14F-4D97-AF65-F5344CB8AC3E}">
        <p14:creationId xmlns:p14="http://schemas.microsoft.com/office/powerpoint/2010/main" val="1040595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16</a:t>
            </a:fld>
            <a:endParaRPr lang="en-US"/>
          </a:p>
        </p:txBody>
      </p:sp>
    </p:spTree>
    <p:extLst>
      <p:ext uri="{BB962C8B-B14F-4D97-AF65-F5344CB8AC3E}">
        <p14:creationId xmlns:p14="http://schemas.microsoft.com/office/powerpoint/2010/main" val="74919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in this class you have focused programming in a high-level language like Java.  You have probably given little to no thought to what happens at the machine level and exactly how does your high level language get turned into 1 and 0's.  That is the learning focus of this week's module</a:t>
            </a:r>
            <a:r>
              <a:rPr lang="en-US"/>
              <a:t>. </a:t>
            </a:r>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2</a:t>
            </a:fld>
            <a:endParaRPr lang="en-US"/>
          </a:p>
        </p:txBody>
      </p:sp>
    </p:spTree>
    <p:extLst>
      <p:ext uri="{BB962C8B-B14F-4D97-AF65-F5344CB8AC3E}">
        <p14:creationId xmlns:p14="http://schemas.microsoft.com/office/powerpoint/2010/main" val="142270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3</a:t>
            </a:fld>
            <a:endParaRPr lang="en-US"/>
          </a:p>
        </p:txBody>
      </p:sp>
    </p:spTree>
    <p:extLst>
      <p:ext uri="{BB962C8B-B14F-4D97-AF65-F5344CB8AC3E}">
        <p14:creationId xmlns:p14="http://schemas.microsoft.com/office/powerpoint/2010/main" val="42623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4</a:t>
            </a:fld>
            <a:endParaRPr lang="en-US"/>
          </a:p>
        </p:txBody>
      </p:sp>
    </p:spTree>
    <p:extLst>
      <p:ext uri="{BB962C8B-B14F-4D97-AF65-F5344CB8AC3E}">
        <p14:creationId xmlns:p14="http://schemas.microsoft.com/office/powerpoint/2010/main" val="100837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a:t>
            </a:r>
            <a:r>
              <a:rPr lang="en-US" baseline="0" dirty="0"/>
              <a:t> </a:t>
            </a:r>
            <a:r>
              <a:rPr lang="mr-IN" baseline="0" dirty="0"/>
              <a:t>–</a:t>
            </a:r>
            <a:r>
              <a:rPr lang="en-US" baseline="0" dirty="0"/>
              <a:t> instruction set architecture </a:t>
            </a:r>
            <a:r>
              <a:rPr lang="mr-IN" baseline="0" dirty="0"/>
              <a:t>–</a:t>
            </a:r>
            <a:r>
              <a:rPr lang="en-US" baseline="0" dirty="0"/>
              <a:t> the specific operations in assembly language directly supported by the circuitry of the chip</a:t>
            </a:r>
          </a:p>
          <a:p>
            <a:endParaRPr lang="en-US" dirty="0"/>
          </a:p>
          <a:p>
            <a:r>
              <a:rPr lang="en-US" dirty="0"/>
              <a:t>ISA is the interface between the hardware and the software</a:t>
            </a:r>
          </a:p>
          <a:p>
            <a:endParaRPr lang="en-US" dirty="0"/>
          </a:p>
          <a:p>
            <a:r>
              <a:rPr lang="en-US" dirty="0"/>
              <a:t>Consists of four types of commands</a:t>
            </a:r>
            <a:r>
              <a:rPr lang="mr-IN" dirty="0"/>
              <a:t>…</a:t>
            </a:r>
            <a:endParaRPr lang="en-US" dirty="0"/>
          </a:p>
          <a:p>
            <a:endParaRPr lang="en-US" dirty="0"/>
          </a:p>
          <a:p>
            <a:r>
              <a:rPr lang="en-US" dirty="0"/>
              <a:t>Different types of ISAs, although most are very similar.  Instead of being different "languages", they are more like different "dialects" of the same language.</a:t>
            </a:r>
          </a:p>
        </p:txBody>
      </p:sp>
      <p:sp>
        <p:nvSpPr>
          <p:cNvPr id="4" name="Slide Number Placeholder 3"/>
          <p:cNvSpPr>
            <a:spLocks noGrp="1"/>
          </p:cNvSpPr>
          <p:nvPr>
            <p:ph type="sldNum" sz="quarter" idx="10"/>
          </p:nvPr>
        </p:nvSpPr>
        <p:spPr/>
        <p:txBody>
          <a:bodyPr/>
          <a:lstStyle/>
          <a:p>
            <a:fld id="{E21A0BB4-DF94-4490-A13F-762342CA0527}" type="slidenum">
              <a:rPr lang="en-US" smtClean="0"/>
              <a:t>5</a:t>
            </a:fld>
            <a:endParaRPr lang="en-US"/>
          </a:p>
        </p:txBody>
      </p:sp>
    </p:spTree>
    <p:extLst>
      <p:ext uri="{BB962C8B-B14F-4D97-AF65-F5344CB8AC3E}">
        <p14:creationId xmlns:p14="http://schemas.microsoft.com/office/powerpoint/2010/main" val="189047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Closest to the CPU, which is where the action happens, are a small limited number of memory locations called registers.</a:t>
            </a:r>
          </a:p>
          <a:p>
            <a:endParaRPr lang="en-US" dirty="0"/>
          </a:p>
          <a:p>
            <a:r>
              <a:rPr lang="en-US" dirty="0"/>
              <a:t>These registers have to be big enough to hold a word.</a:t>
            </a:r>
          </a:p>
          <a:p>
            <a:endParaRPr lang="en-US" dirty="0"/>
          </a:p>
          <a:p>
            <a:r>
              <a:rPr lang="en-US" dirty="0"/>
              <a:t>They are located close to the CPU because this way, they have the shortest distance to travel when the CPU needs the data they hold.  </a:t>
            </a:r>
          </a:p>
          <a:p>
            <a:endParaRPr lang="en-US" dirty="0"/>
          </a:p>
          <a:p>
            <a:r>
              <a:rPr lang="en-US" dirty="0"/>
              <a:t>It also clarifies why there is a small number </a:t>
            </a:r>
            <a:r>
              <a:rPr lang="mr-IN" dirty="0"/>
              <a:t>–</a:t>
            </a:r>
            <a:r>
              <a:rPr lang="en-US" dirty="0"/>
              <a:t> can't fit a lot of registers close to the CPU.  Increasing the number of registers means moving them further from the CPU, which increases the distance that signals have to travel from the registers to/from the CPU </a:t>
            </a:r>
            <a:r>
              <a:rPr lang="mr-IN" dirty="0"/>
              <a:t>–</a:t>
            </a:r>
            <a:r>
              <a:rPr lang="en-US" dirty="0"/>
              <a:t> which translates to increased time/slower performance.</a:t>
            </a:r>
          </a:p>
          <a:p>
            <a:endParaRPr lang="en-US" dirty="0"/>
          </a:p>
          <a:p>
            <a:r>
              <a:rPr lang="en-US" dirty="0"/>
              <a:t>Also, more registers affects the format of an instruction since as we'll see, the names of registers are usually included in instructions.</a:t>
            </a:r>
          </a:p>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6</a:t>
            </a:fld>
            <a:endParaRPr lang="en-US"/>
          </a:p>
        </p:txBody>
      </p:sp>
    </p:spTree>
    <p:extLst>
      <p:ext uri="{BB962C8B-B14F-4D97-AF65-F5344CB8AC3E}">
        <p14:creationId xmlns:p14="http://schemas.microsoft.com/office/powerpoint/2010/main" val="274075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high-levels:  easier</a:t>
            </a:r>
            <a:r>
              <a:rPr lang="en-US" baseline="0" dirty="0"/>
              <a:t> for humans, </a:t>
            </a:r>
          </a:p>
          <a:p>
            <a:endParaRPr lang="en-US" baseline="0" dirty="0"/>
          </a:p>
          <a:p>
            <a:r>
              <a:rPr lang="en-US" baseline="0" dirty="0"/>
              <a:t>lower-level:  more efficient</a:t>
            </a:r>
          </a:p>
          <a:p>
            <a:endParaRPr lang="en-US" baseline="0" dirty="0"/>
          </a:p>
          <a:p>
            <a:r>
              <a:rPr lang="en-US" baseline="0" dirty="0"/>
              <a:t>these days, well-designed compilers for higher-level languages are being made that produce code that is comparable to what low-level/assembly programmers can produce by hand</a:t>
            </a:r>
          </a:p>
          <a:p>
            <a:endParaRPr lang="en-US" dirty="0"/>
          </a:p>
          <a:p>
            <a:r>
              <a:rPr lang="en-US" dirty="0"/>
              <a:t>gives you an idea of what different levels produce</a:t>
            </a:r>
          </a:p>
          <a:p>
            <a:endParaRPr lang="en-US" dirty="0"/>
          </a:p>
          <a:p>
            <a:r>
              <a:rPr lang="en-US" dirty="0"/>
              <a:t>compilers can skip the assembly level and compile straight to machine code</a:t>
            </a:r>
          </a:p>
        </p:txBody>
      </p:sp>
      <p:sp>
        <p:nvSpPr>
          <p:cNvPr id="4" name="Slide Number Placeholder 3"/>
          <p:cNvSpPr>
            <a:spLocks noGrp="1"/>
          </p:cNvSpPr>
          <p:nvPr>
            <p:ph type="sldNum" sz="quarter" idx="10"/>
          </p:nvPr>
        </p:nvSpPr>
        <p:spPr/>
        <p:txBody>
          <a:bodyPr/>
          <a:lstStyle/>
          <a:p>
            <a:fld id="{E21A0BB4-DF94-4490-A13F-762342CA0527}" type="slidenum">
              <a:rPr lang="en-US" smtClean="0"/>
              <a:t>7</a:t>
            </a:fld>
            <a:endParaRPr lang="en-US"/>
          </a:p>
        </p:txBody>
      </p:sp>
    </p:spTree>
    <p:extLst>
      <p:ext uri="{BB962C8B-B14F-4D97-AF65-F5344CB8AC3E}">
        <p14:creationId xmlns:p14="http://schemas.microsoft.com/office/powerpoint/2010/main" val="242095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software developers (unless you are writing system-level programs), we typically work with high-level languages.  They are "high-level" because the levels of complexity below them have been "abstracted" away from us.</a:t>
            </a:r>
          </a:p>
          <a:p>
            <a:endParaRPr lang="en-US" dirty="0"/>
          </a:p>
          <a:p>
            <a:r>
              <a:rPr lang="en-US" dirty="0"/>
              <a:t>If we deliberately look at these levels, we find that our high-level language is often compiled to a low-level programming language known as assembly.  Assembly is a symbolic representation of machine code, which we know if composed of 1's and 0's.</a:t>
            </a:r>
          </a:p>
          <a:p>
            <a:endParaRPr lang="en-US" dirty="0"/>
          </a:p>
          <a:p>
            <a:r>
              <a:rPr lang="en-US" dirty="0"/>
              <a:t>We get from assembly language to machine language using an assembler.  Once at machine code, the CPU can read it.</a:t>
            </a:r>
          </a:p>
          <a:p>
            <a:endParaRPr lang="en-US" dirty="0"/>
          </a:p>
          <a:p>
            <a:r>
              <a:rPr lang="en-US" dirty="0"/>
              <a:t>In computer science, you will frequently hear about "abstractions".  Abstracting away implementation details of lower levels allows us to not worry about details that don't really concern us and/or aren't our specialty.  Someone else has already dealt with these things so that we can use what they created without having to be able to write the details ourselves.  We have that same idea of abstraction when we write Java programs </a:t>
            </a:r>
            <a:r>
              <a:rPr lang="mr-IN" dirty="0"/>
              <a:t>–</a:t>
            </a:r>
            <a:r>
              <a:rPr lang="en-US" dirty="0"/>
              <a:t> consider the classes and methods we use from libraries/packages.</a:t>
            </a:r>
          </a:p>
        </p:txBody>
      </p:sp>
      <p:sp>
        <p:nvSpPr>
          <p:cNvPr id="4" name="Slide Number Placeholder 3"/>
          <p:cNvSpPr>
            <a:spLocks noGrp="1"/>
          </p:cNvSpPr>
          <p:nvPr>
            <p:ph type="sldNum" sz="quarter" idx="10"/>
          </p:nvPr>
        </p:nvSpPr>
        <p:spPr/>
        <p:txBody>
          <a:bodyPr/>
          <a:lstStyle/>
          <a:p>
            <a:fld id="{E21A0BB4-DF94-4490-A13F-762342CA0527}" type="slidenum">
              <a:rPr lang="en-US" smtClean="0"/>
              <a:t>8</a:t>
            </a:fld>
            <a:endParaRPr lang="en-US"/>
          </a:p>
        </p:txBody>
      </p:sp>
    </p:spTree>
    <p:extLst>
      <p:ext uri="{BB962C8B-B14F-4D97-AF65-F5344CB8AC3E}">
        <p14:creationId xmlns:p14="http://schemas.microsoft.com/office/powerpoint/2010/main" val="45961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9</a:t>
            </a:fld>
            <a:endParaRPr lang="en-US"/>
          </a:p>
        </p:txBody>
      </p:sp>
    </p:spTree>
    <p:extLst>
      <p:ext uri="{BB962C8B-B14F-4D97-AF65-F5344CB8AC3E}">
        <p14:creationId xmlns:p14="http://schemas.microsoft.com/office/powerpoint/2010/main" val="1232311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10/28/20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10/28/20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10/28/20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10/28/20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10/28/20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10/28/20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10/28/20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a:t>Introduction to ASSEMBLY AND MACHINE INSTRUCTIONS</a:t>
            </a:r>
          </a:p>
        </p:txBody>
      </p:sp>
      <p:sp>
        <p:nvSpPr>
          <p:cNvPr id="3" name="Subtitle 2"/>
          <p:cNvSpPr>
            <a:spLocks noGrp="1"/>
          </p:cNvSpPr>
          <p:nvPr>
            <p:ph type="subTitle" idx="1"/>
          </p:nvPr>
        </p:nvSpPr>
        <p:spPr/>
        <p:txBody>
          <a:bodyPr/>
          <a:lstStyle/>
          <a:p>
            <a:r>
              <a:rPr lang="en-US" dirty="0"/>
              <a:t>IT 301</a:t>
            </a:r>
          </a:p>
        </p:txBody>
      </p:sp>
    </p:spTree>
    <p:extLst>
      <p:ext uri="{BB962C8B-B14F-4D97-AF65-F5344CB8AC3E}">
        <p14:creationId xmlns:p14="http://schemas.microsoft.com/office/powerpoint/2010/main" val="295535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Format</a:t>
            </a:r>
          </a:p>
        </p:txBody>
      </p:sp>
      <p:sp>
        <p:nvSpPr>
          <p:cNvPr id="3" name="Content Placeholder 2"/>
          <p:cNvSpPr>
            <a:spLocks noGrp="1"/>
          </p:cNvSpPr>
          <p:nvPr>
            <p:ph sz="quarter" idx="1"/>
          </p:nvPr>
        </p:nvSpPr>
        <p:spPr/>
        <p:txBody>
          <a:bodyPr/>
          <a:lstStyle/>
          <a:p>
            <a:r>
              <a:rPr lang="en-US" sz="2400" dirty="0"/>
              <a:t>The opcode is followed by optional pieces of information depending upon the type of instruction</a:t>
            </a:r>
          </a:p>
          <a:p>
            <a:pPr lvl="1"/>
            <a:r>
              <a:rPr lang="en-US" sz="2000" dirty="0">
                <a:solidFill>
                  <a:schemeClr val="accent4"/>
                </a:solidFill>
              </a:rPr>
              <a:t>Typically opcodes represent actions like adding two register values or loading a value from memory into a register</a:t>
            </a:r>
          </a:p>
          <a:p>
            <a:pPr marL="365760" lvl="1" indent="0">
              <a:buNone/>
            </a:pPr>
            <a:endParaRPr lang="en-US" sz="2000" dirty="0">
              <a:solidFill>
                <a:schemeClr val="accent4"/>
              </a:solidFill>
            </a:endParaRPr>
          </a:p>
          <a:p>
            <a:r>
              <a:rPr lang="en-US" sz="2400" dirty="0"/>
              <a:t>A MIPS instruction format which could hold an add instruction     </a:t>
            </a:r>
            <a:r>
              <a:rPr lang="en-US" dirty="0" err="1">
                <a:latin typeface="Courier New" panose="02070309020205020404" pitchFamily="49" charset="0"/>
                <a:cs typeface="Courier New" panose="02070309020205020404" pitchFamily="49" charset="0"/>
              </a:rPr>
              <a:t>addi</a:t>
            </a:r>
            <a:r>
              <a:rPr lang="en-US" dirty="0">
                <a:latin typeface="Courier New" panose="02070309020205020404" pitchFamily="49" charset="0"/>
                <a:cs typeface="Courier New" panose="02070309020205020404" pitchFamily="49" charset="0"/>
              </a:rPr>
              <a:t> $t1, $t0, 32456</a:t>
            </a:r>
            <a:r>
              <a:rPr lang="en-US" dirty="0"/>
              <a:t> </a:t>
            </a:r>
            <a:endParaRPr lang="en-US" sz="2400" dirty="0"/>
          </a:p>
          <a:p>
            <a:pPr marL="0" indent="0">
              <a:buNone/>
            </a:pPr>
            <a:endParaRPr lang="en-US" sz="2400" dirty="0"/>
          </a:p>
          <a:p>
            <a:pPr marL="36576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7310169"/>
              </p:ext>
            </p:extLst>
          </p:nvPr>
        </p:nvGraphicFramePr>
        <p:xfrm>
          <a:off x="990600" y="4686299"/>
          <a:ext cx="6705600" cy="74168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370840">
                <a:tc>
                  <a:txBody>
                    <a:bodyPr/>
                    <a:lstStyle/>
                    <a:p>
                      <a:pPr algn="ctr"/>
                      <a:r>
                        <a:rPr lang="en-US" dirty="0"/>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6 bits</a:t>
                      </a:r>
                    </a:p>
                  </a:txBody>
                  <a:tcPr>
                    <a:lnT w="12700" cap="flat" cmpd="sng" algn="ctr">
                      <a:solidFill>
                        <a:schemeClr val="tx1"/>
                      </a:solidFill>
                      <a:prstDash val="solid"/>
                      <a:round/>
                      <a:headEnd type="none" w="med" len="med"/>
                      <a:tailEnd type="none" w="med" len="med"/>
                    </a:lnT>
                  </a:tcPr>
                </a:tc>
                <a:tc>
                  <a:txBody>
                    <a:bodyPr/>
                    <a:lstStyle/>
                    <a:p>
                      <a:pPr algn="ctr"/>
                      <a:r>
                        <a:rPr lang="en-US" dirty="0"/>
                        <a:t>5 bits</a:t>
                      </a:r>
                    </a:p>
                  </a:txBody>
                  <a:tcPr>
                    <a:lnT w="12700" cap="flat" cmpd="sng" algn="ctr">
                      <a:solidFill>
                        <a:schemeClr val="tx1"/>
                      </a:solidFill>
                      <a:prstDash val="solid"/>
                      <a:round/>
                      <a:headEnd type="none" w="med" len="med"/>
                      <a:tailEnd type="none" w="med" len="med"/>
                    </a:lnT>
                  </a:tcPr>
                </a:tc>
                <a:tc>
                  <a:txBody>
                    <a:bodyPr/>
                    <a:lstStyle/>
                    <a:p>
                      <a:pPr algn="ctr"/>
                      <a:r>
                        <a:rPr lang="en-US" dirty="0"/>
                        <a:t>5 bits</a:t>
                      </a:r>
                    </a:p>
                  </a:txBody>
                  <a:tcPr>
                    <a:lnT w="12700" cap="flat" cmpd="sng" algn="ctr">
                      <a:solidFill>
                        <a:schemeClr val="tx1"/>
                      </a:solidFill>
                      <a:prstDash val="solid"/>
                      <a:round/>
                      <a:headEnd type="none" w="med" len="med"/>
                      <a:tailEnd type="none" w="med" len="med"/>
                    </a:lnT>
                  </a:tcPr>
                </a:tc>
                <a:tc>
                  <a:txBody>
                    <a:bodyPr/>
                    <a:lstStyle/>
                    <a:p>
                      <a:pPr algn="ctr"/>
                      <a:r>
                        <a:rPr lang="en-US" dirty="0"/>
                        <a:t>16 bits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5" name="Rectangle 4"/>
          <p:cNvSpPr/>
          <p:nvPr/>
        </p:nvSpPr>
        <p:spPr>
          <a:xfrm>
            <a:off x="990600" y="4686299"/>
            <a:ext cx="1143000" cy="381000"/>
          </a:xfrm>
          <a:prstGeom prst="rect">
            <a:avLst/>
          </a:prstGeom>
          <a:solidFill>
            <a:srgbClr val="94B6D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32550" y="5442133"/>
            <a:ext cx="934871" cy="369332"/>
          </a:xfrm>
          <a:prstGeom prst="rect">
            <a:avLst/>
          </a:prstGeom>
          <a:noFill/>
        </p:spPr>
        <p:txBody>
          <a:bodyPr wrap="none" rtlCol="0">
            <a:spAutoFit/>
          </a:bodyPr>
          <a:lstStyle/>
          <a:p>
            <a:r>
              <a:rPr lang="en-US" dirty="0"/>
              <a:t>Opcode</a:t>
            </a:r>
          </a:p>
        </p:txBody>
      </p:sp>
      <p:sp>
        <p:nvSpPr>
          <p:cNvPr id="12" name="Rectangle 11"/>
          <p:cNvSpPr/>
          <p:nvPr/>
        </p:nvSpPr>
        <p:spPr>
          <a:xfrm>
            <a:off x="2133600" y="4686299"/>
            <a:ext cx="2286000" cy="381000"/>
          </a:xfrm>
          <a:prstGeom prst="rect">
            <a:avLst/>
          </a:prstGeom>
          <a:solidFill>
            <a:schemeClr val="accent2">
              <a:alpha val="388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5257800" y="5310727"/>
            <a:ext cx="2222083" cy="923330"/>
          </a:xfrm>
          <a:prstGeom prst="rect">
            <a:avLst/>
          </a:prstGeom>
          <a:noFill/>
        </p:spPr>
        <p:txBody>
          <a:bodyPr wrap="none" rtlCol="0">
            <a:spAutoFit/>
          </a:bodyPr>
          <a:lstStyle/>
          <a:p>
            <a:r>
              <a:rPr lang="en-US" dirty="0"/>
              <a:t>number to add to </a:t>
            </a:r>
            <a:r>
              <a:rPr lang="en-US" dirty="0" err="1"/>
              <a:t>rs</a:t>
            </a:r>
            <a:r>
              <a:rPr lang="en-US" dirty="0"/>
              <a:t> in</a:t>
            </a:r>
          </a:p>
          <a:p>
            <a:r>
              <a:rPr lang="en-US" dirty="0"/>
              <a:t>two's complement</a:t>
            </a:r>
          </a:p>
          <a:p>
            <a:r>
              <a:rPr lang="en-US" dirty="0"/>
              <a:t>-32768 to 32767</a:t>
            </a:r>
          </a:p>
        </p:txBody>
      </p:sp>
      <p:sp>
        <p:nvSpPr>
          <p:cNvPr id="20" name="Rectangle 19"/>
          <p:cNvSpPr/>
          <p:nvPr/>
        </p:nvSpPr>
        <p:spPr>
          <a:xfrm>
            <a:off x="4419600" y="4667248"/>
            <a:ext cx="3276600" cy="381001"/>
          </a:xfrm>
          <a:prstGeom prst="rect">
            <a:avLst/>
          </a:prstGeom>
          <a:solidFill>
            <a:schemeClr val="accent3">
              <a:alpha val="388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43621" y="5442133"/>
            <a:ext cx="1252266" cy="646331"/>
          </a:xfrm>
          <a:prstGeom prst="rect">
            <a:avLst/>
          </a:prstGeom>
          <a:noFill/>
        </p:spPr>
        <p:txBody>
          <a:bodyPr wrap="none" rtlCol="0">
            <a:spAutoFit/>
          </a:bodyPr>
          <a:lstStyle/>
          <a:p>
            <a:r>
              <a:rPr lang="en-US" dirty="0"/>
              <a:t>Destination </a:t>
            </a:r>
          </a:p>
          <a:p>
            <a:r>
              <a:rPr lang="en-US" dirty="0"/>
              <a:t>register</a:t>
            </a:r>
          </a:p>
        </p:txBody>
      </p:sp>
      <p:sp>
        <p:nvSpPr>
          <p:cNvPr id="23" name="TextBox 22">
            <a:extLst>
              <a:ext uri="{FF2B5EF4-FFF2-40B4-BE49-F238E27FC236}">
                <a16:creationId xmlns:a16="http://schemas.microsoft.com/office/drawing/2014/main" id="{A34DF1F7-DC0B-4302-8650-3D46E67A7477}"/>
              </a:ext>
            </a:extLst>
          </p:cNvPr>
          <p:cNvSpPr txBox="1"/>
          <p:nvPr/>
        </p:nvSpPr>
        <p:spPr>
          <a:xfrm>
            <a:off x="3485943" y="5427979"/>
            <a:ext cx="886781" cy="646331"/>
          </a:xfrm>
          <a:prstGeom prst="rect">
            <a:avLst/>
          </a:prstGeom>
          <a:noFill/>
        </p:spPr>
        <p:txBody>
          <a:bodyPr wrap="none" rtlCol="0">
            <a:spAutoFit/>
          </a:bodyPr>
          <a:lstStyle/>
          <a:p>
            <a:r>
              <a:rPr lang="en-US" dirty="0"/>
              <a:t>Source</a:t>
            </a:r>
          </a:p>
          <a:p>
            <a:r>
              <a:rPr lang="en-US" dirty="0"/>
              <a:t>register</a:t>
            </a:r>
          </a:p>
        </p:txBody>
      </p:sp>
      <p:cxnSp>
        <p:nvCxnSpPr>
          <p:cNvPr id="24" name="Straight Connector 23">
            <a:extLst>
              <a:ext uri="{FF2B5EF4-FFF2-40B4-BE49-F238E27FC236}">
                <a16:creationId xmlns:a16="http://schemas.microsoft.com/office/drawing/2014/main" id="{661C0E50-F976-4C05-B973-85CC299BB959}"/>
              </a:ext>
            </a:extLst>
          </p:cNvPr>
          <p:cNvCxnSpPr>
            <a:cxnSpLocks/>
          </p:cNvCxnSpPr>
          <p:nvPr/>
        </p:nvCxnSpPr>
        <p:spPr>
          <a:xfrm>
            <a:off x="1254252" y="4339558"/>
            <a:ext cx="345733" cy="3276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878DAEA-AD84-49C4-B89B-084B32F27346}"/>
              </a:ext>
            </a:extLst>
          </p:cNvPr>
          <p:cNvCxnSpPr>
            <a:cxnSpLocks/>
          </p:cNvCxnSpPr>
          <p:nvPr/>
        </p:nvCxnSpPr>
        <p:spPr>
          <a:xfrm>
            <a:off x="2796258" y="4252611"/>
            <a:ext cx="184486" cy="414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a:extLst>
              <a:ext uri="{FF2B5EF4-FFF2-40B4-BE49-F238E27FC236}">
                <a16:creationId xmlns:a16="http://schemas.microsoft.com/office/drawing/2014/main" id="{17093842-B8AC-4AA5-911F-B137EA383B73}"/>
              </a:ext>
            </a:extLst>
          </p:cNvPr>
          <p:cNvCxnSpPr>
            <a:cxnSpLocks/>
          </p:cNvCxnSpPr>
          <p:nvPr/>
        </p:nvCxnSpPr>
        <p:spPr>
          <a:xfrm>
            <a:off x="3824576" y="4252611"/>
            <a:ext cx="214024" cy="411998"/>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6845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MIPS opcodes</a:t>
            </a:r>
          </a:p>
        </p:txBody>
      </p:sp>
      <p:graphicFrame>
        <p:nvGraphicFramePr>
          <p:cNvPr id="4" name="Table 3"/>
          <p:cNvGraphicFramePr>
            <a:graphicFrameLocks noGrp="1"/>
          </p:cNvGraphicFramePr>
          <p:nvPr>
            <p:extLst>
              <p:ext uri="{D42A27DB-BD31-4B8C-83A1-F6EECF244321}">
                <p14:modId xmlns:p14="http://schemas.microsoft.com/office/powerpoint/2010/main" val="1742170797"/>
              </p:ext>
            </p:extLst>
          </p:nvPr>
        </p:nvGraphicFramePr>
        <p:xfrm>
          <a:off x="612648" y="1981200"/>
          <a:ext cx="2885210" cy="3568794"/>
        </p:xfrm>
        <a:graphic>
          <a:graphicData uri="http://schemas.openxmlformats.org/drawingml/2006/table">
            <a:tbl>
              <a:tblPr>
                <a:tableStyleId>{0505E3EF-67EA-436B-97B2-0124C06EBD24}</a:tableStyleId>
              </a:tblPr>
              <a:tblGrid>
                <a:gridCol w="1442605">
                  <a:extLst>
                    <a:ext uri="{9D8B030D-6E8A-4147-A177-3AD203B41FA5}">
                      <a16:colId xmlns:a16="http://schemas.microsoft.com/office/drawing/2014/main" val="20000"/>
                    </a:ext>
                  </a:extLst>
                </a:gridCol>
                <a:gridCol w="1442605">
                  <a:extLst>
                    <a:ext uri="{9D8B030D-6E8A-4147-A177-3AD203B41FA5}">
                      <a16:colId xmlns:a16="http://schemas.microsoft.com/office/drawing/2014/main" val="20001"/>
                    </a:ext>
                  </a:extLst>
                </a:gridCol>
              </a:tblGrid>
              <a:tr h="178419">
                <a:tc>
                  <a:txBody>
                    <a:bodyPr/>
                    <a:lstStyle/>
                    <a:p>
                      <a:r>
                        <a:rPr lang="en-US" sz="1400" b="1"/>
                        <a:t>Instruction</a:t>
                      </a:r>
                    </a:p>
                  </a:txBody>
                  <a:tcPr marL="28231" marR="28231" marT="28231" marB="28231" anchor="ctr"/>
                </a:tc>
                <a:tc>
                  <a:txBody>
                    <a:bodyPr/>
                    <a:lstStyle/>
                    <a:p>
                      <a:r>
                        <a:rPr lang="en-US" sz="1400" b="1"/>
                        <a:t>Opcode/Function</a:t>
                      </a:r>
                    </a:p>
                  </a:txBody>
                  <a:tcPr marL="28231" marR="28231" marT="28231" marB="28231" anchor="ctr"/>
                </a:tc>
                <a:extLst>
                  <a:ext uri="{0D108BD9-81ED-4DB2-BD59-A6C34878D82A}">
                    <a16:rowId xmlns:a16="http://schemas.microsoft.com/office/drawing/2014/main" val="10000"/>
                  </a:ext>
                </a:extLst>
              </a:tr>
              <a:tr h="178419">
                <a:tc>
                  <a:txBody>
                    <a:bodyPr/>
                    <a:lstStyle/>
                    <a:p>
                      <a:r>
                        <a:rPr lang="en-US" sz="1400"/>
                        <a:t>add</a:t>
                      </a:r>
                    </a:p>
                  </a:txBody>
                  <a:tcPr marL="28231" marR="28231" marT="28231" marB="28231" anchor="ctr"/>
                </a:tc>
                <a:tc>
                  <a:txBody>
                    <a:bodyPr/>
                    <a:lstStyle/>
                    <a:p>
                      <a:r>
                        <a:rPr lang="en-US" sz="1400"/>
                        <a:t>100000</a:t>
                      </a:r>
                    </a:p>
                  </a:txBody>
                  <a:tcPr marL="28231" marR="28231" marT="28231" marB="28231" anchor="ctr"/>
                </a:tc>
                <a:extLst>
                  <a:ext uri="{0D108BD9-81ED-4DB2-BD59-A6C34878D82A}">
                    <a16:rowId xmlns:a16="http://schemas.microsoft.com/office/drawing/2014/main" val="10001"/>
                  </a:ext>
                </a:extLst>
              </a:tr>
              <a:tr h="178419">
                <a:tc>
                  <a:txBody>
                    <a:bodyPr/>
                    <a:lstStyle/>
                    <a:p>
                      <a:r>
                        <a:rPr lang="en-US" sz="1400"/>
                        <a:t>addu</a:t>
                      </a:r>
                    </a:p>
                  </a:txBody>
                  <a:tcPr marL="28231" marR="28231" marT="28231" marB="28231" anchor="ctr"/>
                </a:tc>
                <a:tc>
                  <a:txBody>
                    <a:bodyPr/>
                    <a:lstStyle/>
                    <a:p>
                      <a:r>
                        <a:rPr lang="en-US" sz="1400"/>
                        <a:t>100001</a:t>
                      </a:r>
                    </a:p>
                  </a:txBody>
                  <a:tcPr marL="28231" marR="28231" marT="28231" marB="28231" anchor="ctr"/>
                </a:tc>
                <a:extLst>
                  <a:ext uri="{0D108BD9-81ED-4DB2-BD59-A6C34878D82A}">
                    <a16:rowId xmlns:a16="http://schemas.microsoft.com/office/drawing/2014/main" val="10002"/>
                  </a:ext>
                </a:extLst>
              </a:tr>
              <a:tr h="178419">
                <a:tc>
                  <a:txBody>
                    <a:bodyPr/>
                    <a:lstStyle/>
                    <a:p>
                      <a:r>
                        <a:rPr lang="en-US" sz="1400"/>
                        <a:t>addi</a:t>
                      </a:r>
                    </a:p>
                  </a:txBody>
                  <a:tcPr marL="28231" marR="28231" marT="28231" marB="28231" anchor="ctr"/>
                </a:tc>
                <a:tc>
                  <a:txBody>
                    <a:bodyPr/>
                    <a:lstStyle/>
                    <a:p>
                      <a:r>
                        <a:rPr lang="en-US" sz="1400"/>
                        <a:t>001000</a:t>
                      </a:r>
                    </a:p>
                  </a:txBody>
                  <a:tcPr marL="28231" marR="28231" marT="28231" marB="28231" anchor="ctr"/>
                </a:tc>
                <a:extLst>
                  <a:ext uri="{0D108BD9-81ED-4DB2-BD59-A6C34878D82A}">
                    <a16:rowId xmlns:a16="http://schemas.microsoft.com/office/drawing/2014/main" val="10003"/>
                  </a:ext>
                </a:extLst>
              </a:tr>
              <a:tr h="178419">
                <a:tc>
                  <a:txBody>
                    <a:bodyPr/>
                    <a:lstStyle/>
                    <a:p>
                      <a:r>
                        <a:rPr lang="en-US" sz="1400" dirty="0" err="1"/>
                        <a:t>addiu</a:t>
                      </a:r>
                      <a:endParaRPr lang="en-US" sz="1400" dirty="0"/>
                    </a:p>
                  </a:txBody>
                  <a:tcPr marL="28231" marR="28231" marT="28231" marB="28231" anchor="ctr"/>
                </a:tc>
                <a:tc>
                  <a:txBody>
                    <a:bodyPr/>
                    <a:lstStyle/>
                    <a:p>
                      <a:r>
                        <a:rPr lang="en-US" sz="1400"/>
                        <a:t>001001</a:t>
                      </a:r>
                    </a:p>
                  </a:txBody>
                  <a:tcPr marL="28231" marR="28231" marT="28231" marB="28231" anchor="ctr"/>
                </a:tc>
                <a:extLst>
                  <a:ext uri="{0D108BD9-81ED-4DB2-BD59-A6C34878D82A}">
                    <a16:rowId xmlns:a16="http://schemas.microsoft.com/office/drawing/2014/main" val="10004"/>
                  </a:ext>
                </a:extLst>
              </a:tr>
              <a:tr h="178419">
                <a:tc>
                  <a:txBody>
                    <a:bodyPr/>
                    <a:lstStyle/>
                    <a:p>
                      <a:r>
                        <a:rPr lang="en-US" sz="1400"/>
                        <a:t>and</a:t>
                      </a:r>
                    </a:p>
                  </a:txBody>
                  <a:tcPr marL="28231" marR="28231" marT="28231" marB="28231" anchor="ctr"/>
                </a:tc>
                <a:tc>
                  <a:txBody>
                    <a:bodyPr/>
                    <a:lstStyle/>
                    <a:p>
                      <a:r>
                        <a:rPr lang="en-US" sz="1400"/>
                        <a:t>100100</a:t>
                      </a:r>
                    </a:p>
                  </a:txBody>
                  <a:tcPr marL="28231" marR="28231" marT="28231" marB="28231" anchor="ctr"/>
                </a:tc>
                <a:extLst>
                  <a:ext uri="{0D108BD9-81ED-4DB2-BD59-A6C34878D82A}">
                    <a16:rowId xmlns:a16="http://schemas.microsoft.com/office/drawing/2014/main" val="10005"/>
                  </a:ext>
                </a:extLst>
              </a:tr>
              <a:tr h="178419">
                <a:tc>
                  <a:txBody>
                    <a:bodyPr/>
                    <a:lstStyle/>
                    <a:p>
                      <a:r>
                        <a:rPr lang="en-US" sz="1400"/>
                        <a:t>andi</a:t>
                      </a:r>
                    </a:p>
                  </a:txBody>
                  <a:tcPr marL="28231" marR="28231" marT="28231" marB="28231" anchor="ctr"/>
                </a:tc>
                <a:tc>
                  <a:txBody>
                    <a:bodyPr/>
                    <a:lstStyle/>
                    <a:p>
                      <a:r>
                        <a:rPr lang="en-US" sz="1400"/>
                        <a:t>001100</a:t>
                      </a:r>
                    </a:p>
                  </a:txBody>
                  <a:tcPr marL="28231" marR="28231" marT="28231" marB="28231" anchor="ctr"/>
                </a:tc>
                <a:extLst>
                  <a:ext uri="{0D108BD9-81ED-4DB2-BD59-A6C34878D82A}">
                    <a16:rowId xmlns:a16="http://schemas.microsoft.com/office/drawing/2014/main" val="10006"/>
                  </a:ext>
                </a:extLst>
              </a:tr>
              <a:tr h="300376">
                <a:tc>
                  <a:txBody>
                    <a:bodyPr/>
                    <a:lstStyle/>
                    <a:p>
                      <a:r>
                        <a:rPr lang="en-US" sz="1400"/>
                        <a:t>div</a:t>
                      </a:r>
                    </a:p>
                  </a:txBody>
                  <a:tcPr marL="28231" marR="28231" marT="28231" marB="28231" anchor="ctr"/>
                </a:tc>
                <a:tc>
                  <a:txBody>
                    <a:bodyPr/>
                    <a:lstStyle/>
                    <a:p>
                      <a:r>
                        <a:rPr lang="en-US" sz="1400"/>
                        <a:t>011010</a:t>
                      </a:r>
                    </a:p>
                  </a:txBody>
                  <a:tcPr marL="28231" marR="28231" marT="28231" marB="28231" anchor="ctr"/>
                </a:tc>
                <a:extLst>
                  <a:ext uri="{0D108BD9-81ED-4DB2-BD59-A6C34878D82A}">
                    <a16:rowId xmlns:a16="http://schemas.microsoft.com/office/drawing/2014/main" val="10007"/>
                  </a:ext>
                </a:extLst>
              </a:tr>
              <a:tr h="300376">
                <a:tc>
                  <a:txBody>
                    <a:bodyPr/>
                    <a:lstStyle/>
                    <a:p>
                      <a:r>
                        <a:rPr lang="en-US" sz="1400"/>
                        <a:t>divu</a:t>
                      </a:r>
                    </a:p>
                  </a:txBody>
                  <a:tcPr marL="28231" marR="28231" marT="28231" marB="28231" anchor="ctr"/>
                </a:tc>
                <a:tc>
                  <a:txBody>
                    <a:bodyPr/>
                    <a:lstStyle/>
                    <a:p>
                      <a:r>
                        <a:rPr lang="en-US" sz="1400"/>
                        <a:t>011011</a:t>
                      </a:r>
                    </a:p>
                  </a:txBody>
                  <a:tcPr marL="28231" marR="28231" marT="28231" marB="28231" anchor="ctr"/>
                </a:tc>
                <a:extLst>
                  <a:ext uri="{0D108BD9-81ED-4DB2-BD59-A6C34878D82A}">
                    <a16:rowId xmlns:a16="http://schemas.microsoft.com/office/drawing/2014/main" val="10008"/>
                  </a:ext>
                </a:extLst>
              </a:tr>
              <a:tr h="178419">
                <a:tc>
                  <a:txBody>
                    <a:bodyPr/>
                    <a:lstStyle/>
                    <a:p>
                      <a:r>
                        <a:rPr lang="en-US" sz="1400"/>
                        <a:t>mult</a:t>
                      </a:r>
                    </a:p>
                  </a:txBody>
                  <a:tcPr marL="28231" marR="28231" marT="28231" marB="28231" anchor="ctr"/>
                </a:tc>
                <a:tc>
                  <a:txBody>
                    <a:bodyPr/>
                    <a:lstStyle/>
                    <a:p>
                      <a:r>
                        <a:rPr lang="en-US" sz="1400"/>
                        <a:t>011000</a:t>
                      </a:r>
                    </a:p>
                  </a:txBody>
                  <a:tcPr marL="28231" marR="28231" marT="28231" marB="28231" anchor="ctr"/>
                </a:tc>
                <a:extLst>
                  <a:ext uri="{0D108BD9-81ED-4DB2-BD59-A6C34878D82A}">
                    <a16:rowId xmlns:a16="http://schemas.microsoft.com/office/drawing/2014/main" val="10009"/>
                  </a:ext>
                </a:extLst>
              </a:tr>
              <a:tr h="178419">
                <a:tc>
                  <a:txBody>
                    <a:bodyPr/>
                    <a:lstStyle/>
                    <a:p>
                      <a:r>
                        <a:rPr lang="en-US" sz="1400"/>
                        <a:t>multu</a:t>
                      </a:r>
                    </a:p>
                  </a:txBody>
                  <a:tcPr marL="28231" marR="28231" marT="28231" marB="28231" anchor="ctr"/>
                </a:tc>
                <a:tc>
                  <a:txBody>
                    <a:bodyPr/>
                    <a:lstStyle/>
                    <a:p>
                      <a:r>
                        <a:rPr lang="en-US" sz="1400"/>
                        <a:t>011001</a:t>
                      </a:r>
                    </a:p>
                  </a:txBody>
                  <a:tcPr marL="28231" marR="28231" marT="28231" marB="28231" anchor="ctr"/>
                </a:tc>
                <a:extLst>
                  <a:ext uri="{0D108BD9-81ED-4DB2-BD59-A6C34878D82A}">
                    <a16:rowId xmlns:a16="http://schemas.microsoft.com/office/drawing/2014/main" val="10010"/>
                  </a:ext>
                </a:extLst>
              </a:tr>
              <a:tr h="178419">
                <a:tc>
                  <a:txBody>
                    <a:bodyPr/>
                    <a:lstStyle/>
                    <a:p>
                      <a:r>
                        <a:rPr lang="en-US" sz="1400"/>
                        <a:t>nor</a:t>
                      </a:r>
                    </a:p>
                  </a:txBody>
                  <a:tcPr marL="28231" marR="28231" marT="28231" marB="28231" anchor="ctr"/>
                </a:tc>
                <a:tc>
                  <a:txBody>
                    <a:bodyPr/>
                    <a:lstStyle/>
                    <a:p>
                      <a:r>
                        <a:rPr lang="en-US" sz="1400"/>
                        <a:t>100111</a:t>
                      </a:r>
                    </a:p>
                  </a:txBody>
                  <a:tcPr marL="28231" marR="28231" marT="28231" marB="28231" anchor="ctr"/>
                </a:tc>
                <a:extLst>
                  <a:ext uri="{0D108BD9-81ED-4DB2-BD59-A6C34878D82A}">
                    <a16:rowId xmlns:a16="http://schemas.microsoft.com/office/drawing/2014/main" val="10011"/>
                  </a:ext>
                </a:extLst>
              </a:tr>
              <a:tr h="178419">
                <a:tc>
                  <a:txBody>
                    <a:bodyPr/>
                    <a:lstStyle/>
                    <a:p>
                      <a:r>
                        <a:rPr lang="en-US" sz="1400"/>
                        <a:t>or</a:t>
                      </a:r>
                    </a:p>
                  </a:txBody>
                  <a:tcPr marL="28231" marR="28231" marT="28231" marB="28231" anchor="ctr"/>
                </a:tc>
                <a:tc>
                  <a:txBody>
                    <a:bodyPr/>
                    <a:lstStyle/>
                    <a:p>
                      <a:r>
                        <a:rPr lang="en-US" sz="1400" dirty="0"/>
                        <a:t>100101</a:t>
                      </a:r>
                    </a:p>
                  </a:txBody>
                  <a:tcPr marL="28231" marR="28231" marT="28231" marB="28231" anchor="ctr"/>
                </a:tc>
                <a:extLst>
                  <a:ext uri="{0D108BD9-81ED-4DB2-BD59-A6C34878D82A}">
                    <a16:rowId xmlns:a16="http://schemas.microsoft.com/office/drawing/2014/main" val="1001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1387597"/>
              </p:ext>
            </p:extLst>
          </p:nvPr>
        </p:nvGraphicFramePr>
        <p:xfrm>
          <a:off x="3889248" y="1981200"/>
          <a:ext cx="2667000" cy="3237864"/>
        </p:xfrm>
        <a:graphic>
          <a:graphicData uri="http://schemas.openxmlformats.org/drawingml/2006/table">
            <a:tbl>
              <a:tblPr>
                <a:tableStyleId>{0505E3EF-67EA-436B-97B2-0124C06EBD24}</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178419">
                <a:tc>
                  <a:txBody>
                    <a:bodyPr/>
                    <a:lstStyle/>
                    <a:p>
                      <a:r>
                        <a:rPr lang="en-US" sz="1400" b="1" dirty="0"/>
                        <a:t>Instruction</a:t>
                      </a:r>
                    </a:p>
                  </a:txBody>
                  <a:tcPr marL="28231" marR="28231" marT="28231" marB="28231" anchor="ctr"/>
                </a:tc>
                <a:tc>
                  <a:txBody>
                    <a:bodyPr/>
                    <a:lstStyle/>
                    <a:p>
                      <a:r>
                        <a:rPr lang="en-US" sz="1400" b="1" dirty="0"/>
                        <a:t>Opcode/Function</a:t>
                      </a:r>
                    </a:p>
                  </a:txBody>
                  <a:tcPr marL="28231" marR="28231" marT="28231" marB="28231" anchor="ctr"/>
                </a:tc>
                <a:extLst>
                  <a:ext uri="{0D108BD9-81ED-4DB2-BD59-A6C34878D82A}">
                    <a16:rowId xmlns:a16="http://schemas.microsoft.com/office/drawing/2014/main" val="10000"/>
                  </a:ext>
                </a:extLst>
              </a:tr>
              <a:tr h="178419">
                <a:tc>
                  <a:txBody>
                    <a:bodyPr/>
                    <a:lstStyle/>
                    <a:p>
                      <a:r>
                        <a:rPr lang="en-US" sz="1400" dirty="0" err="1"/>
                        <a:t>ori</a:t>
                      </a:r>
                      <a:endParaRPr lang="en-US" sz="1400" dirty="0"/>
                    </a:p>
                  </a:txBody>
                  <a:tcPr marL="28231" marR="28231" marT="28231" marB="28231" anchor="ctr"/>
                </a:tc>
                <a:tc>
                  <a:txBody>
                    <a:bodyPr/>
                    <a:lstStyle/>
                    <a:p>
                      <a:r>
                        <a:rPr lang="en-US" sz="1400"/>
                        <a:t>001101</a:t>
                      </a:r>
                    </a:p>
                  </a:txBody>
                  <a:tcPr marL="28231" marR="28231" marT="28231" marB="28231" anchor="ctr"/>
                </a:tc>
                <a:extLst>
                  <a:ext uri="{0D108BD9-81ED-4DB2-BD59-A6C34878D82A}">
                    <a16:rowId xmlns:a16="http://schemas.microsoft.com/office/drawing/2014/main" val="10001"/>
                  </a:ext>
                </a:extLst>
              </a:tr>
              <a:tr h="178419">
                <a:tc>
                  <a:txBody>
                    <a:bodyPr/>
                    <a:lstStyle/>
                    <a:p>
                      <a:r>
                        <a:rPr lang="en-US" sz="1400"/>
                        <a:t>sll</a:t>
                      </a:r>
                    </a:p>
                  </a:txBody>
                  <a:tcPr marL="28231" marR="28231" marT="28231" marB="28231" anchor="ctr"/>
                </a:tc>
                <a:tc>
                  <a:txBody>
                    <a:bodyPr/>
                    <a:lstStyle/>
                    <a:p>
                      <a:r>
                        <a:rPr lang="en-US" sz="1400"/>
                        <a:t>000000</a:t>
                      </a:r>
                    </a:p>
                  </a:txBody>
                  <a:tcPr marL="28231" marR="28231" marT="28231" marB="28231" anchor="ctr"/>
                </a:tc>
                <a:extLst>
                  <a:ext uri="{0D108BD9-81ED-4DB2-BD59-A6C34878D82A}">
                    <a16:rowId xmlns:a16="http://schemas.microsoft.com/office/drawing/2014/main" val="10002"/>
                  </a:ext>
                </a:extLst>
              </a:tr>
              <a:tr h="178419">
                <a:tc>
                  <a:txBody>
                    <a:bodyPr/>
                    <a:lstStyle/>
                    <a:p>
                      <a:r>
                        <a:rPr lang="en-US" sz="1400"/>
                        <a:t>sllv</a:t>
                      </a:r>
                    </a:p>
                  </a:txBody>
                  <a:tcPr marL="28231" marR="28231" marT="28231" marB="28231" anchor="ctr"/>
                </a:tc>
                <a:tc>
                  <a:txBody>
                    <a:bodyPr/>
                    <a:lstStyle/>
                    <a:p>
                      <a:r>
                        <a:rPr lang="en-US" sz="1400"/>
                        <a:t>000100</a:t>
                      </a:r>
                    </a:p>
                  </a:txBody>
                  <a:tcPr marL="28231" marR="28231" marT="28231" marB="28231" anchor="ctr"/>
                </a:tc>
                <a:extLst>
                  <a:ext uri="{0D108BD9-81ED-4DB2-BD59-A6C34878D82A}">
                    <a16:rowId xmlns:a16="http://schemas.microsoft.com/office/drawing/2014/main" val="10003"/>
                  </a:ext>
                </a:extLst>
              </a:tr>
              <a:tr h="178419">
                <a:tc>
                  <a:txBody>
                    <a:bodyPr/>
                    <a:lstStyle/>
                    <a:p>
                      <a:r>
                        <a:rPr lang="en-US" sz="1400"/>
                        <a:t>sra</a:t>
                      </a:r>
                    </a:p>
                  </a:txBody>
                  <a:tcPr marL="28231" marR="28231" marT="28231" marB="28231" anchor="ctr"/>
                </a:tc>
                <a:tc>
                  <a:txBody>
                    <a:bodyPr/>
                    <a:lstStyle/>
                    <a:p>
                      <a:r>
                        <a:rPr lang="en-US" sz="1400"/>
                        <a:t>000011</a:t>
                      </a:r>
                    </a:p>
                  </a:txBody>
                  <a:tcPr marL="28231" marR="28231" marT="28231" marB="28231" anchor="ctr"/>
                </a:tc>
                <a:extLst>
                  <a:ext uri="{0D108BD9-81ED-4DB2-BD59-A6C34878D82A}">
                    <a16:rowId xmlns:a16="http://schemas.microsoft.com/office/drawing/2014/main" val="10004"/>
                  </a:ext>
                </a:extLst>
              </a:tr>
              <a:tr h="178419">
                <a:tc>
                  <a:txBody>
                    <a:bodyPr/>
                    <a:lstStyle/>
                    <a:p>
                      <a:r>
                        <a:rPr lang="en-US" sz="1400"/>
                        <a:t>srav</a:t>
                      </a:r>
                    </a:p>
                  </a:txBody>
                  <a:tcPr marL="28231" marR="28231" marT="28231" marB="28231" anchor="ctr"/>
                </a:tc>
                <a:tc>
                  <a:txBody>
                    <a:bodyPr/>
                    <a:lstStyle/>
                    <a:p>
                      <a:r>
                        <a:rPr lang="en-US" sz="1400"/>
                        <a:t>000111</a:t>
                      </a:r>
                    </a:p>
                  </a:txBody>
                  <a:tcPr marL="28231" marR="28231" marT="28231" marB="28231" anchor="ctr"/>
                </a:tc>
                <a:extLst>
                  <a:ext uri="{0D108BD9-81ED-4DB2-BD59-A6C34878D82A}">
                    <a16:rowId xmlns:a16="http://schemas.microsoft.com/office/drawing/2014/main" val="10005"/>
                  </a:ext>
                </a:extLst>
              </a:tr>
              <a:tr h="178419">
                <a:tc>
                  <a:txBody>
                    <a:bodyPr/>
                    <a:lstStyle/>
                    <a:p>
                      <a:r>
                        <a:rPr lang="en-US" sz="1400"/>
                        <a:t>srl</a:t>
                      </a:r>
                    </a:p>
                  </a:txBody>
                  <a:tcPr marL="28231" marR="28231" marT="28231" marB="28231" anchor="ctr"/>
                </a:tc>
                <a:tc>
                  <a:txBody>
                    <a:bodyPr/>
                    <a:lstStyle/>
                    <a:p>
                      <a:r>
                        <a:rPr lang="en-US" sz="1400"/>
                        <a:t>000010</a:t>
                      </a:r>
                    </a:p>
                  </a:txBody>
                  <a:tcPr marL="28231" marR="28231" marT="28231" marB="28231" anchor="ctr"/>
                </a:tc>
                <a:extLst>
                  <a:ext uri="{0D108BD9-81ED-4DB2-BD59-A6C34878D82A}">
                    <a16:rowId xmlns:a16="http://schemas.microsoft.com/office/drawing/2014/main" val="10006"/>
                  </a:ext>
                </a:extLst>
              </a:tr>
              <a:tr h="178419">
                <a:tc>
                  <a:txBody>
                    <a:bodyPr/>
                    <a:lstStyle/>
                    <a:p>
                      <a:r>
                        <a:rPr lang="en-US" sz="1400"/>
                        <a:t>srlv</a:t>
                      </a:r>
                    </a:p>
                  </a:txBody>
                  <a:tcPr marL="28231" marR="28231" marT="28231" marB="28231" anchor="ctr"/>
                </a:tc>
                <a:tc>
                  <a:txBody>
                    <a:bodyPr/>
                    <a:lstStyle/>
                    <a:p>
                      <a:r>
                        <a:rPr lang="en-US" sz="1400"/>
                        <a:t>000110</a:t>
                      </a:r>
                    </a:p>
                  </a:txBody>
                  <a:tcPr marL="28231" marR="28231" marT="28231" marB="28231" anchor="ctr"/>
                </a:tc>
                <a:extLst>
                  <a:ext uri="{0D108BD9-81ED-4DB2-BD59-A6C34878D82A}">
                    <a16:rowId xmlns:a16="http://schemas.microsoft.com/office/drawing/2014/main" val="10007"/>
                  </a:ext>
                </a:extLst>
              </a:tr>
              <a:tr h="178419">
                <a:tc>
                  <a:txBody>
                    <a:bodyPr/>
                    <a:lstStyle/>
                    <a:p>
                      <a:r>
                        <a:rPr lang="en-US" sz="1400"/>
                        <a:t>sub</a:t>
                      </a:r>
                    </a:p>
                  </a:txBody>
                  <a:tcPr marL="28231" marR="28231" marT="28231" marB="28231" anchor="ctr"/>
                </a:tc>
                <a:tc>
                  <a:txBody>
                    <a:bodyPr/>
                    <a:lstStyle/>
                    <a:p>
                      <a:r>
                        <a:rPr lang="en-US" sz="1400"/>
                        <a:t>100010</a:t>
                      </a:r>
                    </a:p>
                  </a:txBody>
                  <a:tcPr marL="28231" marR="28231" marT="28231" marB="28231" anchor="ctr"/>
                </a:tc>
                <a:extLst>
                  <a:ext uri="{0D108BD9-81ED-4DB2-BD59-A6C34878D82A}">
                    <a16:rowId xmlns:a16="http://schemas.microsoft.com/office/drawing/2014/main" val="10008"/>
                  </a:ext>
                </a:extLst>
              </a:tr>
              <a:tr h="178419">
                <a:tc>
                  <a:txBody>
                    <a:bodyPr/>
                    <a:lstStyle/>
                    <a:p>
                      <a:r>
                        <a:rPr lang="en-US" sz="1400"/>
                        <a:t>subu</a:t>
                      </a:r>
                    </a:p>
                  </a:txBody>
                  <a:tcPr marL="28231" marR="28231" marT="28231" marB="28231" anchor="ctr"/>
                </a:tc>
                <a:tc>
                  <a:txBody>
                    <a:bodyPr/>
                    <a:lstStyle/>
                    <a:p>
                      <a:r>
                        <a:rPr lang="en-US" sz="1400"/>
                        <a:t>100011</a:t>
                      </a:r>
                    </a:p>
                  </a:txBody>
                  <a:tcPr marL="28231" marR="28231" marT="28231" marB="28231" anchor="ctr"/>
                </a:tc>
                <a:extLst>
                  <a:ext uri="{0D108BD9-81ED-4DB2-BD59-A6C34878D82A}">
                    <a16:rowId xmlns:a16="http://schemas.microsoft.com/office/drawing/2014/main" val="10009"/>
                  </a:ext>
                </a:extLst>
              </a:tr>
              <a:tr h="178419">
                <a:tc>
                  <a:txBody>
                    <a:bodyPr/>
                    <a:lstStyle/>
                    <a:p>
                      <a:r>
                        <a:rPr lang="en-US" sz="1400"/>
                        <a:t>xor</a:t>
                      </a:r>
                    </a:p>
                  </a:txBody>
                  <a:tcPr marL="28231" marR="28231" marT="28231" marB="28231" anchor="ctr"/>
                </a:tc>
                <a:tc>
                  <a:txBody>
                    <a:bodyPr/>
                    <a:lstStyle/>
                    <a:p>
                      <a:r>
                        <a:rPr lang="en-US" sz="1400"/>
                        <a:t>100110</a:t>
                      </a:r>
                    </a:p>
                  </a:txBody>
                  <a:tcPr marL="28231" marR="28231" marT="28231" marB="28231" anchor="ctr"/>
                </a:tc>
                <a:extLst>
                  <a:ext uri="{0D108BD9-81ED-4DB2-BD59-A6C34878D82A}">
                    <a16:rowId xmlns:a16="http://schemas.microsoft.com/office/drawing/2014/main" val="10010"/>
                  </a:ext>
                </a:extLst>
              </a:tr>
              <a:tr h="178419">
                <a:tc>
                  <a:txBody>
                    <a:bodyPr/>
                    <a:lstStyle/>
                    <a:p>
                      <a:r>
                        <a:rPr lang="en-US" sz="1400" dirty="0" err="1"/>
                        <a:t>xori</a:t>
                      </a:r>
                      <a:endParaRPr lang="en-US" sz="1400" dirty="0"/>
                    </a:p>
                  </a:txBody>
                  <a:tcPr marL="28231" marR="28231" marT="28231" marB="28231" anchor="ctr"/>
                </a:tc>
                <a:tc>
                  <a:txBody>
                    <a:bodyPr/>
                    <a:lstStyle/>
                    <a:p>
                      <a:r>
                        <a:rPr lang="en-US" sz="1400" dirty="0"/>
                        <a:t>001110</a:t>
                      </a:r>
                    </a:p>
                  </a:txBody>
                  <a:tcPr marL="28231" marR="28231" marT="28231" marB="28231"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1376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MIPSzy</a:t>
            </a:r>
            <a:r>
              <a:rPr lang="en-US" dirty="0"/>
              <a:t>?</a:t>
            </a:r>
          </a:p>
        </p:txBody>
      </p:sp>
      <p:sp>
        <p:nvSpPr>
          <p:cNvPr id="3" name="Content Placeholder 2"/>
          <p:cNvSpPr>
            <a:spLocks noGrp="1"/>
          </p:cNvSpPr>
          <p:nvPr>
            <p:ph sz="quarter" idx="1"/>
          </p:nvPr>
        </p:nvSpPr>
        <p:spPr>
          <a:xfrm>
            <a:off x="612648" y="1600200"/>
            <a:ext cx="7921752" cy="3733800"/>
          </a:xfrm>
        </p:spPr>
        <p:txBody>
          <a:bodyPr>
            <a:normAutofit/>
          </a:bodyPr>
          <a:lstStyle/>
          <a:p>
            <a:r>
              <a:rPr lang="en-US" dirty="0" err="1">
                <a:solidFill>
                  <a:schemeClr val="accent4"/>
                </a:solidFill>
              </a:rPr>
              <a:t>MIPSzy</a:t>
            </a:r>
            <a:r>
              <a:rPr lang="en-US" dirty="0">
                <a:solidFill>
                  <a:schemeClr val="accent4"/>
                </a:solidFill>
              </a:rPr>
              <a:t> </a:t>
            </a:r>
            <a:r>
              <a:rPr lang="en-US" dirty="0">
                <a:solidFill>
                  <a:schemeClr val="bg2">
                    <a:lumMod val="50000"/>
                  </a:schemeClr>
                </a:solidFill>
              </a:rPr>
              <a:t>is an even simpler version of MIPS that is in </a:t>
            </a:r>
            <a:r>
              <a:rPr lang="en-US" dirty="0" err="1">
                <a:solidFill>
                  <a:schemeClr val="bg2">
                    <a:lumMod val="50000"/>
                  </a:schemeClr>
                </a:solidFill>
              </a:rPr>
              <a:t>zyBooks</a:t>
            </a:r>
            <a:endParaRPr lang="en-US" dirty="0">
              <a:solidFill>
                <a:schemeClr val="bg2">
                  <a:lumMod val="50000"/>
                </a:schemeClr>
              </a:solidFill>
            </a:endParaRPr>
          </a:p>
          <a:p>
            <a:r>
              <a:rPr lang="en-US" dirty="0" err="1">
                <a:solidFill>
                  <a:schemeClr val="accent4"/>
                </a:solidFill>
              </a:rPr>
              <a:t>MIPSzy</a:t>
            </a:r>
            <a:r>
              <a:rPr lang="en-US" dirty="0">
                <a:solidFill>
                  <a:schemeClr val="accent4"/>
                </a:solidFill>
              </a:rPr>
              <a:t> </a:t>
            </a:r>
            <a:r>
              <a:rPr lang="en-US" dirty="0">
                <a:solidFill>
                  <a:schemeClr val="bg2">
                    <a:lumMod val="50000"/>
                  </a:schemeClr>
                </a:solidFill>
              </a:rPr>
              <a:t>has 8 registers whose name begins with $</a:t>
            </a:r>
          </a:p>
          <a:p>
            <a:pPr marL="365760" lvl="1" indent="0">
              <a:buNone/>
            </a:pPr>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p>
        </p:txBody>
      </p:sp>
      <p:grpSp>
        <p:nvGrpSpPr>
          <p:cNvPr id="4" name="Group 3">
            <a:extLst>
              <a:ext uri="{FF2B5EF4-FFF2-40B4-BE49-F238E27FC236}">
                <a16:creationId xmlns:a16="http://schemas.microsoft.com/office/drawing/2014/main" id="{96C35DB3-7534-4880-8BB9-EBA3BA3991BC}"/>
              </a:ext>
            </a:extLst>
          </p:cNvPr>
          <p:cNvGrpSpPr/>
          <p:nvPr/>
        </p:nvGrpSpPr>
        <p:grpSpPr>
          <a:xfrm>
            <a:off x="2763971" y="3429001"/>
            <a:ext cx="1676400" cy="3195518"/>
            <a:chOff x="6172200" y="2209800"/>
            <a:chExt cx="2593848" cy="4037211"/>
          </a:xfrm>
        </p:grpSpPr>
        <p:sp>
          <p:nvSpPr>
            <p:cNvPr id="5" name="Rectangle 4">
              <a:extLst>
                <a:ext uri="{FF2B5EF4-FFF2-40B4-BE49-F238E27FC236}">
                  <a16:creationId xmlns:a16="http://schemas.microsoft.com/office/drawing/2014/main" id="{FF06D815-7D1E-4298-8A22-89599327B1B3}"/>
                </a:ext>
              </a:extLst>
            </p:cNvPr>
            <p:cNvSpPr/>
            <p:nvPr/>
          </p:nvSpPr>
          <p:spPr>
            <a:xfrm>
              <a:off x="6175248" y="2209800"/>
              <a:ext cx="2590800" cy="4037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6209A973-54C8-48BE-ACEC-F0E627F5D2D6}"/>
                </a:ext>
              </a:extLst>
            </p:cNvPr>
            <p:cNvCxnSpPr/>
            <p:nvPr/>
          </p:nvCxnSpPr>
          <p:spPr>
            <a:xfrm>
              <a:off x="6172200" y="2687091"/>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0538F1E-BFC9-4271-AA76-B9A2EBC8BC8B}"/>
                </a:ext>
              </a:extLst>
            </p:cNvPr>
            <p:cNvCxnSpPr/>
            <p:nvPr/>
          </p:nvCxnSpPr>
          <p:spPr>
            <a:xfrm>
              <a:off x="6172200" y="3191743"/>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1345107-4C40-4D30-8464-413D0070F753}"/>
                </a:ext>
              </a:extLst>
            </p:cNvPr>
            <p:cNvCxnSpPr/>
            <p:nvPr/>
          </p:nvCxnSpPr>
          <p:spPr>
            <a:xfrm>
              <a:off x="6172200" y="3696394"/>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4EB2D8A-A054-4F29-AA9E-F966DA4DCFA8}"/>
                </a:ext>
              </a:extLst>
            </p:cNvPr>
            <p:cNvCxnSpPr/>
            <p:nvPr/>
          </p:nvCxnSpPr>
          <p:spPr>
            <a:xfrm>
              <a:off x="6172200" y="4201046"/>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3542F03-98FB-4E9E-917E-2F5CE716C294}"/>
                </a:ext>
              </a:extLst>
            </p:cNvPr>
            <p:cNvCxnSpPr/>
            <p:nvPr/>
          </p:nvCxnSpPr>
          <p:spPr>
            <a:xfrm>
              <a:off x="6172200" y="4705697"/>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9F0BCDF-6F91-4874-BEFD-975FFFDDF729}"/>
                </a:ext>
              </a:extLst>
            </p:cNvPr>
            <p:cNvCxnSpPr/>
            <p:nvPr/>
          </p:nvCxnSpPr>
          <p:spPr>
            <a:xfrm>
              <a:off x="6172200" y="5237708"/>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6C83261-9784-4750-96BA-A1F66785C232}"/>
                </a:ext>
              </a:extLst>
            </p:cNvPr>
            <p:cNvCxnSpPr/>
            <p:nvPr/>
          </p:nvCxnSpPr>
          <p:spPr>
            <a:xfrm>
              <a:off x="6172200" y="5742359"/>
              <a:ext cx="2593848" cy="0"/>
            </a:xfrm>
            <a:prstGeom prst="line">
              <a:avLst/>
            </a:prstGeom>
          </p:spPr>
          <p:style>
            <a:lnRef idx="1">
              <a:schemeClr val="dk1"/>
            </a:lnRef>
            <a:fillRef idx="0">
              <a:schemeClr val="dk1"/>
            </a:fillRef>
            <a:effectRef idx="0">
              <a:schemeClr val="dk1"/>
            </a:effectRef>
            <a:fontRef idx="minor">
              <a:schemeClr val="tx1"/>
            </a:fontRef>
          </p:style>
        </p:cxnSp>
      </p:grpSp>
      <p:sp>
        <p:nvSpPr>
          <p:cNvPr id="22" name="TextBox 21">
            <a:extLst>
              <a:ext uri="{FF2B5EF4-FFF2-40B4-BE49-F238E27FC236}">
                <a16:creationId xmlns:a16="http://schemas.microsoft.com/office/drawing/2014/main" id="{468CC05A-7B8D-47DD-B6D9-A862522A66FD}"/>
              </a:ext>
            </a:extLst>
          </p:cNvPr>
          <p:cNvSpPr txBox="1"/>
          <p:nvPr/>
        </p:nvSpPr>
        <p:spPr>
          <a:xfrm>
            <a:off x="3124200" y="2957394"/>
            <a:ext cx="963725" cy="369332"/>
          </a:xfrm>
          <a:prstGeom prst="rect">
            <a:avLst/>
          </a:prstGeom>
          <a:noFill/>
        </p:spPr>
        <p:txBody>
          <a:bodyPr wrap="none" rtlCol="0">
            <a:spAutoFit/>
          </a:bodyPr>
          <a:lstStyle/>
          <a:p>
            <a:r>
              <a:rPr lang="en-US" dirty="0"/>
              <a:t>registers</a:t>
            </a:r>
          </a:p>
        </p:txBody>
      </p:sp>
      <p:sp>
        <p:nvSpPr>
          <p:cNvPr id="23" name="TextBox 22">
            <a:extLst>
              <a:ext uri="{FF2B5EF4-FFF2-40B4-BE49-F238E27FC236}">
                <a16:creationId xmlns:a16="http://schemas.microsoft.com/office/drawing/2014/main" id="{FEAB2747-350D-460B-90E4-380F98D66018}"/>
              </a:ext>
            </a:extLst>
          </p:cNvPr>
          <p:cNvSpPr txBox="1"/>
          <p:nvPr/>
        </p:nvSpPr>
        <p:spPr>
          <a:xfrm>
            <a:off x="2019331" y="3340914"/>
            <a:ext cx="4610069" cy="3371692"/>
          </a:xfrm>
          <a:prstGeom prst="rect">
            <a:avLst/>
          </a:prstGeom>
          <a:noFill/>
        </p:spPr>
        <p:txBody>
          <a:bodyPr wrap="square" rtlCol="0">
            <a:spAutoFit/>
          </a:bodyPr>
          <a:lstStyle/>
          <a:p>
            <a:pPr>
              <a:lnSpc>
                <a:spcPct val="150000"/>
              </a:lnSpc>
            </a:pPr>
            <a:r>
              <a:rPr lang="en-US" dirty="0"/>
              <a:t>$zero             0                read only          </a:t>
            </a:r>
          </a:p>
          <a:p>
            <a:pPr>
              <a:lnSpc>
                <a:spcPct val="150000"/>
              </a:lnSpc>
            </a:pPr>
            <a:r>
              <a:rPr lang="en-US" dirty="0"/>
              <a:t>$t0                                   read write</a:t>
            </a:r>
          </a:p>
          <a:p>
            <a:pPr>
              <a:lnSpc>
                <a:spcPct val="150000"/>
              </a:lnSpc>
            </a:pPr>
            <a:r>
              <a:rPr lang="en-US" dirty="0"/>
              <a:t>$t1                                   read write</a:t>
            </a:r>
          </a:p>
          <a:p>
            <a:pPr>
              <a:lnSpc>
                <a:spcPct val="150000"/>
              </a:lnSpc>
            </a:pPr>
            <a:r>
              <a:rPr lang="en-US" dirty="0"/>
              <a:t>$t2                                   read write</a:t>
            </a:r>
          </a:p>
          <a:p>
            <a:pPr>
              <a:lnSpc>
                <a:spcPct val="150000"/>
              </a:lnSpc>
            </a:pPr>
            <a:r>
              <a:rPr lang="en-US" dirty="0"/>
              <a:t>$t3                                   read write</a:t>
            </a:r>
          </a:p>
          <a:p>
            <a:pPr>
              <a:lnSpc>
                <a:spcPct val="150000"/>
              </a:lnSpc>
            </a:pPr>
            <a:r>
              <a:rPr lang="en-US" dirty="0"/>
              <a:t>$t4                                   read write</a:t>
            </a:r>
          </a:p>
          <a:p>
            <a:pPr>
              <a:lnSpc>
                <a:spcPct val="150000"/>
              </a:lnSpc>
            </a:pPr>
            <a:r>
              <a:rPr lang="en-US" dirty="0"/>
              <a:t>$t5                                   read write</a:t>
            </a:r>
          </a:p>
          <a:p>
            <a:pPr>
              <a:lnSpc>
                <a:spcPct val="150000"/>
              </a:lnSpc>
            </a:pPr>
            <a:r>
              <a:rPr lang="en-US" dirty="0"/>
              <a:t>$t6                                   read write</a:t>
            </a:r>
          </a:p>
        </p:txBody>
      </p:sp>
    </p:spTree>
    <p:extLst>
      <p:ext uri="{BB962C8B-B14F-4D97-AF65-F5344CB8AC3E}">
        <p14:creationId xmlns:p14="http://schemas.microsoft.com/office/powerpoint/2010/main" val="227263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MIPSzy</a:t>
            </a:r>
            <a:r>
              <a:rPr lang="en-US" dirty="0"/>
              <a:t> Instructions</a:t>
            </a:r>
          </a:p>
        </p:txBody>
      </p:sp>
      <p:sp>
        <p:nvSpPr>
          <p:cNvPr id="22" name="TextBox 21">
            <a:extLst>
              <a:ext uri="{FF2B5EF4-FFF2-40B4-BE49-F238E27FC236}">
                <a16:creationId xmlns:a16="http://schemas.microsoft.com/office/drawing/2014/main" id="{468CC05A-7B8D-47DD-B6D9-A862522A66FD}"/>
              </a:ext>
            </a:extLst>
          </p:cNvPr>
          <p:cNvSpPr txBox="1"/>
          <p:nvPr/>
        </p:nvSpPr>
        <p:spPr>
          <a:xfrm>
            <a:off x="3124200" y="2957394"/>
            <a:ext cx="963725" cy="369332"/>
          </a:xfrm>
          <a:prstGeom prst="rect">
            <a:avLst/>
          </a:prstGeom>
          <a:noFill/>
        </p:spPr>
        <p:txBody>
          <a:bodyPr wrap="none" rtlCol="0">
            <a:spAutoFit/>
          </a:bodyPr>
          <a:lstStyle/>
          <a:p>
            <a:r>
              <a:rPr lang="en-US" dirty="0"/>
              <a:t>registers</a:t>
            </a:r>
          </a:p>
        </p:txBody>
      </p:sp>
      <p:pic>
        <p:nvPicPr>
          <p:cNvPr id="18" name="Content Placeholder 17">
            <a:extLst>
              <a:ext uri="{FF2B5EF4-FFF2-40B4-BE49-F238E27FC236}">
                <a16:creationId xmlns:a16="http://schemas.microsoft.com/office/drawing/2014/main" id="{35BD59BD-C547-994C-942E-285AF1791B37}"/>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4768" y="5029200"/>
            <a:ext cx="8153400" cy="1051495"/>
          </a:xfrm>
        </p:spPr>
      </p:pic>
      <p:pic>
        <p:nvPicPr>
          <p:cNvPr id="20" name="Picture 19">
            <a:extLst>
              <a:ext uri="{FF2B5EF4-FFF2-40B4-BE49-F238E27FC236}">
                <a16:creationId xmlns:a16="http://schemas.microsoft.com/office/drawing/2014/main" id="{EF5C8113-9886-D74D-9B23-3560D40BE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1883421"/>
            <a:ext cx="8153400" cy="1466905"/>
          </a:xfrm>
          <a:prstGeom prst="rect">
            <a:avLst/>
          </a:prstGeom>
        </p:spPr>
      </p:pic>
      <p:pic>
        <p:nvPicPr>
          <p:cNvPr id="24" name="Picture 23">
            <a:extLst>
              <a:ext uri="{FF2B5EF4-FFF2-40B4-BE49-F238E27FC236}">
                <a16:creationId xmlns:a16="http://schemas.microsoft.com/office/drawing/2014/main" id="{B896FF89-B9E0-D649-8357-6EC1E7875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194" y="3480113"/>
            <a:ext cx="8120974" cy="1282444"/>
          </a:xfrm>
          <a:prstGeom prst="rect">
            <a:avLst/>
          </a:prstGeom>
        </p:spPr>
      </p:pic>
    </p:spTree>
    <p:extLst>
      <p:ext uri="{BB962C8B-B14F-4D97-AF65-F5344CB8AC3E}">
        <p14:creationId xmlns:p14="http://schemas.microsoft.com/office/powerpoint/2010/main" val="131851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MIPSzy</a:t>
            </a:r>
            <a:r>
              <a:rPr lang="en-US" dirty="0"/>
              <a:t> Instructions</a:t>
            </a:r>
          </a:p>
        </p:txBody>
      </p:sp>
      <p:sp>
        <p:nvSpPr>
          <p:cNvPr id="22" name="TextBox 21">
            <a:extLst>
              <a:ext uri="{FF2B5EF4-FFF2-40B4-BE49-F238E27FC236}">
                <a16:creationId xmlns:a16="http://schemas.microsoft.com/office/drawing/2014/main" id="{468CC05A-7B8D-47DD-B6D9-A862522A66FD}"/>
              </a:ext>
            </a:extLst>
          </p:cNvPr>
          <p:cNvSpPr txBox="1"/>
          <p:nvPr/>
        </p:nvSpPr>
        <p:spPr>
          <a:xfrm>
            <a:off x="3124200" y="2957394"/>
            <a:ext cx="963725" cy="369332"/>
          </a:xfrm>
          <a:prstGeom prst="rect">
            <a:avLst/>
          </a:prstGeom>
          <a:noFill/>
        </p:spPr>
        <p:txBody>
          <a:bodyPr wrap="none" rtlCol="0">
            <a:spAutoFit/>
          </a:bodyPr>
          <a:lstStyle/>
          <a:p>
            <a:r>
              <a:rPr lang="en-US" dirty="0"/>
              <a:t>registers</a:t>
            </a:r>
          </a:p>
        </p:txBody>
      </p:sp>
      <p:pic>
        <p:nvPicPr>
          <p:cNvPr id="6" name="Content Placeholder 5">
            <a:extLst>
              <a:ext uri="{FF2B5EF4-FFF2-40B4-BE49-F238E27FC236}">
                <a16:creationId xmlns:a16="http://schemas.microsoft.com/office/drawing/2014/main" id="{C2913417-C4CE-5341-8A65-C06A839A3803}"/>
              </a:ext>
            </a:extLst>
          </p:cNvPr>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95300" y="1651912"/>
            <a:ext cx="8153400" cy="2610964"/>
          </a:xfrm>
        </p:spPr>
      </p:pic>
    </p:spTree>
    <p:extLst>
      <p:ext uri="{BB962C8B-B14F-4D97-AF65-F5344CB8AC3E}">
        <p14:creationId xmlns:p14="http://schemas.microsoft.com/office/powerpoint/2010/main" val="371064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Simulate running an assembly language program on the ABC Machine</a:t>
            </a:r>
          </a:p>
        </p:txBody>
      </p:sp>
      <p:sp>
        <p:nvSpPr>
          <p:cNvPr id="3" name="Title 2"/>
          <p:cNvSpPr>
            <a:spLocks noGrp="1"/>
          </p:cNvSpPr>
          <p:nvPr>
            <p:ph type="title"/>
          </p:nvPr>
        </p:nvSpPr>
        <p:spPr/>
        <p:txBody>
          <a:bodyPr/>
          <a:lstStyle/>
          <a:p>
            <a:r>
              <a:rPr lang="en-US" dirty="0"/>
              <a:t>The ABC Machine</a:t>
            </a:r>
          </a:p>
        </p:txBody>
      </p:sp>
    </p:spTree>
    <p:extLst>
      <p:ext uri="{BB962C8B-B14F-4D97-AF65-F5344CB8AC3E}">
        <p14:creationId xmlns:p14="http://schemas.microsoft.com/office/powerpoint/2010/main" val="74242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details</a:t>
            </a:r>
          </a:p>
        </p:txBody>
      </p:sp>
      <p:sp>
        <p:nvSpPr>
          <p:cNvPr id="3" name="Content Placeholder 2"/>
          <p:cNvSpPr>
            <a:spLocks noGrp="1"/>
          </p:cNvSpPr>
          <p:nvPr>
            <p:ph sz="quarter" idx="1"/>
          </p:nvPr>
        </p:nvSpPr>
        <p:spPr/>
        <p:txBody>
          <a:bodyPr/>
          <a:lstStyle/>
          <a:p>
            <a:r>
              <a:rPr lang="en-US" dirty="0"/>
              <a:t>Word size: 16 bits  </a:t>
            </a:r>
          </a:p>
          <a:p>
            <a:r>
              <a:rPr lang="en-US" dirty="0"/>
              <a:t>Main memory: 4-bit address (holds 16 words)</a:t>
            </a:r>
          </a:p>
          <a:p>
            <a:r>
              <a:rPr lang="en-US" dirty="0"/>
              <a:t>Registers: 8 registers </a:t>
            </a:r>
          </a:p>
          <a:p>
            <a:r>
              <a:rPr lang="en-US" dirty="0"/>
              <a:t>Program counter: 4 bits</a:t>
            </a:r>
          </a:p>
          <a:p>
            <a:r>
              <a:rPr lang="en-US" dirty="0"/>
              <a:t>Opcodes: 8</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348" y="4007615"/>
            <a:ext cx="4286250" cy="2838450"/>
          </a:xfrm>
          <a:prstGeom prst="rect">
            <a:avLst/>
          </a:prstGeom>
        </p:spPr>
      </p:pic>
    </p:spTree>
    <p:extLst>
      <p:ext uri="{BB962C8B-B14F-4D97-AF65-F5344CB8AC3E}">
        <p14:creationId xmlns:p14="http://schemas.microsoft.com/office/powerpoint/2010/main" val="206980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a:t>
            </a:r>
          </a:p>
        </p:txBody>
      </p:sp>
      <p:graphicFrame>
        <p:nvGraphicFramePr>
          <p:cNvPr id="3" name="Table 2"/>
          <p:cNvGraphicFramePr>
            <a:graphicFrameLocks noGrp="1"/>
          </p:cNvGraphicFramePr>
          <p:nvPr>
            <p:extLst>
              <p:ext uri="{D42A27DB-BD31-4B8C-83A1-F6EECF244321}">
                <p14:modId xmlns:p14="http://schemas.microsoft.com/office/powerpoint/2010/main" val="3663230917"/>
              </p:ext>
            </p:extLst>
          </p:nvPr>
        </p:nvGraphicFramePr>
        <p:xfrm>
          <a:off x="609600" y="2286000"/>
          <a:ext cx="8077203" cy="2961640"/>
        </p:xfrm>
        <a:graphic>
          <a:graphicData uri="http://schemas.openxmlformats.org/drawingml/2006/table">
            <a:tbl>
              <a:tblPr firstRow="1" bandRow="1">
                <a:tableStyleId>{5C22544A-7EE6-4342-B048-85BDC9FD1C3A}</a:tableStyleId>
              </a:tblPr>
              <a:tblGrid>
                <a:gridCol w="1275347">
                  <a:extLst>
                    <a:ext uri="{9D8B030D-6E8A-4147-A177-3AD203B41FA5}">
                      <a16:colId xmlns:a16="http://schemas.microsoft.com/office/drawing/2014/main" val="20000"/>
                    </a:ext>
                  </a:extLst>
                </a:gridCol>
                <a:gridCol w="425116">
                  <a:extLst>
                    <a:ext uri="{9D8B030D-6E8A-4147-A177-3AD203B41FA5}">
                      <a16:colId xmlns:a16="http://schemas.microsoft.com/office/drawing/2014/main" val="20001"/>
                    </a:ext>
                  </a:extLst>
                </a:gridCol>
                <a:gridCol w="425116">
                  <a:extLst>
                    <a:ext uri="{9D8B030D-6E8A-4147-A177-3AD203B41FA5}">
                      <a16:colId xmlns:a16="http://schemas.microsoft.com/office/drawing/2014/main" val="20002"/>
                    </a:ext>
                  </a:extLst>
                </a:gridCol>
                <a:gridCol w="425116">
                  <a:extLst>
                    <a:ext uri="{9D8B030D-6E8A-4147-A177-3AD203B41FA5}">
                      <a16:colId xmlns:a16="http://schemas.microsoft.com/office/drawing/2014/main" val="20003"/>
                    </a:ext>
                  </a:extLst>
                </a:gridCol>
                <a:gridCol w="425116">
                  <a:extLst>
                    <a:ext uri="{9D8B030D-6E8A-4147-A177-3AD203B41FA5}">
                      <a16:colId xmlns:a16="http://schemas.microsoft.com/office/drawing/2014/main" val="20004"/>
                    </a:ext>
                  </a:extLst>
                </a:gridCol>
                <a:gridCol w="425116">
                  <a:extLst>
                    <a:ext uri="{9D8B030D-6E8A-4147-A177-3AD203B41FA5}">
                      <a16:colId xmlns:a16="http://schemas.microsoft.com/office/drawing/2014/main" val="20005"/>
                    </a:ext>
                  </a:extLst>
                </a:gridCol>
                <a:gridCol w="425116">
                  <a:extLst>
                    <a:ext uri="{9D8B030D-6E8A-4147-A177-3AD203B41FA5}">
                      <a16:colId xmlns:a16="http://schemas.microsoft.com/office/drawing/2014/main" val="20006"/>
                    </a:ext>
                  </a:extLst>
                </a:gridCol>
                <a:gridCol w="425116">
                  <a:extLst>
                    <a:ext uri="{9D8B030D-6E8A-4147-A177-3AD203B41FA5}">
                      <a16:colId xmlns:a16="http://schemas.microsoft.com/office/drawing/2014/main" val="20007"/>
                    </a:ext>
                  </a:extLst>
                </a:gridCol>
                <a:gridCol w="425116">
                  <a:extLst>
                    <a:ext uri="{9D8B030D-6E8A-4147-A177-3AD203B41FA5}">
                      <a16:colId xmlns:a16="http://schemas.microsoft.com/office/drawing/2014/main" val="20008"/>
                    </a:ext>
                  </a:extLst>
                </a:gridCol>
                <a:gridCol w="425116">
                  <a:extLst>
                    <a:ext uri="{9D8B030D-6E8A-4147-A177-3AD203B41FA5}">
                      <a16:colId xmlns:a16="http://schemas.microsoft.com/office/drawing/2014/main" val="20009"/>
                    </a:ext>
                  </a:extLst>
                </a:gridCol>
                <a:gridCol w="425116">
                  <a:extLst>
                    <a:ext uri="{9D8B030D-6E8A-4147-A177-3AD203B41FA5}">
                      <a16:colId xmlns:a16="http://schemas.microsoft.com/office/drawing/2014/main" val="20010"/>
                    </a:ext>
                  </a:extLst>
                </a:gridCol>
                <a:gridCol w="425116">
                  <a:extLst>
                    <a:ext uri="{9D8B030D-6E8A-4147-A177-3AD203B41FA5}">
                      <a16:colId xmlns:a16="http://schemas.microsoft.com/office/drawing/2014/main" val="20011"/>
                    </a:ext>
                  </a:extLst>
                </a:gridCol>
                <a:gridCol w="425116">
                  <a:extLst>
                    <a:ext uri="{9D8B030D-6E8A-4147-A177-3AD203B41FA5}">
                      <a16:colId xmlns:a16="http://schemas.microsoft.com/office/drawing/2014/main" val="20012"/>
                    </a:ext>
                  </a:extLst>
                </a:gridCol>
                <a:gridCol w="425116">
                  <a:extLst>
                    <a:ext uri="{9D8B030D-6E8A-4147-A177-3AD203B41FA5}">
                      <a16:colId xmlns:a16="http://schemas.microsoft.com/office/drawing/2014/main" val="20013"/>
                    </a:ext>
                  </a:extLst>
                </a:gridCol>
                <a:gridCol w="425116">
                  <a:extLst>
                    <a:ext uri="{9D8B030D-6E8A-4147-A177-3AD203B41FA5}">
                      <a16:colId xmlns:a16="http://schemas.microsoft.com/office/drawing/2014/main" val="20014"/>
                    </a:ext>
                  </a:extLst>
                </a:gridCol>
                <a:gridCol w="425116">
                  <a:extLst>
                    <a:ext uri="{9D8B030D-6E8A-4147-A177-3AD203B41FA5}">
                      <a16:colId xmlns:a16="http://schemas.microsoft.com/office/drawing/2014/main" val="20015"/>
                    </a:ext>
                  </a:extLst>
                </a:gridCol>
                <a:gridCol w="425116">
                  <a:extLst>
                    <a:ext uri="{9D8B030D-6E8A-4147-A177-3AD203B41FA5}">
                      <a16:colId xmlns:a16="http://schemas.microsoft.com/office/drawing/2014/main" val="20016"/>
                    </a:ext>
                  </a:extLst>
                </a:gridCol>
              </a:tblGrid>
              <a:tr h="370840">
                <a:tc rowSpan="2">
                  <a:txBody>
                    <a:bodyPr/>
                    <a:lstStyle/>
                    <a:p>
                      <a:pPr algn="ctr"/>
                      <a:endParaRPr lang="en-US" sz="2000" b="1"/>
                    </a:p>
                  </a:txBody>
                  <a:tcPr>
                    <a:lnL w="12700" cap="flat" cmpd="sng" algn="ctr">
                      <a:no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55D7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0"/>
                        <a:t>F</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E</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D</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C</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B</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A</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9</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8</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7</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6</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5</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4</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3</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2</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tc>
                  <a:txBody>
                    <a:bodyPr/>
                    <a:lstStyle/>
                    <a:p>
                      <a:pPr algn="ctr"/>
                      <a:r>
                        <a:rPr lang="en-US" sz="2000" b="0"/>
                        <a:t>0</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370840">
                <a:tc v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55D7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0</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0</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0</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0</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0</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tc>
                  <a:txBody>
                    <a:bodyPr/>
                    <a:lstStyle/>
                    <a:p>
                      <a:pPr algn="ctr"/>
                      <a:r>
                        <a:rPr lang="en-US" b="1"/>
                        <a:t>1</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r>
                        <a:rPr lang="en-US" b="1" dirty="0"/>
                        <a:t>format</a:t>
                      </a:r>
                      <a:r>
                        <a:rPr lang="en-US" b="1" baseline="0" dirty="0"/>
                        <a:t> 1</a:t>
                      </a:r>
                    </a:p>
                    <a:p>
                      <a:r>
                        <a:rPr lang="en-US" b="1" baseline="0" dirty="0" err="1"/>
                        <a:t>Add,Sub</a:t>
                      </a:r>
                      <a:r>
                        <a:rPr lang="en-US" b="1" baseline="0" dirty="0"/>
                        <a:t>,</a:t>
                      </a:r>
                    </a:p>
                    <a:p>
                      <a:r>
                        <a:rPr lang="en-US" b="1" baseline="0" dirty="0" err="1"/>
                        <a:t>Mult,Divide</a:t>
                      </a:r>
                      <a:endParaRPr lang="en-US" b="1" dirty="0"/>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A2E492"/>
                    </a:solidFill>
                  </a:tcPr>
                </a:tc>
                <a:tc gridSpan="3">
                  <a:txBody>
                    <a:bodyPr/>
                    <a:lstStyle/>
                    <a:p>
                      <a:pPr algn="ctr"/>
                      <a:r>
                        <a:rPr lang="en-US" b="1"/>
                        <a:t>opcode</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3">
                  <a:txBody>
                    <a:bodyPr/>
                    <a:lstStyle/>
                    <a:p>
                      <a:pPr algn="ctr"/>
                      <a:r>
                        <a:rPr lang="en-US" b="1" dirty="0"/>
                        <a:t>source 1</a:t>
                      </a:r>
                    </a:p>
                    <a:p>
                      <a:pPr algn="ctr"/>
                      <a:r>
                        <a:rPr lang="en-US" b="1" dirty="0"/>
                        <a:t>register</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3">
                  <a:txBody>
                    <a:bodyPr/>
                    <a:lstStyle/>
                    <a:p>
                      <a:pPr algn="ctr"/>
                      <a:r>
                        <a:rPr lang="en-US" b="1" dirty="0"/>
                        <a:t>source 2</a:t>
                      </a:r>
                    </a:p>
                    <a:p>
                      <a:pPr algn="ctr"/>
                      <a:r>
                        <a:rPr lang="en-US" b="1" dirty="0"/>
                        <a:t>register</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3">
                  <a:txBody>
                    <a:bodyPr/>
                    <a:lstStyle/>
                    <a:p>
                      <a:pPr algn="ctr"/>
                      <a:r>
                        <a:rPr lang="en-US" b="1" dirty="0"/>
                        <a:t>destination</a:t>
                      </a:r>
                    </a:p>
                    <a:p>
                      <a:pPr algn="ctr"/>
                      <a:r>
                        <a:rPr lang="en-US" b="1" dirty="0"/>
                        <a:t>register</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4">
                  <a:txBody>
                    <a:bodyPr/>
                    <a:lstStyle/>
                    <a:p>
                      <a:pPr algn="ctr"/>
                      <a:endParaRPr lang="en-US" b="1"/>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pattFill prst="openDmnd">
                      <a:fgClr>
                        <a:schemeClr val="tx1"/>
                      </a:fgClr>
                      <a:bgClr>
                        <a:prstClr val="white"/>
                      </a:bgClr>
                    </a:patt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70840">
                <a:tc>
                  <a:txBody>
                    <a:bodyPr/>
                    <a:lstStyle/>
                    <a:p>
                      <a:r>
                        <a:rPr lang="en-US" b="1" dirty="0"/>
                        <a:t>format 2</a:t>
                      </a:r>
                    </a:p>
                    <a:p>
                      <a:r>
                        <a:rPr lang="en-US" b="1" dirty="0"/>
                        <a:t>Load/Store</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A2E492"/>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opcode</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3">
                  <a:txBody>
                    <a:bodyPr/>
                    <a:lstStyle/>
                    <a:p>
                      <a:pPr algn="ctr"/>
                      <a:r>
                        <a:rPr lang="en-US" b="1" dirty="0"/>
                        <a:t>source</a:t>
                      </a:r>
                    </a:p>
                    <a:p>
                      <a:pPr algn="ctr"/>
                      <a:r>
                        <a:rPr lang="en-US" b="1" dirty="0"/>
                        <a:t>register</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6">
                  <a:txBody>
                    <a:bodyPr/>
                    <a:lstStyle/>
                    <a:p>
                      <a:pPr algn="ctr"/>
                      <a:endParaRPr lang="en-US" b="1"/>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pattFill prst="openDmnd">
                      <a:fgClr>
                        <a:schemeClr val="tx1"/>
                      </a:fgClr>
                      <a:bgClr>
                        <a:prstClr val="white"/>
                      </a:bgClr>
                    </a:patt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4">
                  <a:txBody>
                    <a:bodyPr/>
                    <a:lstStyle/>
                    <a:p>
                      <a:pPr algn="ctr"/>
                      <a:r>
                        <a:rPr lang="en-US" b="1" dirty="0"/>
                        <a:t>memory</a:t>
                      </a:r>
                    </a:p>
                    <a:p>
                      <a:pPr algn="ctr"/>
                      <a:r>
                        <a:rPr lang="en-US" b="1" dirty="0"/>
                        <a:t>address</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70840">
                <a:tc>
                  <a:txBody>
                    <a:bodyPr/>
                    <a:lstStyle/>
                    <a:p>
                      <a:r>
                        <a:rPr lang="en-US" b="1" dirty="0"/>
                        <a:t>format 3</a:t>
                      </a:r>
                    </a:p>
                    <a:p>
                      <a:r>
                        <a:rPr lang="en-US" b="1" dirty="0"/>
                        <a:t>Jump</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rgbClr val="A2E492"/>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opcode</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9">
                  <a:txBody>
                    <a:bodyPr/>
                    <a:lstStyle/>
                    <a:p>
                      <a:pPr algn="ctr"/>
                      <a:endParaRPr lang="en-US" b="1"/>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pattFill prst="openDmnd">
                      <a:fgClr>
                        <a:schemeClr val="tx1"/>
                      </a:fgClr>
                      <a:bgClr>
                        <a:prstClr val="white"/>
                      </a:bgClr>
                    </a:patt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gridSpan="4">
                  <a:txBody>
                    <a:bodyPr/>
                    <a:lstStyle/>
                    <a:p>
                      <a:pPr algn="ctr"/>
                      <a:r>
                        <a:rPr lang="en-US" b="1" dirty="0"/>
                        <a:t>pc</a:t>
                      </a:r>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rgbClr val="355D7E"/>
                      </a:solidFill>
                      <a:prstDash val="solid"/>
                      <a:round/>
                      <a:headEnd type="none" w="med" len="med"/>
                      <a:tailEnd type="none" w="med" len="med"/>
                    </a:lnL>
                    <a:lnR w="12700" cap="flat" cmpd="sng" algn="ctr">
                      <a:solidFill>
                        <a:srgbClr val="355D7E"/>
                      </a:solidFill>
                      <a:prstDash val="solid"/>
                      <a:round/>
                      <a:headEnd type="none" w="med" len="med"/>
                      <a:tailEnd type="none" w="med" len="med"/>
                    </a:lnR>
                    <a:lnT w="12700" cap="flat" cmpd="sng" algn="ctr">
                      <a:solidFill>
                        <a:srgbClr val="355D7E"/>
                      </a:solidFill>
                      <a:prstDash val="solid"/>
                      <a:round/>
                      <a:headEnd type="none" w="med" len="med"/>
                      <a:tailEnd type="none" w="med" len="med"/>
                    </a:lnT>
                    <a:lnB w="12700" cap="flat" cmpd="sng" algn="ctr">
                      <a:solidFill>
                        <a:srgbClr val="355D7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9549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53400" cy="990600"/>
          </a:xfrm>
        </p:spPr>
        <p:txBody>
          <a:bodyPr/>
          <a:lstStyle/>
          <a:p>
            <a:r>
              <a:rPr lang="en-US" dirty="0"/>
              <a:t>Instruction set</a:t>
            </a:r>
          </a:p>
        </p:txBody>
      </p:sp>
      <p:pic>
        <p:nvPicPr>
          <p:cNvPr id="5" name="Picture 4">
            <a:extLst>
              <a:ext uri="{FF2B5EF4-FFF2-40B4-BE49-F238E27FC236}">
                <a16:creationId xmlns:a16="http://schemas.microsoft.com/office/drawing/2014/main" id="{A447E69C-0595-F54B-8EDF-C85CB77BC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9245" y="685800"/>
            <a:ext cx="5385509" cy="5958011"/>
          </a:xfrm>
          <a:prstGeom prst="rect">
            <a:avLst/>
          </a:prstGeom>
        </p:spPr>
      </p:pic>
    </p:spTree>
    <p:extLst>
      <p:ext uri="{BB962C8B-B14F-4D97-AF65-F5344CB8AC3E}">
        <p14:creationId xmlns:p14="http://schemas.microsoft.com/office/powerpoint/2010/main" val="247250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Speaking your computer’s language</a:t>
            </a:r>
          </a:p>
        </p:txBody>
      </p:sp>
      <p:sp>
        <p:nvSpPr>
          <p:cNvPr id="3" name="Title 2"/>
          <p:cNvSpPr>
            <a:spLocks noGrp="1"/>
          </p:cNvSpPr>
          <p:nvPr>
            <p:ph type="title"/>
          </p:nvPr>
        </p:nvSpPr>
        <p:spPr/>
        <p:txBody>
          <a:bodyPr>
            <a:normAutofit fontScale="90000"/>
          </a:bodyPr>
          <a:lstStyle/>
          <a:p>
            <a:r>
              <a:rPr lang="en-US" dirty="0"/>
              <a:t>Assembly and machine instructions</a:t>
            </a:r>
          </a:p>
        </p:txBody>
      </p:sp>
    </p:spTree>
    <p:extLst>
      <p:ext uri="{BB962C8B-B14F-4D97-AF65-F5344CB8AC3E}">
        <p14:creationId xmlns:p14="http://schemas.microsoft.com/office/powerpoint/2010/main" val="129482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Assembly Language?</a:t>
            </a:r>
          </a:p>
        </p:txBody>
      </p:sp>
      <p:sp>
        <p:nvSpPr>
          <p:cNvPr id="3" name="Content Placeholder 2"/>
          <p:cNvSpPr>
            <a:spLocks noGrp="1"/>
          </p:cNvSpPr>
          <p:nvPr>
            <p:ph sz="quarter" idx="1"/>
          </p:nvPr>
        </p:nvSpPr>
        <p:spPr>
          <a:xfrm>
            <a:off x="612648" y="1600200"/>
            <a:ext cx="8153400" cy="4724400"/>
          </a:xfrm>
        </p:spPr>
        <p:txBody>
          <a:bodyPr>
            <a:normAutofit lnSpcReduction="10000"/>
          </a:bodyPr>
          <a:lstStyle/>
          <a:p>
            <a:r>
              <a:rPr lang="en-US" dirty="0"/>
              <a:t>Before compilers were available, many programmers coded in assembly language</a:t>
            </a:r>
          </a:p>
          <a:p>
            <a:pPr lvl="1"/>
            <a:r>
              <a:rPr lang="en-US" dirty="0"/>
              <a:t>assembly is the closest a programmer can get to coding at the machine level without resorting to coding with 1's and 0's</a:t>
            </a:r>
          </a:p>
          <a:p>
            <a:pPr lvl="1"/>
            <a:r>
              <a:rPr lang="en-US" dirty="0"/>
              <a:t>boot sequences for computers are still written in assembly code today</a:t>
            </a:r>
          </a:p>
          <a:p>
            <a:pPr lvl="1"/>
            <a:r>
              <a:rPr lang="en-US" dirty="0"/>
              <a:t>operating systems often contain hand-written assembly for thread or process context-switching</a:t>
            </a:r>
          </a:p>
          <a:p>
            <a:pPr lvl="1"/>
            <a:r>
              <a:rPr lang="en-US" dirty="0"/>
              <a:t>a working knowledge of assembly is essential for software developers to reverse engineer malware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2773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Assembly Language</a:t>
            </a:r>
          </a:p>
        </p:txBody>
      </p:sp>
      <p:sp>
        <p:nvSpPr>
          <p:cNvPr id="3" name="Content Placeholder 2"/>
          <p:cNvSpPr>
            <a:spLocks noGrp="1"/>
          </p:cNvSpPr>
          <p:nvPr>
            <p:ph sz="quarter" idx="1"/>
          </p:nvPr>
        </p:nvSpPr>
        <p:spPr>
          <a:xfrm>
            <a:off x="612648" y="1600200"/>
            <a:ext cx="8153400" cy="4724400"/>
          </a:xfrm>
        </p:spPr>
        <p:txBody>
          <a:bodyPr>
            <a:normAutofit/>
          </a:bodyPr>
          <a:lstStyle/>
          <a:p>
            <a:r>
              <a:rPr lang="en-US" dirty="0"/>
              <a:t>Common Features</a:t>
            </a:r>
          </a:p>
          <a:p>
            <a:pPr lvl="1"/>
            <a:r>
              <a:rPr lang="en-US" dirty="0"/>
              <a:t>The Instruction Set Architecture defines the assembly language </a:t>
            </a:r>
          </a:p>
          <a:p>
            <a:pPr lvl="1"/>
            <a:r>
              <a:rPr lang="en-US" dirty="0"/>
              <a:t>CPU Registers hold data – some are read/write others are read-only</a:t>
            </a:r>
          </a:p>
          <a:p>
            <a:pPr lvl="1"/>
            <a:r>
              <a:rPr lang="en-US" dirty="0"/>
              <a:t>Instructions specify what the CPU can do – have operation codes (opcodes)</a:t>
            </a:r>
          </a:p>
          <a:p>
            <a:pPr marL="365760" lvl="1"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1854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 Sets (computer's language)</a:t>
            </a:r>
          </a:p>
        </p:txBody>
      </p:sp>
      <p:sp>
        <p:nvSpPr>
          <p:cNvPr id="3" name="Content Placeholder 2"/>
          <p:cNvSpPr>
            <a:spLocks noGrp="1"/>
          </p:cNvSpPr>
          <p:nvPr>
            <p:ph sz="quarter" idx="1"/>
          </p:nvPr>
        </p:nvSpPr>
        <p:spPr>
          <a:xfrm>
            <a:off x="612648" y="1600200"/>
            <a:ext cx="8153400" cy="5029200"/>
          </a:xfrm>
        </p:spPr>
        <p:txBody>
          <a:bodyPr>
            <a:normAutofit/>
          </a:bodyPr>
          <a:lstStyle/>
          <a:p>
            <a:r>
              <a:rPr lang="en-US" dirty="0">
                <a:solidFill>
                  <a:schemeClr val="accent4"/>
                </a:solidFill>
              </a:rPr>
              <a:t>Instruction set: </a:t>
            </a:r>
            <a:r>
              <a:rPr lang="en-US" dirty="0"/>
              <a:t>the set of commands that a CPU will respond to</a:t>
            </a:r>
          </a:p>
          <a:p>
            <a:r>
              <a:rPr lang="en-US" dirty="0"/>
              <a:t>Types of commands (in assembly)</a:t>
            </a:r>
          </a:p>
          <a:p>
            <a:pPr lvl="1"/>
            <a:r>
              <a:rPr lang="en-US" dirty="0">
                <a:solidFill>
                  <a:schemeClr val="accent2"/>
                </a:solidFill>
              </a:rPr>
              <a:t>Arithmetic: </a:t>
            </a:r>
            <a:r>
              <a:rPr lang="en-US" dirty="0"/>
              <a:t>add, sub, </a:t>
            </a:r>
            <a:r>
              <a:rPr lang="en-US" dirty="0" err="1"/>
              <a:t>mult</a:t>
            </a:r>
            <a:r>
              <a:rPr lang="en-US" dirty="0"/>
              <a:t>, div, …</a:t>
            </a:r>
          </a:p>
          <a:p>
            <a:pPr lvl="1"/>
            <a:r>
              <a:rPr lang="en-US" dirty="0">
                <a:solidFill>
                  <a:schemeClr val="accent2"/>
                </a:solidFill>
              </a:rPr>
              <a:t>Logical: </a:t>
            </a:r>
            <a:r>
              <a:rPr lang="en-US" dirty="0"/>
              <a:t>and, or, </a:t>
            </a:r>
            <a:r>
              <a:rPr lang="en-US" dirty="0" err="1"/>
              <a:t>xor</a:t>
            </a:r>
            <a:r>
              <a:rPr lang="en-US" dirty="0"/>
              <a:t>, not, …</a:t>
            </a:r>
          </a:p>
          <a:p>
            <a:pPr lvl="1"/>
            <a:r>
              <a:rPr lang="en-US" dirty="0">
                <a:solidFill>
                  <a:schemeClr val="accent2"/>
                </a:solidFill>
              </a:rPr>
              <a:t>Control flow (decisions, loops): </a:t>
            </a:r>
            <a:r>
              <a:rPr lang="en-US" dirty="0"/>
              <a:t>branch, jump</a:t>
            </a:r>
          </a:p>
          <a:p>
            <a:pPr lvl="1"/>
            <a:r>
              <a:rPr lang="en-US" dirty="0">
                <a:solidFill>
                  <a:schemeClr val="accent2"/>
                </a:solidFill>
              </a:rPr>
              <a:t>Assignment: </a:t>
            </a:r>
            <a:r>
              <a:rPr lang="en-US" dirty="0"/>
              <a:t>load, store</a:t>
            </a:r>
          </a:p>
          <a:p>
            <a:r>
              <a:rPr lang="en-US" dirty="0"/>
              <a:t>Instruction sets by name</a:t>
            </a:r>
          </a:p>
          <a:p>
            <a:pPr lvl="1"/>
            <a:r>
              <a:rPr lang="en-US" dirty="0"/>
              <a:t>MIPS</a:t>
            </a:r>
          </a:p>
          <a:p>
            <a:pPr lvl="1"/>
            <a:r>
              <a:rPr lang="en-US" dirty="0"/>
              <a:t>Intel x86-x64, …</a:t>
            </a:r>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4437043"/>
            <a:ext cx="3657600" cy="2438400"/>
          </a:xfrm>
          <a:prstGeom prst="rect">
            <a:avLst/>
          </a:prstGeom>
        </p:spPr>
      </p:pic>
    </p:spTree>
    <p:extLst>
      <p:ext uri="{BB962C8B-B14F-4D97-AF65-F5344CB8AC3E}">
        <p14:creationId xmlns:p14="http://schemas.microsoft.com/office/powerpoint/2010/main" val="114833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a:t>
            </a:r>
          </a:p>
        </p:txBody>
      </p:sp>
      <p:sp>
        <p:nvSpPr>
          <p:cNvPr id="3" name="Content Placeholder 2"/>
          <p:cNvSpPr>
            <a:spLocks noGrp="1"/>
          </p:cNvSpPr>
          <p:nvPr>
            <p:ph sz="quarter" idx="1"/>
          </p:nvPr>
        </p:nvSpPr>
        <p:spPr>
          <a:xfrm>
            <a:off x="612648" y="1600200"/>
            <a:ext cx="8153400" cy="1997726"/>
          </a:xfrm>
        </p:spPr>
        <p:txBody>
          <a:bodyPr/>
          <a:lstStyle/>
          <a:p>
            <a:r>
              <a:rPr lang="en-US" dirty="0"/>
              <a:t>Each machine architecture has a </a:t>
            </a:r>
            <a:r>
              <a:rPr lang="en-US" u="sng" dirty="0"/>
              <a:t>small</a:t>
            </a:r>
            <a:r>
              <a:rPr lang="en-US" dirty="0"/>
              <a:t> finite number of registers</a:t>
            </a:r>
          </a:p>
          <a:p>
            <a:pPr lvl="1"/>
            <a:r>
              <a:rPr lang="en-US" dirty="0"/>
              <a:t>Fast memory locations</a:t>
            </a:r>
          </a:p>
          <a:p>
            <a:pPr lvl="1"/>
            <a:r>
              <a:rPr lang="en-US" dirty="0"/>
              <a:t>Hold data before and after they are used by the CPU</a:t>
            </a:r>
          </a:p>
        </p:txBody>
      </p:sp>
      <p:grpSp>
        <p:nvGrpSpPr>
          <p:cNvPr id="4" name="Group 3"/>
          <p:cNvGrpSpPr/>
          <p:nvPr/>
        </p:nvGrpSpPr>
        <p:grpSpPr>
          <a:xfrm>
            <a:off x="2895600" y="4114800"/>
            <a:ext cx="1676400" cy="2438400"/>
            <a:chOff x="6172200" y="2209800"/>
            <a:chExt cx="2593848" cy="4037211"/>
          </a:xfrm>
        </p:grpSpPr>
        <p:sp>
          <p:nvSpPr>
            <p:cNvPr id="5" name="Rectangle 4"/>
            <p:cNvSpPr/>
            <p:nvPr/>
          </p:nvSpPr>
          <p:spPr>
            <a:xfrm>
              <a:off x="6175248" y="2209800"/>
              <a:ext cx="2590800" cy="4037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p:txBody>
        </p:sp>
        <p:cxnSp>
          <p:nvCxnSpPr>
            <p:cNvPr id="6" name="Straight Connector 5"/>
            <p:cNvCxnSpPr/>
            <p:nvPr/>
          </p:nvCxnSpPr>
          <p:spPr>
            <a:xfrm>
              <a:off x="6172200" y="2687091"/>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172200" y="3191743"/>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172200" y="3696394"/>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172200" y="4201046"/>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172200" y="4705697"/>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172200" y="5237708"/>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172200" y="5742359"/>
              <a:ext cx="2593848" cy="0"/>
            </a:xfrm>
            <a:prstGeom prst="line">
              <a:avLst/>
            </a:prstGeom>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4572000" y="4145097"/>
            <a:ext cx="3581400" cy="2225406"/>
            <a:chOff x="4572000" y="3870594"/>
            <a:chExt cx="3581400" cy="2225406"/>
          </a:xfrm>
        </p:grpSpPr>
        <p:sp>
          <p:nvSpPr>
            <p:cNvPr id="17" name="Rectangle 16"/>
            <p:cNvSpPr/>
            <p:nvPr/>
          </p:nvSpPr>
          <p:spPr>
            <a:xfrm>
              <a:off x="6781800" y="4090012"/>
              <a:ext cx="1371600" cy="12357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ALU</a:t>
              </a:r>
            </a:p>
          </p:txBody>
        </p:sp>
        <p:cxnSp>
          <p:nvCxnSpPr>
            <p:cNvPr id="19" name="Straight Arrow Connector 18"/>
            <p:cNvCxnSpPr/>
            <p:nvPr/>
          </p:nvCxnSpPr>
          <p:spPr>
            <a:xfrm>
              <a:off x="4572000" y="4267200"/>
              <a:ext cx="2209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4572000" y="4876800"/>
              <a:ext cx="2209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4572000" y="6096000"/>
              <a:ext cx="2895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Connector 24"/>
            <p:cNvCxnSpPr>
              <a:endCxn id="17" idx="2"/>
            </p:cNvCxnSpPr>
            <p:nvPr/>
          </p:nvCxnSpPr>
          <p:spPr>
            <a:xfrm flipV="1">
              <a:off x="7467600" y="5325737"/>
              <a:ext cx="0" cy="770263"/>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5126171" y="3870594"/>
              <a:ext cx="1162049" cy="369332"/>
            </a:xfrm>
            <a:prstGeom prst="rect">
              <a:avLst/>
            </a:prstGeom>
            <a:noFill/>
          </p:spPr>
          <p:txBody>
            <a:bodyPr wrap="none" rtlCol="0">
              <a:spAutoFit/>
            </a:bodyPr>
            <a:lstStyle/>
            <a:p>
              <a:r>
                <a:rPr lang="en-US"/>
                <a:t>operand 1</a:t>
              </a:r>
            </a:p>
          </p:txBody>
        </p:sp>
        <p:sp>
          <p:nvSpPr>
            <p:cNvPr id="29" name="TextBox 28"/>
            <p:cNvSpPr txBox="1"/>
            <p:nvPr/>
          </p:nvSpPr>
          <p:spPr>
            <a:xfrm>
              <a:off x="5126170" y="4463668"/>
              <a:ext cx="1162049" cy="369332"/>
            </a:xfrm>
            <a:prstGeom prst="rect">
              <a:avLst/>
            </a:prstGeom>
            <a:noFill/>
          </p:spPr>
          <p:txBody>
            <a:bodyPr wrap="none" rtlCol="0">
              <a:spAutoFit/>
            </a:bodyPr>
            <a:lstStyle/>
            <a:p>
              <a:r>
                <a:rPr lang="en-US" dirty="0"/>
                <a:t>operand 2</a:t>
              </a:r>
            </a:p>
          </p:txBody>
        </p:sp>
        <p:sp>
          <p:nvSpPr>
            <p:cNvPr id="30" name="TextBox 29"/>
            <p:cNvSpPr txBox="1"/>
            <p:nvPr/>
          </p:nvSpPr>
          <p:spPr>
            <a:xfrm>
              <a:off x="5126170" y="5689161"/>
              <a:ext cx="668773" cy="369332"/>
            </a:xfrm>
            <a:prstGeom prst="rect">
              <a:avLst/>
            </a:prstGeom>
            <a:noFill/>
          </p:spPr>
          <p:txBody>
            <a:bodyPr wrap="none" rtlCol="0">
              <a:spAutoFit/>
            </a:bodyPr>
            <a:lstStyle/>
            <a:p>
              <a:r>
                <a:rPr lang="en-US"/>
                <a:t>result</a:t>
              </a:r>
              <a:endParaRPr lang="en-US" dirty="0"/>
            </a:p>
          </p:txBody>
        </p:sp>
      </p:grpSp>
      <p:grpSp>
        <p:nvGrpSpPr>
          <p:cNvPr id="36" name="Group 35"/>
          <p:cNvGrpSpPr/>
          <p:nvPr/>
        </p:nvGrpSpPr>
        <p:grpSpPr>
          <a:xfrm>
            <a:off x="1637758" y="4090012"/>
            <a:ext cx="1181642" cy="2463188"/>
            <a:chOff x="1637758" y="4090012"/>
            <a:chExt cx="1181642" cy="2463188"/>
          </a:xfrm>
        </p:grpSpPr>
        <p:sp>
          <p:nvSpPr>
            <p:cNvPr id="31" name="Left Bracket 30"/>
            <p:cNvSpPr/>
            <p:nvPr/>
          </p:nvSpPr>
          <p:spPr>
            <a:xfrm>
              <a:off x="2667000" y="4090012"/>
              <a:ext cx="152400" cy="2463188"/>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4" name="Straight Connector 33"/>
            <p:cNvCxnSpPr>
              <a:endCxn id="31" idx="1"/>
            </p:cNvCxnSpPr>
            <p:nvPr/>
          </p:nvCxnSpPr>
          <p:spPr>
            <a:xfrm>
              <a:off x="1637758" y="5317475"/>
              <a:ext cx="1029242" cy="4131"/>
            </a:xfrm>
            <a:prstGeom prst="line">
              <a:avLst/>
            </a:prstGeom>
          </p:spPr>
          <p:style>
            <a:lnRef idx="2">
              <a:schemeClr val="dk1"/>
            </a:lnRef>
            <a:fillRef idx="0">
              <a:schemeClr val="dk1"/>
            </a:fillRef>
            <a:effectRef idx="1">
              <a:schemeClr val="dk1"/>
            </a:effectRef>
            <a:fontRef idx="minor">
              <a:schemeClr val="tx1"/>
            </a:fontRef>
          </p:style>
        </p:cxnSp>
      </p:grpSp>
      <p:sp>
        <p:nvSpPr>
          <p:cNvPr id="38" name="TextBox 37"/>
          <p:cNvSpPr txBox="1"/>
          <p:nvPr/>
        </p:nvSpPr>
        <p:spPr>
          <a:xfrm>
            <a:off x="3152775" y="3670647"/>
            <a:ext cx="963725" cy="369332"/>
          </a:xfrm>
          <a:prstGeom prst="rect">
            <a:avLst/>
          </a:prstGeom>
          <a:noFill/>
        </p:spPr>
        <p:txBody>
          <a:bodyPr wrap="none" rtlCol="0">
            <a:spAutoFit/>
          </a:bodyPr>
          <a:lstStyle/>
          <a:p>
            <a:r>
              <a:rPr lang="en-US" dirty="0"/>
              <a:t>registers</a:t>
            </a:r>
          </a:p>
        </p:txBody>
      </p:sp>
      <p:sp>
        <p:nvSpPr>
          <p:cNvPr id="13" name="TextBox 12"/>
          <p:cNvSpPr txBox="1"/>
          <p:nvPr/>
        </p:nvSpPr>
        <p:spPr>
          <a:xfrm>
            <a:off x="381000" y="4876800"/>
            <a:ext cx="1524000" cy="1754326"/>
          </a:xfrm>
          <a:prstGeom prst="rect">
            <a:avLst/>
          </a:prstGeom>
          <a:noFill/>
        </p:spPr>
        <p:txBody>
          <a:bodyPr wrap="square" rtlCol="0">
            <a:spAutoFit/>
          </a:bodyPr>
          <a:lstStyle/>
          <a:p>
            <a:r>
              <a:rPr lang="en-US" dirty="0"/>
              <a:t>Small number of registers </a:t>
            </a:r>
          </a:p>
          <a:p>
            <a:r>
              <a:rPr lang="en-US" dirty="0"/>
              <a:t>Example: </a:t>
            </a:r>
          </a:p>
          <a:p>
            <a:r>
              <a:rPr lang="en-US" dirty="0"/>
              <a:t>MIPS has 32</a:t>
            </a:r>
          </a:p>
          <a:p>
            <a:r>
              <a:rPr lang="en-US" dirty="0" err="1"/>
              <a:t>MIPSzy</a:t>
            </a:r>
            <a:r>
              <a:rPr lang="en-US" dirty="0"/>
              <a:t> has 8</a:t>
            </a:r>
          </a:p>
          <a:p>
            <a:endParaRPr lang="en-US" dirty="0"/>
          </a:p>
        </p:txBody>
      </p:sp>
    </p:spTree>
    <p:extLst>
      <p:ext uri="{BB962C8B-B14F-4D97-AF65-F5344CB8AC3E}">
        <p14:creationId xmlns:p14="http://schemas.microsoft.com/office/powerpoint/2010/main" val="82586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translation</a:t>
            </a:r>
          </a:p>
        </p:txBody>
      </p:sp>
      <p:sp>
        <p:nvSpPr>
          <p:cNvPr id="4" name="TextBox 3"/>
          <p:cNvSpPr txBox="1"/>
          <p:nvPr/>
        </p:nvSpPr>
        <p:spPr>
          <a:xfrm>
            <a:off x="1219200" y="1828800"/>
            <a:ext cx="2869696" cy="1384995"/>
          </a:xfrm>
          <a:prstGeom prst="rect">
            <a:avLst/>
          </a:prstGeom>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1400" dirty="0">
                <a:latin typeface="Courier New" panose="02070309020205020404" pitchFamily="49" charset="0"/>
                <a:cs typeface="Courier New" panose="02070309020205020404" pitchFamily="49" charset="0"/>
              </a:rPr>
              <a:t>calculate(int n1, int n2)</a:t>
            </a:r>
          </a:p>
          <a:p>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int prod = n1 * 4;</a:t>
            </a:r>
          </a:p>
          <a:p>
            <a:r>
              <a:rPr lang="en-US" sz="1400" dirty="0">
                <a:latin typeface="Courier New" panose="02070309020205020404" pitchFamily="49" charset="0"/>
                <a:cs typeface="Courier New" panose="02070309020205020404" pitchFamily="49" charset="0"/>
              </a:rPr>
              <a:t>  prod = n2 + prod;</a:t>
            </a:r>
          </a:p>
          <a:p>
            <a:r>
              <a:rPr lang="en-US" sz="1400" dirty="0">
                <a:latin typeface="Courier New" panose="02070309020205020404" pitchFamily="49" charset="0"/>
                <a:cs typeface="Courier New" panose="02070309020205020404" pitchFamily="49" charset="0"/>
              </a:rPr>
              <a:t>  return prod;</a:t>
            </a:r>
          </a:p>
          <a:p>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6096000" y="2378311"/>
            <a:ext cx="2225289" cy="1169551"/>
          </a:xfrm>
          <a:prstGeom prst="rect">
            <a:avLst/>
          </a:prstGeom>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1400" dirty="0">
                <a:latin typeface="Courier New" panose="02070309020205020404" pitchFamily="49" charset="0"/>
                <a:cs typeface="Courier New" panose="02070309020205020404" pitchFamily="49" charset="0"/>
              </a:rPr>
              <a:t>calculate: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muli</a:t>
            </a:r>
            <a:r>
              <a:rPr lang="en-US" sz="1400" dirty="0">
                <a:latin typeface="Courier New" panose="02070309020205020404" pitchFamily="49" charset="0"/>
                <a:cs typeface="Courier New" panose="02070309020205020404" pitchFamily="49" charset="0"/>
              </a:rPr>
              <a:t> $2, $5,4</a:t>
            </a:r>
          </a:p>
          <a:p>
            <a:r>
              <a:rPr lang="en-US" sz="1400" dirty="0">
                <a:latin typeface="Courier New" panose="02070309020205020404" pitchFamily="49" charset="0"/>
                <a:cs typeface="Courier New" panose="02070309020205020404" pitchFamily="49" charset="0"/>
              </a:rPr>
              <a:t>    add  $2, $4,$2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sw</a:t>
            </a:r>
            <a:r>
              <a:rPr lang="en-US" sz="1400" dirty="0">
                <a:latin typeface="Courier New" panose="02070309020205020404" pitchFamily="49" charset="0"/>
                <a:cs typeface="Courier New" panose="02070309020205020404" pitchFamily="49" charset="0"/>
              </a:rPr>
              <a:t>   $16, 0($2)</a:t>
            </a:r>
          </a:p>
          <a:p>
            <a:r>
              <a:rPr lang="en-US" sz="1400" dirty="0">
                <a:latin typeface="Courier New" panose="02070309020205020404" pitchFamily="49" charset="0"/>
                <a:cs typeface="Courier New" panose="02070309020205020404" pitchFamily="49" charset="0"/>
              </a:rPr>
              <a:t>    j   $31 </a:t>
            </a:r>
          </a:p>
        </p:txBody>
      </p:sp>
      <p:sp>
        <p:nvSpPr>
          <p:cNvPr id="6" name="TextBox 5"/>
          <p:cNvSpPr txBox="1"/>
          <p:nvPr/>
        </p:nvSpPr>
        <p:spPr>
          <a:xfrm>
            <a:off x="1219200" y="4267200"/>
            <a:ext cx="3621504" cy="1600438"/>
          </a:xfrm>
          <a:prstGeom prst="rect">
            <a:avLst/>
          </a:prstGeom>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1400" dirty="0">
                <a:latin typeface="Courier New" panose="02070309020205020404" pitchFamily="49" charset="0"/>
                <a:cs typeface="Courier New" panose="02070309020205020404" pitchFamily="49" charset="0"/>
              </a:rPr>
              <a:t>00000000101000010000000000011000</a:t>
            </a:r>
          </a:p>
          <a:p>
            <a:r>
              <a:rPr lang="en-US" sz="1400" dirty="0">
                <a:latin typeface="Courier New" panose="02070309020205020404" pitchFamily="49" charset="0"/>
                <a:cs typeface="Courier New" panose="02070309020205020404" pitchFamily="49" charset="0"/>
              </a:rPr>
              <a:t>00000000000110000001100000100001</a:t>
            </a:r>
          </a:p>
          <a:p>
            <a:r>
              <a:rPr lang="en-US" sz="1400" dirty="0">
                <a:latin typeface="Courier New" panose="02070309020205020404" pitchFamily="49" charset="0"/>
                <a:cs typeface="Courier New" panose="02070309020205020404" pitchFamily="49" charset="0"/>
              </a:rPr>
              <a:t>10001100011000100000000000000000</a:t>
            </a:r>
          </a:p>
          <a:p>
            <a:r>
              <a:rPr lang="en-US" sz="1400" dirty="0">
                <a:latin typeface="Courier New" panose="02070309020205020404" pitchFamily="49" charset="0"/>
                <a:cs typeface="Courier New" panose="02070309020205020404" pitchFamily="49" charset="0"/>
              </a:rPr>
              <a:t>10001100111100100000000000000100</a:t>
            </a:r>
          </a:p>
          <a:p>
            <a:r>
              <a:rPr lang="en-US" sz="1400" dirty="0">
                <a:latin typeface="Courier New" panose="02070309020205020404" pitchFamily="49" charset="0"/>
                <a:cs typeface="Courier New" panose="02070309020205020404" pitchFamily="49" charset="0"/>
              </a:rPr>
              <a:t>10101100111100100000000000000000</a:t>
            </a:r>
          </a:p>
          <a:p>
            <a:r>
              <a:rPr lang="en-US" sz="1400" dirty="0">
                <a:latin typeface="Courier New" panose="02070309020205020404" pitchFamily="49" charset="0"/>
                <a:cs typeface="Courier New" panose="02070309020205020404" pitchFamily="49" charset="0"/>
              </a:rPr>
              <a:t>10101100011000100000000000000100</a:t>
            </a:r>
          </a:p>
          <a:p>
            <a:r>
              <a:rPr lang="en-US" sz="1400" dirty="0">
                <a:latin typeface="Courier New" panose="02070309020205020404" pitchFamily="49" charset="0"/>
                <a:cs typeface="Courier New" panose="02070309020205020404" pitchFamily="49" charset="0"/>
              </a:rPr>
              <a:t>00000011111000000000000000001000</a:t>
            </a:r>
          </a:p>
        </p:txBody>
      </p:sp>
      <p:cxnSp>
        <p:nvCxnSpPr>
          <p:cNvPr id="8" name="Straight Arrow Connector 7"/>
          <p:cNvCxnSpPr>
            <a:stCxn id="4" idx="3"/>
          </p:cNvCxnSpPr>
          <p:nvPr/>
        </p:nvCxnSpPr>
        <p:spPr>
          <a:xfrm>
            <a:off x="4088896" y="2521298"/>
            <a:ext cx="200710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4390845" y="2209800"/>
            <a:ext cx="963725" cy="369332"/>
          </a:xfrm>
          <a:prstGeom prst="rect">
            <a:avLst/>
          </a:prstGeom>
          <a:noFill/>
        </p:spPr>
        <p:txBody>
          <a:bodyPr wrap="none" rtlCol="0">
            <a:spAutoFit/>
          </a:bodyPr>
          <a:lstStyle/>
          <a:p>
            <a:r>
              <a:rPr lang="en-US" dirty="0"/>
              <a:t>compiler</a:t>
            </a:r>
          </a:p>
        </p:txBody>
      </p:sp>
      <p:cxnSp>
        <p:nvCxnSpPr>
          <p:cNvPr id="11" name="Straight Arrow Connector 10"/>
          <p:cNvCxnSpPr>
            <a:endCxn id="6" idx="3"/>
          </p:cNvCxnSpPr>
          <p:nvPr/>
        </p:nvCxnSpPr>
        <p:spPr>
          <a:xfrm flipH="1">
            <a:off x="4840704" y="3638932"/>
            <a:ext cx="1255296" cy="14284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rot="18772416">
            <a:off x="4847300" y="4082533"/>
            <a:ext cx="1104790" cy="369332"/>
          </a:xfrm>
          <a:prstGeom prst="rect">
            <a:avLst/>
          </a:prstGeom>
          <a:noFill/>
        </p:spPr>
        <p:txBody>
          <a:bodyPr wrap="none" rtlCol="0">
            <a:spAutoFit/>
          </a:bodyPr>
          <a:lstStyle/>
          <a:p>
            <a:r>
              <a:rPr lang="en-US" dirty="0"/>
              <a:t>assembler</a:t>
            </a:r>
          </a:p>
        </p:txBody>
      </p:sp>
      <p:cxnSp>
        <p:nvCxnSpPr>
          <p:cNvPr id="12" name="Straight Arrow Connector 11"/>
          <p:cNvCxnSpPr>
            <a:stCxn id="4" idx="2"/>
            <a:endCxn id="6" idx="0"/>
          </p:cNvCxnSpPr>
          <p:nvPr/>
        </p:nvCxnSpPr>
        <p:spPr>
          <a:xfrm>
            <a:off x="2654048" y="3213795"/>
            <a:ext cx="375904" cy="105340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rot="4175856">
            <a:off x="2595906" y="3517342"/>
            <a:ext cx="963725" cy="369332"/>
          </a:xfrm>
          <a:prstGeom prst="rect">
            <a:avLst/>
          </a:prstGeom>
          <a:noFill/>
        </p:spPr>
        <p:txBody>
          <a:bodyPr wrap="none" rtlCol="0">
            <a:spAutoFit/>
          </a:bodyPr>
          <a:lstStyle/>
          <a:p>
            <a:r>
              <a:rPr lang="en-US" dirty="0"/>
              <a:t>compiler</a:t>
            </a:r>
          </a:p>
        </p:txBody>
      </p:sp>
      <p:sp>
        <p:nvSpPr>
          <p:cNvPr id="3" name="TextBox 2"/>
          <p:cNvSpPr txBox="1"/>
          <p:nvPr/>
        </p:nvSpPr>
        <p:spPr>
          <a:xfrm>
            <a:off x="1219200" y="6324600"/>
            <a:ext cx="6200961" cy="369332"/>
          </a:xfrm>
          <a:prstGeom prst="rect">
            <a:avLst/>
          </a:prstGeom>
          <a:noFill/>
        </p:spPr>
        <p:txBody>
          <a:bodyPr wrap="none" rtlCol="0">
            <a:spAutoFit/>
          </a:bodyPr>
          <a:lstStyle/>
          <a:p>
            <a:r>
              <a:rPr lang="en-US" dirty="0"/>
              <a:t>Each higher level </a:t>
            </a:r>
            <a:r>
              <a:rPr lang="en-US" i="1" dirty="0"/>
              <a:t>abstracts away </a:t>
            </a:r>
            <a:r>
              <a:rPr lang="en-US" dirty="0"/>
              <a:t>the complexity of the lower level</a:t>
            </a:r>
          </a:p>
        </p:txBody>
      </p:sp>
    </p:spTree>
    <p:extLst>
      <p:ext uri="{BB962C8B-B14F-4D97-AF65-F5344CB8AC3E}">
        <p14:creationId xmlns:p14="http://schemas.microsoft.com/office/powerpoint/2010/main" val="126653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and machine code</a:t>
            </a:r>
          </a:p>
        </p:txBody>
      </p:sp>
      <p:sp>
        <p:nvSpPr>
          <p:cNvPr id="3" name="Content Placeholder 2"/>
          <p:cNvSpPr>
            <a:spLocks noGrp="1"/>
          </p:cNvSpPr>
          <p:nvPr>
            <p:ph sz="quarter" idx="1"/>
          </p:nvPr>
        </p:nvSpPr>
        <p:spPr>
          <a:xfrm>
            <a:off x="612648" y="1600200"/>
            <a:ext cx="7921752" cy="3733800"/>
          </a:xfrm>
        </p:spPr>
        <p:txBody>
          <a:bodyPr>
            <a:normAutofit fontScale="77500" lnSpcReduction="20000"/>
          </a:bodyPr>
          <a:lstStyle/>
          <a:p>
            <a:r>
              <a:rPr lang="en-US" dirty="0">
                <a:solidFill>
                  <a:schemeClr val="accent4"/>
                </a:solidFill>
              </a:rPr>
              <a:t>Machine language: </a:t>
            </a:r>
            <a:r>
              <a:rPr lang="en-US" dirty="0"/>
              <a:t>binary instructions that a CPU can directly execute</a:t>
            </a:r>
          </a:p>
          <a:p>
            <a:pPr lvl="1"/>
            <a:r>
              <a:rPr lang="en-US" dirty="0"/>
              <a:t>1000110010100000</a:t>
            </a:r>
          </a:p>
          <a:p>
            <a:r>
              <a:rPr lang="en-US" dirty="0">
                <a:solidFill>
                  <a:schemeClr val="accent4"/>
                </a:solidFill>
              </a:rPr>
              <a:t>Assembly language: </a:t>
            </a:r>
            <a:r>
              <a:rPr lang="en-US" dirty="0"/>
              <a:t>symbolic representation of machine code instructions</a:t>
            </a:r>
          </a:p>
          <a:p>
            <a:pPr lvl="1"/>
            <a:r>
              <a:rPr lang="en-US" dirty="0" err="1"/>
              <a:t>addi</a:t>
            </a:r>
            <a:r>
              <a:rPr lang="en-US" dirty="0"/>
              <a:t> $t1, $t2, 4</a:t>
            </a:r>
          </a:p>
          <a:p>
            <a:r>
              <a:rPr lang="en-US" dirty="0">
                <a:solidFill>
                  <a:schemeClr val="accent4"/>
                </a:solidFill>
              </a:rPr>
              <a:t>High level language: </a:t>
            </a:r>
            <a:r>
              <a:rPr lang="en-US" dirty="0"/>
              <a:t>modern languages like C++ or Java</a:t>
            </a:r>
          </a:p>
          <a:p>
            <a:pPr lvl="1"/>
            <a:r>
              <a:rPr lang="en-US" dirty="0" err="1"/>
              <a:t>eg.</a:t>
            </a:r>
            <a:r>
              <a:rPr lang="en-US" dirty="0"/>
              <a:t> A = B + 4</a:t>
            </a:r>
          </a:p>
          <a:p>
            <a:r>
              <a:rPr lang="en-US" dirty="0"/>
              <a:t>Conversion between languages</a:t>
            </a:r>
          </a:p>
          <a:p>
            <a:pPr lvl="1"/>
            <a:r>
              <a:rPr lang="en-US" dirty="0">
                <a:solidFill>
                  <a:schemeClr val="accent4"/>
                </a:solidFill>
              </a:rPr>
              <a:t>Assembler: </a:t>
            </a:r>
            <a:r>
              <a:rPr lang="en-US" dirty="0"/>
              <a:t>converts assembly code to binary machine code</a:t>
            </a:r>
            <a:endParaRPr lang="en-US" dirty="0">
              <a:solidFill>
                <a:schemeClr val="accent4"/>
              </a:solidFill>
            </a:endParaRPr>
          </a:p>
          <a:p>
            <a:pPr lvl="1"/>
            <a:r>
              <a:rPr lang="en-US" dirty="0">
                <a:solidFill>
                  <a:schemeClr val="accent4"/>
                </a:solidFill>
              </a:rPr>
              <a:t>Compiler: </a:t>
            </a:r>
            <a:r>
              <a:rPr lang="en-US" dirty="0"/>
              <a:t>converts high level code to assembly or machine code</a:t>
            </a:r>
          </a:p>
        </p:txBody>
      </p:sp>
      <p:graphicFrame>
        <p:nvGraphicFramePr>
          <p:cNvPr id="5" name="Diagram 4"/>
          <p:cNvGraphicFramePr/>
          <p:nvPr>
            <p:extLst>
              <p:ext uri="{D42A27DB-BD31-4B8C-83A1-F6EECF244321}">
                <p14:modId xmlns:p14="http://schemas.microsoft.com/office/powerpoint/2010/main" val="943512054"/>
              </p:ext>
            </p:extLst>
          </p:nvPr>
        </p:nvGraphicFramePr>
        <p:xfrm>
          <a:off x="612648" y="5486400"/>
          <a:ext cx="70866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209800" y="5943600"/>
            <a:ext cx="790601" cy="307777"/>
          </a:xfrm>
          <a:prstGeom prst="rect">
            <a:avLst/>
          </a:prstGeom>
          <a:noFill/>
        </p:spPr>
        <p:txBody>
          <a:bodyPr wrap="none" rtlCol="0">
            <a:spAutoFit/>
          </a:bodyPr>
          <a:lstStyle/>
          <a:p>
            <a:r>
              <a:rPr lang="en-US" sz="1400" dirty="0"/>
              <a:t>compiler</a:t>
            </a:r>
          </a:p>
        </p:txBody>
      </p:sp>
      <p:sp>
        <p:nvSpPr>
          <p:cNvPr id="7" name="TextBox 6"/>
          <p:cNvSpPr txBox="1"/>
          <p:nvPr/>
        </p:nvSpPr>
        <p:spPr>
          <a:xfrm>
            <a:off x="4114800" y="5943600"/>
            <a:ext cx="900795" cy="307777"/>
          </a:xfrm>
          <a:prstGeom prst="rect">
            <a:avLst/>
          </a:prstGeom>
          <a:noFill/>
        </p:spPr>
        <p:txBody>
          <a:bodyPr wrap="none" rtlCol="0">
            <a:spAutoFit/>
          </a:bodyPr>
          <a:lstStyle/>
          <a:p>
            <a:r>
              <a:rPr lang="en-US" sz="1400" dirty="0"/>
              <a:t>assembler</a:t>
            </a:r>
          </a:p>
        </p:txBody>
      </p:sp>
      <p:sp>
        <p:nvSpPr>
          <p:cNvPr id="8" name="TextBox 7"/>
          <p:cNvSpPr txBox="1"/>
          <p:nvPr/>
        </p:nvSpPr>
        <p:spPr>
          <a:xfrm>
            <a:off x="6172200" y="5943600"/>
            <a:ext cx="491315" cy="307777"/>
          </a:xfrm>
          <a:prstGeom prst="rect">
            <a:avLst/>
          </a:prstGeom>
          <a:noFill/>
        </p:spPr>
        <p:txBody>
          <a:bodyPr wrap="none" rtlCol="0">
            <a:spAutoFit/>
          </a:bodyPr>
          <a:lstStyle/>
          <a:p>
            <a:r>
              <a:rPr lang="en-US" sz="1400" dirty="0"/>
              <a:t>CPU</a:t>
            </a:r>
          </a:p>
        </p:txBody>
      </p:sp>
      <p:sp>
        <p:nvSpPr>
          <p:cNvPr id="12" name="Rectangle 11"/>
          <p:cNvSpPr/>
          <p:nvPr/>
        </p:nvSpPr>
        <p:spPr>
          <a:xfrm>
            <a:off x="3048000" y="5181600"/>
            <a:ext cx="2081482" cy="369332"/>
          </a:xfrm>
          <a:prstGeom prst="rect">
            <a:avLst/>
          </a:prstGeom>
        </p:spPr>
        <p:txBody>
          <a:bodyPr wrap="none">
            <a:spAutoFit/>
          </a:bodyPr>
          <a:lstStyle/>
          <a:p>
            <a:r>
              <a:rPr lang="en-US">
                <a:solidFill>
                  <a:srgbClr val="FF0000"/>
                </a:solidFill>
              </a:rPr>
              <a:t>Levels of Abstraction</a:t>
            </a:r>
          </a:p>
        </p:txBody>
      </p:sp>
    </p:spTree>
    <p:extLst>
      <p:ext uri="{BB962C8B-B14F-4D97-AF65-F5344CB8AC3E}">
        <p14:creationId xmlns:p14="http://schemas.microsoft.com/office/powerpoint/2010/main" val="64788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MIPS?</a:t>
            </a:r>
          </a:p>
        </p:txBody>
      </p:sp>
      <p:sp>
        <p:nvSpPr>
          <p:cNvPr id="3" name="Content Placeholder 2"/>
          <p:cNvSpPr>
            <a:spLocks noGrp="1"/>
          </p:cNvSpPr>
          <p:nvPr>
            <p:ph sz="quarter" idx="1"/>
          </p:nvPr>
        </p:nvSpPr>
        <p:spPr>
          <a:xfrm>
            <a:off x="612648" y="1600200"/>
            <a:ext cx="7921752" cy="5029200"/>
          </a:xfrm>
        </p:spPr>
        <p:txBody>
          <a:bodyPr>
            <a:normAutofit/>
          </a:bodyPr>
          <a:lstStyle/>
          <a:p>
            <a:r>
              <a:rPr lang="en-US" dirty="0">
                <a:solidFill>
                  <a:schemeClr val="accent4"/>
                </a:solidFill>
              </a:rPr>
              <a:t>MIPS </a:t>
            </a:r>
            <a:r>
              <a:rPr lang="en-US" dirty="0">
                <a:solidFill>
                  <a:schemeClr val="bg2">
                    <a:lumMod val="50000"/>
                  </a:schemeClr>
                </a:solidFill>
              </a:rPr>
              <a:t>is a reduced instruction set architecture (RISC)</a:t>
            </a:r>
          </a:p>
          <a:p>
            <a:r>
              <a:rPr lang="en-US" dirty="0">
                <a:solidFill>
                  <a:schemeClr val="accent4"/>
                </a:solidFill>
              </a:rPr>
              <a:t>MIPS </a:t>
            </a:r>
            <a:r>
              <a:rPr lang="en-US" dirty="0">
                <a:solidFill>
                  <a:schemeClr val="bg2">
                    <a:lumMod val="50000"/>
                  </a:schemeClr>
                </a:solidFill>
              </a:rPr>
              <a:t>is often used in colleges as it's instruction set is easier to learn </a:t>
            </a:r>
          </a:p>
          <a:p>
            <a:r>
              <a:rPr lang="en-US" dirty="0">
                <a:solidFill>
                  <a:schemeClr val="accent4"/>
                </a:solidFill>
              </a:rPr>
              <a:t>Most MIPS </a:t>
            </a:r>
            <a:r>
              <a:rPr lang="en-US" dirty="0">
                <a:solidFill>
                  <a:schemeClr val="bg2">
                    <a:lumMod val="50000"/>
                  </a:schemeClr>
                </a:solidFill>
              </a:rPr>
              <a:t>instructions operate on 32 registers</a:t>
            </a:r>
          </a:p>
          <a:p>
            <a:pPr lvl="1"/>
            <a:r>
              <a:rPr lang="en-US" dirty="0">
                <a:solidFill>
                  <a:schemeClr val="bg2">
                    <a:lumMod val="50000"/>
                  </a:schemeClr>
                </a:solidFill>
              </a:rPr>
              <a:t>exception –the load/store instructions which access memory</a:t>
            </a:r>
          </a:p>
          <a:p>
            <a:r>
              <a:rPr lang="en-US" dirty="0">
                <a:solidFill>
                  <a:schemeClr val="bg2">
                    <a:lumMod val="50000"/>
                  </a:schemeClr>
                </a:solidFill>
              </a:rPr>
              <a:t>MIPS code example:</a:t>
            </a:r>
          </a:p>
          <a:p>
            <a:pPr marL="0" indent="0">
              <a:buNone/>
            </a:pPr>
            <a:r>
              <a:rPr lang="en-US" dirty="0">
                <a:solidFill>
                  <a:schemeClr val="bg2">
                    <a:lumMod val="50000"/>
                  </a:schemeClr>
                </a:solidFill>
              </a:rPr>
              <a:t># register t3's value + 345 is assigned to register t4</a:t>
            </a:r>
          </a:p>
          <a:p>
            <a:pPr marL="0" indent="0">
              <a:buNone/>
            </a:pPr>
            <a:r>
              <a:rPr lang="en-US" dirty="0" err="1">
                <a:solidFill>
                  <a:schemeClr val="bg2">
                    <a:lumMod val="50000"/>
                  </a:schemeClr>
                </a:solidFill>
              </a:rPr>
              <a:t>addi</a:t>
            </a:r>
            <a:r>
              <a:rPr lang="en-US" dirty="0">
                <a:solidFill>
                  <a:schemeClr val="bg2">
                    <a:lumMod val="50000"/>
                  </a:schemeClr>
                </a:solidFill>
              </a:rPr>
              <a:t> $t4, $t3, 345</a:t>
            </a:r>
          </a:p>
          <a:p>
            <a:pPr marL="365760" lvl="1" indent="0">
              <a:buNone/>
            </a:pPr>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6788162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13419</TotalTime>
  <Words>1386</Words>
  <Application>Microsoft Macintosh PowerPoint</Application>
  <PresentationFormat>On-screen Show (4:3)</PresentationFormat>
  <Paragraphs>308</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Courier New</vt:lpstr>
      <vt:lpstr>Tw Cen MT</vt:lpstr>
      <vt:lpstr>Wingdings</vt:lpstr>
      <vt:lpstr>Wingdings 2</vt:lpstr>
      <vt:lpstr>Median</vt:lpstr>
      <vt:lpstr>Introduction to ASSEMBLY AND MACHINE INSTRUCTIONS</vt:lpstr>
      <vt:lpstr>Assembly and machine instructions</vt:lpstr>
      <vt:lpstr>What is Assembly Language?</vt:lpstr>
      <vt:lpstr>Assembly Language</vt:lpstr>
      <vt:lpstr>Instruction Sets (computer's language)</vt:lpstr>
      <vt:lpstr>CPU Registers</vt:lpstr>
      <vt:lpstr>Code translation</vt:lpstr>
      <vt:lpstr>Assembly and machine code</vt:lpstr>
      <vt:lpstr>What is MIPS?</vt:lpstr>
      <vt:lpstr>MIPS Format</vt:lpstr>
      <vt:lpstr>Example MIPS opcodes</vt:lpstr>
      <vt:lpstr>What is MIPSzy?</vt:lpstr>
      <vt:lpstr>MIPSzy Instructions</vt:lpstr>
      <vt:lpstr>MIPSzy Instructions</vt:lpstr>
      <vt:lpstr>The ABC Machine</vt:lpstr>
      <vt:lpstr>Architecture details</vt:lpstr>
      <vt:lpstr>Instruction set</vt:lpstr>
      <vt:lpstr>Instruction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Programs</dc:title>
  <dc:creator>Josh</dc:creator>
  <cp:lastModifiedBy>Susan Uland</cp:lastModifiedBy>
  <cp:revision>506</cp:revision>
  <dcterms:created xsi:type="dcterms:W3CDTF">2006-08-16T00:00:00Z</dcterms:created>
  <dcterms:modified xsi:type="dcterms:W3CDTF">2020-10-28T15:58:39Z</dcterms:modified>
</cp:coreProperties>
</file>