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29" r:id="rId3"/>
    <p:sldId id="343" r:id="rId4"/>
    <p:sldId id="346" r:id="rId5"/>
    <p:sldId id="257" r:id="rId6"/>
    <p:sldId id="347" r:id="rId7"/>
    <p:sldId id="353" r:id="rId8"/>
    <p:sldId id="341" r:id="rId9"/>
    <p:sldId id="350" r:id="rId10"/>
    <p:sldId id="351" r:id="rId11"/>
    <p:sldId id="340" r:id="rId12"/>
    <p:sldId id="354" r:id="rId13"/>
    <p:sldId id="349" r:id="rId14"/>
    <p:sldId id="344" r:id="rId15"/>
    <p:sldId id="345" r:id="rId16"/>
    <p:sldId id="342" r:id="rId17"/>
    <p:sldId id="35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0604"/>
    <a:srgbClr val="A5AB8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92813"/>
  </p:normalViewPr>
  <p:slideViewPr>
    <p:cSldViewPr snapToGrid="0">
      <p:cViewPr varScale="1">
        <p:scale>
          <a:sx n="127" d="100"/>
          <a:sy n="127" d="100"/>
        </p:scale>
        <p:origin x="12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E7D0E-5DA3-428E-BAD8-25AF46BC5301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87313-6B3D-424D-8501-6EBB613D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6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10/14/20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10/14/20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10/14/20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LaMBDA</a:t>
            </a:r>
            <a:r>
              <a:rPr lang="en-US" dirty="0"/>
              <a:t>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301</a:t>
            </a:r>
          </a:p>
        </p:txBody>
      </p:sp>
    </p:spTree>
    <p:extLst>
      <p:ext uri="{BB962C8B-B14F-4D97-AF65-F5344CB8AC3E}">
        <p14:creationId xmlns:p14="http://schemas.microsoft.com/office/powerpoint/2010/main" val="15331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mathQuiz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180871" y="1607736"/>
            <a:ext cx="8660639" cy="4692580"/>
          </a:xfrm>
        </p:spPr>
        <p:txBody>
          <a:bodyPr>
            <a:normAutofit fontScale="62500" lnSpcReduction="20000"/>
          </a:bodyPr>
          <a:lstStyle/>
          <a:p>
            <a:pPr marL="36576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mathQuiz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 op,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IntBinaryOperator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Scanner kb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Scanner(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Random r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Random();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final 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 = 12;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// Generate two random numbers for math problems range 1 - 12</a:t>
            </a:r>
            <a:b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r.nextInt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(MAX) + 1;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r.nextInt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(MAX) + 1;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 +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" 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op +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" 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y +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" =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// calculate answer using the lambda expression passed in</a:t>
            </a:r>
            <a:b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operator.applyAsInt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(x, y);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// get user's answer</a:t>
            </a:r>
            <a:b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response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kb.nextInt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String status = (response == answer ) ?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"you are brilliant!!!"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"incorrect...the answer was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+answer;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(status);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7465F-9A1F-3E41-86E7-724383BF7834}"/>
                  </a:ext>
                </a:extLst>
              </p:cNvPr>
              <p:cNvSpPr txBox="1"/>
              <p:nvPr/>
            </p:nvSpPr>
            <p:spPr>
              <a:xfrm flipH="1">
                <a:off x="7519284" y="108347"/>
                <a:ext cx="137246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7465F-9A1F-3E41-86E7-724383BF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19284" y="108347"/>
                <a:ext cx="1372467" cy="1231106"/>
              </a:xfrm>
              <a:prstGeom prst="rect">
                <a:avLst/>
              </a:prstGeom>
              <a:blipFill>
                <a:blip r:embed="rId2"/>
                <a:stretch>
                  <a:fillRect b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EF3424C-3B13-7B4C-9F7C-BC0ED39D87FF}"/>
              </a:ext>
            </a:extLst>
          </p:cNvPr>
          <p:cNvSpPr txBox="1"/>
          <p:nvPr/>
        </p:nvSpPr>
        <p:spPr>
          <a:xfrm>
            <a:off x="7244862" y="3769360"/>
            <a:ext cx="152317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(x, y) </a:t>
            </a:r>
            <a:r>
              <a:rPr lang="en-US" dirty="0">
                <a:sym typeface="Wingdings" pitchFamily="2" charset="2"/>
              </a:rPr>
              <a:t> x + y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1EDDD2-7379-004B-A0B7-9ED73AE13910}"/>
              </a:ext>
            </a:extLst>
          </p:cNvPr>
          <p:cNvCxnSpPr/>
          <p:nvPr/>
        </p:nvCxnSpPr>
        <p:spPr>
          <a:xfrm flipH="1" flipV="1">
            <a:off x="7244862" y="1929284"/>
            <a:ext cx="1234906" cy="184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0C53E4-DAA1-EC44-9DAD-3D993F4A8BC5}"/>
              </a:ext>
            </a:extLst>
          </p:cNvPr>
          <p:cNvCxnSpPr/>
          <p:nvPr/>
        </p:nvCxnSpPr>
        <p:spPr>
          <a:xfrm flipH="1">
            <a:off x="5194998" y="3954026"/>
            <a:ext cx="1969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66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30868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Practice 1 – </a:t>
            </a:r>
            <a:r>
              <a:rPr lang="en-US" dirty="0" err="1"/>
              <a:t>DoubleBinaryOperator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5614" y="1600200"/>
            <a:ext cx="8650434" cy="5029200"/>
          </a:xfrm>
        </p:spPr>
        <p:txBody>
          <a:bodyPr>
            <a:normAutofit fontScale="92500" lnSpcReduction="10000"/>
          </a:bodyPr>
          <a:lstStyle/>
          <a:p>
            <a:pPr marL="365760" lvl="1" indent="0">
              <a:buNone/>
            </a:pPr>
            <a:r>
              <a:rPr lang="en-US" b="1" dirty="0"/>
              <a:t>Goal: </a:t>
            </a:r>
            <a:r>
              <a:rPr lang="en-US" dirty="0"/>
              <a:t>Create a program that creates Lambda Expressions which implement the </a:t>
            </a:r>
            <a:r>
              <a:rPr lang="en-US" dirty="0" err="1"/>
              <a:t>applyAsDouble</a:t>
            </a:r>
            <a:r>
              <a:rPr lang="en-US" dirty="0"/>
              <a:t>(double left, double right) abstract method found in </a:t>
            </a:r>
            <a:r>
              <a:rPr lang="en-US" dirty="0" err="1"/>
              <a:t>theDoubleBinaryOperator</a:t>
            </a:r>
            <a:r>
              <a:rPr lang="en-US" dirty="0"/>
              <a:t> interface. </a:t>
            </a:r>
          </a:p>
          <a:p>
            <a:pPr marL="365760" lvl="1" indent="0">
              <a:buNone/>
            </a:pPr>
            <a:r>
              <a:rPr lang="en-US" dirty="0"/>
              <a:t>2. Your main method in </a:t>
            </a:r>
            <a:r>
              <a:rPr lang="en-US" dirty="0" err="1"/>
              <a:t>DoubleTester.java</a:t>
            </a:r>
            <a:r>
              <a:rPr lang="en-US" dirty="0"/>
              <a:t> should prompt the user to enter two decimal numbers and pass theses numbers, a Lambda Expression and a string of text that describes the calculation. Calculation ideas: area of rectangle, a difference, perimeter of rectangle, etc.</a:t>
            </a:r>
          </a:p>
          <a:p>
            <a:pPr marL="365760" lvl="1" indent="0">
              <a:buNone/>
            </a:pPr>
            <a:r>
              <a:rPr lang="en-US" dirty="0"/>
              <a:t>3. Then write a method called </a:t>
            </a:r>
            <a:r>
              <a:rPr lang="en-US" dirty="0" err="1"/>
              <a:t>produceAnswers</a:t>
            </a:r>
            <a:r>
              <a:rPr lang="en-US" dirty="0"/>
              <a:t>() that will accept the four parameters: double, double, String, </a:t>
            </a:r>
            <a:r>
              <a:rPr lang="en-US" dirty="0" err="1"/>
              <a:t>DoubleBinaryOperator</a:t>
            </a:r>
            <a:r>
              <a:rPr lang="en-US" dirty="0"/>
              <a:t> and produce the answer using the lambda expression. Make sure you call </a:t>
            </a:r>
            <a:r>
              <a:rPr lang="en-US" dirty="0" err="1"/>
              <a:t>produceAnswers</a:t>
            </a:r>
            <a:r>
              <a:rPr lang="en-US" dirty="0"/>
              <a:t> with three different lambda expressions:</a:t>
            </a:r>
          </a:p>
          <a:p>
            <a:pPr marL="365760" lvl="1" indent="0">
              <a:buNone/>
            </a:pPr>
            <a:r>
              <a:rPr lang="en-US" dirty="0"/>
              <a:t>Some sample output is on the next slide…….</a:t>
            </a:r>
          </a:p>
        </p:txBody>
      </p:sp>
    </p:spTree>
    <p:extLst>
      <p:ext uri="{BB962C8B-B14F-4D97-AF65-F5344CB8AC3E}">
        <p14:creationId xmlns:p14="http://schemas.microsoft.com/office/powerpoint/2010/main" val="374701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30868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Practice 1 – </a:t>
            </a:r>
            <a:r>
              <a:rPr lang="en-US" dirty="0" err="1"/>
              <a:t>DoubleBinaryOperator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5614" y="1600200"/>
            <a:ext cx="8650434" cy="502920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dirty="0"/>
              <a:t>Sample Output:</a:t>
            </a: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60592-6FFB-FB43-9383-E114B6F0C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0" y="2527300"/>
            <a:ext cx="4508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5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Simple 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115614" y="1774371"/>
            <a:ext cx="9007365" cy="4495800"/>
          </a:xfrm>
        </p:spPr>
        <p:txBody>
          <a:bodyPr>
            <a:normAutofit fontScale="92500"/>
          </a:bodyPr>
          <a:lstStyle/>
          <a:p>
            <a:pPr marL="365760" lvl="1" indent="0">
              <a:buNone/>
            </a:pPr>
            <a:endParaRPr lang="en-US" dirty="0"/>
          </a:p>
          <a:p>
            <a:pPr lvl="1"/>
            <a:r>
              <a:rPr lang="en-US" dirty="0"/>
              <a:t>Here, our lambda expression contains </a:t>
            </a:r>
          </a:p>
          <a:p>
            <a:pPr marL="365760" lvl="1" indent="0">
              <a:buNone/>
            </a:pPr>
            <a:r>
              <a:rPr lang="en-US" dirty="0"/>
              <a:t>1) parameters inside ( )’s</a:t>
            </a:r>
          </a:p>
          <a:p>
            <a:pPr marL="365760" lvl="1" indent="0" algn="ctr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  <a:cs typeface="Courier New" panose="02070309020205020404" pitchFamily="49" charset="0"/>
              </a:rPr>
              <a:t>p1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  <a:cs typeface="Courier New" panose="02070309020205020404" pitchFamily="49" charset="0"/>
              </a:rPr>
              <a:t>d2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marL="365760" lvl="1" indent="0">
              <a:buNone/>
            </a:pPr>
            <a:r>
              <a:rPr lang="en-US" sz="2400" dirty="0"/>
              <a:t>2) An arrow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endParaRPr lang="en-US" dirty="0"/>
          </a:p>
          <a:p>
            <a:pPr marL="365760" lvl="1" indent="0">
              <a:buNone/>
            </a:pPr>
            <a:r>
              <a:rPr lang="en-US" dirty="0"/>
              <a:t>3) An expression that is being computed from the list of parameters</a:t>
            </a:r>
          </a:p>
          <a:p>
            <a:pPr marL="365760" lvl="1" indent="0">
              <a:buNone/>
            </a:pPr>
            <a:r>
              <a:rPr lang="en-US" dirty="0"/>
              <a:t>                         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d1</a:t>
            </a:r>
            <a:r>
              <a:rPr lang="en-US" dirty="0">
                <a:latin typeface="Courier" pitchFamily="2" charset="0"/>
              </a:rPr>
              <a:t>.getAge() –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d2</a:t>
            </a:r>
            <a:r>
              <a:rPr lang="en-US" dirty="0">
                <a:latin typeface="Courier" pitchFamily="2" charset="0"/>
              </a:rPr>
              <a:t>.getAge()</a:t>
            </a:r>
          </a:p>
          <a:p>
            <a:pPr lvl="1"/>
            <a:r>
              <a:rPr lang="en-US" dirty="0"/>
              <a:t>We will put these pieces together and pass to a </a:t>
            </a:r>
            <a:r>
              <a:rPr lang="en-US" dirty="0" err="1"/>
              <a:t>Collections.sort</a:t>
            </a:r>
            <a:r>
              <a:rPr lang="en-US" dirty="0"/>
              <a:t>() method </a:t>
            </a:r>
          </a:p>
          <a:p>
            <a:pPr marL="365760" lvl="1" indent="0">
              <a:buNone/>
            </a:pPr>
            <a:r>
              <a:rPr lang="en-US" sz="2200" dirty="0">
                <a:latin typeface="Courier" pitchFamily="2" charset="0"/>
              </a:rPr>
              <a:t>(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</a:rPr>
              <a:t>d1</a:t>
            </a:r>
            <a:r>
              <a:rPr lang="en-US" sz="2200" dirty="0">
                <a:latin typeface="Courier" pitchFamily="2" charset="0"/>
              </a:rPr>
              <a:t>, 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</a:rPr>
              <a:t>d2</a:t>
            </a:r>
            <a:r>
              <a:rPr lang="en-US" sz="2200" dirty="0">
                <a:latin typeface="Courier" pitchFamily="2" charset="0"/>
              </a:rPr>
              <a:t> )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d1.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getAge() – 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d2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.getAge()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56568-E10D-C04D-B2CD-E25859F72F07}"/>
              </a:ext>
            </a:extLst>
          </p:cNvPr>
          <p:cNvSpPr txBox="1"/>
          <p:nvPr/>
        </p:nvSpPr>
        <p:spPr>
          <a:xfrm>
            <a:off x="3903654" y="2619689"/>
            <a:ext cx="185057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Optional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E82F19-A8AB-CB4F-8F67-EC3EADDA714B}"/>
              </a:ext>
            </a:extLst>
          </p:cNvPr>
          <p:cNvCxnSpPr/>
          <p:nvPr/>
        </p:nvCxnSpPr>
        <p:spPr>
          <a:xfrm flipH="1">
            <a:off x="3462783" y="2989021"/>
            <a:ext cx="881743" cy="1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AF8D6E-7673-984D-9CA1-41307F43DFC5}"/>
              </a:ext>
            </a:extLst>
          </p:cNvPr>
          <p:cNvCxnSpPr/>
          <p:nvPr/>
        </p:nvCxnSpPr>
        <p:spPr>
          <a:xfrm>
            <a:off x="4458824" y="2989021"/>
            <a:ext cx="740229" cy="1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150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Comparable&lt;T&gt;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07AA1-0761-764E-816B-41E8151EC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935597"/>
            <a:ext cx="4826000" cy="1282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460E78-92A2-234C-B175-29175BB6C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0992"/>
            <a:ext cx="9144000" cy="25284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F21B3E-1E00-9A41-8546-5CD5B7F74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9" y="1423885"/>
            <a:ext cx="7048500" cy="1524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148840-2D15-4647-BE9C-37925095A666}"/>
              </a:ext>
            </a:extLst>
          </p:cNvPr>
          <p:cNvCxnSpPr/>
          <p:nvPr/>
        </p:nvCxnSpPr>
        <p:spPr>
          <a:xfrm>
            <a:off x="5372100" y="2130136"/>
            <a:ext cx="565150" cy="935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D1B005-7722-C84D-B46E-42578B17C739}"/>
              </a:ext>
            </a:extLst>
          </p:cNvPr>
          <p:cNvCxnSpPr/>
          <p:nvPr/>
        </p:nvCxnSpPr>
        <p:spPr>
          <a:xfrm flipH="1">
            <a:off x="5247409" y="4218297"/>
            <a:ext cx="689841" cy="208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27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4888CE-C79F-E84C-8EBF-8F75AFDC4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2922"/>
            <a:ext cx="9144000" cy="36776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7" y="228600"/>
            <a:ext cx="8335409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Passing Lambda Expressions to Methods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2EC8F1-012E-A441-AB8E-97FF000CC365}"/>
              </a:ext>
            </a:extLst>
          </p:cNvPr>
          <p:cNvSpPr txBox="1"/>
          <p:nvPr/>
        </p:nvSpPr>
        <p:spPr>
          <a:xfrm>
            <a:off x="4854959" y="5105750"/>
            <a:ext cx="1763624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Lambda Expression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BAF9FD-7743-3D48-9603-2943408148A1}"/>
              </a:ext>
            </a:extLst>
          </p:cNvPr>
          <p:cNvSpPr/>
          <p:nvPr/>
        </p:nvSpPr>
        <p:spPr>
          <a:xfrm>
            <a:off x="2525486" y="4408714"/>
            <a:ext cx="6422571" cy="47072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0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Complex Lambda 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902D9-0D01-FC42-A736-22C126A3F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" y="1745402"/>
            <a:ext cx="9144000" cy="35353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61126B-1E76-2443-8DCB-325AA49467D9}"/>
              </a:ext>
            </a:extLst>
          </p:cNvPr>
          <p:cNvSpPr txBox="1"/>
          <p:nvPr/>
        </p:nvSpPr>
        <p:spPr>
          <a:xfrm>
            <a:off x="273269" y="5514576"/>
            <a:ext cx="815450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If you have more than one statement in your Lambda Expression, you must put the java statements in curly braces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1E5B3C-66B9-9748-8460-D4628BF4B38B}"/>
              </a:ext>
            </a:extLst>
          </p:cNvPr>
          <p:cNvCxnSpPr>
            <a:cxnSpLocks/>
          </p:cNvCxnSpPr>
          <p:nvPr/>
        </p:nvCxnSpPr>
        <p:spPr>
          <a:xfrm flipH="1" flipV="1">
            <a:off x="612648" y="5150069"/>
            <a:ext cx="207159" cy="364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073D01-B6A6-6447-A9DC-B73761CCAE69}"/>
              </a:ext>
            </a:extLst>
          </p:cNvPr>
          <p:cNvCxnSpPr/>
          <p:nvPr/>
        </p:nvCxnSpPr>
        <p:spPr>
          <a:xfrm flipH="1" flipV="1">
            <a:off x="716227" y="2932386"/>
            <a:ext cx="797263" cy="2582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36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Practice 2 – Sorting Strings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5614" y="1600200"/>
            <a:ext cx="8650434" cy="5029200"/>
          </a:xfrm>
        </p:spPr>
        <p:txBody>
          <a:bodyPr>
            <a:normAutofit lnSpcReduction="10000"/>
          </a:bodyPr>
          <a:lstStyle/>
          <a:p>
            <a:pPr marL="365760" lvl="1" indent="0">
              <a:buNone/>
            </a:pPr>
            <a:r>
              <a:rPr lang="en-US" dirty="0"/>
              <a:t>1. Open the learningprac2 package from your </a:t>
            </a:r>
            <a:r>
              <a:rPr lang="en-US" dirty="0" err="1"/>
              <a:t>LambdaDemo</a:t>
            </a:r>
            <a:r>
              <a:rPr lang="en-US" dirty="0"/>
              <a:t> project and modify the </a:t>
            </a:r>
            <a:r>
              <a:rPr lang="en-US" dirty="0" err="1"/>
              <a:t>SortingStrings.java</a:t>
            </a:r>
            <a:r>
              <a:rPr lang="en-US" dirty="0"/>
              <a:t> file by….</a:t>
            </a:r>
          </a:p>
          <a:p>
            <a:pPr marL="365760" lvl="1" indent="0">
              <a:buNone/>
            </a:pPr>
            <a:r>
              <a:rPr lang="en-US" dirty="0"/>
              <a:t>2. Adding a call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US" dirty="0"/>
              <a:t> which will sort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r>
              <a:rPr lang="en-US" dirty="0"/>
              <a:t> by the length of the word (shortest to longest) using a simple lambda expression.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Before Sort: [hoppy, sad, fish, pop, fresh, cat, happy]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After Sort: [sad, pop, cat, fish, hoppy, fresh, happy]</a:t>
            </a:r>
          </a:p>
          <a:p>
            <a:pPr marL="365760" lvl="1" indent="0">
              <a:buNone/>
            </a:pPr>
            <a:r>
              <a:rPr lang="en-US" dirty="0"/>
              <a:t>3. Adding a second call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which will sort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r>
              <a:rPr lang="en-US" dirty="0"/>
              <a:t> by the length of the word and if the lengths are equal it will sort the words alphabetically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Before Sort: [hoppy, sad, fish, pop, fresh, cat, happy]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After Sort: [cat, pop, sad, fish, fresh, happy, hoppy]</a:t>
            </a:r>
          </a:p>
        </p:txBody>
      </p:sp>
    </p:spTree>
    <p:extLst>
      <p:ext uri="{BB962C8B-B14F-4D97-AF65-F5344CB8AC3E}">
        <p14:creationId xmlns:p14="http://schemas.microsoft.com/office/powerpoint/2010/main" val="325985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is Functional Programming?</a:t>
            </a:r>
          </a:p>
          <a:p>
            <a:r>
              <a:rPr lang="en-US" dirty="0"/>
              <a:t>What are Lambda Expressions?</a:t>
            </a:r>
          </a:p>
          <a:p>
            <a:r>
              <a:rPr lang="en-US" dirty="0"/>
              <a:t> Lambda Expression Advantages</a:t>
            </a:r>
          </a:p>
          <a:p>
            <a:r>
              <a:rPr lang="en-US" dirty="0"/>
              <a:t>How to pass Lambda Expressions to methods</a:t>
            </a:r>
          </a:p>
        </p:txBody>
      </p:sp>
    </p:spTree>
    <p:extLst>
      <p:ext uri="{BB962C8B-B14F-4D97-AF65-F5344CB8AC3E}">
        <p14:creationId xmlns:p14="http://schemas.microsoft.com/office/powerpoint/2010/main" val="258235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A style of programming that emphasizes the use of functions(methods) to decompose a complex task into subtasks</a:t>
            </a:r>
          </a:p>
          <a:p>
            <a:r>
              <a:rPr lang="en-US" dirty="0"/>
              <a:t>Examples of functional languages</a:t>
            </a:r>
          </a:p>
          <a:p>
            <a:pPr lvl="1"/>
            <a:r>
              <a:rPr lang="en-US" dirty="0"/>
              <a:t>LISP, Scheme, Haskell, F#</a:t>
            </a:r>
          </a:p>
          <a:p>
            <a:r>
              <a:rPr lang="en-US" dirty="0"/>
              <a:t>Java is considered an object-oriented language, not a functional language</a:t>
            </a:r>
          </a:p>
          <a:p>
            <a:r>
              <a:rPr lang="en-US" dirty="0"/>
              <a:t>But Java 8(2014) introduced features like </a:t>
            </a:r>
            <a:r>
              <a:rPr lang="en-US" b="1" dirty="0"/>
              <a:t>lambda expressions</a:t>
            </a:r>
            <a:r>
              <a:rPr lang="en-US" dirty="0"/>
              <a:t> that allow for a partial functional programming style</a:t>
            </a:r>
          </a:p>
        </p:txBody>
      </p:sp>
    </p:spTree>
    <p:extLst>
      <p:ext uri="{BB962C8B-B14F-4D97-AF65-F5344CB8AC3E}">
        <p14:creationId xmlns:p14="http://schemas.microsoft.com/office/powerpoint/2010/main" val="299597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Lambda 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Lambda Expressions describe a function by specifying its parameters and return value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(parameters)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expression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(n)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n * n      //squares a number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The arrow </a:t>
            </a:r>
            <a:r>
              <a:rPr lang="en-US" dirty="0">
                <a:sym typeface="Wingdings" pitchFamily="2" charset="2"/>
              </a:rPr>
              <a:t> symbol is a tell-tale sign you are viewing a lambda expression</a:t>
            </a:r>
          </a:p>
          <a:p>
            <a:r>
              <a:rPr lang="en-US" dirty="0">
                <a:sym typeface="Wingdings" pitchFamily="2" charset="2"/>
              </a:rPr>
              <a:t>Note: By convention the parameter names are just one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9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0" lvl="1" indent="0">
              <a:buNone/>
            </a:pPr>
            <a:endParaRPr lang="en-US" dirty="0"/>
          </a:p>
          <a:p>
            <a:pPr lvl="1"/>
            <a:r>
              <a:rPr lang="en-US" dirty="0"/>
              <a:t>More concise code – easier to read (once you understand the syntax)</a:t>
            </a:r>
          </a:p>
          <a:p>
            <a:pPr lvl="1"/>
            <a:r>
              <a:rPr lang="en-US" dirty="0"/>
              <a:t>Programmers can pass code blocks easily</a:t>
            </a:r>
          </a:p>
          <a:p>
            <a:pPr lvl="1"/>
            <a:r>
              <a:rPr lang="en-US" dirty="0"/>
              <a:t>Simplifies code for event handlers, comparators, and when processing streams(coming soon)</a:t>
            </a:r>
          </a:p>
          <a:p>
            <a:pPr marL="36576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7465F-9A1F-3E41-86E7-724383BF7834}"/>
                  </a:ext>
                </a:extLst>
              </p:cNvPr>
              <p:cNvSpPr txBox="1"/>
              <p:nvPr/>
            </p:nvSpPr>
            <p:spPr>
              <a:xfrm flipH="1">
                <a:off x="6457740" y="4194860"/>
                <a:ext cx="137246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7465F-9A1F-3E41-86E7-724383BF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57740" y="4194860"/>
                <a:ext cx="1372467" cy="1231106"/>
              </a:xfrm>
              <a:prstGeom prst="rect">
                <a:avLst/>
              </a:prstGeom>
              <a:blipFill>
                <a:blip r:embed="rId2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7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Quiz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17" y="1734178"/>
            <a:ext cx="9007365" cy="449580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altLang="en-US" dirty="0"/>
              <a:t>Consider a program that gives integer math quiz problems to the user: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9 + 6 = </a:t>
            </a:r>
            <a:r>
              <a:rPr lang="en-US" altLang="en-US" b="1" u="sng" dirty="0">
                <a:latin typeface="Courier New" panose="02070309020205020404" pitchFamily="49" charset="0"/>
              </a:rPr>
              <a:t>15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you are brilliant!!!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3 * 7 = </a:t>
            </a:r>
            <a:r>
              <a:rPr lang="en-US" altLang="en-US" b="1" u="sng" dirty="0">
                <a:latin typeface="Courier New" panose="02070309020205020404" pitchFamily="49" charset="0"/>
              </a:rPr>
              <a:t>18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incorrect...the answer was 21</a:t>
            </a:r>
          </a:p>
          <a:p>
            <a:pPr marL="0" indent="0">
              <a:buNone/>
            </a:pPr>
            <a:r>
              <a:rPr lang="en-US" altLang="en-US" dirty="0"/>
              <a:t>   How do we generalize the idea of "add or multiply"?</a:t>
            </a:r>
          </a:p>
          <a:p>
            <a:pPr lvl="1"/>
            <a:r>
              <a:rPr lang="en-US" altLang="en-US" dirty="0"/>
              <a:t>How much work would it be to add other operators?</a:t>
            </a:r>
          </a:p>
          <a:p>
            <a:pPr lvl="1"/>
            <a:r>
              <a:rPr lang="en-US" altLang="en-US" dirty="0"/>
              <a:t>Would functional programming/lambda expressions help?</a:t>
            </a:r>
          </a:p>
          <a:p>
            <a:pPr marL="365760" lvl="1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7465F-9A1F-3E41-86E7-724383BF7834}"/>
                  </a:ext>
                </a:extLst>
              </p:cNvPr>
              <p:cNvSpPr txBox="1"/>
              <p:nvPr/>
            </p:nvSpPr>
            <p:spPr>
              <a:xfrm flipH="1">
                <a:off x="7519284" y="108347"/>
                <a:ext cx="137246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7465F-9A1F-3E41-86E7-724383BF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19284" y="108347"/>
                <a:ext cx="1372467" cy="1231106"/>
              </a:xfrm>
              <a:prstGeom prst="rect">
                <a:avLst/>
              </a:prstGeom>
              <a:blipFill>
                <a:blip r:embed="rId2"/>
                <a:stretch>
                  <a:fillRect b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02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17" y="1734178"/>
            <a:ext cx="9007365" cy="449580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altLang="en-US" dirty="0"/>
              <a:t>Functional interfaces are in the </a:t>
            </a:r>
            <a:r>
              <a:rPr lang="en-US" altLang="en-US" dirty="0" err="1"/>
              <a:t>java.util.function</a:t>
            </a:r>
            <a:r>
              <a:rPr lang="en-US" altLang="en-US" dirty="0"/>
              <a:t> package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import </a:t>
            </a:r>
            <a:r>
              <a:rPr lang="en-US" altLang="en-US" dirty="0" err="1">
                <a:latin typeface="Courier New" panose="02070309020205020404" pitchFamily="49" charset="0"/>
              </a:rPr>
              <a:t>java.util.function</a:t>
            </a:r>
            <a:r>
              <a:rPr lang="en-US" altLang="en-US" dirty="0">
                <a:latin typeface="Courier New" panose="02070309020205020404" pitchFamily="49" charset="0"/>
              </a:rPr>
              <a:t>.*;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These interfaces contain </a:t>
            </a:r>
            <a:r>
              <a:rPr lang="en-US" altLang="en-US" u="sng" dirty="0"/>
              <a:t>one</a:t>
            </a:r>
            <a:r>
              <a:rPr lang="en-US" altLang="en-US" dirty="0"/>
              <a:t> abstract method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These functions can take in arguments and return results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Lambda expressions can be used to create these functions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7465F-9A1F-3E41-86E7-724383BF7834}"/>
                  </a:ext>
                </a:extLst>
              </p:cNvPr>
              <p:cNvSpPr txBox="1"/>
              <p:nvPr/>
            </p:nvSpPr>
            <p:spPr>
              <a:xfrm flipH="1">
                <a:off x="7519284" y="108347"/>
                <a:ext cx="137246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7465F-9A1F-3E41-86E7-724383BF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19284" y="108347"/>
                <a:ext cx="1372467" cy="1231106"/>
              </a:xfrm>
              <a:prstGeom prst="rect">
                <a:avLst/>
              </a:prstGeom>
              <a:blipFill>
                <a:blip r:embed="rId2"/>
                <a:stretch>
                  <a:fillRect b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5B70CEC-44FF-E244-9356-AC0A44818EB9}"/>
              </a:ext>
            </a:extLst>
          </p:cNvPr>
          <p:cNvSpPr txBox="1"/>
          <p:nvPr/>
        </p:nvSpPr>
        <p:spPr>
          <a:xfrm>
            <a:off x="612647" y="3982078"/>
            <a:ext cx="756354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IntBinaryOperator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   public abstract int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applyAsInt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(int left, int right);</a:t>
            </a:r>
            <a:b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3E230-7817-8D46-99C8-27C436A9F1AF}"/>
              </a:ext>
            </a:extLst>
          </p:cNvPr>
          <p:cNvSpPr txBox="1"/>
          <p:nvPr/>
        </p:nvSpPr>
        <p:spPr>
          <a:xfrm>
            <a:off x="1477109" y="5306648"/>
            <a:ext cx="7124280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DoubleBinaryOperator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   public abstract double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applyAsDouble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(double left, double right);</a:t>
            </a:r>
            <a:b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CFF13-EBC3-B341-A6C3-F1BB477FED53}"/>
              </a:ext>
            </a:extLst>
          </p:cNvPr>
          <p:cNvSpPr txBox="1"/>
          <p:nvPr/>
        </p:nvSpPr>
        <p:spPr>
          <a:xfrm>
            <a:off x="271305" y="5306648"/>
            <a:ext cx="75841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return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60BE1D-6E08-6A4F-AB7D-09051204A59F}"/>
              </a:ext>
            </a:extLst>
          </p:cNvPr>
          <p:cNvCxnSpPr/>
          <p:nvPr/>
        </p:nvCxnSpPr>
        <p:spPr>
          <a:xfrm flipV="1">
            <a:off x="967811" y="4794182"/>
            <a:ext cx="361741" cy="51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284632-E231-2C42-AE18-984E91A10D2D}"/>
              </a:ext>
            </a:extLst>
          </p:cNvPr>
          <p:cNvCxnSpPr/>
          <p:nvPr/>
        </p:nvCxnSpPr>
        <p:spPr>
          <a:xfrm>
            <a:off x="1029721" y="5675980"/>
            <a:ext cx="899563" cy="13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9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115614" y="1774371"/>
            <a:ext cx="9007365" cy="4495800"/>
          </a:xfrm>
        </p:spPr>
        <p:txBody>
          <a:bodyPr>
            <a:normAutofit lnSpcReduction="10000"/>
          </a:bodyPr>
          <a:lstStyle/>
          <a:p>
            <a:pPr marL="365760" lvl="1" indent="0">
              <a:buNone/>
            </a:pPr>
            <a:endParaRPr lang="en-US" dirty="0"/>
          </a:p>
          <a:p>
            <a:pPr lvl="1"/>
            <a:r>
              <a:rPr lang="en-US" dirty="0"/>
              <a:t>In their </a:t>
            </a:r>
            <a:r>
              <a:rPr lang="en-US" u="sng" dirty="0"/>
              <a:t>simplest</a:t>
            </a:r>
            <a:r>
              <a:rPr lang="en-US" dirty="0"/>
              <a:t> form, a lambda expression contains </a:t>
            </a:r>
          </a:p>
          <a:p>
            <a:pPr marL="365760" lvl="1" indent="0">
              <a:buNone/>
            </a:pPr>
            <a:r>
              <a:rPr lang="en-US" dirty="0"/>
              <a:t>1) parameters inside ( )’s</a:t>
            </a:r>
          </a:p>
          <a:p>
            <a:pPr marL="365760" lvl="1" indent="0" algn="ctr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  <a:cs typeface="Courier New" panose="02070309020205020404" pitchFamily="49" charset="0"/>
              </a:rPr>
              <a:t>y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marL="365760" lvl="1" indent="0">
              <a:buNone/>
            </a:pPr>
            <a:r>
              <a:rPr lang="en-US" sz="2400" dirty="0"/>
              <a:t>2) An arrow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endParaRPr lang="en-US" dirty="0"/>
          </a:p>
          <a:p>
            <a:pPr marL="365760" lvl="1" indent="0">
              <a:buNone/>
            </a:pPr>
            <a:r>
              <a:rPr lang="en-US" dirty="0"/>
              <a:t>3) An expression that is being computed from the list of parameters</a:t>
            </a:r>
          </a:p>
          <a:p>
            <a:pPr marL="365760" lvl="1" indent="0">
              <a:buNone/>
            </a:pPr>
            <a:r>
              <a:rPr lang="en-US" dirty="0"/>
              <a:t>                         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x </a:t>
            </a:r>
            <a:r>
              <a:rPr lang="en-US" dirty="0">
                <a:latin typeface="Courier" pitchFamily="2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y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You will put the pieces together and often pass to a method </a:t>
            </a:r>
          </a:p>
          <a:p>
            <a:pPr marL="365760" lvl="1" indent="0">
              <a:buNone/>
            </a:pPr>
            <a:r>
              <a:rPr lang="en-US" sz="2200" dirty="0">
                <a:latin typeface="Courier" pitchFamily="2" charset="0"/>
              </a:rPr>
              <a:t>(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</a:rPr>
              <a:t>x</a:t>
            </a:r>
            <a:r>
              <a:rPr lang="en-US" sz="2200" dirty="0">
                <a:latin typeface="Courier" pitchFamily="2" charset="0"/>
              </a:rPr>
              <a:t>, 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</a:rPr>
              <a:t>y</a:t>
            </a:r>
            <a:r>
              <a:rPr lang="en-US" sz="2200" dirty="0">
                <a:latin typeface="Courier" pitchFamily="2" charset="0"/>
              </a:rPr>
              <a:t> )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x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+ 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y</a:t>
            </a:r>
            <a:endParaRPr lang="en-US" sz="2200" dirty="0">
              <a:latin typeface="Courier" pitchFamily="2" charset="0"/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7465F-9A1F-3E41-86E7-724383BF7834}"/>
                  </a:ext>
                </a:extLst>
              </p:cNvPr>
              <p:cNvSpPr txBox="1"/>
              <p:nvPr/>
            </p:nvSpPr>
            <p:spPr>
              <a:xfrm flipH="1">
                <a:off x="7519284" y="108347"/>
                <a:ext cx="137246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7465F-9A1F-3E41-86E7-724383BF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19284" y="108347"/>
                <a:ext cx="1372467" cy="1231106"/>
              </a:xfrm>
              <a:prstGeom prst="rect">
                <a:avLst/>
              </a:prstGeom>
              <a:blipFill>
                <a:blip r:embed="rId2"/>
                <a:stretch>
                  <a:fillRect b="-9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9356568-E10D-C04D-B2CD-E25859F72F07}"/>
              </a:ext>
            </a:extLst>
          </p:cNvPr>
          <p:cNvSpPr txBox="1"/>
          <p:nvPr/>
        </p:nvSpPr>
        <p:spPr>
          <a:xfrm>
            <a:off x="3903654" y="2619689"/>
            <a:ext cx="185057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Optional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E82F19-A8AB-CB4F-8F67-EC3EADDA714B}"/>
              </a:ext>
            </a:extLst>
          </p:cNvPr>
          <p:cNvCxnSpPr/>
          <p:nvPr/>
        </p:nvCxnSpPr>
        <p:spPr>
          <a:xfrm flipH="1">
            <a:off x="3462783" y="2989021"/>
            <a:ext cx="881743" cy="1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AF8D6E-7673-984D-9CA1-41307F43DFC5}"/>
              </a:ext>
            </a:extLst>
          </p:cNvPr>
          <p:cNvCxnSpPr/>
          <p:nvPr/>
        </p:nvCxnSpPr>
        <p:spPr>
          <a:xfrm>
            <a:off x="4458824" y="2989021"/>
            <a:ext cx="740229" cy="1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72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Lambda Expressions to</a:t>
            </a:r>
            <a:br>
              <a:rPr lang="en-US" dirty="0"/>
            </a:br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1112" y="1774371"/>
            <a:ext cx="8660639" cy="4495800"/>
          </a:xfrm>
        </p:spPr>
        <p:txBody>
          <a:bodyPr>
            <a:normAutofit fontScale="92500" lnSpcReduction="10000"/>
          </a:bodyPr>
          <a:lstStyle/>
          <a:p>
            <a:pPr marL="365760" lvl="1" indent="0">
              <a:buNone/>
            </a:pPr>
            <a:r>
              <a:rPr lang="en-US" dirty="0"/>
              <a:t>We can pass a </a:t>
            </a:r>
            <a:r>
              <a:rPr lang="en-US" b="1" u="sng" dirty="0"/>
              <a:t>lambda expression(anonymous function)</a:t>
            </a:r>
            <a:r>
              <a:rPr lang="en-US" dirty="0"/>
              <a:t> to a method so each time the method is called a different math problem is generated</a:t>
            </a:r>
          </a:p>
          <a:p>
            <a:pPr marL="365760" lvl="1" indent="0">
              <a:buNone/>
            </a:pPr>
            <a:r>
              <a:rPr lang="en-US" dirty="0"/>
              <a:t>One lambda expression to represent addition problem</a:t>
            </a:r>
          </a:p>
          <a:p>
            <a:pPr marL="365760" lvl="1" indent="0">
              <a:buNone/>
            </a:pPr>
            <a:r>
              <a:rPr lang="en-US" dirty="0"/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mathQuiz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(“+”,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y)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x + 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);</a:t>
            </a:r>
          </a:p>
          <a:p>
            <a:pPr marL="36576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365760" lvl="1" indent="0">
              <a:buNone/>
            </a:pPr>
            <a:r>
              <a:rPr lang="en-US" dirty="0">
                <a:cs typeface="Consolas" panose="020B0609020204030204" pitchFamily="49" charset="0"/>
                <a:sym typeface="Wingdings" pitchFamily="2" charset="2"/>
              </a:rPr>
              <a:t>Another lambda expression to represent multiplication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mathQuiz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(“*”,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y)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x * 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);</a:t>
            </a:r>
            <a:endParaRPr lang="en-US" dirty="0">
              <a:cs typeface="Consolas" panose="020B0609020204030204" pitchFamily="49" charset="0"/>
              <a:sym typeface="Wingdings" pitchFamily="2" charset="2"/>
            </a:endParaRPr>
          </a:p>
          <a:p>
            <a:pPr marL="365760" lvl="1" indent="0">
              <a:buNone/>
            </a:pPr>
            <a:endParaRPr lang="en-US" dirty="0">
              <a:cs typeface="Consolas" panose="020B0609020204030204" pitchFamily="49" charset="0"/>
            </a:endParaRPr>
          </a:p>
          <a:p>
            <a:pPr marL="365760" lvl="1" indent="0">
              <a:buNone/>
            </a:pPr>
            <a:r>
              <a:rPr lang="en-US" dirty="0">
                <a:cs typeface="Consolas" panose="020B0609020204030204" pitchFamily="49" charset="0"/>
                <a:sym typeface="Wingdings" pitchFamily="2" charset="2"/>
              </a:rPr>
              <a:t>We can even add an expression to represent bitwise &amp; 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mathQuiz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(“&amp;”,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y)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x &amp; 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);</a:t>
            </a:r>
            <a:endParaRPr lang="en-US" dirty="0">
              <a:cs typeface="Consolas" panose="020B0609020204030204" pitchFamily="49" charset="0"/>
              <a:sym typeface="Wingdings" pitchFamily="2" charset="2"/>
            </a:endParaRPr>
          </a:p>
          <a:p>
            <a:pPr marL="365760" lvl="1" indent="0">
              <a:buNone/>
            </a:pPr>
            <a:endParaRPr lang="en-US" dirty="0"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7465F-9A1F-3E41-86E7-724383BF7834}"/>
                  </a:ext>
                </a:extLst>
              </p:cNvPr>
              <p:cNvSpPr txBox="1"/>
              <p:nvPr/>
            </p:nvSpPr>
            <p:spPr>
              <a:xfrm flipH="1">
                <a:off x="7519284" y="108347"/>
                <a:ext cx="137246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7465F-9A1F-3E41-86E7-724383BF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19284" y="108347"/>
                <a:ext cx="1372467" cy="1231106"/>
              </a:xfrm>
              <a:prstGeom prst="rect">
                <a:avLst/>
              </a:prstGeom>
              <a:blipFill>
                <a:blip r:embed="rId2"/>
                <a:stretch>
                  <a:fillRect b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560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11299</TotalTime>
  <Words>1153</Words>
  <Application>Microsoft Macintosh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Calibri</vt:lpstr>
      <vt:lpstr>Cambria Math</vt:lpstr>
      <vt:lpstr>Consolas</vt:lpstr>
      <vt:lpstr>Courier</vt:lpstr>
      <vt:lpstr>Courier New</vt:lpstr>
      <vt:lpstr>Tw Cen MT</vt:lpstr>
      <vt:lpstr>Wingdings</vt:lpstr>
      <vt:lpstr>Wingdings 2</vt:lpstr>
      <vt:lpstr>Median</vt:lpstr>
      <vt:lpstr>INTRODUCTION TO LaMBDA EXPRESSIONS</vt:lpstr>
      <vt:lpstr>Topics</vt:lpstr>
      <vt:lpstr>What is Functional Programming?</vt:lpstr>
      <vt:lpstr>What are Lambda Expressions?</vt:lpstr>
      <vt:lpstr>Advantages of Lambda Expressions</vt:lpstr>
      <vt:lpstr>Math Quiz Example</vt:lpstr>
      <vt:lpstr>Functional Interfaces</vt:lpstr>
      <vt:lpstr>Simplest Lambda Expressions</vt:lpstr>
      <vt:lpstr>Passing Lambda Expressions to Methods</vt:lpstr>
      <vt:lpstr>mathQuiz method</vt:lpstr>
      <vt:lpstr>Learning Practice 1 – DoubleBinaryOperator</vt:lpstr>
      <vt:lpstr>Learning Practice 1 – DoubleBinaryOperator</vt:lpstr>
      <vt:lpstr>Another Simple Lambda Expression</vt:lpstr>
      <vt:lpstr>Review Comparable&lt;T&gt; Interface</vt:lpstr>
      <vt:lpstr>Passing Lambda Expressions to Methods</vt:lpstr>
      <vt:lpstr>Passing Complex Lambda Expressions</vt:lpstr>
      <vt:lpstr>Learning Practice 2 – Sorting Strings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Information</dc:title>
  <dc:creator>Josh</dc:creator>
  <cp:lastModifiedBy>Susan Uland</cp:lastModifiedBy>
  <cp:revision>413</cp:revision>
  <dcterms:created xsi:type="dcterms:W3CDTF">2006-08-16T00:00:00Z</dcterms:created>
  <dcterms:modified xsi:type="dcterms:W3CDTF">2020-10-14T23:11:52Z</dcterms:modified>
</cp:coreProperties>
</file>