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262" r:id="rId4"/>
    <p:sldId id="264" r:id="rId5"/>
    <p:sldId id="266" r:id="rId6"/>
    <p:sldId id="268" r:id="rId7"/>
    <p:sldId id="270" r:id="rId8"/>
    <p:sldId id="271" r:id="rId9"/>
    <p:sldId id="277" r:id="rId10"/>
    <p:sldId id="279" r:id="rId11"/>
    <p:sldId id="280" r:id="rId12"/>
    <p:sldId id="281" r:id="rId13"/>
    <p:sldId id="330" r:id="rId14"/>
    <p:sldId id="285" r:id="rId15"/>
    <p:sldId id="287" r:id="rId16"/>
    <p:sldId id="288" r:id="rId17"/>
    <p:sldId id="290" r:id="rId18"/>
    <p:sldId id="294" r:id="rId19"/>
    <p:sldId id="331" r:id="rId20"/>
    <p:sldId id="295" r:id="rId21"/>
    <p:sldId id="297" r:id="rId22"/>
    <p:sldId id="298" r:id="rId23"/>
    <p:sldId id="299" r:id="rId24"/>
    <p:sldId id="300" r:id="rId25"/>
    <p:sldId id="301" r:id="rId26"/>
    <p:sldId id="308" r:id="rId27"/>
    <p:sldId id="309" r:id="rId28"/>
    <p:sldId id="332" r:id="rId29"/>
    <p:sldId id="310" r:id="rId30"/>
    <p:sldId id="311" r:id="rId31"/>
    <p:sldId id="312" r:id="rId32"/>
    <p:sldId id="318" r:id="rId33"/>
    <p:sldId id="319" r:id="rId34"/>
    <p:sldId id="320" r:id="rId35"/>
    <p:sldId id="321" r:id="rId36"/>
    <p:sldId id="333" r:id="rId37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0"/>
  </p:normalViewPr>
  <p:slideViewPr>
    <p:cSldViewPr>
      <p:cViewPr varScale="1">
        <p:scale>
          <a:sx n="149" d="100"/>
          <a:sy n="149" d="100"/>
        </p:scale>
        <p:origin x="186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74497" y="629847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776826"/>
            <a:ext cx="7315200" cy="70957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40"/>
          </a:p>
        </p:txBody>
      </p:sp>
      <p:sp>
        <p:nvSpPr>
          <p:cNvPr id="10" name="Rectangle 9"/>
          <p:cNvSpPr/>
          <p:nvPr/>
        </p:nvSpPr>
        <p:spPr>
          <a:xfrm>
            <a:off x="-7315" y="4842662"/>
            <a:ext cx="1799539" cy="57058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40"/>
          </a:p>
        </p:txBody>
      </p:sp>
      <p:sp>
        <p:nvSpPr>
          <p:cNvPr id="11" name="Rectangle 10"/>
          <p:cNvSpPr/>
          <p:nvPr/>
        </p:nvSpPr>
        <p:spPr>
          <a:xfrm>
            <a:off x="1887322" y="4835347"/>
            <a:ext cx="5427878" cy="57058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4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89760" y="4370755"/>
            <a:ext cx="5181600" cy="32316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89760" y="4840030"/>
            <a:ext cx="5364480" cy="548640"/>
          </a:xfrm>
        </p:spPr>
        <p:txBody>
          <a:bodyPr anchor="ctr">
            <a:normAutofit/>
          </a:bodyPr>
          <a:lstStyle>
            <a:lvl1pPr marL="0" indent="0" algn="l">
              <a:buNone/>
              <a:defRPr sz="2080">
                <a:solidFill>
                  <a:srgbClr val="FFFFFF"/>
                </a:solidFill>
              </a:defRPr>
            </a:lvl1pPr>
            <a:lvl2pPr marL="365760" indent="0" algn="ctr">
              <a:buNone/>
            </a:lvl2pPr>
            <a:lvl3pPr marL="731520" indent="0" algn="ctr">
              <a:buNone/>
            </a:lvl3pPr>
            <a:lvl4pPr marL="1097280" indent="0" algn="ctr">
              <a:buNone/>
            </a:lvl4pPr>
            <a:lvl5pPr marL="1463040" indent="0" algn="ctr">
              <a:buNone/>
            </a:lvl5pPr>
            <a:lvl6pPr marL="1828800" indent="0" algn="ctr">
              <a:buNone/>
            </a:lvl6pPr>
            <a:lvl7pPr marL="2194560" indent="0" algn="ctr">
              <a:buNone/>
            </a:lvl7pPr>
            <a:lvl8pPr marL="2560320" indent="0" algn="ctr">
              <a:buNone/>
            </a:lvl8pPr>
            <a:lvl9pPr marL="292608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0960" y="4854959"/>
            <a:ext cx="1645920" cy="548640"/>
          </a:xfrm>
        </p:spPr>
        <p:txBody>
          <a:bodyPr>
            <a:no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668314" y="189231"/>
            <a:ext cx="4693920" cy="276999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400800" y="182880"/>
            <a:ext cx="670560" cy="276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0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797" y="256136"/>
            <a:ext cx="5991605" cy="327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384" y="845319"/>
            <a:ext cx="5392430" cy="2386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helf.vitalsourc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helf.vitalsourc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localhost/Users/Mili/Downloads/BJ6_LectureSlides/ch19/code/section_4/StreamDemo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helf.vitalsource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helf.vitalsourc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localhost/Users/Mili/Downloads/BJ6_LectureSlides/ch19/code/section_1/StreamDemo.java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helf.vitalsourc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923" y="4370755"/>
            <a:ext cx="6771437" cy="323165"/>
          </a:xfrm>
        </p:spPr>
        <p:txBody>
          <a:bodyPr/>
          <a:lstStyle/>
          <a:p>
            <a:r>
              <a:rPr lang="en-US" dirty="0"/>
              <a:t>STREAMS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301</a:t>
            </a:r>
          </a:p>
        </p:txBody>
      </p:sp>
    </p:spTree>
    <p:extLst>
      <p:ext uri="{BB962C8B-B14F-4D97-AF65-F5344CB8AC3E}">
        <p14:creationId xmlns:p14="http://schemas.microsoft.com/office/powerpoint/2010/main" val="4086260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018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Producing</a:t>
            </a:r>
            <a:r>
              <a:rPr spc="-20" dirty="0"/>
              <a:t> </a:t>
            </a:r>
            <a:r>
              <a:rPr spc="-5" dirty="0"/>
              <a:t>Streams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806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50394"/>
            <a:ext cx="332295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Several </a:t>
            </a:r>
            <a:r>
              <a:rPr sz="1550" spc="5" dirty="0">
                <a:latin typeface="Arial"/>
                <a:cs typeface="Arial"/>
              </a:rPr>
              <a:t>utility </a:t>
            </a:r>
            <a:r>
              <a:rPr sz="1550" spc="10" dirty="0">
                <a:latin typeface="Arial"/>
                <a:cs typeface="Arial"/>
              </a:rPr>
              <a:t>methods </a:t>
            </a:r>
            <a:r>
              <a:rPr sz="1550" spc="5" dirty="0">
                <a:latin typeface="Arial"/>
                <a:cs typeface="Arial"/>
              </a:rPr>
              <a:t>yield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streams: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176553"/>
            <a:ext cx="5234940" cy="733271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String filename = . .</a:t>
            </a:r>
            <a:r>
              <a:rPr sz="650" spc="-7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.;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try (Stream&lt;String&gt; lineStream =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Files.lines(Paths.get(filename)))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...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 // File is closed</a:t>
            </a:r>
            <a:r>
              <a:rPr sz="650" spc="-7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here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219765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2089988"/>
            <a:ext cx="27571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You can make </a:t>
            </a:r>
            <a:r>
              <a:rPr sz="1550" spc="5" dirty="0">
                <a:latin typeface="Arial"/>
                <a:cs typeface="Arial"/>
              </a:rPr>
              <a:t>infinite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streams: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425065"/>
            <a:ext cx="5234940" cy="1792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Stream&lt;Integer&gt; integers = Stream.iterate(0, n -&gt; n +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1);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348" y="287542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2819" y="3223221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38"/>
                </a:lnTo>
                <a:lnTo>
                  <a:pt x="5572" y="39127"/>
                </a:lnTo>
                <a:lnTo>
                  <a:pt x="1393" y="32174"/>
                </a:lnTo>
                <a:lnTo>
                  <a:pt x="0" y="22294"/>
                </a:lnTo>
                <a:lnTo>
                  <a:pt x="1393" y="12415"/>
                </a:lnTo>
                <a:lnTo>
                  <a:pt x="5572" y="5462"/>
                </a:lnTo>
                <a:lnTo>
                  <a:pt x="12539" y="1351"/>
                </a:lnTo>
                <a:lnTo>
                  <a:pt x="22294" y="0"/>
                </a:lnTo>
                <a:lnTo>
                  <a:pt x="32050" y="1351"/>
                </a:lnTo>
                <a:lnTo>
                  <a:pt x="39017" y="5462"/>
                </a:lnTo>
                <a:lnTo>
                  <a:pt x="43196" y="12415"/>
                </a:lnTo>
                <a:lnTo>
                  <a:pt x="44589" y="22294"/>
                </a:lnTo>
                <a:lnTo>
                  <a:pt x="43196" y="32174"/>
                </a:lnTo>
                <a:lnTo>
                  <a:pt x="39017" y="39127"/>
                </a:lnTo>
                <a:lnTo>
                  <a:pt x="32050" y="43238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2767751"/>
            <a:ext cx="4471670" cy="77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You can </a:t>
            </a:r>
            <a:r>
              <a:rPr sz="1550" spc="5" dirty="0">
                <a:latin typeface="Arial"/>
                <a:cs typeface="Arial"/>
              </a:rPr>
              <a:t>turn </a:t>
            </a:r>
            <a:r>
              <a:rPr sz="1550" spc="10" dirty="0">
                <a:latin typeface="Arial"/>
                <a:cs typeface="Arial"/>
              </a:rPr>
              <a:t>any stream </a:t>
            </a:r>
            <a:r>
              <a:rPr sz="1550" spc="5" dirty="0">
                <a:latin typeface="Arial"/>
                <a:cs typeface="Arial"/>
              </a:rPr>
              <a:t>into </a:t>
            </a:r>
            <a:r>
              <a:rPr sz="1550" spc="10" dirty="0">
                <a:latin typeface="Arial"/>
                <a:cs typeface="Arial"/>
              </a:rPr>
              <a:t>a </a:t>
            </a:r>
            <a:r>
              <a:rPr sz="1550" i="1" spc="5" dirty="0">
                <a:latin typeface="Arial"/>
                <a:cs typeface="Arial"/>
              </a:rPr>
              <a:t>parallel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stream</a:t>
            </a:r>
            <a:r>
              <a:rPr sz="1550" spc="10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  <a:p>
            <a:pPr marL="372110" marR="5080">
              <a:lnSpc>
                <a:spcPct val="112200"/>
              </a:lnSpc>
              <a:spcBef>
                <a:spcPts val="840"/>
              </a:spcBef>
            </a:pPr>
            <a:r>
              <a:rPr sz="1200" dirty="0">
                <a:latin typeface="Arial"/>
                <a:cs typeface="Arial"/>
              </a:rPr>
              <a:t>Operations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such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filter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count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run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parallel,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each  processor working on chunks of the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38883" y="3602233"/>
            <a:ext cx="4637405" cy="152606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50"/>
              </a:spcBef>
            </a:pPr>
            <a:r>
              <a:rPr sz="700" spc="10" dirty="0">
                <a:latin typeface="Courier" charset="0"/>
                <a:cs typeface="Courier" charset="0"/>
              </a:rPr>
              <a:t>Stream&lt;String&gt; parStream =</a:t>
            </a:r>
            <a:r>
              <a:rPr sz="700" spc="55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lineStream.parallel();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000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Producing</a:t>
            </a:r>
            <a:r>
              <a:rPr spc="-20" dirty="0"/>
              <a:t> </a:t>
            </a:r>
            <a:r>
              <a:rPr spc="-5" dirty="0"/>
              <a:t>Streams</a:t>
            </a:r>
          </a:p>
        </p:txBody>
      </p:sp>
      <p:sp>
        <p:nvSpPr>
          <p:cNvPr id="4" name="object 4"/>
          <p:cNvSpPr/>
          <p:nvPr/>
        </p:nvSpPr>
        <p:spPr>
          <a:xfrm>
            <a:off x="843946" y="870711"/>
            <a:ext cx="4155821" cy="2639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Producing Streams Problem 1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61797" y="828474"/>
            <a:ext cx="396557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Write </a:t>
            </a:r>
            <a:r>
              <a:rPr sz="1300" spc="5" dirty="0">
                <a:latin typeface="Arial"/>
                <a:cs typeface="Arial"/>
              </a:rPr>
              <a:t>a statement </a:t>
            </a:r>
            <a:r>
              <a:rPr sz="1300" dirty="0">
                <a:latin typeface="Arial"/>
                <a:cs typeface="Arial"/>
              </a:rPr>
              <a:t>to create </a:t>
            </a:r>
            <a:r>
              <a:rPr sz="1300" spc="5" dirty="0">
                <a:latin typeface="Arial"/>
                <a:cs typeface="Arial"/>
              </a:rPr>
              <a:t>a stream </a:t>
            </a:r>
            <a:r>
              <a:rPr sz="1300" dirty="0">
                <a:latin typeface="Arial"/>
                <a:cs typeface="Arial"/>
              </a:rPr>
              <a:t>of </a:t>
            </a:r>
            <a:r>
              <a:rPr sz="1300" spc="5" dirty="0">
                <a:latin typeface="Arial"/>
                <a:cs typeface="Arial"/>
              </a:rPr>
              <a:t>Color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objects.</a:t>
            </a: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For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example,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70683"/>
            <a:ext cx="5234940" cy="34689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344805" marR="2272665" indent="-288925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Stream&lt;Color&gt; colors = Stream.of(  Color.RED, Color.WHITE,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Color.BLUE);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Learning Practice 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61797" y="829286"/>
            <a:ext cx="4030979" cy="127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00" dirty="0">
                <a:latin typeface="Arial"/>
                <a:cs typeface="Arial"/>
              </a:rPr>
              <a:t>Complete the 5 Self-Check Exercises at the end of Section 19.2 Producing Streams in the Big Java interactive textbook at</a:t>
            </a:r>
            <a:endParaRPr lang="en-US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550" dirty="0">
                <a:latin typeface="Arial"/>
                <a:cs typeface="Arial"/>
                <a:hlinkClick r:id="rId2"/>
              </a:rPr>
              <a:t>https://bookshelf.vitalsource.com</a:t>
            </a:r>
            <a:endParaRPr lang="en-US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00898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>
            <a:spLocks noChangeAspect="1"/>
          </p:cNvSpPr>
          <p:nvPr/>
        </p:nvSpPr>
        <p:spPr>
          <a:xfrm>
            <a:off x="5477608" y="3050818"/>
            <a:ext cx="1478993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74497" y="636530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/>
              <a:t>Collecting</a:t>
            </a:r>
            <a:r>
              <a:rPr spc="20" dirty="0"/>
              <a:t> 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757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7291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190287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348" y="222392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849907"/>
            <a:ext cx="4819015" cy="152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When </a:t>
            </a:r>
            <a:r>
              <a:rPr sz="1550" spc="10" dirty="0">
                <a:latin typeface="Arial"/>
                <a:cs typeface="Arial"/>
              </a:rPr>
              <a:t>you are done transforming a stream </a:t>
            </a:r>
            <a:r>
              <a:rPr sz="1550" spc="5" dirty="0">
                <a:latin typeface="Arial"/>
                <a:cs typeface="Arial"/>
              </a:rPr>
              <a:t>(e.g.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with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50" spc="10" dirty="0">
                <a:latin typeface="Courier" charset="0"/>
                <a:cs typeface="Courier" charset="0"/>
              </a:rPr>
              <a:t>filter</a:t>
            </a:r>
            <a:r>
              <a:rPr sz="1550" spc="10" dirty="0">
                <a:latin typeface="Arial"/>
                <a:cs typeface="Arial"/>
              </a:rPr>
              <a:t>), want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harvest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results.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39700"/>
              </a:lnSpc>
            </a:pPr>
            <a:r>
              <a:rPr sz="1550" spc="15" dirty="0">
                <a:latin typeface="Arial"/>
                <a:cs typeface="Arial"/>
              </a:rPr>
              <a:t>Some </a:t>
            </a:r>
            <a:r>
              <a:rPr sz="1550" spc="10" dirty="0">
                <a:latin typeface="Arial"/>
                <a:cs typeface="Arial"/>
              </a:rPr>
              <a:t>methods </a:t>
            </a:r>
            <a:r>
              <a:rPr sz="1550" spc="5" dirty="0">
                <a:latin typeface="Arial"/>
                <a:cs typeface="Arial"/>
              </a:rPr>
              <a:t>(e.g. </a:t>
            </a:r>
            <a:r>
              <a:rPr sz="1550" spc="10" dirty="0">
                <a:latin typeface="Courier" charset="0"/>
                <a:cs typeface="Courier" charset="0"/>
              </a:rPr>
              <a:t>count</a:t>
            </a:r>
            <a:r>
              <a:rPr sz="1550" spc="10" dirty="0">
                <a:latin typeface="Arial"/>
                <a:cs typeface="Arial"/>
              </a:rPr>
              <a:t>, </a:t>
            </a:r>
            <a:r>
              <a:rPr sz="1550" spc="10" dirty="0">
                <a:latin typeface="Courier" charset="0"/>
                <a:cs typeface="Courier" charset="0"/>
              </a:rPr>
              <a:t>sum</a:t>
            </a:r>
            <a:r>
              <a:rPr sz="1550" spc="10" dirty="0">
                <a:latin typeface="Arial"/>
                <a:cs typeface="Arial"/>
              </a:rPr>
              <a:t>) </a:t>
            </a:r>
            <a:r>
              <a:rPr sz="1550" spc="5" dirty="0">
                <a:latin typeface="Arial"/>
                <a:cs typeface="Arial"/>
              </a:rPr>
              <a:t>yield </a:t>
            </a:r>
            <a:r>
              <a:rPr sz="1550" spc="10" dirty="0">
                <a:latin typeface="Arial"/>
                <a:cs typeface="Arial"/>
              </a:rPr>
              <a:t>a single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value.  Other methods </a:t>
            </a:r>
            <a:r>
              <a:rPr sz="1550" spc="5" dirty="0">
                <a:latin typeface="Arial"/>
                <a:cs typeface="Arial"/>
              </a:rPr>
              <a:t>yield </a:t>
            </a:r>
            <a:r>
              <a:rPr sz="1550" spc="10" dirty="0">
                <a:latin typeface="Arial"/>
                <a:cs typeface="Arial"/>
              </a:rPr>
              <a:t>a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collection.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50" spc="10" dirty="0">
                <a:latin typeface="Arial"/>
                <a:cs typeface="Arial"/>
              </a:rPr>
              <a:t>Here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how </a:t>
            </a:r>
            <a:r>
              <a:rPr sz="1550" spc="5" dirty="0">
                <a:latin typeface="Arial"/>
                <a:cs typeface="Arial"/>
              </a:rPr>
              <a:t>to collect into </a:t>
            </a:r>
            <a:r>
              <a:rPr sz="1550" spc="10" dirty="0">
                <a:latin typeface="Arial"/>
                <a:cs typeface="Arial"/>
              </a:rPr>
              <a:t>an </a:t>
            </a:r>
            <a:r>
              <a:rPr sz="1550" spc="5" dirty="0">
                <a:latin typeface="Arial"/>
                <a:cs typeface="Arial"/>
              </a:rPr>
              <a:t>array: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451331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String[] result =</a:t>
            </a:r>
            <a:r>
              <a:rPr sz="950" spc="-5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stream.toArray(String[]::new);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0886" y="2807238"/>
            <a:ext cx="4394200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5104">
              <a:lnSpc>
                <a:spcPct val="112200"/>
              </a:lnSpc>
            </a:pPr>
            <a:r>
              <a:rPr sz="1200" dirty="0">
                <a:latin typeface="Arial"/>
                <a:cs typeface="Arial"/>
              </a:rPr>
              <a:t>Strange-looking expression </a:t>
            </a:r>
            <a:r>
              <a:rPr sz="1200" dirty="0">
                <a:latin typeface="Courier" charset="0"/>
                <a:cs typeface="Courier" charset="0"/>
              </a:rPr>
              <a:t>String[]::new</a:t>
            </a:r>
            <a:r>
              <a:rPr sz="1200" spc="-42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is a constructor  reference (to the array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constructor).</a:t>
            </a:r>
          </a:p>
          <a:p>
            <a:pPr marL="12700" marR="5080">
              <a:lnSpc>
                <a:spcPct val="112200"/>
              </a:lnSpc>
              <a:spcBef>
                <a:spcPts val="350"/>
              </a:spcBef>
            </a:pPr>
            <a:r>
              <a:rPr sz="1200" dirty="0">
                <a:latin typeface="Arial"/>
                <a:cs typeface="Arial"/>
              </a:rPr>
              <a:t>Replace </a:t>
            </a:r>
            <a:r>
              <a:rPr sz="1200" dirty="0">
                <a:latin typeface="Courier" charset="0"/>
                <a:cs typeface="Courier" charset="0"/>
              </a:rPr>
              <a:t>String</a:t>
            </a:r>
            <a:r>
              <a:rPr sz="1200" spc="-42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with another class if the stream doesn't contain  strings.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6241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/>
              <a:t>Collecting</a:t>
            </a:r>
            <a:r>
              <a:rPr spc="20" dirty="0"/>
              <a:t> 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620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58535"/>
            <a:ext cx="399796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To </a:t>
            </a:r>
            <a:r>
              <a:rPr sz="1550" spc="5" dirty="0">
                <a:latin typeface="Arial"/>
                <a:cs typeface="Arial"/>
              </a:rPr>
              <a:t>collect into </a:t>
            </a:r>
            <a:r>
              <a:rPr sz="1550" spc="10" dirty="0">
                <a:latin typeface="Arial"/>
                <a:cs typeface="Arial"/>
              </a:rPr>
              <a:t>a </a:t>
            </a:r>
            <a:r>
              <a:rPr sz="1550" spc="10" dirty="0">
                <a:latin typeface="Courier" charset="0"/>
                <a:cs typeface="Courier" charset="0"/>
              </a:rPr>
              <a:t>List</a:t>
            </a:r>
            <a:r>
              <a:rPr sz="1550" spc="-53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or </a:t>
            </a:r>
            <a:r>
              <a:rPr sz="1550" spc="10" dirty="0">
                <a:latin typeface="Courier" charset="0"/>
                <a:cs typeface="Courier" charset="0"/>
              </a:rPr>
              <a:t>Set</a:t>
            </a:r>
            <a:r>
              <a:rPr sz="1550" spc="10" dirty="0">
                <a:latin typeface="Arial"/>
                <a:cs typeface="Arial"/>
              </a:rPr>
              <a:t>, use </a:t>
            </a:r>
            <a:r>
              <a:rPr sz="1550" spc="10" dirty="0">
                <a:latin typeface="Courier" charset="0"/>
                <a:cs typeface="Courier" charset="0"/>
              </a:rPr>
              <a:t>collect</a:t>
            </a:r>
            <a:r>
              <a:rPr sz="1550" spc="10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184694"/>
            <a:ext cx="5234940" cy="32008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5880" marR="2232025">
              <a:lnSpc>
                <a:spcPct val="144000"/>
              </a:lnSpc>
              <a:spcBef>
                <a:spcPts val="250"/>
              </a:spcBef>
            </a:pPr>
            <a:r>
              <a:rPr sz="650" spc="5" dirty="0">
                <a:latin typeface="Courier" charset="0"/>
                <a:cs typeface="Courier" charset="0"/>
              </a:rPr>
              <a:t>List&lt;String&gt; result = stream.collect(Collectors.toList());  Set&lt;String&gt; result =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stream.collect(Collectors.toSet());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236632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1705599"/>
            <a:ext cx="5079365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argument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collect</a:t>
            </a:r>
            <a:r>
              <a:rPr sz="1200" spc="-40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Collector</a:t>
            </a:r>
            <a:r>
              <a:rPr sz="1200" spc="-40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object.</a:t>
            </a:r>
          </a:p>
          <a:p>
            <a:pPr marL="372110">
              <a:lnSpc>
                <a:spcPct val="100000"/>
              </a:lnSpc>
              <a:spcBef>
                <a:spcPts val="525"/>
              </a:spcBef>
            </a:pPr>
            <a:r>
              <a:rPr sz="1200" dirty="0">
                <a:latin typeface="Arial"/>
                <a:cs typeface="Arial"/>
              </a:rPr>
              <a:t>We'll always use one of the static method of </a:t>
            </a:r>
            <a:r>
              <a:rPr sz="1200" dirty="0">
                <a:latin typeface="Courier" charset="0"/>
                <a:cs typeface="Courier" charset="0"/>
              </a:rPr>
              <a:t>Collectors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to get one.</a:t>
            </a: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550" spc="15" dirty="0">
                <a:latin typeface="Arial"/>
                <a:cs typeface="Arial"/>
              </a:rPr>
              <a:t>A </a:t>
            </a:r>
            <a:r>
              <a:rPr sz="1550" spc="10" dirty="0">
                <a:latin typeface="Arial"/>
                <a:cs typeface="Arial"/>
              </a:rPr>
              <a:t>stream </a:t>
            </a:r>
            <a:r>
              <a:rPr sz="1550" spc="5" dirty="0">
                <a:latin typeface="Arial"/>
                <a:cs typeface="Arial"/>
              </a:rPr>
              <a:t>of string </a:t>
            </a:r>
            <a:r>
              <a:rPr sz="1550" spc="10" dirty="0">
                <a:latin typeface="Arial"/>
                <a:cs typeface="Arial"/>
              </a:rPr>
              <a:t>can be collected </a:t>
            </a:r>
            <a:r>
              <a:rPr sz="1550" spc="5" dirty="0">
                <a:latin typeface="Arial"/>
                <a:cs typeface="Arial"/>
              </a:rPr>
              <a:t>into </a:t>
            </a:r>
            <a:r>
              <a:rPr sz="1550" spc="10" dirty="0">
                <a:latin typeface="Arial"/>
                <a:cs typeface="Arial"/>
              </a:rPr>
              <a:t>a single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string: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593728"/>
            <a:ext cx="5234940" cy="31777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String result = words.collect(Collectors.joining(",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"));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Stream elements separated with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commas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6731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/>
              <a:t>Collecting</a:t>
            </a:r>
            <a:r>
              <a:rPr spc="20" dirty="0"/>
              <a:t> 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843946" y="870711"/>
            <a:ext cx="4155821" cy="1694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8060"/>
            <a:ext cx="384619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Repeat </a:t>
            </a:r>
            <a:r>
              <a:rPr sz="1300" dirty="0">
                <a:latin typeface="Arial"/>
                <a:cs typeface="Arial"/>
              </a:rPr>
              <a:t>Self </a:t>
            </a:r>
            <a:r>
              <a:rPr sz="1300" spc="5" dirty="0">
                <a:latin typeface="Arial"/>
                <a:cs typeface="Arial"/>
              </a:rPr>
              <a:t>Check </a:t>
            </a:r>
            <a:r>
              <a:rPr sz="1300" dirty="0">
                <a:latin typeface="Arial"/>
                <a:cs typeface="Arial"/>
              </a:rPr>
              <a:t>11, but collect the result in </a:t>
            </a:r>
            <a:r>
              <a:rPr sz="1300" spc="5" dirty="0">
                <a:latin typeface="Arial"/>
                <a:cs typeface="Arial"/>
              </a:rPr>
              <a:t>a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set.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70268"/>
            <a:ext cx="5234940" cy="48154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Set&lt;String&gt; result =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list.stream()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w.length() 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.collect(Collectors.toSet());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586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Tip: </a:t>
            </a:r>
            <a:r>
              <a:rPr spc="40" dirty="0"/>
              <a:t>One </a:t>
            </a:r>
            <a:r>
              <a:rPr spc="-25" dirty="0"/>
              <a:t>Stream </a:t>
            </a:r>
            <a:r>
              <a:rPr spc="30" dirty="0"/>
              <a:t>Operation </a:t>
            </a:r>
            <a:r>
              <a:rPr spc="-25" dirty="0"/>
              <a:t>Per</a:t>
            </a:r>
            <a:r>
              <a:rPr spc="150" dirty="0"/>
              <a:t> </a:t>
            </a:r>
            <a:r>
              <a:rPr spc="20" dirty="0"/>
              <a:t>Line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690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49238"/>
            <a:ext cx="397256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It's </a:t>
            </a:r>
            <a:r>
              <a:rPr sz="1550" spc="10" dirty="0">
                <a:latin typeface="Arial"/>
                <a:cs typeface="Arial"/>
              </a:rPr>
              <a:t>best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put one stream operation per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line: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175397"/>
            <a:ext cx="5234940" cy="59477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R="2277110" algn="ctr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List&lt;String&gt; result = list.stream() // Create the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.filter(w -&gt; w.length() &gt; 10) // Keep long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strings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.limit(50) // Keep only the first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fifty.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.collect(Collectors.toList()); // Turn into a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list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205381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1905988"/>
            <a:ext cx="534416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Arial"/>
                <a:cs typeface="Arial"/>
              </a:rPr>
              <a:t>you cram as much as possible </a:t>
            </a:r>
            <a:r>
              <a:rPr sz="1550" spc="5" dirty="0">
                <a:latin typeface="Arial"/>
                <a:cs typeface="Arial"/>
              </a:rPr>
              <a:t>into </a:t>
            </a:r>
            <a:r>
              <a:rPr sz="1550" spc="10" dirty="0">
                <a:latin typeface="Arial"/>
                <a:cs typeface="Arial"/>
              </a:rPr>
              <a:t>one </a:t>
            </a:r>
            <a:r>
              <a:rPr sz="1550" spc="5" dirty="0">
                <a:latin typeface="Arial"/>
                <a:cs typeface="Arial"/>
              </a:rPr>
              <a:t>line, it is </a:t>
            </a:r>
            <a:r>
              <a:rPr sz="1550" spc="10" dirty="0">
                <a:latin typeface="Arial"/>
                <a:cs typeface="Arial"/>
              </a:rPr>
              <a:t>tedious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to  figure </a:t>
            </a:r>
            <a:r>
              <a:rPr sz="1550" spc="10" dirty="0">
                <a:latin typeface="Arial"/>
                <a:cs typeface="Arial"/>
              </a:rPr>
              <a:t>out the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steps: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557678"/>
            <a:ext cx="5234940" cy="31777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List&lt;String&gt; result = list.stream().filter(w -&gt; w.length() &gt;</a:t>
            </a:r>
            <a:r>
              <a:rPr sz="650" spc="-2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10).limit(50)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.collect(Collectors.toList()); // Don’t use this formatting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style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Learning Practice 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61797" y="829286"/>
            <a:ext cx="4030979" cy="127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00" dirty="0">
                <a:latin typeface="Arial"/>
                <a:cs typeface="Arial"/>
              </a:rPr>
              <a:t>Complete the 5 Self-Check Exercises at the end of Section 19.3 Collecting Results in the Big Java interactive textbook at</a:t>
            </a:r>
            <a:endParaRPr lang="en-US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550" dirty="0">
                <a:latin typeface="Arial"/>
                <a:cs typeface="Arial"/>
                <a:hlinkClick r:id="rId2"/>
              </a:rPr>
              <a:t>https://bookshelf.vitalsource.com</a:t>
            </a:r>
            <a:endParaRPr lang="en-US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45630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1384" y="845319"/>
            <a:ext cx="5392430" cy="14311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Streams Processing?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Produce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Collect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Transform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incorporate Lambda Expressions when processing Streams</a:t>
            </a:r>
          </a:p>
        </p:txBody>
      </p:sp>
    </p:spTree>
    <p:extLst>
      <p:ext uri="{BB962C8B-B14F-4D97-AF65-F5344CB8AC3E}">
        <p14:creationId xmlns:p14="http://schemas.microsoft.com/office/powerpoint/2010/main" val="784512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635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Stream</a:t>
            </a:r>
            <a:r>
              <a:rPr spc="-10" dirty="0"/>
              <a:t> </a:t>
            </a:r>
            <a:r>
              <a:rPr spc="40" dirty="0"/>
              <a:t>Tranformations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739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49729"/>
            <a:ext cx="3305175" cy="10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Life </a:t>
            </a:r>
            <a:r>
              <a:rPr sz="1550" spc="10" dirty="0">
                <a:latin typeface="Arial"/>
                <a:cs typeface="Arial"/>
              </a:rPr>
              <a:t>cycle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a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stream:</a:t>
            </a:r>
            <a:endParaRPr sz="155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Arial"/>
                <a:cs typeface="Arial"/>
              </a:rPr>
              <a:t>Create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stream.</a:t>
            </a:r>
            <a:endParaRPr sz="1200">
              <a:latin typeface="Arial"/>
              <a:cs typeface="Arial"/>
            </a:endParaRPr>
          </a:p>
          <a:p>
            <a:pPr marL="372110" marR="5080">
              <a:lnSpc>
                <a:spcPct val="131700"/>
              </a:lnSpc>
            </a:pPr>
            <a:r>
              <a:rPr sz="1200" dirty="0">
                <a:latin typeface="Arial"/>
                <a:cs typeface="Arial"/>
              </a:rPr>
              <a:t>Transform stream (possibly multiple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times).  Collect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results.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2"/>
          <p:cNvSpPr>
            <a:spLocks noChangeAspect="1"/>
          </p:cNvSpPr>
          <p:nvPr/>
        </p:nvSpPr>
        <p:spPr>
          <a:xfrm>
            <a:off x="1371600" y="1888589"/>
            <a:ext cx="1672648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606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Stream </a:t>
            </a:r>
            <a:r>
              <a:rPr spc="40" dirty="0"/>
              <a:t>Tranformations </a:t>
            </a:r>
            <a:r>
              <a:rPr spc="-275" dirty="0"/>
              <a:t>- </a:t>
            </a:r>
            <a:r>
              <a:rPr spc="-260" dirty="0"/>
              <a:t> </a:t>
            </a:r>
            <a:r>
              <a:rPr spc="-120" dirty="0">
                <a:latin typeface="Trebuchet MS"/>
                <a:cs typeface="Trebuchet MS"/>
              </a:rPr>
              <a:t>map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602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6352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818199"/>
            <a:ext cx="4584065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Courier" charset="0"/>
                <a:cs typeface="Courier" charset="0"/>
              </a:rPr>
              <a:t>map</a:t>
            </a:r>
            <a:r>
              <a:rPr sz="1550" spc="-57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transforms stream by applying function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each  element.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50" spc="10" dirty="0">
                <a:latin typeface="Arial"/>
                <a:cs typeface="Arial"/>
              </a:rPr>
              <a:t>Turn </a:t>
            </a:r>
            <a:r>
              <a:rPr sz="1550" spc="5" dirty="0">
                <a:latin typeface="Arial"/>
                <a:cs typeface="Arial"/>
              </a:rPr>
              <a:t>all </a:t>
            </a:r>
            <a:r>
              <a:rPr sz="1550" spc="10" dirty="0">
                <a:latin typeface="Arial"/>
                <a:cs typeface="Arial"/>
              </a:rPr>
              <a:t>words </a:t>
            </a:r>
            <a:r>
              <a:rPr sz="1550" spc="5" dirty="0">
                <a:latin typeface="Arial"/>
                <a:cs typeface="Arial"/>
              </a:rPr>
              <a:t>into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lowercase: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790936"/>
            <a:ext cx="5234940" cy="458587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5880" marR="1676400">
              <a:lnSpc>
                <a:spcPct val="144000"/>
              </a:lnSpc>
              <a:spcBef>
                <a:spcPts val="250"/>
              </a:spcBef>
            </a:pPr>
            <a:r>
              <a:rPr sz="650" spc="5" dirty="0">
                <a:latin typeface="Courier" charset="0"/>
                <a:cs typeface="Courier" charset="0"/>
              </a:rPr>
              <a:t>Stream&lt;String&gt; words = Stream.of("A", "Tale", "of", "Two", "Cities");  Stream&lt;String&gt; lowerCaseWords = </a:t>
            </a:r>
            <a:r>
              <a:rPr sz="650" spc="-5" dirty="0">
                <a:latin typeface="Courier" charset="0"/>
                <a:cs typeface="Courier" charset="0"/>
              </a:rPr>
              <a:t>words.</a:t>
            </a:r>
            <a:r>
              <a:rPr sz="650" b="1" spc="-5" dirty="0">
                <a:solidFill>
                  <a:srgbClr val="FF0000"/>
                </a:solidFill>
                <a:latin typeface="Trebuchet MS"/>
                <a:cs typeface="Trebuchet MS"/>
              </a:rPr>
              <a:t>map</a:t>
            </a:r>
            <a:r>
              <a:rPr sz="650" spc="-5" dirty="0">
                <a:latin typeface="Courier" charset="0"/>
                <a:cs typeface="Courier" charset="0"/>
              </a:rPr>
              <a:t>(w </a:t>
            </a:r>
            <a:r>
              <a:rPr sz="650" spc="5" dirty="0">
                <a:latin typeface="Courier" charset="0"/>
                <a:cs typeface="Courier" charset="0"/>
              </a:rPr>
              <a:t>-&gt;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w.toLowerCase());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"a", "tale", "of", "two",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"cities"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52666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2418996"/>
            <a:ext cx="27901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Remove vowels from </a:t>
            </a:r>
            <a:r>
              <a:rPr sz="1550" spc="5" dirty="0">
                <a:latin typeface="Arial"/>
                <a:cs typeface="Arial"/>
              </a:rPr>
              <a:t>all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words: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2754073"/>
            <a:ext cx="5234940" cy="458587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07645" marR="2585720" indent="-151765">
              <a:lnSpc>
                <a:spcPct val="144000"/>
              </a:lnSpc>
              <a:spcBef>
                <a:spcPts val="250"/>
              </a:spcBef>
            </a:pPr>
            <a:r>
              <a:rPr sz="650" spc="5" dirty="0">
                <a:latin typeface="Courier" charset="0"/>
                <a:cs typeface="Courier" charset="0"/>
              </a:rPr>
              <a:t>Stream&lt;String&gt; consonantsOnly = lowerCaseWords.map(  w -&gt; w.replaceAll("[aeiou]",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""));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"", "tl", "f", "tw",</a:t>
            </a:r>
            <a:r>
              <a:rPr sz="650" spc="-7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"cts"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348" y="348980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3382134"/>
            <a:ext cx="281305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Get the length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each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element: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3717211"/>
            <a:ext cx="5234940" cy="3177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Stream&lt;Integer&gt; consonantCount = consonantsOnly.map(w -&gt;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w.length());</a:t>
            </a:r>
            <a:endParaRPr sz="650" dirty="0">
              <a:latin typeface="Courier" charset="0"/>
              <a:cs typeface="Courier" charset="0"/>
            </a:endParaRPr>
          </a:p>
          <a:p>
            <a:pPr marL="25781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0, 2, 1, 2,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3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947411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5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797" y="278333"/>
            <a:ext cx="4730750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60"/>
              </a:lnSpc>
            </a:pPr>
            <a:r>
              <a:rPr spc="-25" dirty="0"/>
              <a:t>Stream </a:t>
            </a:r>
            <a:r>
              <a:rPr spc="45" dirty="0"/>
              <a:t>Transformations </a:t>
            </a:r>
            <a:r>
              <a:rPr spc="-275" dirty="0"/>
              <a:t>- </a:t>
            </a:r>
            <a:r>
              <a:rPr spc="45" dirty="0"/>
              <a:t>Table </a:t>
            </a:r>
            <a:r>
              <a:rPr spc="50" dirty="0"/>
              <a:t>of  </a:t>
            </a:r>
            <a:r>
              <a:rPr spc="15" dirty="0"/>
              <a:t>Examples</a:t>
            </a:r>
          </a:p>
        </p:txBody>
      </p:sp>
      <p:sp>
        <p:nvSpPr>
          <p:cNvPr id="4" name="object 4"/>
          <p:cNvSpPr/>
          <p:nvPr/>
        </p:nvSpPr>
        <p:spPr>
          <a:xfrm>
            <a:off x="843946" y="1182839"/>
            <a:ext cx="4155821" cy="2256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5773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More </a:t>
            </a:r>
            <a:r>
              <a:rPr spc="-25" dirty="0"/>
              <a:t>Stream</a:t>
            </a:r>
            <a:r>
              <a:rPr spc="25" dirty="0"/>
              <a:t> </a:t>
            </a:r>
            <a:r>
              <a:rPr spc="45" dirty="0"/>
              <a:t>Transformations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573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7215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817910"/>
            <a:ext cx="4850130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Applying </a:t>
            </a:r>
            <a:r>
              <a:rPr sz="1550" spc="10" dirty="0">
                <a:latin typeface="Courier" charset="0"/>
                <a:cs typeface="Courier" charset="0"/>
              </a:rPr>
              <a:t>map</a:t>
            </a:r>
            <a:r>
              <a:rPr sz="1550" spc="-53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yields </a:t>
            </a:r>
            <a:r>
              <a:rPr sz="1550" spc="10" dirty="0">
                <a:latin typeface="Arial"/>
                <a:cs typeface="Arial"/>
              </a:rPr>
              <a:t>a stream with the same number </a:t>
            </a:r>
            <a:r>
              <a:rPr sz="1550" spc="5" dirty="0">
                <a:latin typeface="Arial"/>
                <a:cs typeface="Arial"/>
              </a:rPr>
              <a:t>of  </a:t>
            </a:r>
            <a:r>
              <a:rPr sz="1550" spc="10" dirty="0">
                <a:latin typeface="Arial"/>
                <a:cs typeface="Arial"/>
              </a:rPr>
              <a:t>elements.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Courier" charset="0"/>
                <a:cs typeface="Courier" charset="0"/>
              </a:rPr>
              <a:t>filter</a:t>
            </a:r>
            <a:r>
              <a:rPr sz="1550" spc="-53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only </a:t>
            </a:r>
            <a:r>
              <a:rPr sz="1550" spc="5" dirty="0">
                <a:latin typeface="Arial"/>
                <a:cs typeface="Arial"/>
              </a:rPr>
              <a:t>retains </a:t>
            </a:r>
            <a:r>
              <a:rPr sz="1550" spc="10" dirty="0">
                <a:latin typeface="Arial"/>
                <a:cs typeface="Arial"/>
              </a:rPr>
              <a:t>matching elements: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799564"/>
            <a:ext cx="5234940" cy="3177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Stream&lt;String&gt; aWords = words.filter(w -&gt; w.substring(0,</a:t>
            </a:r>
            <a:r>
              <a:rPr sz="650" spc="-2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1).equals("a"));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Only the words starting with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"a"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40152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2293856"/>
            <a:ext cx="21018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limit</a:t>
            </a:r>
            <a:r>
              <a:rPr sz="1550" spc="-57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takes the </a:t>
            </a:r>
            <a:r>
              <a:rPr sz="1550" spc="5" dirty="0">
                <a:latin typeface="Arial"/>
                <a:cs typeface="Arial"/>
              </a:rPr>
              <a:t>first </a:t>
            </a:r>
            <a:r>
              <a:rPr sz="1550" spc="5" dirty="0">
                <a:latin typeface="Courier" charset="0"/>
                <a:cs typeface="Courier" charset="0"/>
              </a:rPr>
              <a:t>n</a:t>
            </a:r>
            <a:r>
              <a:rPr sz="1550" spc="5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2628932"/>
            <a:ext cx="5234940" cy="17927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Stream&lt;String&gt; first100aWords =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aWords.limit(100);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348" y="308820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2980537"/>
            <a:ext cx="257048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skip</a:t>
            </a:r>
            <a:r>
              <a:rPr sz="1550" spc="-57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takes </a:t>
            </a:r>
            <a:r>
              <a:rPr sz="1550" spc="5" dirty="0">
                <a:latin typeface="Arial"/>
                <a:cs typeface="Arial"/>
              </a:rPr>
              <a:t>all </a:t>
            </a:r>
            <a:r>
              <a:rPr sz="1550" spc="10" dirty="0">
                <a:latin typeface="Arial"/>
                <a:cs typeface="Arial"/>
              </a:rPr>
              <a:t>but the </a:t>
            </a:r>
            <a:r>
              <a:rPr sz="1550" spc="5" dirty="0">
                <a:latin typeface="Arial"/>
                <a:cs typeface="Arial"/>
              </a:rPr>
              <a:t>first </a:t>
            </a:r>
            <a:r>
              <a:rPr sz="1550" spc="5" dirty="0">
                <a:latin typeface="Courier" charset="0"/>
                <a:cs typeface="Courier" charset="0"/>
              </a:rPr>
              <a:t>n</a:t>
            </a:r>
            <a:r>
              <a:rPr sz="1550" spc="5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3315614"/>
            <a:ext cx="5234940" cy="17927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Stream&lt;String&gt; allButFirst100aWords =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aWords.skip(100);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9348" y="377488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384" y="3667218"/>
            <a:ext cx="464121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distinct</a:t>
            </a:r>
            <a:r>
              <a:rPr sz="1550" spc="-53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yields </a:t>
            </a:r>
            <a:r>
              <a:rPr sz="1550" spc="10" dirty="0">
                <a:latin typeface="Arial"/>
                <a:cs typeface="Arial"/>
              </a:rPr>
              <a:t>a stream with duplicates removed: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2165" y="4002295"/>
            <a:ext cx="5234940" cy="605801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Stream&lt;String&gt; words =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Stream.of(</a:t>
            </a:r>
            <a:endParaRPr sz="650" dirty="0">
              <a:latin typeface="Courier" charset="0"/>
              <a:cs typeface="Courier" charset="0"/>
            </a:endParaRPr>
          </a:p>
          <a:p>
            <a:pPr marL="55880" marR="2332990" indent="151130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"how much wood could a wood chuck chuck".split(" "));  Stream&lt;String&gt; distinctWords =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words.distinct();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"how", "much", "wood", "could", "a",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"chuck"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9348" y="488963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61384" y="4781961"/>
            <a:ext cx="488950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sorted</a:t>
            </a:r>
            <a:r>
              <a:rPr sz="1550" spc="-52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yields </a:t>
            </a:r>
            <a:r>
              <a:rPr sz="1550" spc="10" dirty="0">
                <a:latin typeface="Arial"/>
                <a:cs typeface="Arial"/>
              </a:rPr>
              <a:t>a new stream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which the elements are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ct val="100000"/>
              </a:lnSpc>
            </a:pPr>
            <a:r>
              <a:rPr sz="1550" b="0" spc="10" dirty="0">
                <a:latin typeface="Arial"/>
                <a:cs typeface="Arial"/>
              </a:rPr>
              <a:t>sorted: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165" y="568108"/>
            <a:ext cx="5234940" cy="3177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R="2479040" algn="ctr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Stream&lt;String&gt; sortedWords =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distinctWords.sorted();</a:t>
            </a:r>
            <a:endParaRPr sz="650" dirty="0">
              <a:latin typeface="Courier" charset="0"/>
              <a:cs typeface="Courier" charset="0"/>
            </a:endParaRPr>
          </a:p>
          <a:p>
            <a:pPr marR="2428240" algn="ctr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"a", "chuck", "could", "how", "much",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"wood"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0886" y="1080096"/>
            <a:ext cx="4467860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Element type must be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Comparable</a:t>
            </a:r>
          </a:p>
          <a:p>
            <a:pPr marL="12700" marR="5080">
              <a:lnSpc>
                <a:spcPct val="117000"/>
              </a:lnSpc>
              <a:spcBef>
                <a:spcPts val="350"/>
              </a:spcBef>
            </a:pPr>
            <a:r>
              <a:rPr sz="1200" dirty="0">
                <a:latin typeface="Arial"/>
                <a:cs typeface="Arial"/>
              </a:rPr>
              <a:t>Or supply a comparator: </a:t>
            </a:r>
            <a:r>
              <a:rPr sz="1200" dirty="0">
                <a:latin typeface="Courier" charset="0"/>
                <a:cs typeface="Courier" charset="0"/>
              </a:rPr>
              <a:t>distinctWords.sorted((s, t)</a:t>
            </a:r>
            <a:r>
              <a:rPr sz="1200" spc="-2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-&gt;  s.length() -</a:t>
            </a:r>
            <a:r>
              <a:rPr sz="1200" spc="-6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t.length())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5483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2165" y="4706523"/>
            <a:ext cx="5234940" cy="543560"/>
          </a:xfrm>
          <a:custGeom>
            <a:avLst/>
            <a:gdLst/>
            <a:ahLst/>
            <a:cxnLst/>
            <a:rect l="l" t="t" r="r" b="b"/>
            <a:pathLst>
              <a:path w="5234940" h="543560">
                <a:moveTo>
                  <a:pt x="0" y="0"/>
                </a:moveTo>
                <a:lnTo>
                  <a:pt x="5234830" y="0"/>
                </a:lnTo>
                <a:lnTo>
                  <a:pt x="5234830" y="542945"/>
                </a:lnTo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165" y="4706523"/>
            <a:ext cx="0" cy="543560"/>
          </a:xfrm>
          <a:custGeom>
            <a:avLst/>
            <a:gdLst/>
            <a:ahLst/>
            <a:cxnLst/>
            <a:rect l="l" t="t" r="r" b="b"/>
            <a:pathLst>
              <a:path h="543560">
                <a:moveTo>
                  <a:pt x="0" y="542945"/>
                </a:moveTo>
                <a:lnTo>
                  <a:pt x="0" y="0"/>
                </a:lnTo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section_4/</a:t>
            </a:r>
            <a:r>
              <a:rPr spc="-20" dirty="0">
                <a:solidFill>
                  <a:srgbClr val="000080"/>
                </a:solidFill>
                <a:hlinkClick r:id="rId2"/>
              </a:rPr>
              <a:t>StreamDemo.java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718" y="908005"/>
            <a:ext cx="2738755" cy="323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830" indent="-208915">
              <a:lnSpc>
                <a:spcPts val="106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java.io.IOException;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java.nio.file.Files;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java.nio.file.Paths;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java.util.List;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java.util.stream.Collectors;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java.util.stream.Stream;</a:t>
            </a:r>
            <a:endParaRPr sz="900">
              <a:latin typeface="Courier New"/>
              <a:cs typeface="Courier New"/>
            </a:endParaRPr>
          </a:p>
          <a:p>
            <a:pPr marR="249618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900">
              <a:latin typeface="Courier New"/>
              <a:cs typeface="Courier New"/>
            </a:endParaRPr>
          </a:p>
          <a:p>
            <a:pPr marR="249618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900">
              <a:latin typeface="Courier New"/>
              <a:cs typeface="Courier New"/>
            </a:endParaRPr>
          </a:p>
          <a:p>
            <a:pPr marR="249618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6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0946" y="1844389"/>
            <a:ext cx="5034915" cy="229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StreamDemo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900" spc="5" dirty="0">
                <a:latin typeface="Courier New"/>
                <a:cs typeface="Courier New"/>
              </a:rPr>
              <a:t>main(String[] args) </a:t>
            </a: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throws</a:t>
            </a:r>
            <a:r>
              <a:rPr sz="90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IOException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29895">
              <a:lnSpc>
                <a:spcPts val="1055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try </a:t>
            </a:r>
            <a:r>
              <a:rPr sz="900" spc="5" dirty="0">
                <a:latin typeface="Courier New"/>
                <a:cs typeface="Courier New"/>
              </a:rPr>
              <a:t>(Stream lines =</a:t>
            </a:r>
            <a:r>
              <a:rPr sz="900" spc="6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Files.lines(Paths.get(</a:t>
            </a:r>
            <a:r>
              <a:rPr sz="900" spc="5" dirty="0">
                <a:solidFill>
                  <a:srgbClr val="2900FF"/>
                </a:solidFill>
                <a:latin typeface="Courier New"/>
                <a:cs typeface="Courier New"/>
              </a:rPr>
              <a:t>"../countries.txt"</a:t>
            </a:r>
            <a:r>
              <a:rPr sz="900" spc="5" dirty="0">
                <a:latin typeface="Courier New"/>
                <a:cs typeface="Courier New"/>
              </a:rPr>
              <a:t>)))</a:t>
            </a:r>
            <a:endParaRPr sz="900">
              <a:latin typeface="Courier New"/>
              <a:cs typeface="Courier New"/>
            </a:endParaRPr>
          </a:p>
          <a:p>
            <a:pPr marL="638810" marR="3065780" indent="-208915">
              <a:lnSpc>
                <a:spcPts val="1050"/>
              </a:lnSpc>
              <a:spcBef>
                <a:spcPts val="45"/>
              </a:spcBef>
            </a:pPr>
            <a:r>
              <a:rPr sz="900" spc="5" dirty="0">
                <a:latin typeface="Courier New"/>
                <a:cs typeface="Courier New"/>
              </a:rPr>
              <a:t>{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// Read the lines  </a:t>
            </a:r>
            <a:r>
              <a:rPr sz="900" spc="5" dirty="0">
                <a:latin typeface="Courier New"/>
                <a:cs typeface="Courier New"/>
              </a:rPr>
              <a:t>List result 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lines</a:t>
            </a:r>
            <a:endParaRPr sz="900">
              <a:latin typeface="Courier New"/>
              <a:cs typeface="Courier New"/>
            </a:endParaRPr>
          </a:p>
          <a:p>
            <a:pPr marL="847090">
              <a:lnSpc>
                <a:spcPts val="1010"/>
              </a:lnSpc>
            </a:pPr>
            <a:r>
              <a:rPr sz="900" spc="5" dirty="0">
                <a:latin typeface="Courier New"/>
                <a:cs typeface="Courier New"/>
              </a:rPr>
              <a:t>.filter(w -&gt; w.length() &gt; 10)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// Keep only long</a:t>
            </a:r>
            <a:r>
              <a:rPr sz="900" spc="20" dirty="0">
                <a:solidFill>
                  <a:srgbClr val="3F7E5E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words</a:t>
            </a:r>
            <a:endParaRPr sz="900">
              <a:latin typeface="Courier New"/>
              <a:cs typeface="Courier New"/>
            </a:endParaRPr>
          </a:p>
          <a:p>
            <a:pPr marL="847090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.map(w -&gt; w.substring(0, 7))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// Truncate to seven</a:t>
            </a:r>
            <a:r>
              <a:rPr sz="900" spc="45" dirty="0">
                <a:solidFill>
                  <a:srgbClr val="3F7E5E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characters</a:t>
            </a:r>
            <a:endParaRPr sz="900">
              <a:latin typeface="Courier New"/>
              <a:cs typeface="Courier New"/>
            </a:endParaRPr>
          </a:p>
          <a:p>
            <a:pPr marL="847090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.map(w -&gt; w + </a:t>
            </a:r>
            <a:r>
              <a:rPr sz="900" spc="5" dirty="0">
                <a:solidFill>
                  <a:srgbClr val="2900FF"/>
                </a:solidFill>
                <a:latin typeface="Courier New"/>
                <a:cs typeface="Courier New"/>
              </a:rPr>
              <a:t>"..."</a:t>
            </a:r>
            <a:r>
              <a:rPr sz="900" spc="5" dirty="0">
                <a:latin typeface="Courier New"/>
                <a:cs typeface="Courier New"/>
              </a:rPr>
              <a:t>)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// Add</a:t>
            </a:r>
            <a:r>
              <a:rPr sz="900" spc="-25" dirty="0">
                <a:solidFill>
                  <a:srgbClr val="3F7E5E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ellipses</a:t>
            </a:r>
            <a:endParaRPr sz="900">
              <a:latin typeface="Courier New"/>
              <a:cs typeface="Courier New"/>
            </a:endParaRPr>
          </a:p>
          <a:p>
            <a:pPr marL="847090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.distinct()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// Remove</a:t>
            </a:r>
            <a:r>
              <a:rPr sz="900" spc="-20" dirty="0">
                <a:solidFill>
                  <a:srgbClr val="3F7E5E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duplicates</a:t>
            </a:r>
            <a:endParaRPr sz="900">
              <a:latin typeface="Courier New"/>
              <a:cs typeface="Courier New"/>
            </a:endParaRPr>
          </a:p>
          <a:p>
            <a:pPr marL="847090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.limit(20)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// Keep only the first</a:t>
            </a:r>
            <a:r>
              <a:rPr sz="900" spc="-5" dirty="0">
                <a:solidFill>
                  <a:srgbClr val="3F7E5E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twenty</a:t>
            </a:r>
            <a:endParaRPr sz="900">
              <a:latin typeface="Courier New"/>
              <a:cs typeface="Courier New"/>
            </a:endParaRPr>
          </a:p>
          <a:p>
            <a:pPr marL="638810" marR="491490" indent="208279">
              <a:lnSpc>
                <a:spcPts val="1050"/>
              </a:lnSpc>
              <a:spcBef>
                <a:spcPts val="45"/>
              </a:spcBef>
            </a:pPr>
            <a:r>
              <a:rPr sz="900" spc="5" dirty="0">
                <a:latin typeface="Courier New"/>
                <a:cs typeface="Courier New"/>
              </a:rPr>
              <a:t>.collect(Collectors.toList());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// Collect into a list  </a:t>
            </a:r>
            <a:r>
              <a:rPr sz="900" spc="5" dirty="0">
                <a:latin typeface="Courier New"/>
                <a:cs typeface="Courier New"/>
              </a:rPr>
              <a:t>System.out.println(result);</a:t>
            </a:r>
            <a:endParaRPr sz="900">
              <a:latin typeface="Courier New"/>
              <a:cs typeface="Courier New"/>
            </a:endParaRPr>
          </a:p>
          <a:p>
            <a:pPr marL="429895">
              <a:lnSpc>
                <a:spcPts val="1010"/>
              </a:lnSpc>
            </a:pP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65"/>
              </a:lnSpc>
            </a:pP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797" y="4394278"/>
            <a:ext cx="113538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5" dirty="0">
                <a:latin typeface="Arial"/>
                <a:cs typeface="Arial"/>
              </a:rPr>
              <a:t>Program</a:t>
            </a:r>
            <a:r>
              <a:rPr sz="1300" b="1" spc="-9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Run: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219" y="4786281"/>
            <a:ext cx="3056255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[Afghani..., America..., Antigua..., Bahamas..., Bosnia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...,</a:t>
            </a:r>
            <a:endParaRPr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British..., Burkina..., Cayman ..., Central...,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Christm...,</a:t>
            </a:r>
            <a:endParaRPr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Cocos (..., Congo, ..., Cook Is..., Cote d’..., Czech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R...,</a:t>
            </a:r>
            <a:endParaRPr lang="en-US" sz="650" spc="5" dirty="0">
              <a:latin typeface="Courier" charset="0"/>
              <a:cs typeface="Courier" charset="0"/>
            </a:endParaRPr>
          </a:p>
          <a:p>
            <a:pPr marL="12700">
              <a:spcBef>
                <a:spcPts val="340"/>
              </a:spcBef>
            </a:pPr>
            <a:r>
              <a:rPr lang="en-US" sz="650" spc="5" dirty="0">
                <a:latin typeface="Courier" charset="0"/>
                <a:cs typeface="Courier" charset="0"/>
              </a:rPr>
              <a:t>Dominic..., El </a:t>
            </a:r>
            <a:r>
              <a:rPr lang="en-US" sz="650" spc="5" dirty="0" err="1">
                <a:latin typeface="Courier" charset="0"/>
                <a:cs typeface="Courier" charset="0"/>
              </a:rPr>
              <a:t>Salv</a:t>
            </a:r>
            <a:r>
              <a:rPr lang="en-US" sz="650" spc="5" dirty="0">
                <a:latin typeface="Courier" charset="0"/>
                <a:cs typeface="Courier" charset="0"/>
              </a:rPr>
              <a:t>..., Equator..., </a:t>
            </a:r>
            <a:r>
              <a:rPr lang="en-US" sz="650" spc="5" dirty="0" err="1">
                <a:latin typeface="Courier" charset="0"/>
                <a:cs typeface="Courier" charset="0"/>
              </a:rPr>
              <a:t>Falklan</a:t>
            </a:r>
            <a:r>
              <a:rPr lang="en-US" sz="650" spc="5" dirty="0">
                <a:latin typeface="Courier" charset="0"/>
                <a:cs typeface="Courier" charset="0"/>
              </a:rPr>
              <a:t>..., Faroe</a:t>
            </a:r>
            <a:r>
              <a:rPr lang="en-US" sz="650" spc="-40" dirty="0">
                <a:latin typeface="Courier" charset="0"/>
                <a:cs typeface="Courier" charset="0"/>
              </a:rPr>
              <a:t> </a:t>
            </a:r>
            <a:r>
              <a:rPr lang="en-US" sz="650" spc="5" dirty="0">
                <a:latin typeface="Courier" charset="0"/>
                <a:cs typeface="Courier" charset="0"/>
              </a:rPr>
              <a:t>I...]</a:t>
            </a:r>
            <a:endParaRPr lang="en-US"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94723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5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797" y="278155"/>
            <a:ext cx="3735070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60"/>
              </a:lnSpc>
            </a:pPr>
            <a:r>
              <a:rPr spc="45" dirty="0"/>
              <a:t>Common </a:t>
            </a:r>
            <a:r>
              <a:rPr spc="-20" dirty="0"/>
              <a:t>Error: </a:t>
            </a:r>
            <a:r>
              <a:rPr spc="10" dirty="0"/>
              <a:t>Don't </a:t>
            </a:r>
            <a:r>
              <a:rPr spc="25" dirty="0"/>
              <a:t>Use </a:t>
            </a:r>
            <a:r>
              <a:rPr spc="-25" dirty="0"/>
              <a:t>a  </a:t>
            </a:r>
            <a:r>
              <a:rPr spc="25" dirty="0"/>
              <a:t>Terminated</a:t>
            </a:r>
            <a:r>
              <a:rPr spc="20" dirty="0"/>
              <a:t> </a:t>
            </a:r>
            <a:r>
              <a:rPr spc="-25" dirty="0"/>
              <a:t>Stream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126827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8932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191928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0487" rIns="0" bIns="0" rtlCol="0">
            <a:spAutoFit/>
          </a:bodyPr>
          <a:lstStyle/>
          <a:p>
            <a:pPr marL="12700" marR="5080">
              <a:lnSpc>
                <a:spcPct val="135900"/>
              </a:lnSpc>
            </a:pPr>
            <a:r>
              <a:rPr spc="10" dirty="0"/>
              <a:t>Once you apply a terminal operation, a stream </a:t>
            </a:r>
            <a:r>
              <a:rPr spc="5" dirty="0"/>
              <a:t>is </a:t>
            </a:r>
            <a:r>
              <a:rPr spc="10" dirty="0"/>
              <a:t>“used</a:t>
            </a:r>
            <a:r>
              <a:rPr spc="-60" dirty="0"/>
              <a:t> </a:t>
            </a:r>
            <a:r>
              <a:rPr spc="5" dirty="0"/>
              <a:t>up”.  </a:t>
            </a:r>
            <a:r>
              <a:rPr spc="10" dirty="0"/>
              <a:t>Can no longer apply any stream</a:t>
            </a:r>
            <a:r>
              <a:rPr spc="-75" dirty="0"/>
              <a:t> </a:t>
            </a:r>
            <a:r>
              <a:rPr spc="10" dirty="0"/>
              <a:t>operations.</a:t>
            </a:r>
          </a:p>
          <a:p>
            <a:pPr marL="12700" marR="326390">
              <a:lnSpc>
                <a:spcPct val="117000"/>
              </a:lnSpc>
              <a:spcBef>
                <a:spcPts val="420"/>
              </a:spcBef>
            </a:pPr>
            <a:r>
              <a:rPr spc="10" dirty="0"/>
              <a:t>Easy mistake </a:t>
            </a:r>
            <a:r>
              <a:rPr spc="5" dirty="0"/>
              <a:t>if </a:t>
            </a:r>
            <a:r>
              <a:rPr spc="10" dirty="0"/>
              <a:t>you have a reference </a:t>
            </a:r>
            <a:r>
              <a:rPr spc="5" dirty="0"/>
              <a:t>to </a:t>
            </a:r>
            <a:r>
              <a:rPr spc="10" dirty="0"/>
              <a:t>an</a:t>
            </a:r>
            <a:r>
              <a:rPr spc="-60" dirty="0"/>
              <a:t> </a:t>
            </a:r>
            <a:r>
              <a:rPr spc="10" dirty="0"/>
              <a:t>intermediate  stream: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2165" y="2414234"/>
            <a:ext cx="5234940" cy="74430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Stream&lt;String&gt; stream =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list.stream();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List&lt;String&gt; result1 =</a:t>
            </a:r>
            <a:r>
              <a:rPr sz="650" spc="37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stream.limit(50).collect(Collectors.toList());</a:t>
            </a:r>
            <a:endParaRPr sz="650" dirty="0">
              <a:latin typeface="Courier" charset="0"/>
              <a:cs typeface="Courier" charset="0"/>
            </a:endParaRPr>
          </a:p>
          <a:p>
            <a:pPr marL="55880" marR="3848735" indent="151130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// Save the first fifty  stream =</a:t>
            </a:r>
            <a:r>
              <a:rPr sz="650" spc="-7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stream.skip(50);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Error—the stream can no longer be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used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9348" y="344425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1384" y="3336587"/>
            <a:ext cx="37344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To avoid the </a:t>
            </a:r>
            <a:r>
              <a:rPr sz="1550" spc="5" dirty="0">
                <a:latin typeface="Arial"/>
                <a:cs typeface="Arial"/>
              </a:rPr>
              <a:t>error, </a:t>
            </a:r>
            <a:r>
              <a:rPr sz="1550" spc="10" dirty="0">
                <a:latin typeface="Arial"/>
                <a:cs typeface="Arial"/>
              </a:rPr>
              <a:t>use </a:t>
            </a:r>
            <a:r>
              <a:rPr sz="1550" spc="5" dirty="0">
                <a:latin typeface="Arial"/>
                <a:cs typeface="Arial"/>
              </a:rPr>
              <a:t>“pipeline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notation”: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165" y="3662745"/>
            <a:ext cx="5234940" cy="59477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R="4095115" algn="ctr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result =</a:t>
            </a:r>
            <a:r>
              <a:rPr sz="650" spc="-8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create(...)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.transform1(...)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.transform2(...)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.terminalOperation(...)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9348" y="455008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1384" y="4402254"/>
            <a:ext cx="535622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Arial"/>
                <a:cs typeface="Arial"/>
              </a:rPr>
              <a:t>you want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do what the example </a:t>
            </a:r>
            <a:r>
              <a:rPr sz="1550" spc="5" dirty="0">
                <a:latin typeface="Arial"/>
                <a:cs typeface="Arial"/>
              </a:rPr>
              <a:t>tried to </a:t>
            </a:r>
            <a:r>
              <a:rPr sz="1550" spc="10" dirty="0">
                <a:latin typeface="Arial"/>
                <a:cs typeface="Arial"/>
              </a:rPr>
              <a:t>do, you need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two  streams: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165" y="228558"/>
            <a:ext cx="5234940" cy="1123950"/>
          </a:xfrm>
          <a:custGeom>
            <a:avLst/>
            <a:gdLst/>
            <a:ahLst/>
            <a:cxnLst/>
            <a:rect l="l" t="t" r="r" b="b"/>
            <a:pathLst>
              <a:path w="5234940" h="1123950">
                <a:moveTo>
                  <a:pt x="0" y="0"/>
                </a:moveTo>
                <a:lnTo>
                  <a:pt x="5234830" y="0"/>
                </a:lnTo>
                <a:lnTo>
                  <a:pt x="5234830" y="1123660"/>
                </a:lnTo>
                <a:lnTo>
                  <a:pt x="0" y="1123660"/>
                </a:lnTo>
                <a:lnTo>
                  <a:pt x="0" y="0"/>
                </a:lnTo>
                <a:close/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0219" y="308317"/>
            <a:ext cx="3561715" cy="966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09420" algn="ctr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List&lt;String&gt; result1 =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list.stream()</a:t>
            </a:r>
            <a:endParaRPr sz="650" dirty="0">
              <a:latin typeface="Courier" charset="0"/>
              <a:cs typeface="Courier" charset="0"/>
            </a:endParaRPr>
          </a:p>
          <a:p>
            <a:pPr marL="16383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.limit(50)</a:t>
            </a:r>
            <a:endParaRPr sz="650" dirty="0">
              <a:latin typeface="Courier" charset="0"/>
              <a:cs typeface="Courier" charset="0"/>
            </a:endParaRPr>
          </a:p>
          <a:p>
            <a:pPr marL="12700" marR="5080" indent="151130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.collect(Collectors.toList()); // This stream can no longer be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used  List&lt;String&gt; result2 = list.stream() // Create another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</a:t>
            </a:r>
            <a:endParaRPr sz="650" dirty="0">
              <a:latin typeface="Courier" charset="0"/>
              <a:cs typeface="Courier" charset="0"/>
            </a:endParaRPr>
          </a:p>
          <a:p>
            <a:pPr marL="16383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.skip(50)</a:t>
            </a:r>
            <a:endParaRPr sz="650" dirty="0">
              <a:latin typeface="Courier" charset="0"/>
              <a:cs typeface="Courier" charset="0"/>
            </a:endParaRPr>
          </a:p>
          <a:p>
            <a:pPr marL="16383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.limit(50)</a:t>
            </a:r>
            <a:endParaRPr sz="650" dirty="0">
              <a:latin typeface="Courier" charset="0"/>
              <a:cs typeface="Courier" charset="0"/>
            </a:endParaRPr>
          </a:p>
          <a:p>
            <a:pPr marL="16383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.collect(Collectors.toList());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Learning Practice 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61797" y="829286"/>
            <a:ext cx="4030979" cy="127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00" dirty="0">
                <a:latin typeface="Arial"/>
                <a:cs typeface="Arial"/>
              </a:rPr>
              <a:t>Complete the 5 Self-Check Exercises at the end of Section 19.4 Transforming Streams in the Big Java interactive textbook at</a:t>
            </a:r>
            <a:endParaRPr lang="en-US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550" dirty="0">
                <a:latin typeface="Arial"/>
                <a:cs typeface="Arial"/>
                <a:hlinkClick r:id="rId2"/>
              </a:rPr>
              <a:t>https://bookshelf.vitalsource.com</a:t>
            </a:r>
            <a:endParaRPr lang="en-US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4272733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4815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0" dirty="0"/>
              <a:t>19.5 </a:t>
            </a:r>
            <a:r>
              <a:rPr spc="20" dirty="0"/>
              <a:t>Lambda</a:t>
            </a:r>
            <a:r>
              <a:rPr spc="-15" dirty="0"/>
              <a:t> </a:t>
            </a:r>
            <a:r>
              <a:rPr spc="40" dirty="0"/>
              <a:t>Expressions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477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57110"/>
            <a:ext cx="4606925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Have seen lambda expressions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Courier" charset="0"/>
                <a:cs typeface="Courier" charset="0"/>
              </a:rPr>
              <a:t>filter</a:t>
            </a:r>
            <a:r>
              <a:rPr sz="1550" spc="-52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and </a:t>
            </a:r>
            <a:r>
              <a:rPr sz="1550" spc="10" dirty="0">
                <a:latin typeface="Courier" charset="0"/>
                <a:cs typeface="Courier" charset="0"/>
              </a:rPr>
              <a:t>map</a:t>
            </a:r>
            <a:endParaRPr sz="15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550" spc="10" dirty="0">
                <a:latin typeface="Arial"/>
                <a:cs typeface="Arial"/>
              </a:rPr>
              <a:t>methods such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as: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459724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w -&gt; w.length() &gt;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191008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348" y="224896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9348" y="257892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9348" y="31853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348" y="379176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1802412"/>
            <a:ext cx="5385435" cy="213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Like a </a:t>
            </a:r>
            <a:r>
              <a:rPr sz="1550" spc="5" dirty="0">
                <a:latin typeface="Arial"/>
                <a:cs typeface="Arial"/>
              </a:rPr>
              <a:t>static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function.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550" spc="5" dirty="0">
                <a:latin typeface="Arial"/>
                <a:cs typeface="Arial"/>
              </a:rPr>
              <a:t>Left </a:t>
            </a:r>
            <a:r>
              <a:rPr sz="1550" spc="10" dirty="0">
                <a:latin typeface="Arial"/>
                <a:cs typeface="Arial"/>
              </a:rPr>
              <a:t>side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Courier" charset="0"/>
                <a:cs typeface="Courier" charset="0"/>
              </a:rPr>
              <a:t>-&gt;</a:t>
            </a:r>
            <a:r>
              <a:rPr sz="1550" spc="-51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operator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a parameter </a:t>
            </a:r>
            <a:r>
              <a:rPr sz="1550" spc="5" dirty="0">
                <a:latin typeface="Arial"/>
                <a:cs typeface="Arial"/>
              </a:rPr>
              <a:t>variable.</a:t>
            </a:r>
            <a:endParaRPr sz="1550" dirty="0">
              <a:latin typeface="Arial"/>
              <a:cs typeface="Arial"/>
            </a:endParaRPr>
          </a:p>
          <a:p>
            <a:pPr marL="12700" marR="45720">
              <a:lnSpc>
                <a:spcPct val="117000"/>
              </a:lnSpc>
              <a:spcBef>
                <a:spcPts val="420"/>
              </a:spcBef>
            </a:pPr>
            <a:r>
              <a:rPr sz="1550" spc="10" dirty="0">
                <a:latin typeface="Arial"/>
                <a:cs typeface="Arial"/>
              </a:rPr>
              <a:t>Right side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code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operate on the parameter and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compute  a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result.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550" spc="15" dirty="0">
                <a:latin typeface="Arial"/>
                <a:cs typeface="Arial"/>
              </a:rPr>
              <a:t>When </a:t>
            </a:r>
            <a:r>
              <a:rPr sz="1550" spc="10" dirty="0">
                <a:latin typeface="Arial"/>
                <a:cs typeface="Arial"/>
              </a:rPr>
              <a:t>used with a type </a:t>
            </a:r>
            <a:r>
              <a:rPr sz="1550" spc="5" dirty="0">
                <a:latin typeface="Arial"/>
                <a:cs typeface="Arial"/>
              </a:rPr>
              <a:t>like </a:t>
            </a:r>
            <a:r>
              <a:rPr sz="1550" spc="10" dirty="0">
                <a:latin typeface="Courier" charset="0"/>
                <a:cs typeface="Courier" charset="0"/>
              </a:rPr>
              <a:t>Stream&lt;String&gt;</a:t>
            </a:r>
            <a:r>
              <a:rPr sz="1550" spc="10" dirty="0">
                <a:latin typeface="Arial"/>
                <a:cs typeface="Arial"/>
              </a:rPr>
              <a:t>, compiler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can  determine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type.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Arial"/>
                <a:cs typeface="Arial"/>
              </a:rPr>
              <a:t>Otherwise, you can specify the type,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like: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4019173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(String w) -&gt; w.length() &gt;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9348" y="446952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384" y="4361860"/>
            <a:ext cx="440055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Multiple </a:t>
            </a:r>
            <a:r>
              <a:rPr sz="1550" spc="10" dirty="0">
                <a:latin typeface="Arial"/>
                <a:cs typeface="Arial"/>
              </a:rPr>
              <a:t>parameters are enclosed </a:t>
            </a:r>
            <a:r>
              <a:rPr sz="1550" spc="5" dirty="0">
                <a:latin typeface="Arial"/>
                <a:cs typeface="Arial"/>
              </a:rPr>
              <a:t>in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parentheses: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2165" y="4688019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(v, w) -&gt; v.length() -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w.length()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>
            <a:spLocks noChangeAspect="1"/>
          </p:cNvSpPr>
          <p:nvPr/>
        </p:nvSpPr>
        <p:spPr>
          <a:xfrm>
            <a:off x="6061327" y="3533831"/>
            <a:ext cx="1184150" cy="1920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74497" y="638337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 dirty="0"/>
              <a:t>19.1 </a:t>
            </a:r>
            <a:r>
              <a:rPr spc="55" dirty="0"/>
              <a:t>The </a:t>
            </a:r>
            <a:r>
              <a:rPr spc="-25" dirty="0"/>
              <a:t>Stream</a:t>
            </a:r>
            <a:r>
              <a:rPr spc="5" dirty="0"/>
              <a:t> </a:t>
            </a:r>
            <a:r>
              <a:rPr spc="25" dirty="0"/>
              <a:t>Concept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938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51712"/>
            <a:ext cx="28346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Algorithm </a:t>
            </a:r>
            <a:r>
              <a:rPr sz="1550" spc="5" dirty="0">
                <a:latin typeface="Arial"/>
                <a:cs typeface="Arial"/>
              </a:rPr>
              <a:t>for </a:t>
            </a:r>
            <a:r>
              <a:rPr sz="1550" spc="10" dirty="0">
                <a:latin typeface="Arial"/>
                <a:cs typeface="Arial"/>
              </a:rPr>
              <a:t>counting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matches: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177872"/>
            <a:ext cx="5234940" cy="77008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55880" marR="1839595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List&lt;String&gt; wordList = . . .; long count = 0;  for (String w :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wordList)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080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if (w.length() &gt; 10) { count++;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219897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2091306"/>
            <a:ext cx="272351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With the Java 8 stream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library: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426384"/>
            <a:ext cx="5234940" cy="62901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55880" marR="3067050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Stream&lt;String&gt; words = . . .;  long count =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words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080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w.length() 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.count();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348" y="330480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348" y="391122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348" y="451764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2819" y="4856522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2819" y="5097307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384" y="3156973"/>
            <a:ext cx="5304790" cy="205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4795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You </a:t>
            </a:r>
            <a:r>
              <a:rPr sz="1550" spc="5" dirty="0">
                <a:latin typeface="Arial"/>
                <a:cs typeface="Arial"/>
              </a:rPr>
              <a:t>tell </a:t>
            </a:r>
            <a:r>
              <a:rPr sz="1550" i="1" spc="10" dirty="0">
                <a:latin typeface="Arial"/>
                <a:cs typeface="Arial"/>
              </a:rPr>
              <a:t>what </a:t>
            </a:r>
            <a:r>
              <a:rPr sz="1550" spc="10" dirty="0">
                <a:latin typeface="Arial"/>
                <a:cs typeface="Arial"/>
              </a:rPr>
              <a:t>you want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achieve (Keep the long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strings,  </a:t>
            </a:r>
            <a:r>
              <a:rPr sz="1550" spc="10" dirty="0">
                <a:latin typeface="Arial"/>
                <a:cs typeface="Arial"/>
              </a:rPr>
              <a:t>count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them).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550" spc="10" dirty="0">
                <a:latin typeface="Arial"/>
                <a:cs typeface="Arial"/>
              </a:rPr>
              <a:t>You </a:t>
            </a:r>
            <a:r>
              <a:rPr sz="1550" spc="5" dirty="0">
                <a:latin typeface="Arial"/>
                <a:cs typeface="Arial"/>
              </a:rPr>
              <a:t>don't </a:t>
            </a:r>
            <a:r>
              <a:rPr sz="1550" spc="10" dirty="0">
                <a:latin typeface="Arial"/>
                <a:cs typeface="Arial"/>
              </a:rPr>
              <a:t>dwell on the </a:t>
            </a:r>
            <a:r>
              <a:rPr sz="1550" i="1" spc="10" dirty="0">
                <a:latin typeface="Arial"/>
                <a:cs typeface="Arial"/>
              </a:rPr>
              <a:t>how </a:t>
            </a:r>
            <a:r>
              <a:rPr sz="1550" spc="5" dirty="0">
                <a:latin typeface="Arial"/>
                <a:cs typeface="Arial"/>
              </a:rPr>
              <a:t>(visit </a:t>
            </a:r>
            <a:r>
              <a:rPr sz="1550" spc="10" dirty="0">
                <a:latin typeface="Arial"/>
                <a:cs typeface="Arial"/>
              </a:rPr>
              <a:t>each element </a:t>
            </a:r>
            <a:r>
              <a:rPr sz="1550" spc="5" dirty="0">
                <a:latin typeface="Arial"/>
                <a:cs typeface="Arial"/>
              </a:rPr>
              <a:t>in turn, if it is  </a:t>
            </a:r>
            <a:r>
              <a:rPr sz="1550" spc="10" dirty="0">
                <a:latin typeface="Arial"/>
                <a:cs typeface="Arial"/>
              </a:rPr>
              <a:t>long, increment a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variable).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Arial"/>
                <a:cs typeface="Arial"/>
              </a:rPr>
              <a:t>"What, not how" </a:t>
            </a:r>
            <a:r>
              <a:rPr sz="1550" spc="5" dirty="0">
                <a:latin typeface="Arial"/>
                <a:cs typeface="Arial"/>
              </a:rPr>
              <a:t>is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powerful:</a:t>
            </a:r>
            <a:endParaRPr sz="1550" dirty="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Arial"/>
                <a:cs typeface="Arial"/>
              </a:rPr>
              <a:t>Operations can occur in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parallel.</a:t>
            </a:r>
          </a:p>
          <a:p>
            <a:pPr marL="372110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Arial"/>
                <a:cs typeface="Arial"/>
              </a:rPr>
              <a:t>The data can be anywhere (e.g. distributed "big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data").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348" y="34866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797" y="256136"/>
            <a:ext cx="599160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ct val="100000"/>
              </a:lnSpc>
            </a:pPr>
            <a:r>
              <a:rPr sz="1550" b="0" spc="10" dirty="0">
                <a:latin typeface="Arial"/>
                <a:cs typeface="Arial"/>
              </a:rPr>
              <a:t>This expression can be used with the </a:t>
            </a:r>
            <a:r>
              <a:rPr sz="1550" b="0" spc="10" dirty="0">
                <a:latin typeface="Courier" charset="0"/>
                <a:cs typeface="Courier" charset="0"/>
              </a:rPr>
              <a:t>sorted</a:t>
            </a:r>
            <a:r>
              <a:rPr sz="1550" b="0" spc="-555" dirty="0">
                <a:latin typeface="Courier" charset="0"/>
                <a:cs typeface="Courier" charset="0"/>
              </a:rPr>
              <a:t> </a:t>
            </a:r>
            <a:r>
              <a:rPr sz="1550" b="0" spc="10" dirty="0">
                <a:latin typeface="Arial"/>
                <a:cs typeface="Arial"/>
              </a:rPr>
              <a:t>method </a:t>
            </a:r>
            <a:r>
              <a:rPr sz="1550" b="0" spc="5" dirty="0">
                <a:latin typeface="Arial"/>
                <a:cs typeface="Arial"/>
              </a:rPr>
              <a:t>in </a:t>
            </a:r>
            <a:r>
              <a:rPr sz="1550" b="0" spc="10" dirty="0">
                <a:latin typeface="Arial"/>
                <a:cs typeface="Arial"/>
              </a:rPr>
              <a:t>the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384" y="526366"/>
            <a:ext cx="343471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Stream</a:t>
            </a:r>
            <a:r>
              <a:rPr sz="1550" spc="-49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class </a:t>
            </a:r>
            <a:r>
              <a:rPr sz="1550" spc="5" dirty="0">
                <a:latin typeface="Arial"/>
                <a:cs typeface="Arial"/>
              </a:rPr>
              <a:t>to sort strings </a:t>
            </a:r>
            <a:r>
              <a:rPr sz="1550" spc="10" dirty="0">
                <a:latin typeface="Arial"/>
                <a:cs typeface="Arial"/>
              </a:rPr>
              <a:t>by </a:t>
            </a:r>
            <a:r>
              <a:rPr sz="1550" spc="5" dirty="0">
                <a:latin typeface="Arial"/>
                <a:cs typeface="Arial"/>
              </a:rPr>
              <a:t>length: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165" y="861443"/>
            <a:ext cx="5234940" cy="32354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76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550" spc="5" dirty="0">
                <a:latin typeface="Courier" charset="0"/>
                <a:cs typeface="Courier" charset="0"/>
              </a:rPr>
              <a:t>Stream&lt;String&gt; sortedWords = distinctWords.sorted( (v, w) -&gt; v.length() -</a:t>
            </a:r>
            <a:r>
              <a:rPr sz="550" spc="260" dirty="0">
                <a:latin typeface="Courier" charset="0"/>
                <a:cs typeface="Courier" charset="0"/>
              </a:rPr>
              <a:t> </a:t>
            </a:r>
            <a:r>
              <a:rPr sz="550" spc="5" dirty="0">
                <a:latin typeface="Courier" charset="0"/>
                <a:cs typeface="Courier" charset="0"/>
              </a:rPr>
              <a:t>w.length());</a:t>
            </a:r>
            <a:endParaRPr sz="5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229235">
              <a:lnSpc>
                <a:spcPct val="100000"/>
              </a:lnSpc>
            </a:pPr>
            <a:r>
              <a:rPr sz="550" spc="5" dirty="0">
                <a:latin typeface="Courier" charset="0"/>
                <a:cs typeface="Courier" charset="0"/>
              </a:rPr>
              <a:t>// "a", "how", "much", "wood", "could",</a:t>
            </a:r>
            <a:r>
              <a:rPr sz="550" spc="90" dirty="0">
                <a:latin typeface="Courier" charset="0"/>
                <a:cs typeface="Courier" charset="0"/>
              </a:rPr>
              <a:t> </a:t>
            </a:r>
            <a:r>
              <a:rPr sz="550" spc="5" dirty="0">
                <a:latin typeface="Courier" charset="0"/>
                <a:cs typeface="Courier" charset="0"/>
              </a:rPr>
              <a:t>"chuck"</a:t>
            </a:r>
            <a:endParaRPr sz="5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4525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>
                <a:solidFill>
                  <a:srgbClr val="125859"/>
                </a:solidFill>
              </a:rPr>
              <a:t>Syntax </a:t>
            </a:r>
            <a:r>
              <a:rPr spc="-35" dirty="0">
                <a:solidFill>
                  <a:srgbClr val="125859"/>
                </a:solidFill>
              </a:rPr>
              <a:t>19.1 </a:t>
            </a:r>
            <a:r>
              <a:rPr spc="20" dirty="0"/>
              <a:t>Lambda</a:t>
            </a:r>
            <a:r>
              <a:rPr spc="175" dirty="0"/>
              <a:t> </a:t>
            </a:r>
            <a:r>
              <a:rPr spc="40" dirty="0"/>
              <a:t>Expressions</a:t>
            </a:r>
          </a:p>
        </p:txBody>
      </p:sp>
      <p:sp>
        <p:nvSpPr>
          <p:cNvPr id="4" name="object 4"/>
          <p:cNvSpPr/>
          <p:nvPr/>
        </p:nvSpPr>
        <p:spPr>
          <a:xfrm>
            <a:off x="843946" y="870724"/>
            <a:ext cx="6242646" cy="340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3656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Method</a:t>
            </a:r>
            <a:r>
              <a:rPr spc="-15" dirty="0"/>
              <a:t> </a:t>
            </a:r>
            <a:r>
              <a:rPr spc="40" dirty="0"/>
              <a:t>Expressions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470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6112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806876"/>
            <a:ext cx="4933315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5" dirty="0">
                <a:latin typeface="Arial"/>
                <a:cs typeface="Arial"/>
              </a:rPr>
              <a:t>Common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have lambda expressions </a:t>
            </a:r>
            <a:r>
              <a:rPr sz="1550" spc="5" dirty="0">
                <a:latin typeface="Arial"/>
                <a:cs typeface="Arial"/>
              </a:rPr>
              <a:t>that just </a:t>
            </a:r>
            <a:r>
              <a:rPr sz="1550" spc="10" dirty="0">
                <a:latin typeface="Arial"/>
                <a:cs typeface="Arial"/>
              </a:rPr>
              <a:t>invoke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  method.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Arial"/>
                <a:cs typeface="Arial"/>
              </a:rPr>
              <a:t>Use </a:t>
            </a:r>
            <a:r>
              <a:rPr sz="1550" i="1" spc="10" dirty="0">
                <a:latin typeface="Arial"/>
                <a:cs typeface="Arial"/>
              </a:rPr>
              <a:t>method expression</a:t>
            </a:r>
            <a:r>
              <a:rPr sz="1550" spc="10" dirty="0">
                <a:latin typeface="Arial"/>
                <a:cs typeface="Arial"/>
              </a:rPr>
              <a:t>: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ClassName</a:t>
            </a:r>
            <a:r>
              <a:rPr sz="1550" spc="10" dirty="0">
                <a:latin typeface="Courier" charset="0"/>
                <a:cs typeface="Courier" charset="0"/>
              </a:rPr>
              <a:t>::</a:t>
            </a:r>
            <a:r>
              <a:rPr sz="1550" i="1" spc="10" dirty="0">
                <a:latin typeface="Arial"/>
                <a:cs typeface="Arial"/>
              </a:rPr>
              <a:t>methodName</a:t>
            </a:r>
            <a:r>
              <a:rPr sz="1550" spc="10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792989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String::toUpperCase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23888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2131217"/>
            <a:ext cx="3834129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Parameters are added </a:t>
            </a:r>
            <a:r>
              <a:rPr sz="1550" spc="5" dirty="0">
                <a:latin typeface="Arial"/>
                <a:cs typeface="Arial"/>
              </a:rPr>
              <a:t>“at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5" dirty="0">
                <a:latin typeface="Arial"/>
                <a:cs typeface="Arial"/>
              </a:rPr>
              <a:t>right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places”: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2470752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(String w) -&gt;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w.toUpperCase()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348" y="291664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2768823"/>
            <a:ext cx="528891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Arial"/>
                <a:cs typeface="Arial"/>
              </a:rPr>
              <a:t>method has a parameter, the lambda expression gets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two  parameters: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3424971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String::compareTo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1384" y="3763200"/>
            <a:ext cx="136906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the same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2165" y="4102735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(String s, String t) -&gt;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s.compareTo(t)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9348" y="454863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61384" y="4440963"/>
            <a:ext cx="280098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Also works with </a:t>
            </a:r>
            <a:r>
              <a:rPr sz="1550" spc="5" dirty="0">
                <a:latin typeface="Arial"/>
                <a:cs typeface="Arial"/>
              </a:rPr>
              <a:t>static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methods: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2165" y="4771580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Double::compare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ct val="100000"/>
              </a:lnSpc>
            </a:pPr>
            <a:r>
              <a:rPr sz="1550" b="0" spc="5" dirty="0">
                <a:latin typeface="Arial"/>
                <a:cs typeface="Arial"/>
              </a:rPr>
              <a:t>is </a:t>
            </a:r>
            <a:r>
              <a:rPr sz="1550" b="0" spc="10" dirty="0">
                <a:latin typeface="Arial"/>
                <a:cs typeface="Arial"/>
              </a:rPr>
              <a:t>the same</a:t>
            </a:r>
            <a:r>
              <a:rPr sz="1550" b="0" spc="-75" dirty="0">
                <a:latin typeface="Arial"/>
                <a:cs typeface="Arial"/>
              </a:rPr>
              <a:t> </a:t>
            </a:r>
            <a:r>
              <a:rPr sz="1550" b="0" spc="10" dirty="0">
                <a:latin typeface="Arial"/>
                <a:cs typeface="Arial"/>
              </a:rPr>
              <a:t>as: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165" y="571721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(double x, double y) -&gt; Double.compare(x,</a:t>
            </a:r>
            <a:r>
              <a:rPr sz="950" spc="-6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y)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9348" y="102653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918867"/>
            <a:ext cx="388620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Can have an object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5" dirty="0">
                <a:latin typeface="Arial"/>
                <a:cs typeface="Arial"/>
              </a:rPr>
              <a:t>left of </a:t>
            </a:r>
            <a:r>
              <a:rPr sz="1550" spc="10" dirty="0">
                <a:latin typeface="Courier" charset="0"/>
                <a:cs typeface="Courier" charset="0"/>
              </a:rPr>
              <a:t>::</a:t>
            </a:r>
            <a:r>
              <a:rPr sz="1550" spc="-55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symbol: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258402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System.out::println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384" y="1596631"/>
            <a:ext cx="136906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the same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165" y="1927248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x -&gt;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System.out.println(x)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3367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Constructor</a:t>
            </a:r>
            <a:r>
              <a:rPr spc="-15" dirty="0"/>
              <a:t> </a:t>
            </a:r>
            <a:r>
              <a:rPr spc="40" dirty="0"/>
              <a:t>Expressions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333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8437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770859"/>
            <a:ext cx="5027930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900"/>
              </a:lnSpc>
            </a:pPr>
            <a:r>
              <a:rPr sz="1550" spc="10" dirty="0">
                <a:latin typeface="Arial"/>
                <a:cs typeface="Arial"/>
              </a:rPr>
              <a:t>Like method expression, with special method name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new</a:t>
            </a:r>
            <a:r>
              <a:rPr sz="1550" spc="10" dirty="0">
                <a:latin typeface="Arial"/>
                <a:cs typeface="Arial"/>
              </a:rPr>
              <a:t>.  For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example,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516243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BankAccount::new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57747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9348" y="289852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61384" y="845319"/>
            <a:ext cx="5392430" cy="2203946"/>
          </a:xfrm>
          <a:prstGeom prst="rect">
            <a:avLst/>
          </a:prstGeom>
        </p:spPr>
        <p:txBody>
          <a:bodyPr vert="horz" wrap="square" lIns="0" tIns="10091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is </a:t>
            </a:r>
            <a:r>
              <a:rPr spc="10" dirty="0"/>
              <a:t>equivalent </a:t>
            </a:r>
            <a:r>
              <a:rPr spc="5" dirty="0"/>
              <a:t>to </a:t>
            </a:r>
            <a:r>
              <a:rPr spc="10" dirty="0"/>
              <a:t>a lambda expression </a:t>
            </a:r>
            <a:r>
              <a:rPr spc="5" dirty="0"/>
              <a:t>that </a:t>
            </a:r>
            <a:r>
              <a:rPr spc="10" dirty="0"/>
              <a:t>invokes</a:t>
            </a:r>
            <a:r>
              <a:rPr spc="-40" dirty="0"/>
              <a:t> </a:t>
            </a:r>
            <a:r>
              <a:rPr spc="10" dirty="0"/>
              <a:t>the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10" dirty="0">
                <a:latin typeface="Courier" charset="0"/>
                <a:cs typeface="Courier" charset="0"/>
              </a:rPr>
              <a:t>BankAccount</a:t>
            </a:r>
            <a:r>
              <a:rPr spc="-560" dirty="0">
                <a:latin typeface="Courier" charset="0"/>
                <a:cs typeface="Courier" charset="0"/>
              </a:rPr>
              <a:t> </a:t>
            </a:r>
            <a:r>
              <a:rPr spc="10" dirty="0"/>
              <a:t>constructor.</a:t>
            </a: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pc="10" dirty="0"/>
              <a:t>Which</a:t>
            </a:r>
            <a:r>
              <a:rPr spc="-80" dirty="0"/>
              <a:t> </a:t>
            </a:r>
            <a:r>
              <a:rPr spc="10" dirty="0"/>
              <a:t>constructor?</a:t>
            </a: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pc="10" dirty="0"/>
              <a:t>Depends on context—could</a:t>
            </a:r>
            <a:r>
              <a:rPr spc="-55" dirty="0"/>
              <a:t> </a:t>
            </a:r>
            <a:r>
              <a:rPr spc="10" dirty="0"/>
              <a:t>be: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82165" y="3130390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() -&gt; new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BankAccount()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384" y="3468618"/>
            <a:ext cx="259079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or: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3808153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b -&gt; new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BankAccount(b)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9348" y="425405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384" y="4146382"/>
            <a:ext cx="40894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Constructor expressions can construct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arrays: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2165" y="4485917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String[]::new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9348" y="493181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61384" y="4824145"/>
            <a:ext cx="86931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Same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as: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165" y="232550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(n: int) -&gt; new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String[n]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9348" y="67844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1384" y="530621"/>
            <a:ext cx="461581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b="0" spc="10" dirty="0">
                <a:latin typeface="Arial"/>
                <a:cs typeface="Arial"/>
              </a:rPr>
              <a:t>Used </a:t>
            </a:r>
            <a:r>
              <a:rPr sz="1550" b="0" spc="5" dirty="0">
                <a:latin typeface="Arial"/>
                <a:cs typeface="Arial"/>
              </a:rPr>
              <a:t>to </a:t>
            </a:r>
            <a:r>
              <a:rPr sz="1550" b="0" spc="10" dirty="0">
                <a:latin typeface="Arial"/>
                <a:cs typeface="Arial"/>
              </a:rPr>
              <a:t>overcome </a:t>
            </a:r>
            <a:r>
              <a:rPr sz="1550" b="0" spc="5" dirty="0">
                <a:latin typeface="Arial"/>
                <a:cs typeface="Arial"/>
              </a:rPr>
              <a:t>limitation of </a:t>
            </a:r>
            <a:r>
              <a:rPr sz="1550" b="0" spc="10" dirty="0">
                <a:latin typeface="Arial"/>
                <a:cs typeface="Arial"/>
              </a:rPr>
              <a:t>Java generics—can't  construct array </a:t>
            </a:r>
            <a:r>
              <a:rPr sz="1550" b="0" spc="5" dirty="0">
                <a:latin typeface="Arial"/>
                <a:cs typeface="Arial"/>
              </a:rPr>
              <a:t>of </a:t>
            </a:r>
            <a:r>
              <a:rPr sz="1550" b="0" spc="10" dirty="0">
                <a:latin typeface="Arial"/>
                <a:cs typeface="Arial"/>
              </a:rPr>
              <a:t>generic</a:t>
            </a:r>
            <a:r>
              <a:rPr sz="1550" b="0" spc="-90" dirty="0">
                <a:latin typeface="Arial"/>
                <a:cs typeface="Arial"/>
              </a:rPr>
              <a:t> </a:t>
            </a:r>
            <a:r>
              <a:rPr sz="1550" b="0" spc="10" dirty="0">
                <a:latin typeface="Arial"/>
                <a:cs typeface="Arial"/>
              </a:rPr>
              <a:t>type.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Learning Practice 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61797" y="829286"/>
            <a:ext cx="4030979" cy="127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00" dirty="0">
                <a:latin typeface="Arial"/>
                <a:cs typeface="Arial"/>
              </a:rPr>
              <a:t>Complete the 4 Self-Check Exercises at the end of Section 19.5 Lambda Expressions in the Big Java interactive textbook at</a:t>
            </a:r>
            <a:endParaRPr lang="en-US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550" dirty="0">
                <a:latin typeface="Arial"/>
                <a:cs typeface="Arial"/>
                <a:hlinkClick r:id="rId2"/>
              </a:rPr>
              <a:t>https://bookshelf.vitalsource.com</a:t>
            </a:r>
            <a:endParaRPr lang="en-US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137892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8174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Some </a:t>
            </a:r>
            <a:r>
              <a:rPr spc="10" dirty="0"/>
              <a:t>Facts </a:t>
            </a:r>
            <a:r>
              <a:rPr spc="40" dirty="0"/>
              <a:t>About</a:t>
            </a:r>
            <a:r>
              <a:rPr spc="100" dirty="0"/>
              <a:t> </a:t>
            </a:r>
            <a:r>
              <a:rPr spc="-5" dirty="0"/>
              <a:t>Streams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922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8026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2819" y="161914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2819" y="1868850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348" y="218989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766747"/>
            <a:ext cx="4545965" cy="1847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38860">
              <a:lnSpc>
                <a:spcPct val="135900"/>
              </a:lnSpc>
            </a:pPr>
            <a:r>
              <a:rPr sz="1550" spc="10" dirty="0">
                <a:latin typeface="Arial"/>
                <a:cs typeface="Arial"/>
              </a:rPr>
              <a:t>Streams are </a:t>
            </a:r>
            <a:r>
              <a:rPr sz="1550" spc="5" dirty="0">
                <a:latin typeface="Arial"/>
                <a:cs typeface="Arial"/>
              </a:rPr>
              <a:t>similar to collections, but...  </a:t>
            </a:r>
            <a:r>
              <a:rPr sz="1550" spc="10" dirty="0">
                <a:latin typeface="Arial"/>
                <a:cs typeface="Arial"/>
              </a:rPr>
              <a:t>They </a:t>
            </a:r>
            <a:r>
              <a:rPr sz="1550" spc="5" dirty="0">
                <a:latin typeface="Arial"/>
                <a:cs typeface="Arial"/>
              </a:rPr>
              <a:t>don't </a:t>
            </a:r>
            <a:r>
              <a:rPr sz="1550" spc="10" dirty="0">
                <a:latin typeface="Arial"/>
                <a:cs typeface="Arial"/>
              </a:rPr>
              <a:t>store </a:t>
            </a:r>
            <a:r>
              <a:rPr sz="1550" spc="5" dirty="0">
                <a:latin typeface="Arial"/>
                <a:cs typeface="Arial"/>
              </a:rPr>
              <a:t>their </a:t>
            </a:r>
            <a:r>
              <a:rPr sz="1550" spc="10" dirty="0">
                <a:latin typeface="Arial"/>
                <a:cs typeface="Arial"/>
              </a:rPr>
              <a:t>own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data.</a:t>
            </a:r>
            <a:endParaRPr sz="155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Arial"/>
                <a:cs typeface="Arial"/>
              </a:rPr>
              <a:t>The data comes from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elsewhere.</a:t>
            </a:r>
            <a:endParaRPr sz="120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525"/>
              </a:spcBef>
            </a:pPr>
            <a:r>
              <a:rPr sz="1200" dirty="0">
                <a:latin typeface="Arial"/>
                <a:cs typeface="Arial"/>
              </a:rPr>
              <a:t>From a collection, a file, a database, data from the internet,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...</a:t>
            </a:r>
            <a:endParaRPr sz="1200">
              <a:latin typeface="Arial"/>
              <a:cs typeface="Arial"/>
            </a:endParaRPr>
          </a:p>
          <a:p>
            <a:pPr marL="12700" marR="205740">
              <a:lnSpc>
                <a:spcPct val="117000"/>
              </a:lnSpc>
              <a:spcBef>
                <a:spcPts val="630"/>
              </a:spcBef>
            </a:pPr>
            <a:r>
              <a:rPr sz="1550" spc="10" dirty="0">
                <a:latin typeface="Arial"/>
                <a:cs typeface="Arial"/>
              </a:rPr>
              <a:t>Streams were designed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work </a:t>
            </a:r>
            <a:r>
              <a:rPr sz="1550" spc="5" dirty="0">
                <a:latin typeface="Arial"/>
                <a:cs typeface="Arial"/>
              </a:rPr>
              <a:t>well </a:t>
            </a:r>
            <a:r>
              <a:rPr sz="1550" spc="10" dirty="0">
                <a:latin typeface="Arial"/>
                <a:cs typeface="Arial"/>
              </a:rPr>
              <a:t>with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lambda  expressions: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2684841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20" dirty="0">
                <a:latin typeface="Courier" charset="0"/>
                <a:cs typeface="Courier" charset="0"/>
              </a:rPr>
              <a:t>stream.filter(</a:t>
            </a:r>
            <a:r>
              <a:rPr sz="950" b="1" spc="-20" dirty="0">
                <a:solidFill>
                  <a:srgbClr val="FF0000"/>
                </a:solidFill>
                <a:latin typeface="Trebuchet MS"/>
                <a:cs typeface="Trebuchet MS"/>
              </a:rPr>
              <a:t>w  </a:t>
            </a:r>
            <a:r>
              <a:rPr sz="950" b="1" spc="114" dirty="0">
                <a:solidFill>
                  <a:srgbClr val="FF0000"/>
                </a:solidFill>
                <a:latin typeface="Trebuchet MS"/>
                <a:cs typeface="Trebuchet MS"/>
              </a:rPr>
              <a:t>-&gt; </a:t>
            </a:r>
            <a:r>
              <a:rPr sz="950" b="1" spc="105" dirty="0">
                <a:solidFill>
                  <a:srgbClr val="FF0000"/>
                </a:solidFill>
                <a:latin typeface="Trebuchet MS"/>
                <a:cs typeface="Trebuchet MS"/>
              </a:rPr>
              <a:t>w.length() </a:t>
            </a:r>
            <a:r>
              <a:rPr sz="950" b="1" spc="10" dirty="0">
                <a:solidFill>
                  <a:srgbClr val="FF0000"/>
                </a:solidFill>
                <a:latin typeface="Trebuchet MS"/>
                <a:cs typeface="Trebuchet MS"/>
              </a:rPr>
              <a:t>&gt;  </a:t>
            </a:r>
            <a:r>
              <a:rPr sz="950" b="1" spc="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b="1" spc="5" dirty="0">
                <a:solidFill>
                  <a:srgbClr val="FF0000"/>
                </a:solidFill>
                <a:latin typeface="Trebuchet MS"/>
                <a:cs typeface="Trebuchet MS"/>
              </a:rPr>
              <a:t>10</a:t>
            </a:r>
            <a:r>
              <a:rPr sz="950" spc="5" dirty="0">
                <a:latin typeface="Courier" charset="0"/>
                <a:cs typeface="Courier" charset="0"/>
              </a:rPr>
              <a:t>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348" y="313519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2819" y="349191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348" y="381296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1384" y="3027527"/>
            <a:ext cx="3679825" cy="93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Streams are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immutable.</a:t>
            </a:r>
            <a:endParaRPr sz="1550" dirty="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1085"/>
              </a:spcBef>
            </a:pPr>
            <a:r>
              <a:rPr sz="1200" dirty="0">
                <a:latin typeface="Arial"/>
                <a:cs typeface="Arial"/>
              </a:rPr>
              <a:t>Methods such as </a:t>
            </a:r>
            <a:r>
              <a:rPr sz="1200" dirty="0">
                <a:latin typeface="Courier" charset="0"/>
                <a:cs typeface="Courier" charset="0"/>
              </a:rPr>
              <a:t>filter</a:t>
            </a:r>
            <a:r>
              <a:rPr sz="1200" spc="-434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produce new streams.</a:t>
            </a: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550" spc="10" dirty="0">
                <a:latin typeface="Arial"/>
                <a:cs typeface="Arial"/>
              </a:rPr>
              <a:t>Stream processing </a:t>
            </a:r>
            <a:r>
              <a:rPr sz="1550" spc="5" dirty="0">
                <a:latin typeface="Arial"/>
                <a:cs typeface="Arial"/>
              </a:rPr>
              <a:t>is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lazy</a:t>
            </a:r>
            <a:r>
              <a:rPr sz="1550" spc="5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5" name="object 2"/>
          <p:cNvSpPr/>
          <p:nvPr/>
        </p:nvSpPr>
        <p:spPr>
          <a:xfrm>
            <a:off x="3315930" y="3656001"/>
            <a:ext cx="1970900" cy="1435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801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Lazy</a:t>
            </a:r>
            <a:r>
              <a:rPr spc="-20" dirty="0"/>
              <a:t> </a:t>
            </a:r>
            <a:r>
              <a:rPr spc="30" dirty="0"/>
              <a:t>Processing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905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8010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766584"/>
            <a:ext cx="5126990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900"/>
              </a:lnSpc>
            </a:pPr>
            <a:r>
              <a:rPr sz="1550" spc="10" dirty="0">
                <a:latin typeface="Arial"/>
                <a:cs typeface="Arial"/>
              </a:rPr>
              <a:t>Instead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counting the words, </a:t>
            </a:r>
            <a:r>
              <a:rPr sz="1550" spc="5" dirty="0">
                <a:latin typeface="Arial"/>
                <a:cs typeface="Arial"/>
              </a:rPr>
              <a:t>let's </a:t>
            </a:r>
            <a:r>
              <a:rPr sz="1550" spc="10" dirty="0">
                <a:latin typeface="Arial"/>
                <a:cs typeface="Arial"/>
              </a:rPr>
              <a:t>see some </a:t>
            </a:r>
            <a:r>
              <a:rPr sz="1550" spc="5" dirty="0">
                <a:latin typeface="Arial"/>
                <a:cs typeface="Arial"/>
              </a:rPr>
              <a:t>(but </a:t>
            </a:r>
            <a:r>
              <a:rPr sz="1550" spc="10" dirty="0">
                <a:latin typeface="Arial"/>
                <a:cs typeface="Arial"/>
              </a:rPr>
              <a:t>not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all).  </a:t>
            </a:r>
            <a:r>
              <a:rPr sz="1550" spc="10" dirty="0">
                <a:latin typeface="Arial"/>
                <a:cs typeface="Arial"/>
              </a:rPr>
              <a:t>Here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how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get the </a:t>
            </a:r>
            <a:r>
              <a:rPr sz="1550" spc="5" dirty="0">
                <a:latin typeface="Arial"/>
                <a:cs typeface="Arial"/>
              </a:rPr>
              <a:t>first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five: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507511"/>
            <a:ext cx="5234940" cy="48154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R="2505710" algn="ctr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Stream&lt;String&gt; fiveLongWords =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words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w.length() 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30"/>
              </a:lnSpc>
            </a:pPr>
            <a:r>
              <a:rPr sz="950" b="1" spc="145" dirty="0">
                <a:solidFill>
                  <a:srgbClr val="FF0000"/>
                </a:solidFill>
                <a:latin typeface="Trebuchet MS"/>
                <a:cs typeface="Trebuchet MS"/>
              </a:rPr>
              <a:t>.limit(5)</a:t>
            </a:r>
            <a:r>
              <a:rPr sz="950" spc="145" dirty="0">
                <a:latin typeface="Courier" charset="0"/>
                <a:cs typeface="Courier" charset="0"/>
              </a:rPr>
              <a:t>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24324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9348" y="284966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2819" y="3188542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348" y="351850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348" y="384847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348" y="417843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9348" y="450839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9348" y="482944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1384" y="2095413"/>
            <a:ext cx="5356225" cy="28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096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Bad approach: </a:t>
            </a:r>
            <a:r>
              <a:rPr sz="1550" spc="5" dirty="0">
                <a:latin typeface="Arial"/>
                <a:cs typeface="Arial"/>
              </a:rPr>
              <a:t>first </a:t>
            </a:r>
            <a:r>
              <a:rPr sz="1550" spc="10" dirty="0">
                <a:latin typeface="Arial"/>
                <a:cs typeface="Arial"/>
              </a:rPr>
              <a:t>generate </a:t>
            </a:r>
            <a:r>
              <a:rPr sz="1550" spc="5" dirty="0">
                <a:latin typeface="Arial"/>
                <a:cs typeface="Arial"/>
              </a:rPr>
              <a:t>all </a:t>
            </a:r>
            <a:r>
              <a:rPr sz="1550" spc="10" dirty="0">
                <a:latin typeface="Arial"/>
                <a:cs typeface="Arial"/>
              </a:rPr>
              <a:t>long words, and throw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most 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them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away.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Arial"/>
                <a:cs typeface="Arial"/>
              </a:rPr>
              <a:t>Fortunately, stream processing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not bad but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lazy</a:t>
            </a:r>
            <a:r>
              <a:rPr sz="1550" spc="5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Arial"/>
                <a:cs typeface="Arial"/>
              </a:rPr>
              <a:t>Works “backwards” and only computes what 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necessary.</a:t>
            </a: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550" spc="10" dirty="0">
                <a:latin typeface="Courier" charset="0"/>
                <a:cs typeface="Courier" charset="0"/>
              </a:rPr>
              <a:t>limit(5)</a:t>
            </a:r>
            <a:r>
              <a:rPr sz="1550" spc="-56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needs an element...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39700"/>
              </a:lnSpc>
            </a:pPr>
            <a:r>
              <a:rPr sz="1550" spc="5" dirty="0">
                <a:latin typeface="Arial"/>
                <a:cs typeface="Arial"/>
              </a:rPr>
              <a:t>... </a:t>
            </a:r>
            <a:r>
              <a:rPr sz="1550" spc="10" dirty="0">
                <a:latin typeface="Arial"/>
                <a:cs typeface="Arial"/>
              </a:rPr>
              <a:t>and </a:t>
            </a:r>
            <a:r>
              <a:rPr sz="1550" spc="10" dirty="0">
                <a:latin typeface="Courier" charset="0"/>
                <a:cs typeface="Courier" charset="0"/>
              </a:rPr>
              <a:t>filter(....)</a:t>
            </a:r>
            <a:r>
              <a:rPr sz="1550" spc="-48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examines elements </a:t>
            </a:r>
            <a:r>
              <a:rPr sz="1550" spc="5" dirty="0">
                <a:latin typeface="Arial"/>
                <a:cs typeface="Arial"/>
              </a:rPr>
              <a:t>until it finds </a:t>
            </a:r>
            <a:r>
              <a:rPr sz="1550" spc="10" dirty="0">
                <a:latin typeface="Arial"/>
                <a:cs typeface="Arial"/>
              </a:rPr>
              <a:t>one.  That repeats another </a:t>
            </a:r>
            <a:r>
              <a:rPr sz="1550" spc="5" dirty="0">
                <a:latin typeface="Arial"/>
                <a:cs typeface="Arial"/>
              </a:rPr>
              <a:t>four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times.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Arial"/>
                <a:cs typeface="Arial"/>
              </a:rPr>
              <a:t>And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then...nothing.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50" spc="10" dirty="0">
                <a:latin typeface="Arial"/>
                <a:cs typeface="Arial"/>
              </a:rPr>
              <a:t>The other stream elements never get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examined.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849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section_1/</a:t>
            </a:r>
            <a:r>
              <a:rPr spc="-20" dirty="0">
                <a:solidFill>
                  <a:srgbClr val="000080"/>
                </a:solidFill>
                <a:hlinkClick r:id="rId2"/>
              </a:rPr>
              <a:t>StreamDemo.java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952725" y="1640815"/>
            <a:ext cx="4408805" cy="122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StreamDemo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900" spc="5" dirty="0">
                <a:latin typeface="Courier New"/>
                <a:cs typeface="Courier New"/>
              </a:rPr>
              <a:t>main(String[] args) </a:t>
            </a: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throws</a:t>
            </a:r>
            <a:r>
              <a:rPr sz="90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IOException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29895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Scanner in = </a:t>
            </a: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900" spc="5" dirty="0">
                <a:latin typeface="Courier New"/>
                <a:cs typeface="Courier New"/>
              </a:rPr>
              <a:t>Scanner(</a:t>
            </a: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900" spc="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File(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"../countries.txt"</a:t>
            </a:r>
            <a:r>
              <a:rPr sz="900" spc="5" dirty="0">
                <a:latin typeface="Courier New"/>
                <a:cs typeface="Courier New"/>
              </a:rPr>
              <a:t>));</a:t>
            </a:r>
            <a:endParaRPr sz="900">
              <a:latin typeface="Courier New"/>
              <a:cs typeface="Courier New"/>
            </a:endParaRPr>
          </a:p>
          <a:p>
            <a:pPr marL="429895" marR="700405" indent="-635">
              <a:lnSpc>
                <a:spcPts val="1050"/>
              </a:lnSpc>
              <a:spcBef>
                <a:spcPts val="45"/>
              </a:spcBef>
            </a:pPr>
            <a:r>
              <a:rPr sz="900" spc="5" dirty="0">
                <a:solidFill>
                  <a:srgbClr val="0073FF"/>
                </a:solidFill>
                <a:latin typeface="Courier New"/>
                <a:cs typeface="Courier New"/>
              </a:rPr>
              <a:t>// This file contains one country name per line  </a:t>
            </a:r>
            <a:r>
              <a:rPr sz="900" spc="5" dirty="0">
                <a:latin typeface="Courier New"/>
                <a:cs typeface="Courier New"/>
              </a:rPr>
              <a:t>List wordList = </a:t>
            </a: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90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ArrayList&lt;&gt;();</a:t>
            </a:r>
            <a:endParaRPr sz="900">
              <a:latin typeface="Courier New"/>
              <a:cs typeface="Courier New"/>
            </a:endParaRPr>
          </a:p>
          <a:p>
            <a:pPr marL="429895">
              <a:lnSpc>
                <a:spcPts val="1010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while </a:t>
            </a:r>
            <a:r>
              <a:rPr sz="900" spc="5" dirty="0">
                <a:latin typeface="Courier New"/>
                <a:cs typeface="Courier New"/>
              </a:rPr>
              <a:t>(in.hasNextLine()) { wordList.add(in.nextLine());</a:t>
            </a:r>
            <a:r>
              <a:rPr sz="900" spc="4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429895">
              <a:lnSpc>
                <a:spcPts val="1065"/>
              </a:lnSpc>
            </a:pPr>
            <a:r>
              <a:rPr sz="900" spc="5" dirty="0">
                <a:solidFill>
                  <a:srgbClr val="0073FF"/>
                </a:solidFill>
                <a:latin typeface="Courier New"/>
                <a:cs typeface="Courier New"/>
              </a:rPr>
              <a:t>// Now wordList is a list of country</a:t>
            </a:r>
            <a:r>
              <a:rPr sz="900" spc="-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0073FF"/>
                </a:solidFill>
                <a:latin typeface="Courier New"/>
                <a:cs typeface="Courier New"/>
              </a:rPr>
              <a:t>names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370057" y="2986126"/>
            <a:ext cx="3295650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50"/>
              </a:lnSpc>
            </a:pPr>
            <a:r>
              <a:rPr sz="900" spc="5" dirty="0">
                <a:solidFill>
                  <a:srgbClr val="0073FF"/>
                </a:solidFill>
                <a:latin typeface="Courier New"/>
                <a:cs typeface="Courier New"/>
              </a:rPr>
              <a:t>// Traditional loop for counting the long words  </a:t>
            </a: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long </a:t>
            </a:r>
            <a:r>
              <a:rPr sz="900" spc="5" dirty="0">
                <a:latin typeface="Courier New"/>
                <a:cs typeface="Courier New"/>
              </a:rPr>
              <a:t>count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10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900" spc="5" dirty="0">
                <a:latin typeface="Courier New"/>
                <a:cs typeface="Courier New"/>
              </a:rPr>
              <a:t>(String w :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wordList)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900" spc="5" dirty="0">
                <a:latin typeface="Courier New"/>
                <a:cs typeface="Courier New"/>
              </a:rPr>
              <a:t>(w.length() &gt; 10) { count++;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65"/>
              </a:lnSpc>
            </a:pP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370152" y="3914889"/>
            <a:ext cx="301688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System.out.println(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"Long words: " </a:t>
            </a:r>
            <a:r>
              <a:rPr sz="900" spc="5" dirty="0">
                <a:latin typeface="Courier New"/>
                <a:cs typeface="Courier New"/>
              </a:rPr>
              <a:t>+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count);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370057" y="4190048"/>
            <a:ext cx="2530475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1050"/>
              </a:lnSpc>
            </a:pPr>
            <a:r>
              <a:rPr sz="900" spc="5" dirty="0">
                <a:solidFill>
                  <a:srgbClr val="0073FF"/>
                </a:solidFill>
                <a:latin typeface="Courier New"/>
                <a:cs typeface="Courier New"/>
              </a:rPr>
              <a:t>// The same computation with streams  </a:t>
            </a:r>
            <a:r>
              <a:rPr sz="900" spc="5" dirty="0">
                <a:latin typeface="Courier New"/>
                <a:cs typeface="Courier New"/>
              </a:rPr>
              <a:t>count 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wordList.stream()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10"/>
              </a:lnSpc>
            </a:pPr>
            <a:r>
              <a:rPr sz="900" spc="5" dirty="0">
                <a:latin typeface="Courier New"/>
                <a:cs typeface="Courier New"/>
              </a:rPr>
              <a:t>.filter(w -&gt; w.length() &gt;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10)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65"/>
              </a:lnSpc>
            </a:pPr>
            <a:r>
              <a:rPr sz="900" spc="5" dirty="0">
                <a:latin typeface="Courier New"/>
                <a:cs typeface="Courier New"/>
              </a:rPr>
              <a:t>.count();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370152" y="4851273"/>
            <a:ext cx="301688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System.out.println(</a:t>
            </a:r>
            <a:r>
              <a:rPr sz="900" spc="5" dirty="0">
                <a:solidFill>
                  <a:srgbClr val="2900FF"/>
                </a:solidFill>
                <a:latin typeface="Courier New"/>
                <a:cs typeface="Courier New"/>
              </a:rPr>
              <a:t>"Long words: " </a:t>
            </a:r>
            <a:r>
              <a:rPr sz="900" spc="5" dirty="0">
                <a:latin typeface="Courier New"/>
                <a:cs typeface="Courier New"/>
              </a:rPr>
              <a:t>+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count);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161439" y="4985043"/>
            <a:ext cx="9525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74497" y="838200"/>
            <a:ext cx="2182495" cy="443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830" indent="-208915">
              <a:lnSpc>
                <a:spcPts val="106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java.io.File;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java.io.IOException;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java.util.ArrayList;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java.util.List;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java.util.Scanner;</a:t>
            </a:r>
            <a:endParaRPr sz="900">
              <a:latin typeface="Courier New"/>
              <a:cs typeface="Courier New"/>
            </a:endParaRPr>
          </a:p>
          <a:p>
            <a:pPr marR="193992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900">
              <a:latin typeface="Courier New"/>
              <a:cs typeface="Courier New"/>
            </a:endParaRPr>
          </a:p>
          <a:p>
            <a:pPr marR="193992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900">
              <a:latin typeface="Courier New"/>
              <a:cs typeface="Courier New"/>
            </a:endParaRPr>
          </a:p>
          <a:p>
            <a:pPr marR="193992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900">
              <a:latin typeface="Courier New"/>
              <a:cs typeface="Courier New"/>
            </a:endParaRPr>
          </a:p>
          <a:p>
            <a:pPr marR="193992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65"/>
              </a:lnSpc>
              <a:tabLst>
                <a:tab pos="290830" algn="l"/>
              </a:tabLst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33	</a:t>
            </a: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797" y="214093"/>
            <a:ext cx="113538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5" dirty="0">
                <a:latin typeface="Arial"/>
                <a:cs typeface="Arial"/>
              </a:rPr>
              <a:t>Program</a:t>
            </a:r>
            <a:r>
              <a:rPr sz="1300" b="1" spc="-9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Run: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165" y="526339"/>
            <a:ext cx="5234940" cy="34047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Long words:</a:t>
            </a:r>
            <a:r>
              <a:rPr sz="950" spc="-9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63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Long words:</a:t>
            </a:r>
            <a:r>
              <a:rPr sz="950" spc="-9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63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Learning Practice 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61797" y="829286"/>
            <a:ext cx="4030979" cy="127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00" dirty="0">
                <a:latin typeface="Arial"/>
                <a:cs typeface="Arial"/>
              </a:rPr>
              <a:t>Complete the 5 Self-Check Exercises at the end of Section 19.1 The Stream Concepts in the Big Java interactive textbook at</a:t>
            </a:r>
            <a:endParaRPr lang="en-US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550" dirty="0">
                <a:latin typeface="Arial"/>
                <a:cs typeface="Arial"/>
                <a:hlinkClick r:id="rId2"/>
              </a:rPr>
              <a:t>https://bookshelf.vitalsource.com</a:t>
            </a:r>
            <a:endParaRPr lang="en-US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181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5" dirty="0"/>
              <a:t>19.2 </a:t>
            </a:r>
            <a:r>
              <a:rPr spc="25" dirty="0"/>
              <a:t>Producing</a:t>
            </a:r>
            <a:r>
              <a:rPr spc="-20" dirty="0"/>
              <a:t> </a:t>
            </a:r>
            <a:r>
              <a:rPr spc="-5" dirty="0"/>
              <a:t>Streams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822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8819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756777"/>
            <a:ext cx="492252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700"/>
              </a:lnSpc>
            </a:pP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order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process streams, you </a:t>
            </a:r>
            <a:r>
              <a:rPr sz="1550" spc="5" dirty="0">
                <a:latin typeface="Arial"/>
                <a:cs typeface="Arial"/>
              </a:rPr>
              <a:t>first </a:t>
            </a:r>
            <a:r>
              <a:rPr sz="1550" spc="10" dirty="0">
                <a:latin typeface="Arial"/>
                <a:cs typeface="Arial"/>
              </a:rPr>
              <a:t>need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have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one.  Simplest way: the </a:t>
            </a:r>
            <a:r>
              <a:rPr sz="1550" spc="10" dirty="0">
                <a:latin typeface="Courier" charset="0"/>
                <a:cs typeface="Courier" charset="0"/>
              </a:rPr>
              <a:t>of</a:t>
            </a:r>
            <a:r>
              <a:rPr sz="1550" spc="-58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method: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515598"/>
            <a:ext cx="5234940" cy="32008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5880" marR="1575435">
              <a:lnSpc>
                <a:spcPct val="144000"/>
              </a:lnSpc>
              <a:spcBef>
                <a:spcPts val="250"/>
              </a:spcBef>
            </a:pPr>
            <a:r>
              <a:rPr sz="650" spc="5" dirty="0">
                <a:latin typeface="Courier" charset="0"/>
                <a:cs typeface="Courier" charset="0"/>
              </a:rPr>
              <a:t>Stream&lt;String&gt; words = Stream.of("Mary", "had", "a", "little", "lamb");  Stream&lt;Integer&gt; digits = Stream.of(3, 1, 4, 1, 5,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9);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10864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2000971"/>
            <a:ext cx="194627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Also works </a:t>
            </a:r>
            <a:r>
              <a:rPr sz="1550" spc="5" dirty="0">
                <a:latin typeface="Arial"/>
                <a:cs typeface="Arial"/>
              </a:rPr>
              <a:t>for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arrays: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2336048"/>
            <a:ext cx="5234940" cy="32008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5880" marR="2534920">
              <a:lnSpc>
                <a:spcPct val="144000"/>
              </a:lnSpc>
              <a:spcBef>
                <a:spcPts val="250"/>
              </a:spcBef>
            </a:pPr>
            <a:r>
              <a:rPr sz="650" spc="5" dirty="0">
                <a:latin typeface="Courier" charset="0"/>
                <a:cs typeface="Courier" charset="0"/>
              </a:rPr>
              <a:t>Integer[] digitArray = { 3, 1, 4, 1, 5, 9 };  Stream&lt;Integer&gt; digitStream =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Stream.of(digitArray);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2819" y="2938009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38"/>
                </a:lnTo>
                <a:lnTo>
                  <a:pt x="5572" y="39127"/>
                </a:lnTo>
                <a:lnTo>
                  <a:pt x="1393" y="32174"/>
                </a:lnTo>
                <a:lnTo>
                  <a:pt x="0" y="22294"/>
                </a:lnTo>
                <a:lnTo>
                  <a:pt x="1393" y="12415"/>
                </a:lnTo>
                <a:lnTo>
                  <a:pt x="5572" y="5462"/>
                </a:lnTo>
                <a:lnTo>
                  <a:pt x="12539" y="1351"/>
                </a:lnTo>
                <a:lnTo>
                  <a:pt x="22294" y="0"/>
                </a:lnTo>
                <a:lnTo>
                  <a:pt x="32050" y="1351"/>
                </a:lnTo>
                <a:lnTo>
                  <a:pt x="39017" y="5462"/>
                </a:lnTo>
                <a:lnTo>
                  <a:pt x="43196" y="12415"/>
                </a:lnTo>
                <a:lnTo>
                  <a:pt x="44589" y="22294"/>
                </a:lnTo>
                <a:lnTo>
                  <a:pt x="43196" y="32174"/>
                </a:lnTo>
                <a:lnTo>
                  <a:pt x="39017" y="39127"/>
                </a:lnTo>
                <a:lnTo>
                  <a:pt x="32050" y="43238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2819" y="3196629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38"/>
                </a:lnTo>
                <a:lnTo>
                  <a:pt x="5572" y="39127"/>
                </a:lnTo>
                <a:lnTo>
                  <a:pt x="1393" y="32174"/>
                </a:lnTo>
                <a:lnTo>
                  <a:pt x="0" y="22294"/>
                </a:lnTo>
                <a:lnTo>
                  <a:pt x="1393" y="12415"/>
                </a:lnTo>
                <a:lnTo>
                  <a:pt x="5572" y="5462"/>
                </a:lnTo>
                <a:lnTo>
                  <a:pt x="12539" y="1351"/>
                </a:lnTo>
                <a:lnTo>
                  <a:pt x="22294" y="0"/>
                </a:lnTo>
                <a:lnTo>
                  <a:pt x="32050" y="1351"/>
                </a:lnTo>
                <a:lnTo>
                  <a:pt x="39017" y="5462"/>
                </a:lnTo>
                <a:lnTo>
                  <a:pt x="43196" y="12415"/>
                </a:lnTo>
                <a:lnTo>
                  <a:pt x="44589" y="22294"/>
                </a:lnTo>
                <a:lnTo>
                  <a:pt x="43196" y="32174"/>
                </a:lnTo>
                <a:lnTo>
                  <a:pt x="39017" y="39127"/>
                </a:lnTo>
                <a:lnTo>
                  <a:pt x="32050" y="43238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348" y="351767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1384" y="2848036"/>
            <a:ext cx="3801110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This is a stream of </a:t>
            </a:r>
            <a:r>
              <a:rPr sz="1200" dirty="0">
                <a:latin typeface="Courier" charset="0"/>
                <a:cs typeface="Courier" charset="0"/>
              </a:rPr>
              <a:t>Integer</a:t>
            </a:r>
            <a:r>
              <a:rPr sz="1200" spc="-45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objects.</a:t>
            </a:r>
          </a:p>
          <a:p>
            <a:pPr marL="372110">
              <a:lnSpc>
                <a:spcPct val="100000"/>
              </a:lnSpc>
              <a:spcBef>
                <a:spcPts val="595"/>
              </a:spcBef>
            </a:pPr>
            <a:r>
              <a:rPr sz="1200" dirty="0">
                <a:latin typeface="Arial"/>
                <a:cs typeface="Arial"/>
              </a:rPr>
              <a:t>You'll see later how to make a stream of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int</a:t>
            </a:r>
            <a:r>
              <a:rPr sz="1200" dirty="0">
                <a:latin typeface="Arial"/>
                <a:cs typeface="Arial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550" spc="10" dirty="0">
                <a:latin typeface="Arial"/>
                <a:cs typeface="Arial"/>
              </a:rPr>
              <a:t>Any </a:t>
            </a:r>
            <a:r>
              <a:rPr sz="1550" spc="5" dirty="0">
                <a:latin typeface="Arial"/>
                <a:cs typeface="Arial"/>
              </a:rPr>
              <a:t>collection </a:t>
            </a:r>
            <a:r>
              <a:rPr sz="1550" spc="10" dirty="0">
                <a:latin typeface="Arial"/>
                <a:cs typeface="Arial"/>
              </a:rPr>
              <a:t>can be turned </a:t>
            </a:r>
            <a:r>
              <a:rPr sz="1550" spc="5" dirty="0">
                <a:latin typeface="Arial"/>
                <a:cs typeface="Arial"/>
              </a:rPr>
              <a:t>into </a:t>
            </a:r>
            <a:r>
              <a:rPr sz="1550" spc="10" dirty="0">
                <a:latin typeface="Arial"/>
                <a:cs typeface="Arial"/>
              </a:rPr>
              <a:t>a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stream: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2165" y="3736165"/>
            <a:ext cx="5234940" cy="45627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List&lt;String&gt; wordList = new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ArrayList&lt;&gt;();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Populate</a:t>
            </a:r>
            <a:r>
              <a:rPr sz="650" spc="-8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wordList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Stream&lt;String&gt; words =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wordList.stream();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6" name="object 2"/>
          <p:cNvSpPr>
            <a:spLocks noChangeAspect="1"/>
          </p:cNvSpPr>
          <p:nvPr/>
        </p:nvSpPr>
        <p:spPr>
          <a:xfrm>
            <a:off x="1118658" y="4257077"/>
            <a:ext cx="1631725" cy="118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2684</Words>
  <Application>Microsoft Macintosh PowerPoint</Application>
  <PresentationFormat>Custom</PresentationFormat>
  <Paragraphs>345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Tahoma</vt:lpstr>
      <vt:lpstr>Times New Roman</vt:lpstr>
      <vt:lpstr>Trebuchet MS</vt:lpstr>
      <vt:lpstr>Office Theme</vt:lpstr>
      <vt:lpstr>STREAMS PROCESSING</vt:lpstr>
      <vt:lpstr>Topics</vt:lpstr>
      <vt:lpstr>19.1 The Stream Concept</vt:lpstr>
      <vt:lpstr>Some Facts About Streams</vt:lpstr>
      <vt:lpstr>Lazy Processing</vt:lpstr>
      <vt:lpstr>section_1/StreamDemo.java</vt:lpstr>
      <vt:lpstr>PowerPoint Presentation</vt:lpstr>
      <vt:lpstr>Learning Practice </vt:lpstr>
      <vt:lpstr>19.2 Producing Streams</vt:lpstr>
      <vt:lpstr>Producing Streams</vt:lpstr>
      <vt:lpstr>Producing Streams</vt:lpstr>
      <vt:lpstr>Producing Streams Problem 1</vt:lpstr>
      <vt:lpstr>Learning Practice </vt:lpstr>
      <vt:lpstr>Collecting Results</vt:lpstr>
      <vt:lpstr>Collecting Results</vt:lpstr>
      <vt:lpstr>Collecting Results</vt:lpstr>
      <vt:lpstr>Self Check 19.12</vt:lpstr>
      <vt:lpstr>Tip: One Stream Operation Per Line</vt:lpstr>
      <vt:lpstr>Learning Practice </vt:lpstr>
      <vt:lpstr>Stream Tranformations</vt:lpstr>
      <vt:lpstr>Stream Tranformations -  map</vt:lpstr>
      <vt:lpstr>Stream Transformations - Table of  Examples</vt:lpstr>
      <vt:lpstr>More Stream Transformations</vt:lpstr>
      <vt:lpstr>sorted:</vt:lpstr>
      <vt:lpstr>section_4/StreamDemo.java</vt:lpstr>
      <vt:lpstr>Common Error: Don't Use a  Terminated Stream</vt:lpstr>
      <vt:lpstr>PowerPoint Presentation</vt:lpstr>
      <vt:lpstr>Learning Practice </vt:lpstr>
      <vt:lpstr>19.5 Lambda Expressions</vt:lpstr>
      <vt:lpstr>This expression can be used with the sorted method in the</vt:lpstr>
      <vt:lpstr>Syntax 19.1 Lambda Expressions</vt:lpstr>
      <vt:lpstr>Method Expressions</vt:lpstr>
      <vt:lpstr>is the same as:</vt:lpstr>
      <vt:lpstr>Constructor Expressions</vt:lpstr>
      <vt:lpstr>Used to overcome limitation of Java generics—can't  construct array of generic type.</vt:lpstr>
      <vt:lpstr>Learning Practice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 –  Stream Processing</dc:title>
  <dc:creator>GDonini</dc:creator>
  <cp:lastModifiedBy>Susan Uland</cp:lastModifiedBy>
  <cp:revision>16</cp:revision>
  <dcterms:created xsi:type="dcterms:W3CDTF">2016-01-18T23:27:14Z</dcterms:created>
  <dcterms:modified xsi:type="dcterms:W3CDTF">2020-10-14T23:37:18Z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