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2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6" r:id="rId14"/>
    <p:sldId id="263" r:id="rId15"/>
    <p:sldId id="267" r:id="rId16"/>
    <p:sldId id="258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1"/>
    <p:restoredTop sz="93609"/>
  </p:normalViewPr>
  <p:slideViewPr>
    <p:cSldViewPr snapToGrid="0">
      <p:cViewPr varScale="1">
        <p:scale>
          <a:sx n="96" d="100"/>
          <a:sy n="96" d="100"/>
        </p:scale>
        <p:origin x="16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FC1BB5-7D44-41E4-82ED-41336F4E01A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6A2D44-1BBC-4453-8C63-CD9C7D47A94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21637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1BB5-7D44-41E4-82ED-41336F4E01A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2D44-1BBC-4453-8C63-CD9C7D47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6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1BB5-7D44-41E4-82ED-41336F4E01A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2D44-1BBC-4453-8C63-CD9C7D47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0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1BB5-7D44-41E4-82ED-41336F4E01A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2D44-1BBC-4453-8C63-CD9C7D47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8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FC1BB5-7D44-41E4-82ED-41336F4E01A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6A2D44-1BBC-4453-8C63-CD9C7D47A9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46651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1BB5-7D44-41E4-82ED-41336F4E01A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2D44-1BBC-4453-8C63-CD9C7D47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4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1BB5-7D44-41E4-82ED-41336F4E01A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2D44-1BBC-4453-8C63-CD9C7D47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1BB5-7D44-41E4-82ED-41336F4E01A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2D44-1BBC-4453-8C63-CD9C7D47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7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1BB5-7D44-41E4-82ED-41336F4E01A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2D44-1BBC-4453-8C63-CD9C7D47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FC1BB5-7D44-41E4-82ED-41336F4E01A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6A2D44-1BBC-4453-8C63-CD9C7D47A9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932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FC1BB5-7D44-41E4-82ED-41336F4E01A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6A2D44-1BBC-4453-8C63-CD9C7D47A9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54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FFC1BB5-7D44-41E4-82ED-41336F4E01A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B6A2D44-1BBC-4453-8C63-CD9C7D47A9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181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B76C-64C9-40E1-9044-AC70E4113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Unit tests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27325-88E5-46BB-9ECD-FC3CC210B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SDEV 301</a:t>
            </a:r>
          </a:p>
        </p:txBody>
      </p:sp>
    </p:spTree>
    <p:extLst>
      <p:ext uri="{BB962C8B-B14F-4D97-AF65-F5344CB8AC3E}">
        <p14:creationId xmlns:p14="http://schemas.microsoft.com/office/powerpoint/2010/main" val="287969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9F01-538D-604E-BD51-573A5052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distance()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2336B-093A-6D4D-85C5-0178DA182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74" y="2749112"/>
            <a:ext cx="7493248" cy="34823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C2C0C9-7D49-6A43-B11A-826D4BD6DBC1}"/>
              </a:ext>
            </a:extLst>
          </p:cNvPr>
          <p:cNvSpPr txBox="1"/>
          <p:nvPr/>
        </p:nvSpPr>
        <p:spPr>
          <a:xfrm>
            <a:off x="7062952" y="1575896"/>
            <a:ext cx="4331051" cy="923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assertEquals</a:t>
            </a:r>
            <a:r>
              <a:rPr lang="en-US" dirty="0"/>
              <a:t>() with double inputs verifies that abs(expected – actual) &lt;= delta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DA7379-99F4-6142-AE15-7F62928B507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740870" y="2499226"/>
            <a:ext cx="1487608" cy="2372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3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9973-EE62-C74F-AABB-84F5D695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isInQuadrant()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8DA16-7874-274C-A491-1FCE22783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76" y="2160270"/>
            <a:ext cx="9054844" cy="3887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ACF01-4005-114E-B9F8-D19B0739C782}"/>
              </a:ext>
            </a:extLst>
          </p:cNvPr>
          <p:cNvSpPr txBox="1"/>
          <p:nvPr/>
        </p:nvSpPr>
        <p:spPr>
          <a:xfrm>
            <a:off x="7790531" y="1807255"/>
            <a:ext cx="3243230" cy="923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Does this test adequately check the behavior of </a:t>
            </a:r>
            <a:r>
              <a:rPr lang="en-US" dirty="0" err="1"/>
              <a:t>isInQuadrant</a:t>
            </a:r>
            <a:r>
              <a:rPr lang="en-US" dirty="0"/>
              <a:t>()?</a:t>
            </a:r>
          </a:p>
        </p:txBody>
      </p:sp>
    </p:spTree>
    <p:extLst>
      <p:ext uri="{BB962C8B-B14F-4D97-AF65-F5344CB8AC3E}">
        <p14:creationId xmlns:p14="http://schemas.microsoft.com/office/powerpoint/2010/main" val="300456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9973-EE62-C74F-AABB-84F5D695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isInQuadrant()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29BCB-791C-8E4E-9DF6-6EBF8F400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66" y="3882080"/>
            <a:ext cx="6638394" cy="2729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B666A5-2EE0-6E44-841A-D79582CAC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0" y="1581987"/>
            <a:ext cx="9130170" cy="18131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F279CA-C027-6046-8F6E-424DA8C366F7}"/>
              </a:ext>
            </a:extLst>
          </p:cNvPr>
          <p:cNvSpPr txBox="1"/>
          <p:nvPr/>
        </p:nvSpPr>
        <p:spPr>
          <a:xfrm>
            <a:off x="7390481" y="1292905"/>
            <a:ext cx="3243230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Verify that we don’t have false positives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11488-2799-494B-A68D-3924E628C321}"/>
              </a:ext>
            </a:extLst>
          </p:cNvPr>
          <p:cNvSpPr txBox="1"/>
          <p:nvPr/>
        </p:nvSpPr>
        <p:spPr>
          <a:xfrm>
            <a:off x="5096861" y="3685585"/>
            <a:ext cx="3243230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Verify that our exception is being thrown</a:t>
            </a:r>
          </a:p>
        </p:txBody>
      </p:sp>
    </p:spTree>
    <p:extLst>
      <p:ext uri="{BB962C8B-B14F-4D97-AF65-F5344CB8AC3E}">
        <p14:creationId xmlns:p14="http://schemas.microsoft.com/office/powerpoint/2010/main" val="90644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Preparing our tests with Text Fixtures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557682" cy="4378676"/>
          </a:xfrm>
        </p:spPr>
        <p:txBody>
          <a:bodyPr/>
          <a:lstStyle/>
          <a:p>
            <a:r>
              <a:rPr lang="en-US" dirty="0"/>
              <a:t>A fixed state of a set of objects used as a baseline for running tests.</a:t>
            </a:r>
          </a:p>
          <a:p>
            <a:r>
              <a:rPr lang="en-US" dirty="0"/>
              <a:t>The purpose of a test fixture is to ensure that there is a well known and fixed environment in which tests are run so that results are repeatable. </a:t>
            </a:r>
          </a:p>
          <a:p>
            <a:r>
              <a:rPr lang="en-US" dirty="0"/>
              <a:t>Examples of fixtures:</a:t>
            </a:r>
          </a:p>
          <a:p>
            <a:pPr lvl="1"/>
            <a:r>
              <a:rPr lang="en-US" dirty="0"/>
              <a:t>Preparation of input data and setup/creation of fake or mock objects</a:t>
            </a:r>
          </a:p>
          <a:p>
            <a:pPr lvl="1"/>
            <a:r>
              <a:rPr lang="en-US" dirty="0"/>
              <a:t>Loading a database with a specific, known set of data</a:t>
            </a:r>
          </a:p>
          <a:p>
            <a:pPr lvl="1"/>
            <a:r>
              <a:rPr lang="en-US" dirty="0"/>
              <a:t>Copying a specific known set of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71" y="1759960"/>
            <a:ext cx="3385940" cy="1422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377" y="3849509"/>
            <a:ext cx="4749990" cy="281516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969956" y="3093156"/>
            <a:ext cx="0" cy="925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381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1E6E-5C98-4220-96B8-FB5740D2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and teardown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CDEE-29D2-4AC9-AA83-C2101A3B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986867" cy="1947333"/>
          </a:xfrm>
        </p:spPr>
        <p:txBody>
          <a:bodyPr/>
          <a:lstStyle/>
          <a:p>
            <a:r>
              <a:rPr lang="en-US" b="1" dirty="0"/>
              <a:t>@Before: </a:t>
            </a:r>
            <a:r>
              <a:rPr lang="en-US" dirty="0"/>
              <a:t>this method will execute before each test</a:t>
            </a:r>
          </a:p>
          <a:p>
            <a:r>
              <a:rPr lang="en-US" b="1" dirty="0"/>
              <a:t>@After: </a:t>
            </a:r>
            <a:r>
              <a:rPr lang="en-US" dirty="0"/>
              <a:t>this method will execute after each 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59" y="1983896"/>
            <a:ext cx="2861471" cy="39498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5817" y="2568222"/>
            <a:ext cx="1452641" cy="28623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Invocation</a:t>
            </a:r>
            <a:br>
              <a:rPr lang="en-US" b="1" dirty="0"/>
            </a:br>
            <a:r>
              <a:rPr lang="en-US" b="1" dirty="0"/>
              <a:t>Order</a:t>
            </a:r>
          </a:p>
          <a:p>
            <a:pPr algn="ctr"/>
            <a:br>
              <a:rPr lang="en-US" dirty="0"/>
            </a:br>
            <a:r>
              <a:rPr lang="en-US" dirty="0"/>
              <a:t>setup()</a:t>
            </a:r>
          </a:p>
          <a:p>
            <a:pPr algn="ctr"/>
            <a:r>
              <a:rPr lang="en-US" dirty="0" err="1"/>
              <a:t>testInsert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teardown()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setup()</a:t>
            </a:r>
          </a:p>
          <a:p>
            <a:pPr algn="ctr"/>
            <a:r>
              <a:rPr lang="en-US" dirty="0" err="1"/>
              <a:t>testSelect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teardown()</a:t>
            </a:r>
          </a:p>
        </p:txBody>
      </p:sp>
    </p:spTree>
    <p:extLst>
      <p:ext uri="{BB962C8B-B14F-4D97-AF65-F5344CB8AC3E}">
        <p14:creationId xmlns:p14="http://schemas.microsoft.com/office/powerpoint/2010/main" val="327176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1E6E-5C98-4220-96B8-FB5740D2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and teardown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CDEE-29D2-4AC9-AA83-C2101A3B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631267" cy="1600200"/>
          </a:xfrm>
        </p:spPr>
        <p:txBody>
          <a:bodyPr/>
          <a:lstStyle/>
          <a:p>
            <a:r>
              <a:rPr lang="en-US" b="1" dirty="0"/>
              <a:t>@</a:t>
            </a:r>
            <a:r>
              <a:rPr lang="en-US" b="1" dirty="0" err="1"/>
              <a:t>BeforeClass</a:t>
            </a:r>
            <a:r>
              <a:rPr lang="en-US" b="1" dirty="0"/>
              <a:t>: </a:t>
            </a:r>
            <a:r>
              <a:rPr lang="en-US" dirty="0"/>
              <a:t>this method will execute before any tests are ran</a:t>
            </a:r>
          </a:p>
          <a:p>
            <a:r>
              <a:rPr lang="en-US" b="1" dirty="0"/>
              <a:t>@</a:t>
            </a:r>
            <a:r>
              <a:rPr lang="en-US" b="1" dirty="0" err="1"/>
              <a:t>AfterClass</a:t>
            </a:r>
            <a:r>
              <a:rPr lang="en-US" b="1" dirty="0"/>
              <a:t>: </a:t>
            </a:r>
            <a:r>
              <a:rPr lang="en-US" dirty="0"/>
              <a:t>this method will execute after all tests have ran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6094" y="1875318"/>
            <a:ext cx="2223686" cy="36933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Order</a:t>
            </a:r>
          </a:p>
          <a:p>
            <a:endParaRPr lang="en-US" dirty="0"/>
          </a:p>
          <a:p>
            <a:pPr algn="ctr"/>
            <a:r>
              <a:rPr lang="en-US" dirty="0" err="1"/>
              <a:t>setupAllTests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 err="1"/>
              <a:t>setupTest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testInsert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teardownTest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setupTest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testSelect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teardownTest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 err="1"/>
              <a:t>teardownAllTests</a:t>
            </a:r>
            <a:r>
              <a:rPr lang="en-US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506" y="650829"/>
            <a:ext cx="2942776" cy="603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40C9-F25E-4328-BA2C-46E2377E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70E3E-08AC-4F59-A687-147ABB450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363200" cy="1168400"/>
          </a:xfrm>
        </p:spPr>
        <p:txBody>
          <a:bodyPr/>
          <a:lstStyle/>
          <a:p>
            <a:r>
              <a:rPr lang="en-US" dirty="0"/>
              <a:t>Rouse, Margaret. “What is unit testing? - Definition from </a:t>
            </a:r>
            <a:r>
              <a:rPr lang="en-US" dirty="0" err="1"/>
              <a:t>WhatIs.Com</a:t>
            </a:r>
            <a:r>
              <a:rPr lang="en-US" dirty="0"/>
              <a:t>.” </a:t>
            </a:r>
            <a:r>
              <a:rPr lang="en-US" dirty="0" err="1"/>
              <a:t>SearchSoftwareQuality</a:t>
            </a:r>
            <a:r>
              <a:rPr lang="en-US" dirty="0"/>
              <a:t>, 1 Jan. 2017, searchsoftwarequality.techtarget.com/definition/unit-testing.</a:t>
            </a:r>
          </a:p>
        </p:txBody>
      </p:sp>
    </p:spTree>
    <p:extLst>
      <p:ext uri="{BB962C8B-B14F-4D97-AF65-F5344CB8AC3E}">
        <p14:creationId xmlns:p14="http://schemas.microsoft.com/office/powerpoint/2010/main" val="176715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B76C-64C9-40E1-9044-AC70E4113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Unit tests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27325-88E5-46BB-9ECD-FC3CC210B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SDEV 301</a:t>
            </a:r>
          </a:p>
        </p:txBody>
      </p:sp>
    </p:spTree>
    <p:extLst>
      <p:ext uri="{BB962C8B-B14F-4D97-AF65-F5344CB8AC3E}">
        <p14:creationId xmlns:p14="http://schemas.microsoft.com/office/powerpoint/2010/main" val="101525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9C98-8E3C-4A69-8C5D-09FC0905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unit testing?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D711-94E3-40D1-A64A-8CDC72E4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134" y="1676400"/>
            <a:ext cx="6934199" cy="3335867"/>
          </a:xfrm>
        </p:spPr>
        <p:txBody>
          <a:bodyPr/>
          <a:lstStyle/>
          <a:p>
            <a:r>
              <a:rPr lang="en-US" dirty="0"/>
              <a:t>“Unit testing is a software development process in which the smallest testable parts of an application, called units, are individually and independently scrutinized for proper operation.”</a:t>
            </a:r>
          </a:p>
          <a:p>
            <a:r>
              <a:rPr lang="en-US" dirty="0"/>
              <a:t>Tests can be automated!</a:t>
            </a:r>
          </a:p>
          <a:p>
            <a:r>
              <a:rPr lang="en-US" dirty="0"/>
              <a:t>Part of Test Driven Development (TDD)</a:t>
            </a:r>
          </a:p>
          <a:p>
            <a:pPr lvl="1"/>
            <a:r>
              <a:rPr lang="en-US" dirty="0"/>
              <a:t>Write a failing test</a:t>
            </a:r>
          </a:p>
          <a:p>
            <a:pPr lvl="1"/>
            <a:r>
              <a:rPr lang="en-US" dirty="0"/>
              <a:t>Write the minimum amount of code necessary to pass the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881B5-E7FF-4B12-A076-3814B16A7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379" y="3558435"/>
            <a:ext cx="2963934" cy="311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7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3640667" cy="79248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JUnit?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78D8-2AB1-4569-89B3-57173E470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8667"/>
            <a:ext cx="6138333" cy="4944533"/>
          </a:xfrm>
        </p:spPr>
        <p:txBody>
          <a:bodyPr>
            <a:normAutofit/>
          </a:bodyPr>
          <a:lstStyle/>
          <a:p>
            <a:r>
              <a:rPr lang="en-US" dirty="0"/>
              <a:t>An open-source Java unit testing framework</a:t>
            </a:r>
          </a:p>
          <a:p>
            <a:r>
              <a:rPr lang="en-US" dirty="0"/>
              <a:t>It provides annotations and classes for writing JUnit tests</a:t>
            </a:r>
          </a:p>
          <a:p>
            <a:r>
              <a:rPr lang="en-US" dirty="0"/>
              <a:t>Most IDEs have a tool for running a group of Unit tests</a:t>
            </a:r>
          </a:p>
          <a:p>
            <a:r>
              <a:rPr lang="en-US" dirty="0"/>
              <a:t>What do we need to get started?</a:t>
            </a:r>
          </a:p>
          <a:p>
            <a:pPr lvl="1"/>
            <a:r>
              <a:rPr lang="en-US" dirty="0"/>
              <a:t>Source code</a:t>
            </a:r>
          </a:p>
          <a:p>
            <a:pPr lvl="1"/>
            <a:r>
              <a:rPr lang="en-US" dirty="0"/>
              <a:t>Testing framework</a:t>
            </a:r>
          </a:p>
          <a:p>
            <a:pPr lvl="1"/>
            <a:r>
              <a:rPr lang="en-US" dirty="0"/>
              <a:t>Test methods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40D9F6-EBBE-834C-8F34-067CFBD6E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10" y="4349855"/>
            <a:ext cx="3085379" cy="216747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B773DB5-E8D4-9043-A115-1A62A0397D53}"/>
              </a:ext>
            </a:extLst>
          </p:cNvPr>
          <p:cNvGrpSpPr/>
          <p:nvPr/>
        </p:nvGrpSpPr>
        <p:grpSpPr>
          <a:xfrm>
            <a:off x="8592820" y="449377"/>
            <a:ext cx="3243754" cy="2676775"/>
            <a:chOff x="7303770" y="1172007"/>
            <a:chExt cx="3243754" cy="267677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D9E665C-AA74-8A42-B385-DE9290754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770" y="1172007"/>
              <a:ext cx="3049269" cy="248940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F19D3B-F8CA-5941-8A48-7F7731FABAC2}"/>
                </a:ext>
              </a:extLst>
            </p:cNvPr>
            <p:cNvSpPr txBox="1"/>
            <p:nvPr/>
          </p:nvSpPr>
          <p:spPr>
            <a:xfrm>
              <a:off x="8263890" y="3479450"/>
              <a:ext cx="228363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IntelliJ JUnit Panel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014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A763-1CE0-4570-9405-E0214866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we use from org.junit?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F7BC-9811-459E-9C58-F7FE5626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933" y="2012739"/>
            <a:ext cx="4495800" cy="3581400"/>
          </a:xfrm>
        </p:spPr>
        <p:txBody>
          <a:bodyPr/>
          <a:lstStyle/>
          <a:p>
            <a:r>
              <a:rPr lang="en-US" dirty="0"/>
              <a:t>Import </a:t>
            </a:r>
          </a:p>
          <a:p>
            <a:pPr lvl="1"/>
            <a:r>
              <a:rPr lang="en-US" dirty="0"/>
              <a:t>org.junit.*</a:t>
            </a:r>
          </a:p>
          <a:p>
            <a:r>
              <a:rPr lang="en-US" dirty="0"/>
              <a:t>Annotations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BeforeClass</a:t>
            </a:r>
            <a:r>
              <a:rPr lang="en-US" dirty="0"/>
              <a:t>, @</a:t>
            </a:r>
            <a:r>
              <a:rPr lang="en-US" dirty="0" err="1"/>
              <a:t>AfterClass</a:t>
            </a:r>
            <a:endParaRPr lang="en-US" dirty="0"/>
          </a:p>
          <a:p>
            <a:pPr lvl="1"/>
            <a:r>
              <a:rPr lang="en-US" dirty="0"/>
              <a:t>@Before, @After</a:t>
            </a:r>
          </a:p>
          <a:p>
            <a:pPr lvl="1"/>
            <a:r>
              <a:rPr lang="en-US" dirty="0"/>
              <a:t>@Test</a:t>
            </a:r>
          </a:p>
          <a:p>
            <a:pPr lvl="1"/>
            <a:r>
              <a:rPr lang="en-US" dirty="0"/>
              <a:t>@Ignore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Assert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9273B-C7A9-0647-B41A-57036C02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094" y="5435177"/>
            <a:ext cx="3577905" cy="10930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323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a test – arrange, act, assert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EFF9B-01ED-BB41-8891-3E346846F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80" y="3184737"/>
            <a:ext cx="5440965" cy="2701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BD5D74-8D05-164D-A0F3-A029372FFCD4}"/>
              </a:ext>
            </a:extLst>
          </p:cNvPr>
          <p:cNvSpPr txBox="1"/>
          <p:nvPr/>
        </p:nvSpPr>
        <p:spPr>
          <a:xfrm>
            <a:off x="6849956" y="2064597"/>
            <a:ext cx="2617470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Mark the test with an @Test annotation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2F1A3-FA8F-7344-A9C7-FB47155A28E1}"/>
              </a:ext>
            </a:extLst>
          </p:cNvPr>
          <p:cNvSpPr txBox="1"/>
          <p:nvPr/>
        </p:nvSpPr>
        <p:spPr>
          <a:xfrm>
            <a:off x="2030306" y="5108787"/>
            <a:ext cx="2617470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Verify behavior with the Assert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323FAD-4242-6644-8FB1-029D928F01DA}"/>
              </a:ext>
            </a:extLst>
          </p:cNvPr>
          <p:cNvSpPr txBox="1"/>
          <p:nvPr/>
        </p:nvSpPr>
        <p:spPr>
          <a:xfrm>
            <a:off x="1736936" y="3775287"/>
            <a:ext cx="261747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Prepare a scenario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D4EC9-3514-A242-B0BE-4011DC83FD01}"/>
              </a:ext>
            </a:extLst>
          </p:cNvPr>
          <p:cNvCxnSpPr>
            <a:stCxn id="5" idx="2"/>
          </p:cNvCxnSpPr>
          <p:nvPr/>
        </p:nvCxnSpPr>
        <p:spPr>
          <a:xfrm flipH="1">
            <a:off x="6507056" y="2710928"/>
            <a:ext cx="1651635" cy="953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2A6993-63F6-F24F-85D6-4575E0B75C6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54406" y="3959953"/>
            <a:ext cx="1901190" cy="390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DC5791-84FF-AB40-BC79-2C91ED0E949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647776" y="5345007"/>
            <a:ext cx="1607820" cy="86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2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from the Assert class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B5D5AF-D923-4E4E-9208-BFBEFDF1E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25406"/>
              </p:ext>
            </p:extLst>
          </p:nvPr>
        </p:nvGraphicFramePr>
        <p:xfrm>
          <a:off x="1964267" y="2253403"/>
          <a:ext cx="9209192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01130">
                  <a:extLst>
                    <a:ext uri="{9D8B030D-6E8A-4147-A177-3AD203B41FA5}">
                      <a16:colId xmlns:a16="http://schemas.microsoft.com/office/drawing/2014/main" val="3104906241"/>
                    </a:ext>
                  </a:extLst>
                </a:gridCol>
                <a:gridCol w="4408062">
                  <a:extLst>
                    <a:ext uri="{9D8B030D-6E8A-4147-A177-3AD203B41FA5}">
                      <a16:colId xmlns:a16="http://schemas.microsoft.com/office/drawing/2014/main" val="3953326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Assert.*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96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assertEquals</a:t>
                      </a:r>
                      <a:r>
                        <a:rPr lang="en-US" sz="1600" dirty="0"/>
                        <a:t>(message, expected, actual)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Asserts that two values are equal.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8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assertNotEquals</a:t>
                      </a:r>
                      <a:r>
                        <a:rPr lang="en-US" sz="1600" dirty="0"/>
                        <a:t>(message, unexpected, actual)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Asserts that two values are not equal.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4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assertTrue</a:t>
                      </a:r>
                      <a:r>
                        <a:rPr lang="en-US" sz="1600" dirty="0"/>
                        <a:t>(message, actual)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Asserts that a value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3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assertFalse</a:t>
                      </a:r>
                      <a:r>
                        <a:rPr lang="en-US" sz="1600" dirty="0"/>
                        <a:t>(message, actual)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Asserts that a value is false.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67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assertArrayEquals</a:t>
                      </a:r>
                      <a:r>
                        <a:rPr lang="en-US" sz="1600" dirty="0"/>
                        <a:t>(message, expected, actual)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Asserts that two arrays contain the same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0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fail()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Arbitrarily fails a test.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45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89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4FF5-39B9-B740-A729-1E3C4DA3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 Point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608E4-04CD-E545-A17D-7788703F6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8067"/>
            <a:ext cx="5427133" cy="4318000"/>
          </a:xfrm>
        </p:spPr>
        <p:txBody>
          <a:bodyPr>
            <a:normAutofit/>
          </a:bodyPr>
          <a:lstStyle/>
          <a:p>
            <a:r>
              <a:rPr lang="en-US" dirty="0"/>
              <a:t>Focus on methods</a:t>
            </a:r>
          </a:p>
          <a:p>
            <a:pPr lvl="1"/>
            <a:r>
              <a:rPr lang="en-US" dirty="0"/>
              <a:t>You can have more than one test per method</a:t>
            </a:r>
          </a:p>
          <a:p>
            <a:r>
              <a:rPr lang="en-US" dirty="0"/>
              <a:t>Address inputs/outputs</a:t>
            </a:r>
          </a:p>
          <a:p>
            <a:pPr lvl="1"/>
            <a:r>
              <a:rPr lang="en-US" dirty="0"/>
              <a:t>You don’t have to test every possible input, but instead every type of input (equivalence classes)</a:t>
            </a:r>
          </a:p>
          <a:p>
            <a:r>
              <a:rPr lang="en-US" dirty="0"/>
              <a:t>Address exceptions</a:t>
            </a:r>
          </a:p>
          <a:p>
            <a:r>
              <a:rPr lang="en-US" dirty="0"/>
              <a:t>Try to identify edge cases</a:t>
            </a:r>
          </a:p>
          <a:p>
            <a:pPr lvl="1"/>
            <a:r>
              <a:rPr lang="en-US" dirty="0"/>
              <a:t>Does the origin lie in a quadrant?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182BD-9D2D-3F4B-842B-B86198997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055" y="189185"/>
            <a:ext cx="4556234" cy="643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4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8F5E-2346-754E-8EBF-CF1FB71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isAtOrigin()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DAA69-0944-C44E-80C2-90CB6333D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68" y="1948778"/>
            <a:ext cx="8319770" cy="3008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446C5E-C4AE-0E43-B4CD-9BFF4D677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562" y="5509963"/>
            <a:ext cx="5357912" cy="1183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CDF1E2-E9D6-854C-91F0-90D7BFE037BF}"/>
              </a:ext>
            </a:extLst>
          </p:cNvPr>
          <p:cNvSpPr txBox="1"/>
          <p:nvPr/>
        </p:nvSpPr>
        <p:spPr>
          <a:xfrm>
            <a:off x="1874812" y="5738311"/>
            <a:ext cx="2331720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Our test has passed successfully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4A5DF2-F46F-9B4F-B54B-CB490399859A}"/>
              </a:ext>
            </a:extLst>
          </p:cNvPr>
          <p:cNvCxnSpPr>
            <a:stCxn id="8" idx="3"/>
          </p:cNvCxnSpPr>
          <p:nvPr/>
        </p:nvCxnSpPr>
        <p:spPr>
          <a:xfrm flipV="1">
            <a:off x="4206532" y="6046921"/>
            <a:ext cx="1291590" cy="14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E9F678-E641-7945-898A-45485628B3CA}"/>
              </a:ext>
            </a:extLst>
          </p:cNvPr>
          <p:cNvSpPr txBox="1"/>
          <p:nvPr/>
        </p:nvSpPr>
        <p:spPr>
          <a:xfrm>
            <a:off x="8936188" y="2465260"/>
            <a:ext cx="2975610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This message is displayed if </a:t>
            </a:r>
            <a:r>
              <a:rPr lang="en-US" dirty="0" err="1"/>
              <a:t>isAtOrigin</a:t>
            </a:r>
            <a:r>
              <a:rPr lang="en-US" dirty="0"/>
              <a:t>() is not true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6B2987-AAF1-824B-936A-19F49FCFC9F7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970479" y="3111591"/>
            <a:ext cx="1453514" cy="698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3151BB-3D3A-B34C-A347-7C7C3F18C058}"/>
              </a:ext>
            </a:extLst>
          </p:cNvPr>
          <p:cNvSpPr txBox="1"/>
          <p:nvPr/>
        </p:nvSpPr>
        <p:spPr>
          <a:xfrm>
            <a:off x="10300168" y="3935920"/>
            <a:ext cx="1539240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Or false in this case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8B767A-4E3A-0446-A7EF-304F066024E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9416248" y="4259086"/>
            <a:ext cx="8839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58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6EEC-EA8D-9443-A012-786D2F52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test 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1C414-7175-0643-83AE-0A710FAED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1679"/>
            <a:ext cx="9601200" cy="4064000"/>
          </a:xfrm>
        </p:spPr>
        <p:txBody>
          <a:bodyPr/>
          <a:lstStyle/>
          <a:p>
            <a:r>
              <a:rPr lang="en-US" b="1" dirty="0"/>
              <a:t>Fail: </a:t>
            </a:r>
            <a:r>
              <a:rPr lang="en-US" dirty="0"/>
              <a:t>An Assert.* method is not able to verify a condition, throwing an </a:t>
            </a:r>
            <a:r>
              <a:rPr lang="en-US" dirty="0" err="1"/>
              <a:t>AssertionException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Exception: </a:t>
            </a:r>
            <a:r>
              <a:rPr lang="en-US" dirty="0"/>
              <a:t>An exception is thrown during test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692D7-5016-D642-9F9F-4B87152F9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48" y="5030164"/>
            <a:ext cx="4094480" cy="781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78EDF0-F640-304E-B9A7-9D54512E6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48" y="5908636"/>
            <a:ext cx="6950072" cy="825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33C349-7879-F04F-A3F0-EC7C8C01C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48" y="3465229"/>
            <a:ext cx="8157350" cy="831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5BC45C-52B9-0D4E-A019-EE5740717F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48" y="2493568"/>
            <a:ext cx="2663083" cy="8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161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3924</TotalTime>
  <Words>631</Words>
  <Application>Microsoft Macintosh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Unit tests</vt:lpstr>
      <vt:lpstr>What is unit testing?</vt:lpstr>
      <vt:lpstr>What is JUnit? </vt:lpstr>
      <vt:lpstr>What do we use from org.junit?</vt:lpstr>
      <vt:lpstr>Writing a test – arrange, act, assert</vt:lpstr>
      <vt:lpstr>Methods from the Assert class</vt:lpstr>
      <vt:lpstr>Testing a Point class</vt:lpstr>
      <vt:lpstr>Testing isAtOrigin()</vt:lpstr>
      <vt:lpstr>Other test outcomes</vt:lpstr>
      <vt:lpstr>Testing distance()</vt:lpstr>
      <vt:lpstr>Testing isInQuadrant()</vt:lpstr>
      <vt:lpstr>Testing isInQuadrant()</vt:lpstr>
      <vt:lpstr>Preparing our tests with Text Fixtures</vt:lpstr>
      <vt:lpstr>Setup and teardown</vt:lpstr>
      <vt:lpstr>Setup and teardown</vt:lpstr>
      <vt:lpstr>Sources</vt:lpstr>
      <vt:lpstr>Unit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tests</dc:title>
  <dc:creator>Josh Archer</dc:creator>
  <cp:lastModifiedBy>Susan Uland</cp:lastModifiedBy>
  <cp:revision>46</cp:revision>
  <dcterms:created xsi:type="dcterms:W3CDTF">2018-01-03T14:18:57Z</dcterms:created>
  <dcterms:modified xsi:type="dcterms:W3CDTF">2020-09-18T23:35:38Z</dcterms:modified>
</cp:coreProperties>
</file>