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8"/>
  </p:notesMasterIdLst>
  <p:sldIdLst>
    <p:sldId id="260" r:id="rId2"/>
    <p:sldId id="261" r:id="rId3"/>
    <p:sldId id="265" r:id="rId4"/>
    <p:sldId id="344" r:id="rId5"/>
    <p:sldId id="333" r:id="rId6"/>
    <p:sldId id="334" r:id="rId7"/>
    <p:sldId id="266" r:id="rId8"/>
    <p:sldId id="343" r:id="rId9"/>
    <p:sldId id="341" r:id="rId10"/>
    <p:sldId id="342" r:id="rId11"/>
    <p:sldId id="335" r:id="rId12"/>
    <p:sldId id="339" r:id="rId13"/>
    <p:sldId id="337" r:id="rId14"/>
    <p:sldId id="340" r:id="rId15"/>
    <p:sldId id="271" r:id="rId16"/>
    <p:sldId id="338" r:id="rId17"/>
  </p:sldIdLst>
  <p:sldSz cx="18288000" cy="10287000"/>
  <p:notesSz cx="6858000" cy="9144000"/>
  <p:embeddedFontLs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Proxima Nova" panose="020B0604020202020204" charset="0"/>
      <p:regular r:id="rId23"/>
      <p:bold r:id="rId24"/>
      <p:italic r:id="rId25"/>
      <p:boldItalic r:id="rId26"/>
    </p:embeddedFont>
    <p:embeddedFont>
      <p:font typeface="Proxima Nova Semibold" panose="020B0604020202020204" charset="0"/>
      <p:regular r:id="rId27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38D6C1-AF95-4BA9-9870-C85517EDFFAB}">
  <a:tblStyle styleId="{9138D6C1-AF95-4BA9-9870-C85517EDFFAB}" styleName="Table_0">
    <a:wholeTbl>
      <a:tcTxStyle b="off" i="off">
        <a:font>
          <a:latin typeface="Circe"/>
          <a:ea typeface="Circe"/>
          <a:cs typeface="Circe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E2CD"/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  <a:fill>
          <a:solidFill>
            <a:srgbClr val="FFF1E8"/>
          </a:solidFill>
        </a:fill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477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a03a51cc02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a03a51cc02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a047d35a60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a047d35a60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a62bdfab06_0_9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a62bdfab06_0_9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5510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a03a51cc02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a03a51cc02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86f911c6f3_2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86f911c6f3_2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86f911c6f3_2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86f911c6f3_2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370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a62bdfab06_0_9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a62bdfab06_0_9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413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a62bdfab06_0_9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a62bdfab06_0_9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86f911c6f3_2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86f911c6f3_2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804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a62bdfab06_0_9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a62bdfab06_0_9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071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86f911c6f3_2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86f911c6f3_2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395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2">
  <p:cSld name="CUSTOM_3_1_1_3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1" name="Google Shape;11;p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6073">
          <p15:clr>
            <a:srgbClr val="0000FF"/>
          </p15:clr>
        </p15:guide>
        <p15:guide id="3" pos="348">
          <p15:clr>
            <a:srgbClr val="0000FF"/>
          </p15:clr>
        </p15:guide>
        <p15:guide id="4" pos="11172">
          <p15:clr>
            <a:srgbClr val="0000F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ри элемента">
  <p:cSld name="CUSTOM_3_1_1_2_2_1_1_1_1_2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96" name="Google Shape;196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01" name="Google Shape;201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06" name="Google Shape;206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11"/>
          <p:cNvSpPr txBox="1">
            <a:spLocks noGrp="1"/>
          </p:cNvSpPr>
          <p:nvPr>
            <p:ph type="body" idx="1"/>
          </p:nvPr>
        </p:nvSpPr>
        <p:spPr>
          <a:xfrm>
            <a:off x="551850" y="5921400"/>
            <a:ext cx="5716800" cy="2977800"/>
          </a:xfrm>
          <a:prstGeom prst="rect">
            <a:avLst/>
          </a:prstGeom>
          <a:noFill/>
        </p:spPr>
        <p:txBody>
          <a:bodyPr spcFirstLastPara="1" wrap="square" lIns="0" tIns="144000" rIns="18000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12" name="Google Shape;212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1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1483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1"/>
          <p:cNvSpPr/>
          <p:nvPr/>
        </p:nvSpPr>
        <p:spPr>
          <a:xfrm>
            <a:off x="547200" y="3194025"/>
            <a:ext cx="2484000" cy="2484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1"/>
          <p:cNvSpPr/>
          <p:nvPr/>
        </p:nvSpPr>
        <p:spPr>
          <a:xfrm>
            <a:off x="6268638" y="3199200"/>
            <a:ext cx="2484000" cy="2484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"/>
          <p:cNvSpPr/>
          <p:nvPr/>
        </p:nvSpPr>
        <p:spPr>
          <a:xfrm>
            <a:off x="11983225" y="3199200"/>
            <a:ext cx="2484000" cy="2484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1"/>
          <p:cNvSpPr txBox="1">
            <a:spLocks noGrp="1"/>
          </p:cNvSpPr>
          <p:nvPr>
            <p:ph type="body" idx="2"/>
          </p:nvPr>
        </p:nvSpPr>
        <p:spPr>
          <a:xfrm>
            <a:off x="6268650" y="5921400"/>
            <a:ext cx="5716800" cy="2977800"/>
          </a:xfrm>
          <a:prstGeom prst="rect">
            <a:avLst/>
          </a:prstGeom>
          <a:noFill/>
        </p:spPr>
        <p:txBody>
          <a:bodyPr spcFirstLastPara="1" wrap="square" lIns="0" tIns="144000" rIns="18000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21" name="Google Shape;221;p11"/>
          <p:cNvSpPr txBox="1">
            <a:spLocks noGrp="1"/>
          </p:cNvSpPr>
          <p:nvPr>
            <p:ph type="body" idx="3"/>
          </p:nvPr>
        </p:nvSpPr>
        <p:spPr>
          <a:xfrm>
            <a:off x="11985450" y="5921400"/>
            <a:ext cx="5750700" cy="2977800"/>
          </a:xfrm>
          <a:prstGeom prst="rect">
            <a:avLst/>
          </a:prstGeom>
          <a:noFill/>
        </p:spPr>
        <p:txBody>
          <a:bodyPr spcFirstLastPara="1" wrap="square" lIns="0" tIns="144000" rIns="18000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22" name="Google Shape;222;p11"/>
          <p:cNvSpPr/>
          <p:nvPr/>
        </p:nvSpPr>
        <p:spPr>
          <a:xfrm>
            <a:off x="18773050" y="725400"/>
            <a:ext cx="3521100" cy="44532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Впишите в круг иконку или текстовое </a:t>
            </a:r>
            <a:br>
              <a:rPr lang="ru"/>
            </a:br>
            <a:r>
              <a:rPr lang="ru"/>
              <a:t>значение с размером шрифта 56pt.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23" name="Google Shape;223;p11"/>
          <p:cNvPicPr preferRelativeResize="0"/>
          <p:nvPr/>
        </p:nvPicPr>
        <p:blipFill rotWithShape="1">
          <a:blip r:embed="rId2">
            <a:alphaModFix/>
          </a:blip>
          <a:srcRect l="7544"/>
          <a:stretch/>
        </p:blipFill>
        <p:spPr>
          <a:xfrm>
            <a:off x="18930390" y="1974600"/>
            <a:ext cx="2641925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1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Большая цифра">
  <p:cSld name="CUSTOM_3_1_1_2_2_1_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/>
          <p:nvPr/>
        </p:nvSpPr>
        <p:spPr>
          <a:xfrm>
            <a:off x="4000500" y="0"/>
            <a:ext cx="10287000" cy="10287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2"/>
          <p:cNvSpPr txBox="1">
            <a:spLocks noGrp="1"/>
          </p:cNvSpPr>
          <p:nvPr>
            <p:ph type="subTitle" idx="1"/>
          </p:nvPr>
        </p:nvSpPr>
        <p:spPr>
          <a:xfrm>
            <a:off x="4856925" y="2217600"/>
            <a:ext cx="8574000" cy="297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3000"/>
              <a:buNone/>
              <a:defRPr sz="23000" b="1">
                <a:solidFill>
                  <a:srgbClr val="4BD0A0"/>
                </a:solidFill>
              </a:defRPr>
            </a:lvl1pPr>
            <a:lvl2pPr lvl="1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8" name="Google Shape;228;p12"/>
          <p:cNvSpPr/>
          <p:nvPr/>
        </p:nvSpPr>
        <p:spPr>
          <a:xfrm>
            <a:off x="-6286500" y="47700"/>
            <a:ext cx="10287000" cy="10287000"/>
          </a:xfrm>
          <a:prstGeom prst="ellipse">
            <a:avLst/>
          </a:prstGeom>
          <a:noFill/>
          <a:ln w="2857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2"/>
          <p:cNvSpPr/>
          <p:nvPr/>
        </p:nvSpPr>
        <p:spPr>
          <a:xfrm>
            <a:off x="14287500" y="47700"/>
            <a:ext cx="10287000" cy="10287000"/>
          </a:xfrm>
          <a:prstGeom prst="ellipse">
            <a:avLst/>
          </a:prstGeom>
          <a:noFill/>
          <a:ln w="2857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2"/>
          <p:cNvSpPr txBox="1">
            <a:spLocks noGrp="1"/>
          </p:cNvSpPr>
          <p:nvPr>
            <p:ph type="title"/>
          </p:nvPr>
        </p:nvSpPr>
        <p:spPr>
          <a:xfrm>
            <a:off x="4856925" y="5435575"/>
            <a:ext cx="8574000" cy="2469900"/>
          </a:xfrm>
          <a:prstGeom prst="rect">
            <a:avLst/>
          </a:prstGeom>
        </p:spPr>
        <p:txBody>
          <a:bodyPr spcFirstLastPara="1" wrap="square" lIns="0" tIns="12600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2"/>
          <p:cNvSpPr txBox="1">
            <a:spLocks noGrp="1"/>
          </p:cNvSpPr>
          <p:nvPr>
            <p:ph type="body" idx="2"/>
          </p:nvPr>
        </p:nvSpPr>
        <p:spPr>
          <a:xfrm>
            <a:off x="551850" y="9396000"/>
            <a:ext cx="7146000" cy="2448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grpSp>
        <p:nvGrpSpPr>
          <p:cNvPr id="232" name="Google Shape;232;p1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33" name="Google Shape;233;p1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CUSTOM_3_1_1_2_1">
    <p:bg>
      <p:bgPr>
        <a:solidFill>
          <a:srgbClr val="4BD0A0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/>
          <p:nvPr/>
        </p:nvSpPr>
        <p:spPr>
          <a:xfrm>
            <a:off x="14272675" y="723900"/>
            <a:ext cx="9563100" cy="9563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"/>
          <p:cNvSpPr/>
          <p:nvPr/>
        </p:nvSpPr>
        <p:spPr>
          <a:xfrm>
            <a:off x="4702500" y="723900"/>
            <a:ext cx="9563100" cy="95631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7016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41" name="Google Shape;241;p1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42" name="Google Shape;242;p1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13"/>
          <p:cNvSpPr/>
          <p:nvPr/>
        </p:nvSpPr>
        <p:spPr>
          <a:xfrm>
            <a:off x="18773050" y="725400"/>
            <a:ext cx="4680000" cy="4465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подзаголовков используйте шрифт размером 30pt. Добавьте пустую строку, для отделения заголовка от подзаголовка.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47" name="Google Shape;24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1750" y="2217591"/>
            <a:ext cx="4364628" cy="27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3"/>
          <p:cNvSpPr/>
          <p:nvPr/>
        </p:nvSpPr>
        <p:spPr>
          <a:xfrm>
            <a:off x="18773050" y="5916625"/>
            <a:ext cx="4680000" cy="2982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Нижний текстовый блок используйте для написания имени, фамилии и должности.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49" name="Google Shape;24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1750" y="7164000"/>
            <a:ext cx="3167966" cy="14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3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Финальный слайд">
  <p:cSld name="CUSTOM_3_1_1_2_1_3">
    <p:bg>
      <p:bgPr>
        <a:solidFill>
          <a:srgbClr val="4BD0A0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4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254" name="Google Shape;254;p14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14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4"/>
          <p:cNvSpPr txBox="1">
            <a:spLocks noGrp="1"/>
          </p:cNvSpPr>
          <p:nvPr>
            <p:ph type="subTitle" idx="2"/>
          </p:nvPr>
        </p:nvSpPr>
        <p:spPr>
          <a:xfrm>
            <a:off x="8454216" y="8908925"/>
            <a:ext cx="3547200" cy="732000"/>
          </a:xfrm>
          <a:prstGeom prst="rect">
            <a:avLst/>
          </a:prstGeom>
        </p:spPr>
        <p:txBody>
          <a:bodyPr spcFirstLastPara="1" wrap="square" lIns="144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4"/>
          <p:cNvSpPr txBox="1">
            <a:spLocks noGrp="1"/>
          </p:cNvSpPr>
          <p:nvPr>
            <p:ph type="subTitle" idx="3"/>
          </p:nvPr>
        </p:nvSpPr>
        <p:spPr>
          <a:xfrm>
            <a:off x="12725850" y="8908925"/>
            <a:ext cx="3547200" cy="732000"/>
          </a:xfrm>
          <a:prstGeom prst="rect">
            <a:avLst/>
          </a:prstGeom>
        </p:spPr>
        <p:txBody>
          <a:bodyPr spcFirstLastPara="1" wrap="square" lIns="144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9" name="Google Shape;259;p1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60" name="Google Shape;260;p1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4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946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65" name="Google Shape;265;p14"/>
          <p:cNvGrpSpPr/>
          <p:nvPr/>
        </p:nvGrpSpPr>
        <p:grpSpPr>
          <a:xfrm>
            <a:off x="11989956" y="8898074"/>
            <a:ext cx="741757" cy="741757"/>
            <a:chOff x="1190625" y="193738"/>
            <a:chExt cx="4905800" cy="4905800"/>
          </a:xfrm>
        </p:grpSpPr>
        <p:sp>
          <p:nvSpPr>
            <p:cNvPr id="266" name="Google Shape;266;p14"/>
            <p:cNvSpPr/>
            <p:nvPr/>
          </p:nvSpPr>
          <p:spPr>
            <a:xfrm>
              <a:off x="1190625" y="193738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088563" y="1629213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4"/>
          <p:cNvGrpSpPr/>
          <p:nvPr/>
        </p:nvGrpSpPr>
        <p:grpSpPr>
          <a:xfrm>
            <a:off x="7697851" y="8899998"/>
            <a:ext cx="740589" cy="740589"/>
            <a:chOff x="1190625" y="238125"/>
            <a:chExt cx="5186200" cy="5186200"/>
          </a:xfrm>
        </p:grpSpPr>
        <p:sp>
          <p:nvSpPr>
            <p:cNvPr id="269" name="Google Shape;269;p14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2761650" y="1809150"/>
              <a:ext cx="2137575" cy="2178450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4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272" name="Google Shape;272;p1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Финальный слайд 2">
  <p:cSld name="CUSTOM_3_1_1_2_1_3_1">
    <p:bg>
      <p:bgPr>
        <a:solidFill>
          <a:srgbClr val="4BD0A0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15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278" name="Google Shape;278;p15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" name="Google Shape;280;p15"/>
          <p:cNvSpPr txBox="1">
            <a:spLocks noGrp="1"/>
          </p:cNvSpPr>
          <p:nvPr>
            <p:ph type="subTitle" idx="1"/>
          </p:nvPr>
        </p:nvSpPr>
        <p:spPr>
          <a:xfrm>
            <a:off x="1299900" y="5928725"/>
            <a:ext cx="3557100" cy="732000"/>
          </a:xfrm>
          <a:prstGeom prst="rect">
            <a:avLst/>
          </a:prstGeom>
        </p:spPr>
        <p:txBody>
          <a:bodyPr spcFirstLastPara="1" wrap="square" lIns="180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1" name="Google Shape;281;p1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82" name="Google Shape;282;p1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15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4946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87" name="Google Shape;287;p15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288" name="Google Shape;288;p1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5"/>
          <p:cNvGrpSpPr/>
          <p:nvPr/>
        </p:nvGrpSpPr>
        <p:grpSpPr>
          <a:xfrm>
            <a:off x="551795" y="6913222"/>
            <a:ext cx="748625" cy="748625"/>
            <a:chOff x="1190625" y="193738"/>
            <a:chExt cx="4905800" cy="4905800"/>
          </a:xfrm>
        </p:grpSpPr>
        <p:sp>
          <p:nvSpPr>
            <p:cNvPr id="293" name="Google Shape;293;p15"/>
            <p:cNvSpPr/>
            <p:nvPr/>
          </p:nvSpPr>
          <p:spPr>
            <a:xfrm>
              <a:off x="1190625" y="193738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3088563" y="1629213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95" name="Google Shape;295;p15"/>
          <p:cNvGrpSpPr/>
          <p:nvPr/>
        </p:nvGrpSpPr>
        <p:grpSpPr>
          <a:xfrm>
            <a:off x="551117" y="5925589"/>
            <a:ext cx="748772" cy="748772"/>
            <a:chOff x="7019517" y="8956750"/>
            <a:chExt cx="684060" cy="684060"/>
          </a:xfrm>
        </p:grpSpPr>
        <p:sp>
          <p:nvSpPr>
            <p:cNvPr id="296" name="Google Shape;296;p15"/>
            <p:cNvSpPr/>
            <p:nvPr/>
          </p:nvSpPr>
          <p:spPr>
            <a:xfrm>
              <a:off x="7019517" y="8956750"/>
              <a:ext cx="684060" cy="68406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7226735" y="9163968"/>
              <a:ext cx="281946" cy="287338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98" name="Google Shape;298;p15"/>
          <p:cNvSpPr txBox="1">
            <a:spLocks noGrp="1"/>
          </p:cNvSpPr>
          <p:nvPr>
            <p:ph type="subTitle" idx="2"/>
          </p:nvPr>
        </p:nvSpPr>
        <p:spPr>
          <a:xfrm>
            <a:off x="1299750" y="6919200"/>
            <a:ext cx="3557100" cy="732000"/>
          </a:xfrm>
          <a:prstGeom prst="rect">
            <a:avLst/>
          </a:prstGeom>
        </p:spPr>
        <p:txBody>
          <a:bodyPr spcFirstLastPara="1" wrap="square" lIns="180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15"/>
          <p:cNvSpPr txBox="1">
            <a:spLocks noGrp="1"/>
          </p:cNvSpPr>
          <p:nvPr>
            <p:ph type="subTitle" idx="3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">
  <p:cSld name="CUSTOM_3_1_1_2_1_2">
    <p:bg>
      <p:bgPr>
        <a:solidFill>
          <a:srgbClr val="4BD0A0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1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02" name="Google Shape;302;p1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16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6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6"/>
          <p:cNvSpPr txBox="1">
            <a:spLocks noGrp="1"/>
          </p:cNvSpPr>
          <p:nvPr>
            <p:ph type="subTitle" idx="1"/>
          </p:nvPr>
        </p:nvSpPr>
        <p:spPr>
          <a:xfrm>
            <a:off x="9144000" y="7644600"/>
            <a:ext cx="2841600" cy="14994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Proxima Nova Semibold"/>
              <a:buNone/>
              <a:defRPr sz="9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9" name="Google Shape;309;p16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47016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2">
  <p:cSld name="CUSTOM_3_1_1_2_1_2_1">
    <p:bg>
      <p:bgPr>
        <a:solidFill>
          <a:srgbClr val="4BD0A0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/>
          <p:nvPr/>
        </p:nvSpPr>
        <p:spPr>
          <a:xfrm>
            <a:off x="13360413" y="3981995"/>
            <a:ext cx="5654700" cy="5654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7"/>
          <p:cNvSpPr/>
          <p:nvPr/>
        </p:nvSpPr>
        <p:spPr>
          <a:xfrm>
            <a:off x="7704086" y="3960625"/>
            <a:ext cx="5654700" cy="5654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1"/>
          </p:nvPr>
        </p:nvSpPr>
        <p:spPr>
          <a:xfrm>
            <a:off x="7704075" y="5436000"/>
            <a:ext cx="5710500" cy="2721600"/>
          </a:xfrm>
          <a:prstGeom prst="rect">
            <a:avLst/>
          </a:prstGeom>
        </p:spPr>
        <p:txBody>
          <a:bodyPr spcFirstLastPara="1" wrap="square" lIns="0" tIns="576000" rIns="91425" bIns="0" anchor="t" anchorCtr="0">
            <a:noAutofit/>
          </a:bodyPr>
          <a:lstStyle>
            <a:lvl1pPr lvl="0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roxima Nova Semibold"/>
              <a:buNone/>
              <a:defRPr sz="96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14" name="Google Shape;314;p1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15" name="Google Shape;315;p1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17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1">
  <p:cSld name="CUSTOM_3_1_1_2_1_2_1_1">
    <p:bg>
      <p:bgPr>
        <a:solidFill>
          <a:srgbClr val="4BD0A0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18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8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8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5" name="Google Shape;325;p18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26" name="Google Shape;326;p1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18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2">
  <p:cSld name="CUSTOM_3_1_1_2_1_2_1_1_1">
    <p:bg>
      <p:bgPr>
        <a:solidFill>
          <a:srgbClr val="4BD0A0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9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9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36" name="Google Shape;336;p19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37" name="Google Shape;337;p1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19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3">
  <p:cSld name="CUSTOM_3_1_1_2_1_2_1_1_1_1">
    <p:bg>
      <p:bgPr>
        <a:solidFill>
          <a:srgbClr val="4BD0A0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0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0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0"/>
          <p:cNvSpPr/>
          <p:nvPr/>
        </p:nvSpPr>
        <p:spPr>
          <a:xfrm>
            <a:off x="9143693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6" name="Google Shape;346;p20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7" name="Google Shape;347;p2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48" name="Google Shape;348;p2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33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">
  <p:cSld name="CUSTOM_3_1_1_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7" name="Google Shape;17;p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4">
  <p:cSld name="CUSTOM_3_1_1_2_1_2_1_1_1_1_1">
    <p:bg>
      <p:bgPr>
        <a:solidFill>
          <a:srgbClr val="4BD0A0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1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1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1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58" name="Google Shape;358;p21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59" name="Google Shape;359;p2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21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с изображением">
  <p:cSld name="CUSTOM_3_1_1_2_1_1">
    <p:bg>
      <p:bgPr>
        <a:solidFill>
          <a:srgbClr val="4BD0A0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2"/>
          <p:cNvSpPr/>
          <p:nvPr/>
        </p:nvSpPr>
        <p:spPr>
          <a:xfrm>
            <a:off x="9144000" y="496800"/>
            <a:ext cx="8413500" cy="841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9602760" y="1260000"/>
            <a:ext cx="8365800" cy="83655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2"/>
          <p:cNvSpPr txBox="1"/>
          <p:nvPr/>
        </p:nvSpPr>
        <p:spPr>
          <a:xfrm>
            <a:off x="10812150" y="5060725"/>
            <a:ext cx="54609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68" name="Google Shape;368;p2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69" name="Google Shape;369;p2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" name="Google Shape;373;p22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0004400" cy="47016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18773050" y="733450"/>
            <a:ext cx="4575600" cy="69273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375" name="Google Shape;37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76" y="5191200"/>
            <a:ext cx="4104925" cy="2302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2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8" name="Google Shape;378;p22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 Зелёный">
  <p:cSld name="CUSTOM_3_1_1_2_1_1_1">
    <p:bg>
      <p:bgPr>
        <a:solidFill>
          <a:srgbClr val="4BD0A0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81" name="Google Shape;381;p2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Вертикальный список">
  <p:cSld name="CUSTOM_3_1_1_2_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3" name="Google Shape;23;p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551850" y="2217600"/>
            <a:ext cx="12862800" cy="7178400"/>
          </a:xfrm>
          <a:prstGeom prst="rect">
            <a:avLst/>
          </a:prstGeom>
          <a:noFill/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88100" cy="14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0" name="Google Shape;30;p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Слайд с картинкой">
  <p:cSld name="CUSTOM_3_1_1_2_2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9175531" y="2983531"/>
            <a:ext cx="8521200" cy="5144400"/>
          </a:xfrm>
          <a:prstGeom prst="roundRect">
            <a:avLst>
              <a:gd name="adj" fmla="val 6404"/>
            </a:avLst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7" name="Google Shape;37;p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88100" cy="14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43" name="Google Shape;43;p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5"/>
          <p:cNvSpPr txBox="1"/>
          <p:nvPr/>
        </p:nvSpPr>
        <p:spPr>
          <a:xfrm>
            <a:off x="10556650" y="5189400"/>
            <a:ext cx="5716500" cy="1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пунктирную рамку)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551850" y="9396000"/>
            <a:ext cx="7146000" cy="2448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18773050" y="733450"/>
            <a:ext cx="4575600" cy="8410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изображение на слайд, затем </a:t>
            </a:r>
            <a:br>
              <a:rPr lang="ru"/>
            </a:br>
            <a:r>
              <a:rPr lang="ru"/>
              <a:t>с помощью инструмента </a:t>
            </a:r>
            <a:r>
              <a:rPr lang="ru" b="1"/>
              <a:t>Обрезка</a:t>
            </a:r>
            <a:r>
              <a:rPr lang="ru"/>
              <a:t> выберете </a:t>
            </a:r>
            <a:br>
              <a:rPr lang="ru"/>
            </a:br>
            <a:r>
              <a:rPr lang="ru"/>
              <a:t>обрезку с помощью прямоугольника </a:t>
            </a:r>
            <a:br>
              <a:rPr lang="ru"/>
            </a:br>
            <a:r>
              <a:rPr lang="ru"/>
              <a:t>с закруглёнными углами.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Добавьте чёрную обводку в 8 пикселей. Поместите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/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</a:t>
            </a:r>
            <a:br>
              <a:rPr lang="ru"/>
            </a:br>
            <a:r>
              <a:rPr lang="ru"/>
              <a:t>и выровняйте иллюстрацию по заданным направляющим. Изображение должно </a:t>
            </a:r>
            <a:br>
              <a:rPr lang="ru"/>
            </a:br>
            <a:r>
              <a:rPr lang="ru"/>
              <a:t>перекрывать собой пунктирную линию.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50" name="Google Shape;5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75" y="1929188"/>
            <a:ext cx="4104925" cy="160213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 txBox="1">
            <a:spLocks noGrp="1"/>
          </p:cNvSpPr>
          <p:nvPr>
            <p:ph type="body" idx="2"/>
          </p:nvPr>
        </p:nvSpPr>
        <p:spPr>
          <a:xfrm>
            <a:off x="551850" y="2217600"/>
            <a:ext cx="7146000" cy="7178400"/>
          </a:xfrm>
          <a:prstGeom prst="rect">
            <a:avLst/>
          </a:prstGeom>
          <a:noFill/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9pPr>
          </a:lstStyle>
          <a:p>
            <a:endParaRPr/>
          </a:p>
        </p:txBody>
      </p:sp>
      <p:pic>
        <p:nvPicPr>
          <p:cNvPr id="52" name="Google Shape;5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5" y="5583854"/>
            <a:ext cx="4104924" cy="326990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5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Цитата с фотографией">
  <p:cSld name="CUSTOM_3_1_1_2_2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/>
          <p:nvPr/>
        </p:nvSpPr>
        <p:spPr>
          <a:xfrm>
            <a:off x="1092595" y="2249131"/>
            <a:ext cx="6120000" cy="6120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7" name="Google Shape;57;p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2" name="Google Shape;62;p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6"/>
          <p:cNvSpPr/>
          <p:nvPr/>
        </p:nvSpPr>
        <p:spPr>
          <a:xfrm>
            <a:off x="7706731" y="2717600"/>
            <a:ext cx="686874" cy="479366"/>
          </a:xfrm>
          <a:custGeom>
            <a:avLst/>
            <a:gdLst/>
            <a:ahLst/>
            <a:cxnLst/>
            <a:rect l="l" t="t" r="r" b="b"/>
            <a:pathLst>
              <a:path w="273928" h="191173" extrusionOk="0">
                <a:moveTo>
                  <a:pt x="79295" y="0"/>
                </a:moveTo>
                <a:lnTo>
                  <a:pt x="0" y="105246"/>
                </a:lnTo>
                <a:lnTo>
                  <a:pt x="0" y="191172"/>
                </a:lnTo>
                <a:lnTo>
                  <a:pt x="93712" y="191172"/>
                </a:lnTo>
                <a:lnTo>
                  <a:pt x="93712" y="105246"/>
                </a:lnTo>
                <a:lnTo>
                  <a:pt x="122547" y="0"/>
                </a:lnTo>
                <a:close/>
                <a:moveTo>
                  <a:pt x="230676" y="0"/>
                </a:moveTo>
                <a:lnTo>
                  <a:pt x="151381" y="105246"/>
                </a:lnTo>
                <a:lnTo>
                  <a:pt x="151381" y="191172"/>
                </a:lnTo>
                <a:lnTo>
                  <a:pt x="245093" y="191172"/>
                </a:lnTo>
                <a:lnTo>
                  <a:pt x="245093" y="105246"/>
                </a:lnTo>
                <a:lnTo>
                  <a:pt x="273928" y="0"/>
                </a:lnTo>
                <a:close/>
              </a:path>
            </a:pathLst>
          </a:custGeom>
          <a:solidFill>
            <a:srgbClr val="4BD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 txBox="1"/>
          <p:nvPr/>
        </p:nvSpPr>
        <p:spPr>
          <a:xfrm>
            <a:off x="1497266" y="4946400"/>
            <a:ext cx="53196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6"/>
          <p:cNvSpPr txBox="1">
            <a:spLocks noGrp="1"/>
          </p:cNvSpPr>
          <p:nvPr>
            <p:ph type="subTitle" idx="1"/>
          </p:nvPr>
        </p:nvSpPr>
        <p:spPr>
          <a:xfrm>
            <a:off x="7706725" y="6667200"/>
            <a:ext cx="7137000" cy="2232000"/>
          </a:xfrm>
          <a:prstGeom prst="rect">
            <a:avLst/>
          </a:prstGeom>
        </p:spPr>
        <p:txBody>
          <a:bodyPr spcFirstLastPara="1" wrap="square" lIns="0" tIns="19800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7706725" y="3452400"/>
            <a:ext cx="8574900" cy="2970000"/>
          </a:xfrm>
          <a:prstGeom prst="rect">
            <a:avLst/>
          </a:prstGeom>
        </p:spPr>
        <p:txBody>
          <a:bodyPr spcFirstLastPara="1" wrap="square" lIns="0" tIns="12600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71" name="Google Shape;7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4" y="5338200"/>
            <a:ext cx="3821427" cy="38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Цитата">
  <p:cSld name="CUSTOM_3_1_1_2_2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76" name="Google Shape;76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81" name="Google Shape;81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4456800"/>
          </a:xfrm>
          <a:prstGeom prst="rect">
            <a:avLst/>
          </a:prstGeom>
        </p:spPr>
        <p:txBody>
          <a:bodyPr spcFirstLastPara="1" wrap="square" lIns="0" tIns="36000" rIns="91425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9600"/>
              <a:buNone/>
              <a:defRPr sz="9600" b="1">
                <a:solidFill>
                  <a:srgbClr val="4BD0A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86" name="Google Shape;86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87" name="Google Shape;87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7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Описание спикера">
  <p:cSld name="CUSTOM_3_1_1_2_2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/>
          <p:nvPr/>
        </p:nvSpPr>
        <p:spPr>
          <a:xfrm>
            <a:off x="583390" y="1484566"/>
            <a:ext cx="5666400" cy="56664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"/>
          <p:cNvSpPr txBox="1"/>
          <p:nvPr/>
        </p:nvSpPr>
        <p:spPr>
          <a:xfrm>
            <a:off x="735949" y="4075575"/>
            <a:ext cx="5348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8"/>
          <p:cNvSpPr txBox="1">
            <a:spLocks noGrp="1"/>
          </p:cNvSpPr>
          <p:nvPr>
            <p:ph type="subTitle" idx="1"/>
          </p:nvPr>
        </p:nvSpPr>
        <p:spPr>
          <a:xfrm>
            <a:off x="7697850" y="3691325"/>
            <a:ext cx="8575200" cy="101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title"/>
          </p:nvPr>
        </p:nvSpPr>
        <p:spPr>
          <a:xfrm>
            <a:off x="7702550" y="2210675"/>
            <a:ext cx="8570400" cy="14865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7" name="Google Shape;97;p8"/>
          <p:cNvSpPr txBox="1"/>
          <p:nvPr/>
        </p:nvSpPr>
        <p:spPr>
          <a:xfrm>
            <a:off x="7702550" y="4946834"/>
            <a:ext cx="71328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latin typeface="Proxima Nova"/>
                <a:ea typeface="Proxima Nova"/>
                <a:cs typeface="Proxima Nova"/>
                <a:sym typeface="Proxima Nova"/>
              </a:rPr>
              <a:t>Аккаунты в соц.сетях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8" name="Google Shape;98;p8"/>
          <p:cNvGrpSpPr/>
          <p:nvPr/>
        </p:nvGrpSpPr>
        <p:grpSpPr>
          <a:xfrm>
            <a:off x="7702559" y="5935323"/>
            <a:ext cx="484202" cy="484202"/>
            <a:chOff x="1190625" y="238125"/>
            <a:chExt cx="4905800" cy="4905800"/>
          </a:xfrm>
        </p:grpSpPr>
        <p:sp>
          <p:nvSpPr>
            <p:cNvPr id="99" name="Google Shape;99;p8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8"/>
          <p:cNvGrpSpPr/>
          <p:nvPr/>
        </p:nvGrpSpPr>
        <p:grpSpPr>
          <a:xfrm>
            <a:off x="7697508" y="6668934"/>
            <a:ext cx="503580" cy="503580"/>
            <a:chOff x="1190625" y="238125"/>
            <a:chExt cx="5186200" cy="5186200"/>
          </a:xfrm>
        </p:grpSpPr>
        <p:sp>
          <p:nvSpPr>
            <p:cNvPr id="102" name="Google Shape;102;p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2726600" y="1774100"/>
              <a:ext cx="2190150" cy="2190150"/>
            </a:xfrm>
            <a:custGeom>
              <a:avLst/>
              <a:gdLst/>
              <a:ahLst/>
              <a:cxnLst/>
              <a:rect l="l" t="t" r="r" b="b"/>
              <a:pathLst>
                <a:path w="87606" h="87606" extrusionOk="0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8"/>
          <p:cNvGrpSpPr/>
          <p:nvPr/>
        </p:nvGrpSpPr>
        <p:grpSpPr>
          <a:xfrm>
            <a:off x="7697704" y="7415521"/>
            <a:ext cx="493726" cy="493726"/>
            <a:chOff x="1190625" y="238125"/>
            <a:chExt cx="5186200" cy="5186200"/>
          </a:xfrm>
        </p:grpSpPr>
        <p:sp>
          <p:nvSpPr>
            <p:cNvPr id="105" name="Google Shape;105;p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2498850" y="1698200"/>
              <a:ext cx="2493825" cy="2264050"/>
            </a:xfrm>
            <a:custGeom>
              <a:avLst/>
              <a:gdLst/>
              <a:ahLst/>
              <a:cxnLst/>
              <a:rect l="l" t="t" r="r" b="b"/>
              <a:pathLst>
                <a:path w="99753" h="90562" extrusionOk="0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7697744" y="8157032"/>
            <a:ext cx="498394" cy="498394"/>
            <a:chOff x="1190625" y="238125"/>
            <a:chExt cx="5186200" cy="5186200"/>
          </a:xfrm>
        </p:grpSpPr>
        <p:sp>
          <p:nvSpPr>
            <p:cNvPr id="108" name="Google Shape;108;p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2942700" y="1803325"/>
              <a:ext cx="1868925" cy="1757950"/>
            </a:xfrm>
            <a:custGeom>
              <a:avLst/>
              <a:gdLst/>
              <a:ahLst/>
              <a:cxnLst/>
              <a:rect l="l" t="t" r="r" b="b"/>
              <a:pathLst>
                <a:path w="74757" h="70318" extrusionOk="0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8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11" name="Google Shape;111;p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8"/>
          <p:cNvSpPr txBox="1">
            <a:spLocks noGrp="1"/>
          </p:cNvSpPr>
          <p:nvPr>
            <p:ph type="subTitle" idx="2"/>
          </p:nvPr>
        </p:nvSpPr>
        <p:spPr>
          <a:xfrm>
            <a:off x="8393025" y="6666034"/>
            <a:ext cx="5021700" cy="5049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8"/>
          <p:cNvSpPr txBox="1">
            <a:spLocks noGrp="1"/>
          </p:cNvSpPr>
          <p:nvPr>
            <p:ph type="subTitle" idx="3"/>
          </p:nvPr>
        </p:nvSpPr>
        <p:spPr>
          <a:xfrm>
            <a:off x="8393025" y="5932609"/>
            <a:ext cx="5021700" cy="4905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subTitle" idx="4"/>
          </p:nvPr>
        </p:nvSpPr>
        <p:spPr>
          <a:xfrm>
            <a:off x="8393025" y="7408997"/>
            <a:ext cx="5021700" cy="5049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subTitle" idx="5"/>
          </p:nvPr>
        </p:nvSpPr>
        <p:spPr>
          <a:xfrm>
            <a:off x="8393025" y="8156697"/>
            <a:ext cx="5021700" cy="5049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120" name="Google Shape;12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4" y="5338200"/>
            <a:ext cx="3821427" cy="38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8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Описание спикера 2">
  <p:cSld name="CUSTOM_3_1_1_2_2_1_1_1_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/>
          <p:nvPr/>
        </p:nvSpPr>
        <p:spPr>
          <a:xfrm>
            <a:off x="571531" y="513931"/>
            <a:ext cx="4269600" cy="42696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 txBox="1"/>
          <p:nvPr/>
        </p:nvSpPr>
        <p:spPr>
          <a:xfrm>
            <a:off x="804050" y="2221950"/>
            <a:ext cx="38151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980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9"/>
          <p:cNvSpPr txBox="1">
            <a:spLocks noGrp="1"/>
          </p:cNvSpPr>
          <p:nvPr>
            <p:ph type="subTitle" idx="1"/>
          </p:nvPr>
        </p:nvSpPr>
        <p:spPr>
          <a:xfrm>
            <a:off x="6269100" y="2949150"/>
            <a:ext cx="10003800" cy="1493100"/>
          </a:xfrm>
          <a:prstGeom prst="rect">
            <a:avLst/>
          </a:prstGeom>
        </p:spPr>
        <p:txBody>
          <a:bodyPr spcFirstLastPara="1" wrap="square" lIns="0" tIns="21600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6268650" y="980400"/>
            <a:ext cx="10003800" cy="1983600"/>
          </a:xfrm>
          <a:prstGeom prst="rect">
            <a:avLst/>
          </a:prstGeom>
        </p:spPr>
        <p:txBody>
          <a:bodyPr spcFirstLastPara="1" wrap="square" lIns="0" tIns="72000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subTitle" idx="2"/>
          </p:nvPr>
        </p:nvSpPr>
        <p:spPr>
          <a:xfrm>
            <a:off x="6268650" y="5436000"/>
            <a:ext cx="5706000" cy="2721600"/>
          </a:xfrm>
          <a:prstGeom prst="rect">
            <a:avLst/>
          </a:prstGeom>
        </p:spPr>
        <p:txBody>
          <a:bodyPr spcFirstLastPara="1" wrap="square" lIns="0" tIns="180000" rIns="36000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9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30" name="Google Shape;130;p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9"/>
          <p:cNvSpPr txBox="1">
            <a:spLocks noGrp="1"/>
          </p:cNvSpPr>
          <p:nvPr>
            <p:ph type="subTitle" idx="3"/>
          </p:nvPr>
        </p:nvSpPr>
        <p:spPr>
          <a:xfrm>
            <a:off x="6963825" y="8404925"/>
            <a:ext cx="4434600" cy="4998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9"/>
          <p:cNvSpPr txBox="1"/>
          <p:nvPr/>
        </p:nvSpPr>
        <p:spPr>
          <a:xfrm>
            <a:off x="551850" y="5472000"/>
            <a:ext cx="28584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Proxima Nova"/>
                <a:ea typeface="Proxima Nova"/>
                <a:cs typeface="Proxima Nova"/>
                <a:sym typeface="Proxima Nova"/>
              </a:rPr>
              <a:t>О спикере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9"/>
          <p:cNvSpPr txBox="1"/>
          <p:nvPr/>
        </p:nvSpPr>
        <p:spPr>
          <a:xfrm>
            <a:off x="551700" y="8401050"/>
            <a:ext cx="2858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Proxima Nova"/>
                <a:ea typeface="Proxima Nova"/>
                <a:cs typeface="Proxima Nova"/>
                <a:sym typeface="Proxima Nova"/>
              </a:rPr>
              <a:t>Аккаунты в соц.сетях: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37" name="Google Shape;137;p9"/>
          <p:cNvGrpSpPr/>
          <p:nvPr/>
        </p:nvGrpSpPr>
        <p:grpSpPr>
          <a:xfrm>
            <a:off x="6269102" y="8402679"/>
            <a:ext cx="496952" cy="499901"/>
            <a:chOff x="1190625" y="238125"/>
            <a:chExt cx="4905800" cy="4905800"/>
          </a:xfrm>
        </p:grpSpPr>
        <p:sp>
          <p:nvSpPr>
            <p:cNvPr id="138" name="Google Shape;138;p9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9"/>
          <p:cNvGrpSpPr/>
          <p:nvPr/>
        </p:nvGrpSpPr>
        <p:grpSpPr>
          <a:xfrm>
            <a:off x="6268825" y="9144186"/>
            <a:ext cx="497516" cy="500468"/>
            <a:chOff x="1190625" y="238125"/>
            <a:chExt cx="5186200" cy="5186200"/>
          </a:xfrm>
        </p:grpSpPr>
        <p:sp>
          <p:nvSpPr>
            <p:cNvPr id="141" name="Google Shape;141;p9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2726600" y="1774100"/>
              <a:ext cx="2190150" cy="2190150"/>
            </a:xfrm>
            <a:custGeom>
              <a:avLst/>
              <a:gdLst/>
              <a:ahLst/>
              <a:cxnLst/>
              <a:rect l="l" t="t" r="r" b="b"/>
              <a:pathLst>
                <a:path w="87606" h="87606" extrusionOk="0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9"/>
          <p:cNvGrpSpPr/>
          <p:nvPr/>
        </p:nvGrpSpPr>
        <p:grpSpPr>
          <a:xfrm>
            <a:off x="11974538" y="8402463"/>
            <a:ext cx="498567" cy="500468"/>
            <a:chOff x="1190625" y="238125"/>
            <a:chExt cx="5186200" cy="5186200"/>
          </a:xfrm>
        </p:grpSpPr>
        <p:sp>
          <p:nvSpPr>
            <p:cNvPr id="144" name="Google Shape;144;p9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2498850" y="1698200"/>
              <a:ext cx="2493825" cy="2264050"/>
            </a:xfrm>
            <a:custGeom>
              <a:avLst/>
              <a:gdLst/>
              <a:ahLst/>
              <a:cxnLst/>
              <a:rect l="l" t="t" r="r" b="b"/>
              <a:pathLst>
                <a:path w="99753" h="90562" extrusionOk="0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9"/>
          <p:cNvGrpSpPr/>
          <p:nvPr/>
        </p:nvGrpSpPr>
        <p:grpSpPr>
          <a:xfrm>
            <a:off x="11974538" y="9144254"/>
            <a:ext cx="498567" cy="500468"/>
            <a:chOff x="1190625" y="238125"/>
            <a:chExt cx="5186200" cy="5186200"/>
          </a:xfrm>
        </p:grpSpPr>
        <p:sp>
          <p:nvSpPr>
            <p:cNvPr id="147" name="Google Shape;147;p9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2942700" y="1803325"/>
              <a:ext cx="1868925" cy="1757950"/>
            </a:xfrm>
            <a:custGeom>
              <a:avLst/>
              <a:gdLst/>
              <a:ahLst/>
              <a:cxnLst/>
              <a:rect l="l" t="t" r="r" b="b"/>
              <a:pathLst>
                <a:path w="74757" h="70318" extrusionOk="0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9"/>
          <p:cNvSpPr txBox="1">
            <a:spLocks noGrp="1"/>
          </p:cNvSpPr>
          <p:nvPr>
            <p:ph type="subTitle" idx="4"/>
          </p:nvPr>
        </p:nvSpPr>
        <p:spPr>
          <a:xfrm>
            <a:off x="6963825" y="9144513"/>
            <a:ext cx="4434600" cy="4998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subTitle" idx="5"/>
          </p:nvPr>
        </p:nvSpPr>
        <p:spPr>
          <a:xfrm>
            <a:off x="12695913" y="9144513"/>
            <a:ext cx="4434600" cy="4998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ubTitle" idx="6"/>
          </p:nvPr>
        </p:nvSpPr>
        <p:spPr>
          <a:xfrm>
            <a:off x="12695925" y="8416975"/>
            <a:ext cx="4434600" cy="4821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ubTitle" idx="7"/>
          </p:nvPr>
        </p:nvSpPr>
        <p:spPr>
          <a:xfrm>
            <a:off x="11985450" y="5436000"/>
            <a:ext cx="5750700" cy="2721600"/>
          </a:xfrm>
          <a:prstGeom prst="rect">
            <a:avLst/>
          </a:prstGeom>
        </p:spPr>
        <p:txBody>
          <a:bodyPr spcFirstLastPara="1" wrap="square" lIns="0" tIns="18000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9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154" name="Google Shape;15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5" y="5436000"/>
            <a:ext cx="3420775" cy="378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9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Шесть элементов">
  <p:cSld name="CUSTOM_3_1_1_2_2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59" name="Google Shape;159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64" name="Google Shape;164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69" name="Google Shape;169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10"/>
          <p:cNvSpPr txBox="1">
            <a:spLocks noGrp="1"/>
          </p:cNvSpPr>
          <p:nvPr>
            <p:ph type="body" idx="1"/>
          </p:nvPr>
        </p:nvSpPr>
        <p:spPr>
          <a:xfrm>
            <a:off x="541200" y="3452400"/>
            <a:ext cx="4315800" cy="22284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74" name="Google Shape;174;p10"/>
          <p:cNvSpPr/>
          <p:nvPr/>
        </p:nvSpPr>
        <p:spPr>
          <a:xfrm>
            <a:off x="550725" y="2209800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0"/>
          <p:cNvSpPr/>
          <p:nvPr/>
        </p:nvSpPr>
        <p:spPr>
          <a:xfrm>
            <a:off x="6267725" y="2213250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"/>
          <p:cNvSpPr/>
          <p:nvPr/>
        </p:nvSpPr>
        <p:spPr>
          <a:xfrm>
            <a:off x="11986625" y="2213250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"/>
          <p:cNvSpPr/>
          <p:nvPr/>
        </p:nvSpPr>
        <p:spPr>
          <a:xfrm>
            <a:off x="550725" y="5663763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0"/>
          <p:cNvSpPr/>
          <p:nvPr/>
        </p:nvSpPr>
        <p:spPr>
          <a:xfrm>
            <a:off x="6267725" y="5663763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"/>
          <p:cNvSpPr/>
          <p:nvPr/>
        </p:nvSpPr>
        <p:spPr>
          <a:xfrm>
            <a:off x="11986625" y="5663763"/>
            <a:ext cx="1242000" cy="1242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0"/>
          <p:cNvSpPr txBox="1">
            <a:spLocks noGrp="1"/>
          </p:cNvSpPr>
          <p:nvPr>
            <p:ph type="body" idx="2"/>
          </p:nvPr>
        </p:nvSpPr>
        <p:spPr>
          <a:xfrm>
            <a:off x="551850" y="6912000"/>
            <a:ext cx="4315800" cy="27288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3"/>
          </p:nvPr>
        </p:nvSpPr>
        <p:spPr>
          <a:xfrm>
            <a:off x="6268650" y="3452400"/>
            <a:ext cx="4545600" cy="22284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body" idx="4"/>
          </p:nvPr>
        </p:nvSpPr>
        <p:spPr>
          <a:xfrm>
            <a:off x="6268625" y="6912000"/>
            <a:ext cx="4287600" cy="27288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3" name="Google Shape;183;p10"/>
          <p:cNvSpPr txBox="1">
            <a:spLocks noGrp="1"/>
          </p:cNvSpPr>
          <p:nvPr>
            <p:ph type="body" idx="5"/>
          </p:nvPr>
        </p:nvSpPr>
        <p:spPr>
          <a:xfrm>
            <a:off x="11978000" y="3440550"/>
            <a:ext cx="4315800" cy="22284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6"/>
          </p:nvPr>
        </p:nvSpPr>
        <p:spPr>
          <a:xfrm>
            <a:off x="11978000" y="6912000"/>
            <a:ext cx="4315800" cy="2728800"/>
          </a:xfrm>
          <a:prstGeom prst="rect">
            <a:avLst/>
          </a:prstGeom>
          <a:noFill/>
        </p:spPr>
        <p:txBody>
          <a:bodyPr spcFirstLastPara="1" wrap="square" lIns="0" tIns="180000" rIns="0" bIns="0" anchor="t" anchorCtr="0">
            <a:noAutofit/>
          </a:bodyPr>
          <a:lstStyle>
            <a:lvl1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400"/>
              <a:buChar char="●"/>
              <a:defRPr sz="2400"/>
            </a:lvl1pPr>
            <a:lvl2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grpSp>
        <p:nvGrpSpPr>
          <p:cNvPr id="185" name="Google Shape;185;p1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86" name="Google Shape;186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1483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0"/>
          <p:cNvSpPr/>
          <p:nvPr/>
        </p:nvSpPr>
        <p:spPr>
          <a:xfrm>
            <a:off x="18773050" y="733450"/>
            <a:ext cx="3521100" cy="4212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Впишите в круг иконку или текстовое </a:t>
            </a:r>
            <a:br>
              <a:rPr lang="ru"/>
            </a:br>
            <a:r>
              <a:rPr lang="ru"/>
              <a:t>значение с размером шрифта 30pt.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192" name="Google Shape;19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871427" y="2097078"/>
            <a:ext cx="2757157" cy="25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0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Char char="●"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50"/>
          <p:cNvSpPr/>
          <p:nvPr/>
        </p:nvSpPr>
        <p:spPr>
          <a:xfrm>
            <a:off x="13067176" y="4459199"/>
            <a:ext cx="5220900" cy="51816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/>
          </a:p>
        </p:txBody>
      </p:sp>
      <p:sp>
        <p:nvSpPr>
          <p:cNvPr id="818" name="Google Shape;818;p50"/>
          <p:cNvSpPr txBox="1"/>
          <p:nvPr/>
        </p:nvSpPr>
        <p:spPr>
          <a:xfrm>
            <a:off x="323748" y="4813288"/>
            <a:ext cx="12957050" cy="32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9600" b="1" dirty="0">
                <a:solidFill>
                  <a:srgbClr val="FFFFFF"/>
                </a:solidFill>
                <a:latin typeface="Proxima Nova"/>
              </a:rPr>
              <a:t>Классификация спама на основе набора данных смс сообщений </a:t>
            </a:r>
            <a:endParaRPr lang="ru-RU" sz="9600" b="1" dirty="0">
              <a:solidFill>
                <a:srgbClr val="FFFFFF"/>
              </a:solidFill>
              <a:latin typeface="Proxima Nova"/>
              <a:sym typeface="Proxima Nova"/>
            </a:endParaRPr>
          </a:p>
        </p:txBody>
      </p:sp>
      <p:sp>
        <p:nvSpPr>
          <p:cNvPr id="812" name="Google Shape;812;p50"/>
          <p:cNvSpPr txBox="1"/>
          <p:nvPr/>
        </p:nvSpPr>
        <p:spPr>
          <a:xfrm>
            <a:off x="13280798" y="6389877"/>
            <a:ext cx="5712600" cy="3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0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Рынковский Сергей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DS-22</a:t>
            </a:r>
            <a:endParaRPr sz="400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7129EC-9471-A487-2B63-06598353B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30" y="-1"/>
            <a:ext cx="18298430" cy="385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3DEBB81-D562-578C-AB7F-ABEECC9870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198262-8332-6BF7-CE59-AB2F11C5CA8D}"/>
              </a:ext>
            </a:extLst>
          </p:cNvPr>
          <p:cNvSpPr txBox="1"/>
          <p:nvPr/>
        </p:nvSpPr>
        <p:spPr>
          <a:xfrm>
            <a:off x="431080" y="603579"/>
            <a:ext cx="1469965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4000" b="1" dirty="0">
                <a:solidFill>
                  <a:srgbClr val="3F3F3F"/>
                </a:solidFill>
                <a:latin typeface="Rubik"/>
              </a:rPr>
              <a:t>F1-Score</a:t>
            </a:r>
          </a:p>
          <a:p>
            <a:pPr algn="l"/>
            <a:endParaRPr lang="ru-RU" sz="4000" b="1" dirty="0">
              <a:solidFill>
                <a:srgbClr val="3F3F3F"/>
              </a:solidFill>
              <a:latin typeface="Rubik"/>
            </a:endParaRPr>
          </a:p>
          <a:p>
            <a:pPr algn="l"/>
            <a:r>
              <a:rPr lang="ru-RU" sz="4000" dirty="0">
                <a:solidFill>
                  <a:srgbClr val="3F3F3F"/>
                </a:solidFill>
                <a:latin typeface="Rubik"/>
              </a:rPr>
              <a:t>В том случае, если Precision и </a:t>
            </a:r>
            <a:r>
              <a:rPr lang="ru-RU" sz="4000" dirty="0" err="1">
                <a:solidFill>
                  <a:srgbClr val="3F3F3F"/>
                </a:solidFill>
                <a:latin typeface="Rubik"/>
              </a:rPr>
              <a:t>Recall</a:t>
            </a:r>
            <a:r>
              <a:rPr lang="ru-RU" sz="4000" dirty="0">
                <a:solidFill>
                  <a:srgbClr val="3F3F3F"/>
                </a:solidFill>
                <a:latin typeface="Rubik"/>
              </a:rPr>
              <a:t> являются одинаково значимыми, можно использовать их среднее гармоническое для получения оценки результатов.</a:t>
            </a:r>
          </a:p>
        </p:txBody>
      </p:sp>
      <p:sp>
        <p:nvSpPr>
          <p:cNvPr id="4" name="Google Shape;1596;p100">
            <a:extLst>
              <a:ext uri="{FF2B5EF4-FFF2-40B4-BE49-F238E27FC236}">
                <a16:creationId xmlns:a16="http://schemas.microsoft.com/office/drawing/2014/main" id="{F3238453-AE35-5289-4E25-6F11689A33C4}"/>
              </a:ext>
            </a:extLst>
          </p:cNvPr>
          <p:cNvSpPr/>
          <p:nvPr/>
        </p:nvSpPr>
        <p:spPr>
          <a:xfrm>
            <a:off x="12600000" y="4317647"/>
            <a:ext cx="5688000" cy="56880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66700" dist="128197" dir="5400000" rotWithShape="0">
              <a:srgbClr val="005493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73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" name="Google Shape;880;p55"/>
          <p:cNvGrpSpPr/>
          <p:nvPr/>
        </p:nvGrpSpPr>
        <p:grpSpPr>
          <a:xfrm>
            <a:off x="391974" y="3875492"/>
            <a:ext cx="12750038" cy="686177"/>
            <a:chOff x="552000" y="2462337"/>
            <a:chExt cx="12750038" cy="686177"/>
          </a:xfrm>
        </p:grpSpPr>
        <p:sp>
          <p:nvSpPr>
            <p:cNvPr id="881" name="Google Shape;881;p55"/>
            <p:cNvSpPr txBox="1"/>
            <p:nvPr/>
          </p:nvSpPr>
          <p:spPr>
            <a:xfrm>
              <a:off x="1981049" y="2462337"/>
              <a:ext cx="11320989" cy="686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dirty="0">
                  <a:latin typeface="Proxima Nova"/>
                  <a:sym typeface="Proxima Nova"/>
                </a:rPr>
                <a:t>Делим выборку на обучающую и тестовую.</a:t>
              </a:r>
              <a:endParaRPr sz="2400" dirty="0">
                <a:latin typeface="Proxima Nova"/>
                <a:sym typeface="Proxima Nova"/>
              </a:endParaRPr>
            </a:p>
          </p:txBody>
        </p:sp>
        <p:sp>
          <p:nvSpPr>
            <p:cNvPr id="882" name="Google Shape;882;p55"/>
            <p:cNvSpPr/>
            <p:nvPr/>
          </p:nvSpPr>
          <p:spPr>
            <a:xfrm>
              <a:off x="552000" y="24641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 dirty="0"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b="1" dirty="0"/>
            </a:p>
          </p:txBody>
        </p:sp>
      </p:grpSp>
      <p:grpSp>
        <p:nvGrpSpPr>
          <p:cNvPr id="886" name="Google Shape;886;p55"/>
          <p:cNvGrpSpPr/>
          <p:nvPr/>
        </p:nvGrpSpPr>
        <p:grpSpPr>
          <a:xfrm>
            <a:off x="392074" y="5605262"/>
            <a:ext cx="12749937" cy="504000"/>
            <a:chOff x="551993" y="4442400"/>
            <a:chExt cx="12749937" cy="504000"/>
          </a:xfrm>
        </p:grpSpPr>
        <p:sp>
          <p:nvSpPr>
            <p:cNvPr id="887" name="Google Shape;887;p55"/>
            <p:cNvSpPr txBox="1"/>
            <p:nvPr/>
          </p:nvSpPr>
          <p:spPr>
            <a:xfrm>
              <a:off x="1981049" y="4442400"/>
              <a:ext cx="11320881" cy="5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ru-RU" sz="2400" dirty="0">
                  <a:latin typeface="Proxima Nova"/>
                  <a:sym typeface="Proxima Nova"/>
                </a:rPr>
                <a:t>Загружаем классификатор Наивный Байес.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dirty="0">
                  <a:latin typeface="Proxima Nova"/>
                  <a:sym typeface="Proxima Nova"/>
                </a:rPr>
                <a:t>Обучаем на нем нашу модель.</a:t>
              </a:r>
            </a:p>
          </p:txBody>
        </p:sp>
        <p:sp>
          <p:nvSpPr>
            <p:cNvPr id="888" name="Google Shape;888;p55"/>
            <p:cNvSpPr/>
            <p:nvPr/>
          </p:nvSpPr>
          <p:spPr>
            <a:xfrm>
              <a:off x="551993" y="4451400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 b="1" dirty="0"/>
            </a:p>
          </p:txBody>
        </p:sp>
      </p:grpSp>
      <p:grpSp>
        <p:nvGrpSpPr>
          <p:cNvPr id="892" name="Google Shape;892;p55"/>
          <p:cNvGrpSpPr/>
          <p:nvPr/>
        </p:nvGrpSpPr>
        <p:grpSpPr>
          <a:xfrm>
            <a:off x="392074" y="7585200"/>
            <a:ext cx="12207926" cy="489600"/>
            <a:chOff x="551993" y="6422338"/>
            <a:chExt cx="12207926" cy="489600"/>
          </a:xfrm>
        </p:grpSpPr>
        <p:sp>
          <p:nvSpPr>
            <p:cNvPr id="893" name="Google Shape;893;p55"/>
            <p:cNvSpPr txBox="1"/>
            <p:nvPr/>
          </p:nvSpPr>
          <p:spPr>
            <a:xfrm>
              <a:off x="1981050" y="6422338"/>
              <a:ext cx="10778869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dirty="0">
                  <a:latin typeface="Proxima Nova"/>
                  <a:ea typeface="Proxima Nova"/>
                  <a:cs typeface="Proxima Nova"/>
                  <a:sym typeface="Proxima Nova"/>
                </a:rPr>
                <a:t>На основании обученной модели делаем предсказание на тестовой выборке и сравниваем результаты с тестовой выборкой.</a:t>
              </a:r>
              <a:endParaRPr sz="2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94" name="Google Shape;894;p55"/>
            <p:cNvSpPr/>
            <p:nvPr/>
          </p:nvSpPr>
          <p:spPr>
            <a:xfrm>
              <a:off x="551993" y="64241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3</a:t>
              </a:r>
              <a:endParaRPr b="1" dirty="0"/>
            </a:p>
          </p:txBody>
        </p:sp>
      </p:grpSp>
      <p:grpSp>
        <p:nvGrpSpPr>
          <p:cNvPr id="898" name="Google Shape;898;p55"/>
          <p:cNvGrpSpPr/>
          <p:nvPr/>
        </p:nvGrpSpPr>
        <p:grpSpPr>
          <a:xfrm>
            <a:off x="391974" y="9572337"/>
            <a:ext cx="10004357" cy="489600"/>
            <a:chOff x="551893" y="8409475"/>
            <a:chExt cx="10004357" cy="489600"/>
          </a:xfrm>
        </p:grpSpPr>
        <p:sp>
          <p:nvSpPr>
            <p:cNvPr id="899" name="Google Shape;899;p55"/>
            <p:cNvSpPr txBox="1"/>
            <p:nvPr/>
          </p:nvSpPr>
          <p:spPr>
            <a:xfrm>
              <a:off x="1981050" y="8409475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dirty="0">
                  <a:latin typeface="Proxima Nova"/>
                  <a:ea typeface="Proxima Nova"/>
                  <a:cs typeface="Proxima Nova"/>
                  <a:sym typeface="Proxima Nova"/>
                </a:rPr>
                <a:t>Строим матрицу ошибок и визуализируем ее. Смотрим метрики классификации</a:t>
              </a:r>
              <a:r>
                <a:rPr lang="en-US" sz="2400" dirty="0">
                  <a:latin typeface="Proxima Nova"/>
                  <a:ea typeface="Proxima Nova"/>
                  <a:cs typeface="Proxima Nova"/>
                  <a:sym typeface="Proxima Nova"/>
                </a:rPr>
                <a:t> Accuracy score</a:t>
              </a:r>
              <a:r>
                <a:rPr lang="ru-RU" sz="2400" dirty="0">
                  <a:latin typeface="Proxima Nova"/>
                  <a:ea typeface="Proxima Nova"/>
                  <a:cs typeface="Proxima Nova"/>
                  <a:sym typeface="Proxima Nova"/>
                </a:rPr>
                <a:t> и </a:t>
              </a:r>
              <a:r>
                <a:rPr lang="en-US" sz="2400" dirty="0">
                  <a:latin typeface="Proxima Nova"/>
                  <a:ea typeface="Proxima Nova"/>
                  <a:cs typeface="Proxima Nova"/>
                  <a:sym typeface="Proxima Nova"/>
                </a:rPr>
                <a:t>F1.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00" name="Google Shape;900;p55"/>
            <p:cNvSpPr/>
            <p:nvPr/>
          </p:nvSpPr>
          <p:spPr>
            <a:xfrm>
              <a:off x="551893" y="8411275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4</a:t>
              </a:r>
              <a:endParaRPr b="1" dirty="0"/>
            </a:p>
          </p:txBody>
        </p:sp>
      </p:grpSp>
      <p:sp>
        <p:nvSpPr>
          <p:cNvPr id="901" name="Google Shape;901;p55"/>
          <p:cNvSpPr txBox="1"/>
          <p:nvPr/>
        </p:nvSpPr>
        <p:spPr>
          <a:xfrm>
            <a:off x="391974" y="45391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6000" b="1" dirty="0">
                <a:latin typeface="Proxima Nova"/>
                <a:ea typeface="Proxima Nova"/>
                <a:cs typeface="Proxima Nova"/>
                <a:sym typeface="Proxima Nova"/>
              </a:rPr>
              <a:t>Модели.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6000" b="1" dirty="0">
                <a:latin typeface="Proxima Nova"/>
                <a:ea typeface="Proxima Nova"/>
                <a:cs typeface="Proxima Nova"/>
                <a:sym typeface="Proxima Nova"/>
              </a:rPr>
              <a:t>1. Наивный Байес</a:t>
            </a:r>
            <a:endParaRPr lang="ru-RU" sz="48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5600" b="1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" name="Google Shape;1589;p99">
            <a:extLst>
              <a:ext uri="{FF2B5EF4-FFF2-40B4-BE49-F238E27FC236}">
                <a16:creationId xmlns:a16="http://schemas.microsoft.com/office/drawing/2014/main" id="{3A0BF213-89CF-9215-845C-3EECD2E74383}"/>
              </a:ext>
            </a:extLst>
          </p:cNvPr>
          <p:cNvSpPr/>
          <p:nvPr/>
        </p:nvSpPr>
        <p:spPr>
          <a:xfrm>
            <a:off x="12600000" y="4372137"/>
            <a:ext cx="5688000" cy="5688000"/>
          </a:xfrm>
          <a:prstGeom prst="ellipse">
            <a:avLst/>
          </a:prstGeom>
          <a:solidFill>
            <a:srgbClr val="4BD0A0"/>
          </a:solidFill>
          <a:ln>
            <a:noFill/>
          </a:ln>
          <a:effectLst>
            <a:outerShdw blurRad="266700" dist="128197" dir="5400000" rotWithShape="0">
              <a:srgbClr val="005493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4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56"/>
          <p:cNvSpPr txBox="1"/>
          <p:nvPr/>
        </p:nvSpPr>
        <p:spPr>
          <a:xfrm>
            <a:off x="707126" y="424378"/>
            <a:ext cx="6907462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ru-RU" sz="6000" b="1" dirty="0">
                <a:latin typeface="Proxima Nova"/>
                <a:ea typeface="Proxima Nova"/>
                <a:cs typeface="Proxima Nova"/>
                <a:sym typeface="Proxima Nova"/>
              </a:rPr>
              <a:t>Наивный Байес</a:t>
            </a:r>
            <a:endParaRPr lang="en-US" sz="6000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32C912-C37C-4308-ED5E-837E55CEA714}"/>
              </a:ext>
            </a:extLst>
          </p:cNvPr>
          <p:cNvSpPr txBox="1"/>
          <p:nvPr/>
        </p:nvSpPr>
        <p:spPr>
          <a:xfrm>
            <a:off x="827896" y="3308229"/>
            <a:ext cx="12413319" cy="5869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000" dirty="0">
                <a:solidFill>
                  <a:srgbClr val="363636"/>
                </a:solidFill>
                <a:latin typeface="Open Sans" panose="020B0606030504020204" pitchFamily="34" charset="0"/>
              </a:rPr>
              <a:t>Одним из основных преимуществ данного метода является то, что можно получить хорошие результаты, когда доступных данных не так много (несколько тысяч), а вычислительные ресурсы ограничены. Поскольку наивные байесовские классификаторы оптимизируют модель в целом и способны к обучению даже при наличии некоторых пропущенных значений.</a:t>
            </a:r>
            <a:br>
              <a:rPr lang="ru-RU" sz="3000" dirty="0">
                <a:solidFill>
                  <a:srgbClr val="363636"/>
                </a:solidFill>
                <a:latin typeface="Open Sans" panose="020B0606030504020204" pitchFamily="34" charset="0"/>
              </a:rPr>
            </a:b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8" name="Google Shape;1596;p100">
            <a:extLst>
              <a:ext uri="{FF2B5EF4-FFF2-40B4-BE49-F238E27FC236}">
                <a16:creationId xmlns:a16="http://schemas.microsoft.com/office/drawing/2014/main" id="{72B04088-F06F-F7C4-0C88-47EF52A05F42}"/>
              </a:ext>
            </a:extLst>
          </p:cNvPr>
          <p:cNvSpPr/>
          <p:nvPr/>
        </p:nvSpPr>
        <p:spPr>
          <a:xfrm>
            <a:off x="12600000" y="4387985"/>
            <a:ext cx="5688000" cy="56880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66700" dist="128197" dir="5400000" rotWithShape="0">
              <a:srgbClr val="005493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3070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6" name="Google Shape;886;p55"/>
          <p:cNvGrpSpPr/>
          <p:nvPr/>
        </p:nvGrpSpPr>
        <p:grpSpPr>
          <a:xfrm>
            <a:off x="335670" y="3976573"/>
            <a:ext cx="12749937" cy="504000"/>
            <a:chOff x="551993" y="4442400"/>
            <a:chExt cx="12749937" cy="504000"/>
          </a:xfrm>
        </p:grpSpPr>
        <p:sp>
          <p:nvSpPr>
            <p:cNvPr id="887" name="Google Shape;887;p55"/>
            <p:cNvSpPr txBox="1"/>
            <p:nvPr/>
          </p:nvSpPr>
          <p:spPr>
            <a:xfrm>
              <a:off x="1981049" y="4442400"/>
              <a:ext cx="11320881" cy="5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ru-RU" sz="2400" dirty="0">
                  <a:latin typeface="Proxima Nova"/>
                  <a:sym typeface="Proxima Nova"/>
                </a:rPr>
                <a:t>Загружаем классификатор </a:t>
              </a:r>
              <a:r>
                <a:rPr lang="en-US" sz="2400" dirty="0">
                  <a:latin typeface="Proxima Nova"/>
                  <a:sym typeface="Proxima Nova"/>
                </a:rPr>
                <a:t>SVM</a:t>
              </a:r>
              <a:r>
                <a:rPr lang="ru-RU" sz="2400" dirty="0">
                  <a:latin typeface="Proxima Nova"/>
                  <a:sym typeface="Proxima Nova"/>
                </a:rPr>
                <a:t>.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dirty="0">
                  <a:latin typeface="Proxima Nova"/>
                  <a:sym typeface="Proxima Nova"/>
                </a:rPr>
                <a:t>Обучаем на нем нашу модель.</a:t>
              </a:r>
            </a:p>
          </p:txBody>
        </p:sp>
        <p:sp>
          <p:nvSpPr>
            <p:cNvPr id="888" name="Google Shape;888;p55"/>
            <p:cNvSpPr/>
            <p:nvPr/>
          </p:nvSpPr>
          <p:spPr>
            <a:xfrm>
              <a:off x="551993" y="4451400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b="1" dirty="0"/>
            </a:p>
          </p:txBody>
        </p:sp>
      </p:grpSp>
      <p:grpSp>
        <p:nvGrpSpPr>
          <p:cNvPr id="892" name="Google Shape;892;p55"/>
          <p:cNvGrpSpPr/>
          <p:nvPr/>
        </p:nvGrpSpPr>
        <p:grpSpPr>
          <a:xfrm>
            <a:off x="335670" y="5956511"/>
            <a:ext cx="12577411" cy="489600"/>
            <a:chOff x="551993" y="6422338"/>
            <a:chExt cx="12577411" cy="489600"/>
          </a:xfrm>
        </p:grpSpPr>
        <p:sp>
          <p:nvSpPr>
            <p:cNvPr id="893" name="Google Shape;893;p55"/>
            <p:cNvSpPr txBox="1"/>
            <p:nvPr/>
          </p:nvSpPr>
          <p:spPr>
            <a:xfrm>
              <a:off x="1981050" y="6422338"/>
              <a:ext cx="11148354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dirty="0">
                  <a:latin typeface="Proxima Nova"/>
                  <a:ea typeface="Proxima Nova"/>
                  <a:cs typeface="Proxima Nova"/>
                  <a:sym typeface="Proxima Nova"/>
                </a:rPr>
                <a:t>На основании обученной модели делаем предсказание на тестовой выборке и сравниваем результаты с тестовой выборкой.</a:t>
              </a:r>
              <a:endParaRPr sz="2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94" name="Google Shape;894;p55"/>
            <p:cNvSpPr/>
            <p:nvPr/>
          </p:nvSpPr>
          <p:spPr>
            <a:xfrm>
              <a:off x="551993" y="64241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 b="1" dirty="0"/>
            </a:p>
          </p:txBody>
        </p:sp>
      </p:grpSp>
      <p:grpSp>
        <p:nvGrpSpPr>
          <p:cNvPr id="898" name="Google Shape;898;p55"/>
          <p:cNvGrpSpPr/>
          <p:nvPr/>
        </p:nvGrpSpPr>
        <p:grpSpPr>
          <a:xfrm>
            <a:off x="335570" y="7943648"/>
            <a:ext cx="10004357" cy="489600"/>
            <a:chOff x="551893" y="8409475"/>
            <a:chExt cx="10004357" cy="489600"/>
          </a:xfrm>
        </p:grpSpPr>
        <p:sp>
          <p:nvSpPr>
            <p:cNvPr id="899" name="Google Shape;899;p55"/>
            <p:cNvSpPr txBox="1"/>
            <p:nvPr/>
          </p:nvSpPr>
          <p:spPr>
            <a:xfrm>
              <a:off x="1981050" y="8409475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dirty="0">
                  <a:latin typeface="Proxima Nova"/>
                  <a:ea typeface="Proxima Nova"/>
                  <a:cs typeface="Proxima Nova"/>
                  <a:sym typeface="Proxima Nova"/>
                </a:rPr>
                <a:t>Строим матрицу ошибок и визуализируем ее. Смотрим метрики классификации</a:t>
              </a:r>
              <a:r>
                <a:rPr lang="en-US" sz="2400" dirty="0">
                  <a:latin typeface="Proxima Nova"/>
                  <a:ea typeface="Proxima Nova"/>
                  <a:cs typeface="Proxima Nova"/>
                  <a:sym typeface="Proxima Nova"/>
                </a:rPr>
                <a:t> Accuracy score</a:t>
              </a:r>
              <a:r>
                <a:rPr lang="ru-RU" sz="2400" dirty="0">
                  <a:latin typeface="Proxima Nova"/>
                  <a:ea typeface="Proxima Nova"/>
                  <a:cs typeface="Proxima Nova"/>
                  <a:sym typeface="Proxima Nova"/>
                </a:rPr>
                <a:t> и </a:t>
              </a:r>
              <a:r>
                <a:rPr lang="en-US" sz="2400" dirty="0">
                  <a:latin typeface="Proxima Nova"/>
                  <a:ea typeface="Proxima Nova"/>
                  <a:cs typeface="Proxima Nova"/>
                  <a:sym typeface="Proxima Nova"/>
                </a:rPr>
                <a:t>F1.</a:t>
              </a:r>
            </a:p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00" name="Google Shape;900;p55"/>
            <p:cNvSpPr/>
            <p:nvPr/>
          </p:nvSpPr>
          <p:spPr>
            <a:xfrm>
              <a:off x="551893" y="8411275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3</a:t>
              </a:r>
              <a:endParaRPr b="1" dirty="0"/>
            </a:p>
          </p:txBody>
        </p:sp>
      </p:grpSp>
      <p:sp>
        <p:nvSpPr>
          <p:cNvPr id="901" name="Google Shape;901;p55"/>
          <p:cNvSpPr txBox="1"/>
          <p:nvPr/>
        </p:nvSpPr>
        <p:spPr>
          <a:xfrm>
            <a:off x="335570" y="-97652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6000" b="1" dirty="0">
                <a:latin typeface="Proxima Nova"/>
                <a:ea typeface="Proxima Nova"/>
                <a:cs typeface="Proxima Nova"/>
                <a:sym typeface="Proxima Nova"/>
              </a:rPr>
              <a:t>Модели.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6000" b="1" dirty="0">
                <a:latin typeface="Proxima Nova"/>
                <a:ea typeface="Proxima Nova"/>
                <a:cs typeface="Proxima Nova"/>
                <a:sym typeface="Proxima Nova"/>
              </a:rPr>
              <a:t>2. Метод опорных векторов</a:t>
            </a:r>
            <a:endParaRPr lang="ru-RU" sz="48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5600" b="1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" name="Google Shape;1589;p99">
            <a:extLst>
              <a:ext uri="{FF2B5EF4-FFF2-40B4-BE49-F238E27FC236}">
                <a16:creationId xmlns:a16="http://schemas.microsoft.com/office/drawing/2014/main" id="{E65C1EDA-049F-54CE-8642-4FF86C43B083}"/>
              </a:ext>
            </a:extLst>
          </p:cNvPr>
          <p:cNvSpPr/>
          <p:nvPr/>
        </p:nvSpPr>
        <p:spPr>
          <a:xfrm>
            <a:off x="12600000" y="4227598"/>
            <a:ext cx="5688000" cy="5688000"/>
          </a:xfrm>
          <a:prstGeom prst="ellipse">
            <a:avLst/>
          </a:prstGeom>
          <a:solidFill>
            <a:srgbClr val="4BD0A0"/>
          </a:solidFill>
          <a:ln>
            <a:noFill/>
          </a:ln>
          <a:effectLst>
            <a:outerShdw blurRad="266700" dist="128197" dir="5400000" rotWithShape="0">
              <a:srgbClr val="005493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685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6;p56">
            <a:extLst>
              <a:ext uri="{FF2B5EF4-FFF2-40B4-BE49-F238E27FC236}">
                <a16:creationId xmlns:a16="http://schemas.microsoft.com/office/drawing/2014/main" id="{7EE0B095-3390-9D54-1809-B14822C39966}"/>
              </a:ext>
            </a:extLst>
          </p:cNvPr>
          <p:cNvSpPr txBox="1"/>
          <p:nvPr/>
        </p:nvSpPr>
        <p:spPr>
          <a:xfrm>
            <a:off x="707126" y="424378"/>
            <a:ext cx="10291074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ru-RU" sz="6000" b="1" dirty="0">
                <a:latin typeface="Proxima Nova"/>
                <a:ea typeface="Proxima Nova"/>
                <a:cs typeface="Proxima Nova"/>
                <a:sym typeface="Proxima Nova"/>
              </a:rPr>
              <a:t>Метод опорных векторов (</a:t>
            </a:r>
            <a:r>
              <a:rPr lang="en-US" sz="6000" b="1" dirty="0">
                <a:latin typeface="Proxima Nova"/>
                <a:ea typeface="Proxima Nova"/>
                <a:cs typeface="Proxima Nova"/>
                <a:sym typeface="Proxima Nova"/>
              </a:rPr>
              <a:t>SVM)</a:t>
            </a:r>
            <a:endParaRPr lang="en-US" sz="6000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92B21D-9E17-35E8-64F8-9300A7497A7E}"/>
              </a:ext>
            </a:extLst>
          </p:cNvPr>
          <p:cNvSpPr txBox="1"/>
          <p:nvPr/>
        </p:nvSpPr>
        <p:spPr>
          <a:xfrm>
            <a:off x="707126" y="3329316"/>
            <a:ext cx="13061628" cy="4161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000" dirty="0">
                <a:solidFill>
                  <a:srgbClr val="363636"/>
                </a:solidFill>
                <a:latin typeface="Open Sans" panose="020B0606030504020204" pitchFamily="34" charset="0"/>
              </a:rPr>
              <a:t>Данный алгоритм схож с Наивным Байесовским алгоритмом тем, что обоим алгоритмам не нужно много тренировочных данных, чтобы начать давать точные результаты. При этом, SVM алгоритм требует больше вычислительных ресурсов, чем Наивный Байес, так-как он может достичь более точных результатов.</a:t>
            </a:r>
            <a:br>
              <a:rPr lang="ru-RU" sz="4000" dirty="0"/>
            </a:br>
            <a:br>
              <a:rPr lang="ru-RU" dirty="0"/>
            </a:br>
            <a:endParaRPr lang="ru-RU" dirty="0"/>
          </a:p>
        </p:txBody>
      </p:sp>
      <p:sp>
        <p:nvSpPr>
          <p:cNvPr id="4" name="Google Shape;1596;p100">
            <a:extLst>
              <a:ext uri="{FF2B5EF4-FFF2-40B4-BE49-F238E27FC236}">
                <a16:creationId xmlns:a16="http://schemas.microsoft.com/office/drawing/2014/main" id="{479A588E-A3DB-540B-4CB4-466B0C23E61B}"/>
              </a:ext>
            </a:extLst>
          </p:cNvPr>
          <p:cNvSpPr/>
          <p:nvPr/>
        </p:nvSpPr>
        <p:spPr>
          <a:xfrm>
            <a:off x="12600000" y="4387985"/>
            <a:ext cx="5688000" cy="56880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66700" dist="128197" dir="5400000" rotWithShape="0">
              <a:srgbClr val="005493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1341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61"/>
          <p:cNvSpPr/>
          <p:nvPr/>
        </p:nvSpPr>
        <p:spPr>
          <a:xfrm>
            <a:off x="12823887" y="4484913"/>
            <a:ext cx="5464110" cy="5555902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61"/>
          <p:cNvSpPr txBox="1"/>
          <p:nvPr/>
        </p:nvSpPr>
        <p:spPr>
          <a:xfrm>
            <a:off x="551850" y="489600"/>
            <a:ext cx="14292000" cy="49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600" b="1" dirty="0">
                <a:latin typeface="Proxima Nova"/>
                <a:ea typeface="Proxima Nova"/>
                <a:cs typeface="Proxima Nova"/>
                <a:sym typeface="Proxima Nova"/>
              </a:rPr>
              <a:t>Выводы</a:t>
            </a:r>
            <a:endParaRPr sz="9600" b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chemeClr val="tx1"/>
                </a:solidFill>
                <a:latin typeface="Proxima Nova"/>
                <a:ea typeface="Proxima Nova Semibold"/>
                <a:cs typeface="Proxima Nova Semibold"/>
                <a:sym typeface="Proxima Nova"/>
              </a:rPr>
              <a:t>Оба метода классификации документов показали отличные результаты, хотя у </a:t>
            </a:r>
            <a:r>
              <a:rPr lang="en-US" sz="3000" dirty="0">
                <a:solidFill>
                  <a:schemeClr val="tx1"/>
                </a:solidFill>
                <a:latin typeface="Proxima Nova"/>
                <a:ea typeface="Proxima Nova Semibold"/>
                <a:cs typeface="Proxima Nova Semibold"/>
                <a:sym typeface="Proxima Nova"/>
              </a:rPr>
              <a:t>SVM</a:t>
            </a:r>
            <a:r>
              <a:rPr lang="ru-RU" sz="3000" dirty="0">
                <a:solidFill>
                  <a:schemeClr val="tx1"/>
                </a:solidFill>
                <a:latin typeface="Proxima Nova"/>
                <a:ea typeface="Proxima Nova Semibold"/>
                <a:cs typeface="Proxima Nova Semibold"/>
                <a:sym typeface="Proxima Nova"/>
              </a:rPr>
              <a:t> результат по метрике </a:t>
            </a:r>
            <a:r>
              <a:rPr lang="en-US" sz="3000" dirty="0">
                <a:solidFill>
                  <a:schemeClr val="tx1"/>
                </a:solidFill>
                <a:latin typeface="Proxima Nova"/>
                <a:ea typeface="Proxima Nova Semibold"/>
                <a:cs typeface="Proxima Nova Semibold"/>
                <a:sym typeface="Proxima Nova"/>
              </a:rPr>
              <a:t>F1 </a:t>
            </a:r>
            <a:r>
              <a:rPr lang="ru-RU" sz="3000" dirty="0">
                <a:solidFill>
                  <a:schemeClr val="tx1"/>
                </a:solidFill>
                <a:latin typeface="Proxima Nova"/>
                <a:ea typeface="Proxima Nova Semibold"/>
                <a:cs typeface="Proxima Nova Semibold"/>
                <a:sym typeface="Proxima Nova"/>
              </a:rPr>
              <a:t>все же ожидаемо выше, чем у </a:t>
            </a:r>
            <a:r>
              <a:rPr lang="en-US" sz="3000" dirty="0">
                <a:solidFill>
                  <a:schemeClr val="tx1"/>
                </a:solidFill>
                <a:latin typeface="Proxima Nova"/>
                <a:ea typeface="Proxima Nova Semibold"/>
                <a:cs typeface="Proxima Nova Semibold"/>
                <a:sym typeface="Proxima Nova"/>
              </a:rPr>
              <a:t>Naive</a:t>
            </a:r>
            <a:r>
              <a:rPr lang="ru-RU" sz="3000" dirty="0">
                <a:solidFill>
                  <a:schemeClr val="tx1"/>
                </a:solidFill>
                <a:latin typeface="Proxima Nova"/>
                <a:ea typeface="Proxima Nova Semibold"/>
                <a:cs typeface="Proxima Nova Semibold"/>
                <a:sym typeface="Proxima Nova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Proxima Nova"/>
                <a:ea typeface="Proxima Nova Semibold"/>
                <a:cs typeface="Proxima Nova Semibold"/>
                <a:sym typeface="Proxima Nova"/>
              </a:rPr>
              <a:t>Bayes</a:t>
            </a:r>
            <a:r>
              <a:rPr lang="ru-RU" sz="3000" dirty="0">
                <a:solidFill>
                  <a:schemeClr val="tx1"/>
                </a:solidFill>
                <a:latin typeface="Proxima Nova"/>
                <a:ea typeface="Proxima Nova Semibold"/>
                <a:cs typeface="Proxima Nova Semibold"/>
                <a:sym typeface="Proxima Nova"/>
              </a:rPr>
              <a:t>.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chemeClr val="tx1"/>
                </a:solidFill>
                <a:latin typeface="Proxima Nova"/>
                <a:ea typeface="Proxima Nova Semibold"/>
                <a:cs typeface="Proxima Nova Semibold"/>
                <a:sym typeface="Proxima Nova"/>
              </a:rPr>
              <a:t>Несмотря на свою простоту эти базовые методы являются предпочтительными для решения подобных задач по классификации текстов по сравнению с гораздо более энергозатратными моделями нейронных сетей.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solidFill>
                  <a:schemeClr val="tx1"/>
                </a:solidFill>
                <a:latin typeface="Proxima Nova"/>
                <a:ea typeface="Proxima Nova Semibold"/>
                <a:cs typeface="Proxima Nova Semibold"/>
                <a:sym typeface="Proxima Nova"/>
              </a:rPr>
              <a:t>В дальнейшем будет интересен сравнительный анализ с </a:t>
            </a:r>
            <a:r>
              <a:rPr lang="en-US" sz="3000" dirty="0">
                <a:solidFill>
                  <a:schemeClr val="tx1"/>
                </a:solidFill>
                <a:latin typeface="Proxima Nova"/>
                <a:ea typeface="Proxima Nova Semibold"/>
                <a:cs typeface="Proxima Nova Semibold"/>
                <a:sym typeface="Proxima Nova"/>
              </a:rPr>
              <a:t>BERT.</a:t>
            </a:r>
            <a:endParaRPr sz="9600" dirty="0">
              <a:solidFill>
                <a:schemeClr val="tx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A4996D-CADE-BD47-7560-DC5AB59AC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2823886" y="4484912"/>
            <a:ext cx="5464109" cy="5555903"/>
          </a:xfrm>
          <a:prstGeom prst="flowChartConnector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56"/>
          <p:cNvSpPr txBox="1"/>
          <p:nvPr/>
        </p:nvSpPr>
        <p:spPr>
          <a:xfrm>
            <a:off x="707126" y="424378"/>
            <a:ext cx="9008374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5600" b="1" dirty="0">
                <a:latin typeface="Proxima Nova"/>
                <a:ea typeface="Proxima Nova"/>
                <a:cs typeface="Proxima Nova"/>
                <a:sym typeface="Proxima Nova"/>
              </a:rPr>
              <a:t>Используемая литература</a:t>
            </a: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4C0387-FB40-B928-03F7-293834088CB5}"/>
              </a:ext>
            </a:extLst>
          </p:cNvPr>
          <p:cNvSpPr txBox="1"/>
          <p:nvPr/>
        </p:nvSpPr>
        <p:spPr>
          <a:xfrm>
            <a:off x="707126" y="1625938"/>
            <a:ext cx="1449477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Proxima Nova"/>
              </a:rPr>
              <a:t>Klopotek M. and </a:t>
            </a:r>
            <a:r>
              <a:rPr lang="en-US" sz="2400" dirty="0" err="1">
                <a:latin typeface="Proxima Nova"/>
              </a:rPr>
              <a:t>Woch</a:t>
            </a:r>
            <a:r>
              <a:rPr lang="en-US" sz="2400" dirty="0">
                <a:latin typeface="Proxima Nova"/>
              </a:rPr>
              <a:t> M., “Very Large Bayesian Networks in Text Classification”, ICCS 2003, LNCS 2657, 2003, pp. 397–406 V. </a:t>
            </a:r>
            <a:r>
              <a:rPr lang="en-US" sz="2400" dirty="0" err="1">
                <a:latin typeface="Proxima Nova"/>
              </a:rPr>
              <a:t>Tampakas</a:t>
            </a:r>
            <a:r>
              <a:rPr lang="en-US" sz="2400" dirty="0">
                <a:latin typeface="Proxima Nova"/>
              </a:rPr>
              <a:t>, Text Classification Using Machine Learning Techniques. 2005 URL: https://www.researchgate.net/publication/228084521_Text_Classification_Using_Machine_Learning_Techniques</a:t>
            </a:r>
            <a:br>
              <a:rPr lang="en-US" sz="2400" dirty="0">
                <a:latin typeface="Proxima Nova"/>
              </a:rPr>
            </a:br>
            <a:endParaRPr lang="ru-RU" sz="2400" dirty="0">
              <a:latin typeface="Proxima Nova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err="1">
                <a:latin typeface="Proxima Nova"/>
              </a:rPr>
              <a:t>Акбархужаев</a:t>
            </a:r>
            <a:r>
              <a:rPr lang="ru-RU" sz="2400" dirty="0">
                <a:latin typeface="Proxima Nova"/>
              </a:rPr>
              <a:t>, С. А. Сравнительный анализ методов Наивного Байеса и </a:t>
            </a:r>
            <a:r>
              <a:rPr lang="en-US" sz="2400" dirty="0">
                <a:latin typeface="Proxima Nova"/>
              </a:rPr>
              <a:t>SVM </a:t>
            </a:r>
            <a:r>
              <a:rPr lang="ru-RU" sz="2400" dirty="0">
                <a:latin typeface="Proxima Nova"/>
              </a:rPr>
              <a:t>алгоритмов при классификации текстовых документов / С. А. </a:t>
            </a:r>
            <a:r>
              <a:rPr lang="ru-RU" sz="2400" dirty="0" err="1">
                <a:latin typeface="Proxima Nova"/>
              </a:rPr>
              <a:t>Акбархужаев</a:t>
            </a:r>
            <a:r>
              <a:rPr lang="ru-RU" sz="2400" dirty="0">
                <a:latin typeface="Proxima Nova"/>
              </a:rPr>
              <a:t>, Н. Н. Абдурахманова. — Текст : непосредственный // Молодой ученый. — 2019. — № 29 (267). — С. 8-10. — </a:t>
            </a:r>
            <a:r>
              <a:rPr lang="en-US" sz="2400" dirty="0">
                <a:latin typeface="Proxima Nova"/>
              </a:rPr>
              <a:t>URL: https://moluch.ru/archive/267/61568/ (</a:t>
            </a:r>
            <a:r>
              <a:rPr lang="ru-RU" sz="2400" dirty="0">
                <a:latin typeface="Proxima Nova"/>
              </a:rPr>
              <a:t>дата обращения: 02.06.2022).</a:t>
            </a:r>
          </a:p>
        </p:txBody>
      </p:sp>
      <p:sp>
        <p:nvSpPr>
          <p:cNvPr id="9" name="Google Shape;1030;p61">
            <a:extLst>
              <a:ext uri="{FF2B5EF4-FFF2-40B4-BE49-F238E27FC236}">
                <a16:creationId xmlns:a16="http://schemas.microsoft.com/office/drawing/2014/main" id="{8DF96F02-700D-C31C-3B92-05D2D05F6513}"/>
              </a:ext>
            </a:extLst>
          </p:cNvPr>
          <p:cNvSpPr/>
          <p:nvPr/>
        </p:nvSpPr>
        <p:spPr>
          <a:xfrm>
            <a:off x="12910357" y="4484913"/>
            <a:ext cx="5377640" cy="5467979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ABFC568-7DBB-2FAD-E143-21F2B64FC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0356" y="4484913"/>
            <a:ext cx="5377639" cy="5467979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119109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51"/>
          <p:cNvSpPr/>
          <p:nvPr/>
        </p:nvSpPr>
        <p:spPr>
          <a:xfrm>
            <a:off x="551854" y="2224650"/>
            <a:ext cx="5719200" cy="56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Набор данных взят на </a:t>
            </a:r>
            <a:r>
              <a:rPr lang="en-US" sz="4000" b="1" dirty="0" err="1">
                <a:solidFill>
                  <a:srgbClr val="00B0F0"/>
                </a:solidFill>
                <a:latin typeface="Proxima Nova"/>
                <a:ea typeface="Proxima Nova"/>
                <a:cs typeface="Proxima Nova"/>
                <a:sym typeface="Proxima Nova"/>
              </a:rPr>
              <a:t>kaggle</a:t>
            </a:r>
            <a:endParaRPr lang="ru-RU" sz="4000" b="1" dirty="0">
              <a:solidFill>
                <a:srgbClr val="00B0F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000" b="1" u="sng" dirty="0">
              <a:solidFill>
                <a:srgbClr val="00B0F0"/>
              </a:solidFill>
              <a:latin typeface="Proxima Nova"/>
              <a:sym typeface="Proxima Nov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rgbClr val="00B0F0"/>
                </a:solidFill>
              </a:rPr>
              <a:t>https://www.kaggle.com/datasets/uciml/sms-spam-collection-dataset?datasetId=483&amp;searchQuery=svm</a:t>
            </a:r>
            <a:endParaRPr sz="2000" u="sng" dirty="0">
              <a:solidFill>
                <a:srgbClr val="00B0F0"/>
              </a:solidFill>
            </a:endParaRPr>
          </a:p>
        </p:txBody>
      </p:sp>
      <p:grpSp>
        <p:nvGrpSpPr>
          <p:cNvPr id="824" name="Google Shape;824;p51"/>
          <p:cNvGrpSpPr/>
          <p:nvPr/>
        </p:nvGrpSpPr>
        <p:grpSpPr>
          <a:xfrm>
            <a:off x="9135958" y="3700819"/>
            <a:ext cx="7140025" cy="2228262"/>
            <a:chOff x="7689659" y="3354600"/>
            <a:chExt cx="7153617" cy="2206200"/>
          </a:xfrm>
        </p:grpSpPr>
        <p:sp>
          <p:nvSpPr>
            <p:cNvPr id="825" name="Google Shape;825;p51"/>
            <p:cNvSpPr/>
            <p:nvPr/>
          </p:nvSpPr>
          <p:spPr>
            <a:xfrm>
              <a:off x="7689659" y="3354600"/>
              <a:ext cx="7145700" cy="2206200"/>
            </a:xfrm>
            <a:prstGeom prst="roundRect">
              <a:avLst>
                <a:gd name="adj" fmla="val 4049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1"/>
            <p:cNvSpPr/>
            <p:nvPr/>
          </p:nvSpPr>
          <p:spPr>
            <a:xfrm>
              <a:off x="8493243" y="3855295"/>
              <a:ext cx="1212000" cy="1212000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2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 b="1"/>
            </a:p>
          </p:txBody>
        </p:sp>
        <p:sp>
          <p:nvSpPr>
            <p:cNvPr id="827" name="Google Shape;827;p51"/>
            <p:cNvSpPr txBox="1"/>
            <p:nvPr/>
          </p:nvSpPr>
          <p:spPr>
            <a:xfrm>
              <a:off x="10544576" y="3846462"/>
              <a:ext cx="4298700" cy="122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b="1" u="sng" dirty="0">
                  <a:latin typeface="Proxima Nova"/>
                  <a:ea typeface="Proxima Nova"/>
                  <a:cs typeface="Proxima Nova"/>
                  <a:sym typeface="Proxima Nova"/>
                </a:rPr>
                <a:t>Предобработка данных</a:t>
              </a:r>
              <a:endParaRPr sz="18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828" name="Google Shape;828;p51"/>
          <p:cNvSpPr/>
          <p:nvPr/>
        </p:nvSpPr>
        <p:spPr>
          <a:xfrm rot="-1254276">
            <a:off x="13288568" y="2250367"/>
            <a:ext cx="252177" cy="371533"/>
          </a:xfrm>
          <a:custGeom>
            <a:avLst/>
            <a:gdLst/>
            <a:ahLst/>
            <a:cxnLst/>
            <a:rect l="l" t="t" r="r" b="b"/>
            <a:pathLst>
              <a:path w="141701" h="208768" extrusionOk="0">
                <a:moveTo>
                  <a:pt x="98" y="0"/>
                </a:moveTo>
                <a:lnTo>
                  <a:pt x="0" y="192359"/>
                </a:lnTo>
                <a:lnTo>
                  <a:pt x="42961" y="151226"/>
                </a:lnTo>
                <a:lnTo>
                  <a:pt x="68208" y="208767"/>
                </a:lnTo>
                <a:lnTo>
                  <a:pt x="107581" y="191511"/>
                </a:lnTo>
                <a:lnTo>
                  <a:pt x="82333" y="133970"/>
                </a:lnTo>
                <a:lnTo>
                  <a:pt x="141701" y="130186"/>
                </a:lnTo>
                <a:lnTo>
                  <a:pt x="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51"/>
          <p:cNvSpPr/>
          <p:nvPr/>
        </p:nvSpPr>
        <p:spPr>
          <a:xfrm rot="-1254276">
            <a:off x="13496443" y="7343142"/>
            <a:ext cx="252177" cy="371533"/>
          </a:xfrm>
          <a:custGeom>
            <a:avLst/>
            <a:gdLst/>
            <a:ahLst/>
            <a:cxnLst/>
            <a:rect l="l" t="t" r="r" b="b"/>
            <a:pathLst>
              <a:path w="141701" h="208768" extrusionOk="0">
                <a:moveTo>
                  <a:pt x="98" y="0"/>
                </a:moveTo>
                <a:lnTo>
                  <a:pt x="0" y="192359"/>
                </a:lnTo>
                <a:lnTo>
                  <a:pt x="42961" y="151226"/>
                </a:lnTo>
                <a:lnTo>
                  <a:pt x="68208" y="208767"/>
                </a:lnTo>
                <a:lnTo>
                  <a:pt x="107581" y="191511"/>
                </a:lnTo>
                <a:lnTo>
                  <a:pt x="82333" y="133970"/>
                </a:lnTo>
                <a:lnTo>
                  <a:pt x="141701" y="130186"/>
                </a:lnTo>
                <a:lnTo>
                  <a:pt x="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51"/>
          <p:cNvSpPr txBox="1"/>
          <p:nvPr/>
        </p:nvSpPr>
        <p:spPr>
          <a:xfrm>
            <a:off x="551850" y="489600"/>
            <a:ext cx="71457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6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 Set</a:t>
            </a:r>
            <a:endParaRPr sz="5600" b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832" name="Google Shape;832;p51"/>
          <p:cNvGrpSpPr/>
          <p:nvPr/>
        </p:nvGrpSpPr>
        <p:grpSpPr>
          <a:xfrm>
            <a:off x="9144158" y="973259"/>
            <a:ext cx="7132123" cy="2223408"/>
            <a:chOff x="9144158" y="973259"/>
            <a:chExt cx="7132123" cy="2223408"/>
          </a:xfrm>
        </p:grpSpPr>
        <p:grpSp>
          <p:nvGrpSpPr>
            <p:cNvPr id="833" name="Google Shape;833;p51"/>
            <p:cNvGrpSpPr/>
            <p:nvPr/>
          </p:nvGrpSpPr>
          <p:grpSpPr>
            <a:xfrm>
              <a:off x="9144158" y="973259"/>
              <a:ext cx="7132123" cy="2223408"/>
              <a:chOff x="9144000" y="990600"/>
              <a:chExt cx="7145700" cy="2206200"/>
            </a:xfrm>
          </p:grpSpPr>
          <p:sp>
            <p:nvSpPr>
              <p:cNvPr id="834" name="Google Shape;834;p51"/>
              <p:cNvSpPr/>
              <p:nvPr/>
            </p:nvSpPr>
            <p:spPr>
              <a:xfrm>
                <a:off x="9144000" y="990600"/>
                <a:ext cx="7145700" cy="2206200"/>
              </a:xfrm>
              <a:prstGeom prst="roundRect">
                <a:avLst>
                  <a:gd name="adj" fmla="val 4049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51"/>
              <p:cNvSpPr txBox="1"/>
              <p:nvPr/>
            </p:nvSpPr>
            <p:spPr>
              <a:xfrm>
                <a:off x="11996637" y="1488235"/>
                <a:ext cx="4284600" cy="12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400" b="1" u="sng" dirty="0">
                    <a:latin typeface="Proxima Nova"/>
                    <a:ea typeface="Proxima Nova"/>
                    <a:cs typeface="Proxima Nova"/>
                    <a:sym typeface="Proxima Nova"/>
                  </a:rPr>
                  <a:t>Загрузка данных</a:t>
                </a:r>
                <a:endParaRPr sz="2400" b="1" u="sng" dirty="0"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  <p:sp>
          <p:nvSpPr>
            <p:cNvPr id="836" name="Google Shape;836;p51"/>
            <p:cNvSpPr/>
            <p:nvPr/>
          </p:nvSpPr>
          <p:spPr>
            <a:xfrm>
              <a:off x="9938014" y="1474770"/>
              <a:ext cx="1209600" cy="1224000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2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b="1"/>
            </a:p>
          </p:txBody>
        </p:sp>
      </p:grpSp>
      <p:grpSp>
        <p:nvGrpSpPr>
          <p:cNvPr id="837" name="Google Shape;837;p51"/>
          <p:cNvGrpSpPr/>
          <p:nvPr/>
        </p:nvGrpSpPr>
        <p:grpSpPr>
          <a:xfrm>
            <a:off x="9143514" y="6425522"/>
            <a:ext cx="7132123" cy="2227380"/>
            <a:chOff x="9143514" y="6425522"/>
            <a:chExt cx="7132123" cy="2227380"/>
          </a:xfrm>
        </p:grpSpPr>
        <p:grpSp>
          <p:nvGrpSpPr>
            <p:cNvPr id="838" name="Google Shape;838;p51"/>
            <p:cNvGrpSpPr/>
            <p:nvPr/>
          </p:nvGrpSpPr>
          <p:grpSpPr>
            <a:xfrm>
              <a:off x="9143514" y="6425522"/>
              <a:ext cx="7132123" cy="2227380"/>
              <a:chOff x="7697850" y="6425800"/>
              <a:chExt cx="7145700" cy="2206200"/>
            </a:xfrm>
          </p:grpSpPr>
          <p:sp>
            <p:nvSpPr>
              <p:cNvPr id="839" name="Google Shape;839;p51"/>
              <p:cNvSpPr/>
              <p:nvPr/>
            </p:nvSpPr>
            <p:spPr>
              <a:xfrm>
                <a:off x="7697850" y="6425800"/>
                <a:ext cx="7145700" cy="2206200"/>
              </a:xfrm>
              <a:prstGeom prst="roundRect">
                <a:avLst>
                  <a:gd name="adj" fmla="val 4049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51"/>
              <p:cNvSpPr txBox="1"/>
              <p:nvPr/>
            </p:nvSpPr>
            <p:spPr>
              <a:xfrm>
                <a:off x="10544479" y="6917800"/>
                <a:ext cx="4291200" cy="122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400" b="1" u="sng" dirty="0">
                    <a:latin typeface="Proxima Nova"/>
                    <a:ea typeface="Proxima Nova"/>
                    <a:cs typeface="Proxima Nova"/>
                    <a:sym typeface="Proxima Nova"/>
                  </a:rPr>
                  <a:t>Модели</a:t>
                </a:r>
                <a:endParaRPr sz="2400" b="1" u="sng" dirty="0">
                  <a:latin typeface="Proxima Nova"/>
                  <a:ea typeface="Proxima Nova"/>
                  <a:cs typeface="Proxima Nova"/>
                  <a:sym typeface="Proxima Nova"/>
                </a:endParaRPr>
              </a:p>
              <a:p>
                <a:pPr marL="0" marR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dirty="0">
                  <a:latin typeface="Proxima Nova"/>
                  <a:ea typeface="Proxima Nova"/>
                  <a:cs typeface="Proxima Nova"/>
                  <a:sym typeface="Proxima Nova"/>
                </a:endParaRPr>
              </a:p>
              <a:p>
                <a:pPr marL="342900" marR="0" lvl="0" indent="-34290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AutoNum type="arabicParenR"/>
                </a:pPr>
                <a:r>
                  <a:rPr lang="ru" sz="1800" dirty="0">
                    <a:uFill>
                      <a:noFill/>
                    </a:uFill>
                    <a:latin typeface="Proxima Nova"/>
                    <a:ea typeface="Proxima Nova"/>
                    <a:cs typeface="Proxima Nova"/>
                    <a:sym typeface="Proxima Nova"/>
                  </a:rPr>
                  <a:t>Наивный Байес</a:t>
                </a:r>
                <a:endParaRPr lang="en-US" sz="1800" dirty="0">
                  <a:uFill>
                    <a:noFill/>
                  </a:uFill>
                  <a:latin typeface="Proxima Nova"/>
                  <a:ea typeface="Proxima Nova"/>
                  <a:cs typeface="Proxima Nova"/>
                  <a:sym typeface="Proxima Nova"/>
                </a:endParaRPr>
              </a:p>
              <a:p>
                <a:pPr marL="342900" marR="0" lvl="0" indent="-34290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AutoNum type="arabicParenR"/>
                </a:pPr>
                <a:endParaRPr lang="ru" sz="1800" dirty="0">
                  <a:uFill>
                    <a:noFill/>
                  </a:uFill>
                  <a:latin typeface="Proxima Nova"/>
                  <a:ea typeface="Proxima Nova"/>
                  <a:cs typeface="Proxima Nova"/>
                  <a:sym typeface="Proxima Nova"/>
                </a:endParaRPr>
              </a:p>
              <a:p>
                <a:pPr marL="342900" marR="0" lvl="0" indent="-34290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AutoNum type="arabicParenR"/>
                </a:pPr>
                <a:r>
                  <a:rPr lang="ru-RU" sz="1800" dirty="0">
                    <a:uFill>
                      <a:noFill/>
                    </a:uFill>
                    <a:latin typeface="Proxima Nova"/>
                    <a:ea typeface="Proxima Nova"/>
                    <a:cs typeface="Proxima Nova"/>
                    <a:sym typeface="Proxima Nova"/>
                  </a:rPr>
                  <a:t>Метод опорных векторов</a:t>
                </a:r>
                <a:endParaRPr sz="1800" dirty="0"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  <p:sp>
          <p:nvSpPr>
            <p:cNvPr id="841" name="Google Shape;841;p51"/>
            <p:cNvSpPr/>
            <p:nvPr/>
          </p:nvSpPr>
          <p:spPr>
            <a:xfrm>
              <a:off x="9938014" y="6921920"/>
              <a:ext cx="1209600" cy="1224000"/>
            </a:xfrm>
            <a:prstGeom prst="ellipse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200" b="1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3</a:t>
              </a:r>
              <a:endParaRPr b="1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" name="Google Shape;880;p55"/>
          <p:cNvGrpSpPr/>
          <p:nvPr/>
        </p:nvGrpSpPr>
        <p:grpSpPr>
          <a:xfrm>
            <a:off x="551893" y="2712630"/>
            <a:ext cx="12750038" cy="686177"/>
            <a:chOff x="552000" y="2462337"/>
            <a:chExt cx="12750038" cy="686177"/>
          </a:xfrm>
        </p:grpSpPr>
        <p:sp>
          <p:nvSpPr>
            <p:cNvPr id="881" name="Google Shape;881;p55"/>
            <p:cNvSpPr txBox="1"/>
            <p:nvPr/>
          </p:nvSpPr>
          <p:spPr>
            <a:xfrm>
              <a:off x="1981049" y="2462337"/>
              <a:ext cx="11320989" cy="686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latin typeface="Proxima Nova"/>
                  <a:sym typeface="Proxima Nova"/>
                </a:rPr>
                <a:t>Data Set -</a:t>
              </a:r>
              <a:r>
                <a:rPr lang="ru-RU" sz="2400" dirty="0">
                  <a:latin typeface="Proxima Nova"/>
                  <a:sym typeface="Proxima Nova"/>
                </a:rPr>
                <a:t> </a:t>
              </a:r>
              <a:r>
                <a:rPr lang="ru-RU" sz="2400" dirty="0">
                  <a:latin typeface="Proxima Nova"/>
                </a:rPr>
                <a:t>это коллекция SMS-сообщений с тегами, которые были собраны для исследования SMS-спама. Он содержит один набор на английском языке из 5574 SMS-сообщений, помеченных как </a:t>
              </a:r>
              <a:r>
                <a:rPr lang="en-US" sz="2400" dirty="0">
                  <a:latin typeface="Proxima Nova"/>
                </a:rPr>
                <a:t>ham</a:t>
              </a:r>
              <a:r>
                <a:rPr lang="ru-RU" sz="2400" dirty="0">
                  <a:latin typeface="Proxima Nova"/>
                </a:rPr>
                <a:t> или </a:t>
              </a:r>
              <a:r>
                <a:rPr lang="en-US" sz="2400" dirty="0">
                  <a:latin typeface="Proxima Nova"/>
                </a:rPr>
                <a:t>spam.</a:t>
              </a:r>
              <a:endParaRPr sz="2400" dirty="0">
                <a:latin typeface="Proxima Nova"/>
                <a:sym typeface="Proxima Nova"/>
              </a:endParaRPr>
            </a:p>
          </p:txBody>
        </p:sp>
        <p:sp>
          <p:nvSpPr>
            <p:cNvPr id="882" name="Google Shape;882;p55"/>
            <p:cNvSpPr/>
            <p:nvPr/>
          </p:nvSpPr>
          <p:spPr>
            <a:xfrm>
              <a:off x="552000" y="24641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 dirty="0"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b="1" dirty="0"/>
            </a:p>
          </p:txBody>
        </p:sp>
      </p:grpSp>
      <p:grpSp>
        <p:nvGrpSpPr>
          <p:cNvPr id="886" name="Google Shape;886;p55"/>
          <p:cNvGrpSpPr/>
          <p:nvPr/>
        </p:nvGrpSpPr>
        <p:grpSpPr>
          <a:xfrm>
            <a:off x="551993" y="4442400"/>
            <a:ext cx="12749937" cy="504000"/>
            <a:chOff x="551993" y="4442400"/>
            <a:chExt cx="12749937" cy="504000"/>
          </a:xfrm>
        </p:grpSpPr>
        <p:sp>
          <p:nvSpPr>
            <p:cNvPr id="887" name="Google Shape;887;p55"/>
            <p:cNvSpPr txBox="1"/>
            <p:nvPr/>
          </p:nvSpPr>
          <p:spPr>
            <a:xfrm>
              <a:off x="1981049" y="4442400"/>
              <a:ext cx="11320881" cy="5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dirty="0">
                  <a:latin typeface="Proxima Nova"/>
                </a:rPr>
                <a:t>Файлы содержат одно сообщение в строке. Каждая строка состоит из двух столбцов: v1 содержит метку (</a:t>
              </a:r>
              <a:r>
                <a:rPr lang="en-US" sz="2400" dirty="0">
                  <a:latin typeface="Proxima Nova"/>
                </a:rPr>
                <a:t>ham</a:t>
              </a:r>
              <a:r>
                <a:rPr lang="ru-RU" sz="2400" dirty="0">
                  <a:latin typeface="Proxima Nova"/>
                </a:rPr>
                <a:t> или </a:t>
              </a:r>
              <a:r>
                <a:rPr lang="en-US" sz="2400" dirty="0">
                  <a:latin typeface="Proxima Nova"/>
                </a:rPr>
                <a:t>spam</a:t>
              </a:r>
              <a:r>
                <a:rPr lang="ru-RU" sz="2400" dirty="0">
                  <a:latin typeface="Proxima Nova"/>
                </a:rPr>
                <a:t>), а v2 содержит необработанный текст.</a:t>
              </a:r>
              <a:endParaRPr sz="2400" dirty="0">
                <a:latin typeface="Proxima Nova"/>
                <a:sym typeface="Proxima Nova"/>
              </a:endParaRPr>
            </a:p>
          </p:txBody>
        </p:sp>
        <p:sp>
          <p:nvSpPr>
            <p:cNvPr id="888" name="Google Shape;888;p55"/>
            <p:cNvSpPr/>
            <p:nvPr/>
          </p:nvSpPr>
          <p:spPr>
            <a:xfrm>
              <a:off x="551993" y="4451400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 b="1" dirty="0"/>
            </a:p>
          </p:txBody>
        </p:sp>
      </p:grpSp>
      <p:grpSp>
        <p:nvGrpSpPr>
          <p:cNvPr id="892" name="Google Shape;892;p55"/>
          <p:cNvGrpSpPr/>
          <p:nvPr/>
        </p:nvGrpSpPr>
        <p:grpSpPr>
          <a:xfrm>
            <a:off x="551993" y="6422338"/>
            <a:ext cx="10004257" cy="489600"/>
            <a:chOff x="551993" y="6422338"/>
            <a:chExt cx="10004257" cy="489600"/>
          </a:xfrm>
        </p:grpSpPr>
        <p:sp>
          <p:nvSpPr>
            <p:cNvPr id="893" name="Google Shape;893;p55"/>
            <p:cNvSpPr txBox="1"/>
            <p:nvPr/>
          </p:nvSpPr>
          <p:spPr>
            <a:xfrm>
              <a:off x="1981050" y="6422338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dirty="0">
                  <a:latin typeface="Proxima Nova"/>
                  <a:ea typeface="Proxima Nova"/>
                  <a:cs typeface="Proxima Nova"/>
                  <a:sym typeface="Proxima Nova"/>
                </a:rPr>
                <a:t>Загружаем необходимые библиотеки.</a:t>
              </a:r>
              <a:endParaRPr sz="2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94" name="Google Shape;894;p55"/>
            <p:cNvSpPr/>
            <p:nvPr/>
          </p:nvSpPr>
          <p:spPr>
            <a:xfrm>
              <a:off x="551993" y="64241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3</a:t>
              </a:r>
              <a:endParaRPr b="1" dirty="0"/>
            </a:p>
          </p:txBody>
        </p:sp>
      </p:grpSp>
      <p:grpSp>
        <p:nvGrpSpPr>
          <p:cNvPr id="898" name="Google Shape;898;p55"/>
          <p:cNvGrpSpPr/>
          <p:nvPr/>
        </p:nvGrpSpPr>
        <p:grpSpPr>
          <a:xfrm>
            <a:off x="551893" y="8409475"/>
            <a:ext cx="10004357" cy="489600"/>
            <a:chOff x="551893" y="8409475"/>
            <a:chExt cx="10004357" cy="489600"/>
          </a:xfrm>
        </p:grpSpPr>
        <p:sp>
          <p:nvSpPr>
            <p:cNvPr id="899" name="Google Shape;899;p55"/>
            <p:cNvSpPr txBox="1"/>
            <p:nvPr/>
          </p:nvSpPr>
          <p:spPr>
            <a:xfrm>
              <a:off x="1981050" y="8409475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 dirty="0">
                  <a:latin typeface="Proxima Nova"/>
                  <a:ea typeface="Proxima Nova"/>
                  <a:cs typeface="Proxima Nova"/>
                  <a:sym typeface="Proxima Nova"/>
                </a:rPr>
                <a:t>Прописываем путь к файлу с данными и визуализируем.</a:t>
              </a:r>
              <a:endParaRPr sz="2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00" name="Google Shape;900;p55"/>
            <p:cNvSpPr/>
            <p:nvPr/>
          </p:nvSpPr>
          <p:spPr>
            <a:xfrm>
              <a:off x="551893" y="8411275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4</a:t>
              </a:r>
              <a:endParaRPr b="1" dirty="0"/>
            </a:p>
          </p:txBody>
        </p:sp>
      </p:grpSp>
      <p:sp>
        <p:nvSpPr>
          <p:cNvPr id="901" name="Google Shape;901;p55"/>
          <p:cNvSpPr txBox="1"/>
          <p:nvPr/>
        </p:nvSpPr>
        <p:spPr>
          <a:xfrm>
            <a:off x="391974" y="469863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5600" b="1" dirty="0">
                <a:latin typeface="Proxima Nova"/>
                <a:ea typeface="Proxima Nova"/>
                <a:cs typeface="Proxima Nova"/>
                <a:sym typeface="Proxima Nova"/>
              </a:rPr>
              <a:t>Загрузка данных</a:t>
            </a: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Google Shape;1589;p99">
            <a:extLst>
              <a:ext uri="{FF2B5EF4-FFF2-40B4-BE49-F238E27FC236}">
                <a16:creationId xmlns:a16="http://schemas.microsoft.com/office/drawing/2014/main" id="{7C685AF5-2609-59C1-BDBF-4E32D1613A07}"/>
              </a:ext>
            </a:extLst>
          </p:cNvPr>
          <p:cNvSpPr/>
          <p:nvPr/>
        </p:nvSpPr>
        <p:spPr>
          <a:xfrm>
            <a:off x="12600000" y="4158374"/>
            <a:ext cx="5688000" cy="5688000"/>
          </a:xfrm>
          <a:prstGeom prst="ellipse">
            <a:avLst/>
          </a:prstGeom>
          <a:solidFill>
            <a:srgbClr val="4BD0A0"/>
          </a:solidFill>
          <a:ln>
            <a:noFill/>
          </a:ln>
          <a:effectLst>
            <a:outerShdw blurRad="266700" dist="128197" dir="5400000" rotWithShape="0">
              <a:srgbClr val="005493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DAABBF-C17A-4ED6-880C-A2AA242C1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74" y="1750027"/>
            <a:ext cx="10957047" cy="7341220"/>
          </a:xfrm>
          <a:prstGeom prst="rect">
            <a:avLst/>
          </a:prstGeom>
        </p:spPr>
      </p:pic>
      <p:sp>
        <p:nvSpPr>
          <p:cNvPr id="7" name="Google Shape;901;p55">
            <a:extLst>
              <a:ext uri="{FF2B5EF4-FFF2-40B4-BE49-F238E27FC236}">
                <a16:creationId xmlns:a16="http://schemas.microsoft.com/office/drawing/2014/main" id="{411F5986-16D0-242A-29E3-FB2517CC2225}"/>
              </a:ext>
            </a:extLst>
          </p:cNvPr>
          <p:cNvSpPr txBox="1"/>
          <p:nvPr/>
        </p:nvSpPr>
        <p:spPr>
          <a:xfrm>
            <a:off x="391974" y="469863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5600" b="1" dirty="0">
                <a:latin typeface="Proxima Nova"/>
                <a:ea typeface="Proxima Nova"/>
                <a:cs typeface="Proxima Nova"/>
                <a:sym typeface="Proxima Nova"/>
              </a:rPr>
              <a:t>Визуализация данных</a:t>
            </a: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1596;p100">
            <a:extLst>
              <a:ext uri="{FF2B5EF4-FFF2-40B4-BE49-F238E27FC236}">
                <a16:creationId xmlns:a16="http://schemas.microsoft.com/office/drawing/2014/main" id="{0141F4F4-947D-B9A3-6CD1-F784BC0094C4}"/>
              </a:ext>
            </a:extLst>
          </p:cNvPr>
          <p:cNvSpPr/>
          <p:nvPr/>
        </p:nvSpPr>
        <p:spPr>
          <a:xfrm>
            <a:off x="12600000" y="4317646"/>
            <a:ext cx="5688000" cy="56880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66700" dist="128197" dir="5400000" rotWithShape="0">
              <a:srgbClr val="005493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112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" name="Google Shape;880;p55"/>
          <p:cNvGrpSpPr/>
          <p:nvPr/>
        </p:nvGrpSpPr>
        <p:grpSpPr>
          <a:xfrm>
            <a:off x="551893" y="2712630"/>
            <a:ext cx="12750038" cy="686177"/>
            <a:chOff x="552000" y="2462337"/>
            <a:chExt cx="12750038" cy="686177"/>
          </a:xfrm>
        </p:grpSpPr>
        <p:sp>
          <p:nvSpPr>
            <p:cNvPr id="881" name="Google Shape;881;p55"/>
            <p:cNvSpPr txBox="1"/>
            <p:nvPr/>
          </p:nvSpPr>
          <p:spPr>
            <a:xfrm>
              <a:off x="1981049" y="2462337"/>
              <a:ext cx="11320989" cy="686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dirty="0">
                  <a:latin typeface="Proxima Nova"/>
                  <a:sym typeface="Proxima Nova"/>
                </a:rPr>
                <a:t>Загружаем необходимые модули.</a:t>
              </a:r>
              <a:endParaRPr sz="2400" dirty="0">
                <a:latin typeface="Proxima Nova"/>
                <a:sym typeface="Proxima Nova"/>
              </a:endParaRPr>
            </a:p>
          </p:txBody>
        </p:sp>
        <p:sp>
          <p:nvSpPr>
            <p:cNvPr id="882" name="Google Shape;882;p55"/>
            <p:cNvSpPr/>
            <p:nvPr/>
          </p:nvSpPr>
          <p:spPr>
            <a:xfrm>
              <a:off x="552000" y="24641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" sz="1800" b="1" dirty="0"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b="1" dirty="0"/>
            </a:p>
          </p:txBody>
        </p:sp>
      </p:grpSp>
      <p:grpSp>
        <p:nvGrpSpPr>
          <p:cNvPr id="886" name="Google Shape;886;p55"/>
          <p:cNvGrpSpPr/>
          <p:nvPr/>
        </p:nvGrpSpPr>
        <p:grpSpPr>
          <a:xfrm>
            <a:off x="551993" y="4442400"/>
            <a:ext cx="12749937" cy="504000"/>
            <a:chOff x="551993" y="4442400"/>
            <a:chExt cx="12749937" cy="504000"/>
          </a:xfrm>
        </p:grpSpPr>
        <p:sp>
          <p:nvSpPr>
            <p:cNvPr id="887" name="Google Shape;887;p55"/>
            <p:cNvSpPr txBox="1"/>
            <p:nvPr/>
          </p:nvSpPr>
          <p:spPr>
            <a:xfrm>
              <a:off x="1981049" y="4442400"/>
              <a:ext cx="11320881" cy="5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dirty="0">
                  <a:latin typeface="Proxima Nova"/>
                  <a:sym typeface="Proxima Nova"/>
                </a:rPr>
                <a:t>Создаем генератор списков в котором сохраняем обрабатываемые данные.</a:t>
              </a:r>
            </a:p>
          </p:txBody>
        </p:sp>
        <p:sp>
          <p:nvSpPr>
            <p:cNvPr id="888" name="Google Shape;888;p55"/>
            <p:cNvSpPr/>
            <p:nvPr/>
          </p:nvSpPr>
          <p:spPr>
            <a:xfrm>
              <a:off x="551993" y="4451400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 b="1" dirty="0"/>
            </a:p>
          </p:txBody>
        </p:sp>
      </p:grpSp>
      <p:grpSp>
        <p:nvGrpSpPr>
          <p:cNvPr id="892" name="Google Shape;892;p55"/>
          <p:cNvGrpSpPr/>
          <p:nvPr/>
        </p:nvGrpSpPr>
        <p:grpSpPr>
          <a:xfrm>
            <a:off x="551994" y="6422338"/>
            <a:ext cx="11651730" cy="489600"/>
            <a:chOff x="551993" y="6422338"/>
            <a:chExt cx="12577411" cy="489600"/>
          </a:xfrm>
        </p:grpSpPr>
        <p:sp>
          <p:nvSpPr>
            <p:cNvPr id="893" name="Google Shape;893;p55"/>
            <p:cNvSpPr txBox="1"/>
            <p:nvPr/>
          </p:nvSpPr>
          <p:spPr>
            <a:xfrm>
              <a:off x="1981050" y="6422338"/>
              <a:ext cx="11148354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dirty="0">
                  <a:latin typeface="Proxima Nova"/>
                  <a:ea typeface="Proxima Nova"/>
                  <a:cs typeface="Proxima Nova"/>
                  <a:sym typeface="Proxima Nova"/>
                </a:rPr>
                <a:t>Проводим процессы </a:t>
              </a:r>
              <a:r>
                <a:rPr lang="ru-RU" sz="2400" dirty="0" err="1">
                  <a:latin typeface="Proxima Nova"/>
                  <a:ea typeface="Proxima Nova"/>
                  <a:cs typeface="Proxima Nova"/>
                  <a:sym typeface="Proxima Nova"/>
                </a:rPr>
                <a:t>токенизации</a:t>
              </a:r>
              <a:r>
                <a:rPr lang="ru-RU" sz="2400" dirty="0">
                  <a:latin typeface="Proxima Nova"/>
                  <a:ea typeface="Proxima Nova"/>
                  <a:cs typeface="Proxima Nova"/>
                  <a:sym typeface="Proxima Nova"/>
                </a:rPr>
                <a:t>, </a:t>
              </a:r>
              <a:r>
                <a:rPr lang="ru-RU" sz="2400" dirty="0" err="1">
                  <a:latin typeface="Proxima Nova"/>
                  <a:ea typeface="Proxima Nova"/>
                  <a:cs typeface="Proxima Nova"/>
                  <a:sym typeface="Proxima Nova"/>
                </a:rPr>
                <a:t>лемматизации</a:t>
              </a:r>
              <a:r>
                <a:rPr lang="ru-RU" sz="2400" dirty="0">
                  <a:latin typeface="Proxima Nova"/>
                  <a:ea typeface="Proxima Nova"/>
                  <a:cs typeface="Proxima Nova"/>
                  <a:sym typeface="Proxima Nova"/>
                </a:rPr>
                <a:t> и очищаем данные.</a:t>
              </a:r>
              <a:endParaRPr sz="2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894" name="Google Shape;894;p55"/>
            <p:cNvSpPr/>
            <p:nvPr/>
          </p:nvSpPr>
          <p:spPr>
            <a:xfrm>
              <a:off x="551993" y="6424138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3</a:t>
              </a:r>
              <a:endParaRPr b="1" dirty="0"/>
            </a:p>
          </p:txBody>
        </p:sp>
      </p:grpSp>
      <p:grpSp>
        <p:nvGrpSpPr>
          <p:cNvPr id="898" name="Google Shape;898;p55"/>
          <p:cNvGrpSpPr/>
          <p:nvPr/>
        </p:nvGrpSpPr>
        <p:grpSpPr>
          <a:xfrm>
            <a:off x="551893" y="8409475"/>
            <a:ext cx="10004357" cy="489600"/>
            <a:chOff x="551893" y="8409475"/>
            <a:chExt cx="10004357" cy="489600"/>
          </a:xfrm>
        </p:grpSpPr>
        <p:sp>
          <p:nvSpPr>
            <p:cNvPr id="899" name="Google Shape;899;p55"/>
            <p:cNvSpPr txBox="1"/>
            <p:nvPr/>
          </p:nvSpPr>
          <p:spPr>
            <a:xfrm>
              <a:off x="1981050" y="8409475"/>
              <a:ext cx="8575200" cy="4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 dirty="0">
                  <a:latin typeface="Proxima Nova"/>
                  <a:ea typeface="Proxima Nova"/>
                  <a:cs typeface="Proxima Nova"/>
                  <a:sym typeface="Proxima Nova"/>
                </a:rPr>
                <a:t>Применяем метрику </a:t>
              </a:r>
              <a:r>
                <a:rPr lang="en-US" sz="2400" dirty="0">
                  <a:latin typeface="Proxima Nova"/>
                  <a:ea typeface="Proxima Nova"/>
                  <a:cs typeface="Proxima Nova"/>
                  <a:sym typeface="Proxima Nova"/>
                </a:rPr>
                <a:t>TF-IDF</a:t>
              </a:r>
              <a:r>
                <a:rPr lang="ru-RU" sz="2400" dirty="0">
                  <a:latin typeface="Proxima Nova"/>
                  <a:ea typeface="Proxima Nova"/>
                  <a:cs typeface="Proxima Nova"/>
                  <a:sym typeface="Proxima Nova"/>
                </a:rPr>
                <a:t> для определения важности встречающихся слов на основе их весов в модели.</a:t>
              </a:r>
              <a:endParaRPr sz="2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00" name="Google Shape;900;p55"/>
            <p:cNvSpPr/>
            <p:nvPr/>
          </p:nvSpPr>
          <p:spPr>
            <a:xfrm>
              <a:off x="551893" y="8411275"/>
              <a:ext cx="486000" cy="486000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 b="1" dirty="0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4</a:t>
              </a:r>
              <a:endParaRPr b="1" dirty="0"/>
            </a:p>
          </p:txBody>
        </p:sp>
      </p:grpSp>
      <p:sp>
        <p:nvSpPr>
          <p:cNvPr id="901" name="Google Shape;901;p55"/>
          <p:cNvSpPr txBox="1"/>
          <p:nvPr/>
        </p:nvSpPr>
        <p:spPr>
          <a:xfrm>
            <a:off x="391974" y="469863"/>
            <a:ext cx="14292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-RU" sz="6000" b="1" dirty="0">
                <a:latin typeface="Proxima Nova"/>
                <a:ea typeface="Proxima Nova"/>
                <a:cs typeface="Proxima Nova"/>
                <a:sym typeface="Proxima Nova"/>
              </a:rPr>
              <a:t>Предобработка данных</a:t>
            </a:r>
            <a:endParaRPr lang="ru-RU" sz="48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5600" b="1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" name="Google Shape;1589;p99">
            <a:extLst>
              <a:ext uri="{FF2B5EF4-FFF2-40B4-BE49-F238E27FC236}">
                <a16:creationId xmlns:a16="http://schemas.microsoft.com/office/drawing/2014/main" id="{7AC85F3C-38E8-AC2A-61A8-3E3574ACFEAB}"/>
              </a:ext>
            </a:extLst>
          </p:cNvPr>
          <p:cNvSpPr/>
          <p:nvPr/>
        </p:nvSpPr>
        <p:spPr>
          <a:xfrm>
            <a:off x="12600000" y="4319308"/>
            <a:ext cx="5688000" cy="5688000"/>
          </a:xfrm>
          <a:prstGeom prst="ellipse">
            <a:avLst/>
          </a:prstGeom>
          <a:solidFill>
            <a:srgbClr val="4BD0A0"/>
          </a:solidFill>
          <a:ln>
            <a:noFill/>
          </a:ln>
          <a:effectLst>
            <a:outerShdw blurRad="266700" dist="128197" dir="5400000" rotWithShape="0">
              <a:srgbClr val="005493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07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56"/>
          <p:cNvSpPr txBox="1"/>
          <p:nvPr/>
        </p:nvSpPr>
        <p:spPr>
          <a:xfrm>
            <a:off x="707126" y="424378"/>
            <a:ext cx="6907462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en-US" sz="6000" b="1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TF-IDF</a:t>
            </a:r>
          </a:p>
        </p:txBody>
      </p:sp>
      <p:sp>
        <p:nvSpPr>
          <p:cNvPr id="5" name="Google Shape;881;p55">
            <a:extLst>
              <a:ext uri="{FF2B5EF4-FFF2-40B4-BE49-F238E27FC236}">
                <a16:creationId xmlns:a16="http://schemas.microsoft.com/office/drawing/2014/main" id="{6CF75FC7-E85B-105E-1C46-3EEC07F9237E}"/>
              </a:ext>
            </a:extLst>
          </p:cNvPr>
          <p:cNvSpPr txBox="1"/>
          <p:nvPr/>
        </p:nvSpPr>
        <p:spPr>
          <a:xfrm>
            <a:off x="859508" y="7618593"/>
            <a:ext cx="11320989" cy="68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just"/>
            <a:r>
              <a:rPr lang="ru-RU" sz="3000" b="0" i="0" dirty="0">
                <a:solidFill>
                  <a:srgbClr val="363636"/>
                </a:solidFill>
                <a:effectLst/>
                <a:latin typeface="Proxima Nova" panose="020B0604020202020204" charset="0"/>
              </a:rPr>
              <a:t>Это простой и удобный способ оценить важность термина для какого-либо документа относительно всех остальных документов. Принцип такой — если слово встречается в каком-либо документе часто, при этом встречаясь редко во всех остальных документах — это слово имеет большую значимость для того самого документа.</a:t>
            </a:r>
          </a:p>
          <a:p>
            <a:pPr algn="just"/>
            <a:endParaRPr lang="ru-RU" sz="3000" b="0" i="0" dirty="0">
              <a:solidFill>
                <a:srgbClr val="363636"/>
              </a:solidFill>
              <a:effectLst/>
              <a:latin typeface="Proxima Nova" panose="020B0604020202020204" charset="0"/>
            </a:endParaRPr>
          </a:p>
          <a:p>
            <a:pPr algn="just"/>
            <a:r>
              <a:rPr lang="ru-RU" sz="3000" b="1" i="0" dirty="0" err="1">
                <a:solidFill>
                  <a:srgbClr val="333333"/>
                </a:solidFill>
                <a:effectLst/>
                <a:latin typeface="Proxima Nova" panose="020B0604020202020204" charset="0"/>
              </a:rPr>
              <a:t>Term</a:t>
            </a:r>
            <a:r>
              <a:rPr lang="ru-RU" sz="3000" b="1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 </a:t>
            </a:r>
            <a:r>
              <a:rPr lang="ru-RU" sz="3000" b="1" i="0" dirty="0" err="1">
                <a:solidFill>
                  <a:srgbClr val="333333"/>
                </a:solidFill>
                <a:effectLst/>
                <a:latin typeface="Proxima Nova" panose="020B0604020202020204" charset="0"/>
              </a:rPr>
              <a:t>Frequency</a:t>
            </a:r>
            <a:endParaRPr lang="ru-RU" sz="3000" b="1" i="0" dirty="0">
              <a:solidFill>
                <a:srgbClr val="333333"/>
              </a:solidFill>
              <a:effectLst/>
              <a:latin typeface="Proxima Nova" panose="020B0604020202020204" charset="0"/>
            </a:endParaRPr>
          </a:p>
          <a:p>
            <a:pPr algn="just"/>
            <a:r>
              <a:rPr lang="ru-RU" sz="3000" b="1" i="0" dirty="0">
                <a:solidFill>
                  <a:srgbClr val="363636"/>
                </a:solidFill>
                <a:effectLst/>
                <a:latin typeface="Proxima Nova" panose="020B0604020202020204" charset="0"/>
              </a:rPr>
              <a:t>TF</a:t>
            </a:r>
            <a:r>
              <a:rPr lang="ru-RU" sz="3000" b="0" i="0" dirty="0">
                <a:solidFill>
                  <a:srgbClr val="363636"/>
                </a:solidFill>
                <a:effectLst/>
                <a:latin typeface="Proxima Nova" panose="020B0604020202020204" charset="0"/>
              </a:rPr>
              <a:t>  — это частотность термина, которая измеряет, насколько часто термин встречается в документе.</a:t>
            </a:r>
            <a:endParaRPr lang="en-US" sz="3000" b="0" i="0" dirty="0">
              <a:solidFill>
                <a:srgbClr val="363636"/>
              </a:solidFill>
              <a:effectLst/>
              <a:latin typeface="Proxima Nova" panose="020B0604020202020204" charset="0"/>
            </a:endParaRPr>
          </a:p>
          <a:p>
            <a:pPr algn="just"/>
            <a:endParaRPr lang="en-US" sz="3000" dirty="0">
              <a:solidFill>
                <a:srgbClr val="363636"/>
              </a:solidFill>
              <a:latin typeface="Proxima Nova" panose="020B0604020202020204" charset="0"/>
            </a:endParaRPr>
          </a:p>
          <a:p>
            <a:pPr algn="just"/>
            <a:r>
              <a:rPr lang="ru-RU" sz="3000" b="1" i="0" dirty="0" err="1">
                <a:solidFill>
                  <a:srgbClr val="333333"/>
                </a:solidFill>
                <a:effectLst/>
                <a:latin typeface="Proxima Nova" panose="020B0604020202020204" charset="0"/>
              </a:rPr>
              <a:t>Inverse</a:t>
            </a:r>
            <a:r>
              <a:rPr lang="ru-RU" sz="3000" b="1" i="0" dirty="0">
                <a:solidFill>
                  <a:srgbClr val="333333"/>
                </a:solidFill>
                <a:effectLst/>
                <a:latin typeface="Proxima Nova" panose="020B0604020202020204" charset="0"/>
              </a:rPr>
              <a:t> Document </a:t>
            </a:r>
            <a:r>
              <a:rPr lang="ru-RU" sz="3000" b="1" i="0" dirty="0" err="1">
                <a:solidFill>
                  <a:srgbClr val="333333"/>
                </a:solidFill>
                <a:effectLst/>
                <a:latin typeface="Proxima Nova" panose="020B0604020202020204" charset="0"/>
              </a:rPr>
              <a:t>Frequency</a:t>
            </a:r>
            <a:endParaRPr lang="ru-RU" sz="3000" b="1" i="0" dirty="0">
              <a:solidFill>
                <a:srgbClr val="333333"/>
              </a:solidFill>
              <a:effectLst/>
              <a:latin typeface="Proxima Nova" panose="020B0604020202020204" charset="0"/>
            </a:endParaRPr>
          </a:p>
          <a:p>
            <a:pPr algn="just"/>
            <a:r>
              <a:rPr lang="ru-RU" sz="3000" b="1" i="0" dirty="0">
                <a:solidFill>
                  <a:srgbClr val="363636"/>
                </a:solidFill>
                <a:effectLst/>
                <a:latin typeface="Proxima Nova" panose="020B0604020202020204" charset="0"/>
              </a:rPr>
              <a:t>IDF</a:t>
            </a:r>
            <a:r>
              <a:rPr lang="ru-RU" sz="3000" b="0" i="0" dirty="0">
                <a:solidFill>
                  <a:srgbClr val="363636"/>
                </a:solidFill>
                <a:effectLst/>
                <a:latin typeface="Proxima Nova" panose="020B0604020202020204" charset="0"/>
              </a:rPr>
              <a:t> — это обратная частотность документов. Она измеряет непосредственно важность термина.</a:t>
            </a:r>
          </a:p>
          <a:p>
            <a:pPr algn="just"/>
            <a:endParaRPr lang="ru-RU" sz="3000" dirty="0">
              <a:solidFill>
                <a:srgbClr val="363636"/>
              </a:solidFill>
              <a:latin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 термина </a:t>
            </a:r>
            <a:r>
              <a:rPr kumimoji="0" lang="ru-RU" altLang="ru-RU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</a:t>
            </a:r>
            <a:r>
              <a:rPr kumimoji="0" lang="ru-RU" altLang="ru-RU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= (TF термина </a:t>
            </a:r>
            <a:r>
              <a:rPr kumimoji="0" lang="ru-RU" altLang="ru-RU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</a:t>
            </a:r>
            <a:r>
              <a:rPr kumimoji="0" lang="ru-RU" altLang="ru-RU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* (IDF термина </a:t>
            </a:r>
            <a:r>
              <a:rPr kumimoji="0" lang="ru-RU" altLang="ru-RU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</a:t>
            </a:r>
            <a:r>
              <a:rPr kumimoji="0" lang="ru-RU" altLang="ru-RU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en-US" sz="3000" b="0" i="0" dirty="0">
              <a:solidFill>
                <a:srgbClr val="363636"/>
              </a:solidFill>
              <a:effectLst/>
              <a:latin typeface="Open Sans" panose="020B0606030504020204" pitchFamily="34" charset="0"/>
            </a:endParaRPr>
          </a:p>
          <a:p>
            <a:pPr algn="just"/>
            <a:endParaRPr lang="en-US" sz="3200" dirty="0">
              <a:solidFill>
                <a:srgbClr val="363636"/>
              </a:solidFill>
              <a:latin typeface="Open Sans" panose="020B0606030504020204" pitchFamily="34" charset="0"/>
            </a:endParaRPr>
          </a:p>
          <a:p>
            <a:pPr algn="just"/>
            <a:endParaRPr lang="en-US" sz="3200" b="0" i="0" dirty="0">
              <a:solidFill>
                <a:srgbClr val="363636"/>
              </a:solidFill>
              <a:effectLst/>
              <a:latin typeface="Open Sans" panose="020B0606030504020204" pitchFamily="34" charset="0"/>
            </a:endParaRPr>
          </a:p>
          <a:p>
            <a:pPr algn="just"/>
            <a:endParaRPr lang="en-US" sz="3200" dirty="0">
              <a:solidFill>
                <a:srgbClr val="363636"/>
              </a:solidFill>
              <a:latin typeface="Open Sans" panose="020B0606030504020204" pitchFamily="34" charset="0"/>
            </a:endParaRPr>
          </a:p>
          <a:p>
            <a:pPr algn="just"/>
            <a:r>
              <a:rPr lang="ru-RU" sz="3200" b="0" i="0" dirty="0">
                <a:solidFill>
                  <a:srgbClr val="363636"/>
                </a:solidFill>
                <a:effectLst/>
                <a:latin typeface="Open Sans" panose="020B0606030504020204" pitchFamily="34" charset="0"/>
              </a:rPr>
              <a:t> </a:t>
            </a:r>
            <a:endParaRPr lang="en-US" sz="3200" b="0" i="0" dirty="0">
              <a:solidFill>
                <a:srgbClr val="363636"/>
              </a:solidFill>
              <a:effectLst/>
              <a:latin typeface="Open Sans" panose="020B0606030504020204" pitchFamily="34" charset="0"/>
            </a:endParaRPr>
          </a:p>
          <a:p>
            <a:pPr algn="just"/>
            <a:endParaRPr lang="en-US" sz="3200" dirty="0">
              <a:solidFill>
                <a:srgbClr val="363636"/>
              </a:solidFill>
              <a:latin typeface="Open Sans" panose="020B0606030504020204" pitchFamily="34" charset="0"/>
            </a:endParaRPr>
          </a:p>
          <a:p>
            <a:pPr algn="just"/>
            <a:endParaRPr lang="en-US" sz="3200" b="0" i="0" dirty="0">
              <a:solidFill>
                <a:srgbClr val="363636"/>
              </a:solidFill>
              <a:effectLst/>
              <a:latin typeface="Open Sans" panose="020B0606030504020204" pitchFamily="34" charset="0"/>
            </a:endParaRPr>
          </a:p>
          <a:p>
            <a:pPr algn="just"/>
            <a:endParaRPr lang="ru-RU" sz="4000" b="0" i="0" u="sng" dirty="0">
              <a:solidFill>
                <a:srgbClr val="363636"/>
              </a:solidFill>
              <a:effectLst/>
              <a:latin typeface="Open Sans" panose="020B0606030504020204" pitchFamily="34" charset="0"/>
            </a:endParaRPr>
          </a:p>
          <a:p>
            <a:pPr algn="just"/>
            <a:endParaRPr lang="ru-RU" sz="3200" b="0" i="0" dirty="0">
              <a:solidFill>
                <a:srgbClr val="363636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6" name="Google Shape;1596;p100">
            <a:extLst>
              <a:ext uri="{FF2B5EF4-FFF2-40B4-BE49-F238E27FC236}">
                <a16:creationId xmlns:a16="http://schemas.microsoft.com/office/drawing/2014/main" id="{00A8B07D-8924-202C-6F6F-6E5C2F99A91F}"/>
              </a:ext>
            </a:extLst>
          </p:cNvPr>
          <p:cNvSpPr/>
          <p:nvPr/>
        </p:nvSpPr>
        <p:spPr>
          <a:xfrm>
            <a:off x="12600000" y="4317646"/>
            <a:ext cx="5688000" cy="56880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66700" dist="128197" dir="5400000" rotWithShape="0">
              <a:srgbClr val="005493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328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56"/>
          <p:cNvSpPr txBox="1"/>
          <p:nvPr/>
        </p:nvSpPr>
        <p:spPr>
          <a:xfrm>
            <a:off x="306993" y="414341"/>
            <a:ext cx="6907462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5600" b="1" dirty="0">
                <a:latin typeface="Proxima Nova"/>
                <a:ea typeface="Proxima Nova"/>
                <a:cs typeface="Proxima Nova"/>
                <a:sym typeface="Proxima Nova"/>
              </a:rPr>
              <a:t>Метрики качества</a:t>
            </a:r>
            <a:endParaRPr sz="56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B38858-60F1-AE2D-AF1F-5FD6C5076FA6}"/>
              </a:ext>
            </a:extLst>
          </p:cNvPr>
          <p:cNvSpPr txBox="1"/>
          <p:nvPr/>
        </p:nvSpPr>
        <p:spPr>
          <a:xfrm>
            <a:off x="306993" y="1510679"/>
            <a:ext cx="12951807" cy="10332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4000" b="1" i="0" dirty="0" err="1">
                <a:solidFill>
                  <a:srgbClr val="3F3F3F"/>
                </a:solidFill>
                <a:effectLst/>
                <a:latin typeface="Rubik"/>
              </a:rPr>
              <a:t>Accuracy</a:t>
            </a:r>
            <a:endParaRPr lang="ru-RU" sz="4000" b="1" i="0" dirty="0">
              <a:solidFill>
                <a:srgbClr val="3F3F3F"/>
              </a:solidFill>
              <a:effectLst/>
              <a:latin typeface="Rubik"/>
            </a:endParaRPr>
          </a:p>
          <a:p>
            <a:pPr algn="l"/>
            <a:endParaRPr lang="ru-RU" sz="4000" b="1" i="0" dirty="0">
              <a:solidFill>
                <a:srgbClr val="3F3F3F"/>
              </a:solidFill>
              <a:effectLst/>
              <a:latin typeface="Rubik"/>
            </a:endParaRPr>
          </a:p>
          <a:p>
            <a:pPr algn="l"/>
            <a:r>
              <a:rPr lang="ru-RU" sz="4000" b="0" i="0" dirty="0">
                <a:solidFill>
                  <a:srgbClr val="3F3F3F"/>
                </a:solidFill>
                <a:effectLst/>
                <a:latin typeface="Rubik"/>
              </a:rPr>
              <a:t>Одной из наиболее простых, а поэтому и распространенной метрикой является </a:t>
            </a:r>
            <a:r>
              <a:rPr lang="en-US" sz="4000" dirty="0">
                <a:solidFill>
                  <a:srgbClr val="3F3F3F"/>
                </a:solidFill>
                <a:latin typeface="Rubik"/>
              </a:rPr>
              <a:t>accuracy </a:t>
            </a:r>
            <a:r>
              <a:rPr lang="ru-RU" sz="4000" b="0" i="0" dirty="0">
                <a:solidFill>
                  <a:srgbClr val="3F3F3F"/>
                </a:solidFill>
                <a:effectLst/>
                <a:latin typeface="Rubik"/>
              </a:rPr>
              <a:t>. Она показывает количество правильно проставленных меток класса (истинно положительных и истинно отрицательных).</a:t>
            </a:r>
          </a:p>
          <a:p>
            <a:pPr algn="l"/>
            <a:endParaRPr lang="ru-RU" sz="4000" b="0" i="0" dirty="0">
              <a:solidFill>
                <a:srgbClr val="3F3F3F"/>
              </a:solidFill>
              <a:effectLst/>
              <a:latin typeface="Rubik"/>
            </a:endParaRPr>
          </a:p>
          <a:p>
            <a:pPr algn="l"/>
            <a:r>
              <a:rPr lang="ru-RU" sz="4000" dirty="0">
                <a:solidFill>
                  <a:srgbClr val="3F3F3F"/>
                </a:solidFill>
                <a:latin typeface="Rubik"/>
              </a:rPr>
              <a:t>Тем не менее, у этой метрики есть одна особенность которую необходимо учитывать. Она присваивает всем документам одинаковый вес, что может быть не корректно в случае если распределение документов в обучающей выборке сильно смещено в сторону какого-то одного или нескольких классов. </a:t>
            </a:r>
          </a:p>
          <a:p>
            <a:pPr>
              <a:lnSpc>
                <a:spcPct val="150000"/>
              </a:lnSpc>
            </a:pPr>
            <a:br>
              <a:rPr lang="ru-RU" sz="3000" dirty="0">
                <a:solidFill>
                  <a:srgbClr val="363636"/>
                </a:solidFill>
                <a:latin typeface="Open Sans" panose="020B0606030504020204" pitchFamily="34" charset="0"/>
              </a:rPr>
            </a:b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13" name="Google Shape;1589;p99">
            <a:extLst>
              <a:ext uri="{FF2B5EF4-FFF2-40B4-BE49-F238E27FC236}">
                <a16:creationId xmlns:a16="http://schemas.microsoft.com/office/drawing/2014/main" id="{CDC8C4E8-2F8E-BF59-1C1D-B6D7F35880F6}"/>
              </a:ext>
            </a:extLst>
          </p:cNvPr>
          <p:cNvSpPr/>
          <p:nvPr/>
        </p:nvSpPr>
        <p:spPr>
          <a:xfrm>
            <a:off x="12600000" y="4372137"/>
            <a:ext cx="5688000" cy="5688000"/>
          </a:xfrm>
          <a:prstGeom prst="ellipse">
            <a:avLst/>
          </a:prstGeom>
          <a:solidFill>
            <a:srgbClr val="4BD0A0"/>
          </a:solidFill>
          <a:ln>
            <a:noFill/>
          </a:ln>
          <a:effectLst>
            <a:outerShdw blurRad="266700" dist="128197" dir="5400000" rotWithShape="0">
              <a:srgbClr val="005493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331BA6-1B80-B71D-E370-C1DB5FA6B7DD}"/>
              </a:ext>
            </a:extLst>
          </p:cNvPr>
          <p:cNvSpPr txBox="1"/>
          <p:nvPr/>
        </p:nvSpPr>
        <p:spPr>
          <a:xfrm>
            <a:off x="193431" y="17585"/>
            <a:ext cx="12406569" cy="9941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solidFill>
                  <a:srgbClr val="3F3F3F"/>
                </a:solidFill>
                <a:latin typeface="Rubik"/>
              </a:rPr>
              <a:t>Точность и полнота</a:t>
            </a:r>
          </a:p>
          <a:p>
            <a:endParaRPr lang="ru-RU" sz="4000" dirty="0">
              <a:solidFill>
                <a:srgbClr val="3F3F3F"/>
              </a:solidFill>
              <a:latin typeface="Rubik"/>
            </a:endParaRPr>
          </a:p>
          <a:p>
            <a:r>
              <a:rPr lang="ru-RU" sz="4000" dirty="0">
                <a:solidFill>
                  <a:srgbClr val="3F3F3F"/>
                </a:solidFill>
                <a:latin typeface="Rubik"/>
              </a:rPr>
              <a:t>Точность (</a:t>
            </a:r>
            <a:r>
              <a:rPr lang="ru-RU" sz="4000" dirty="0" err="1">
                <a:solidFill>
                  <a:srgbClr val="3F3F3F"/>
                </a:solidFill>
                <a:latin typeface="Rubik"/>
              </a:rPr>
              <a:t>precision</a:t>
            </a:r>
            <a:r>
              <a:rPr lang="ru-RU" sz="4000" dirty="0">
                <a:solidFill>
                  <a:srgbClr val="3F3F3F"/>
                </a:solidFill>
                <a:latin typeface="Rubik"/>
              </a:rPr>
              <a:t>) и полнота (</a:t>
            </a:r>
            <a:r>
              <a:rPr lang="ru-RU" sz="4000" dirty="0" err="1">
                <a:solidFill>
                  <a:srgbClr val="3F3F3F"/>
                </a:solidFill>
                <a:latin typeface="Rubik"/>
              </a:rPr>
              <a:t>recall</a:t>
            </a:r>
            <a:r>
              <a:rPr lang="ru-RU" sz="4000" dirty="0">
                <a:solidFill>
                  <a:srgbClr val="3F3F3F"/>
                </a:solidFill>
                <a:latin typeface="Rubik"/>
              </a:rPr>
              <a:t>) являются метриками которые используются при оценке большей части алгоритмов извлечения информации.</a:t>
            </a:r>
          </a:p>
          <a:p>
            <a:endParaRPr lang="ru-RU" sz="4000" dirty="0">
              <a:solidFill>
                <a:srgbClr val="3F3F3F"/>
              </a:solidFill>
              <a:latin typeface="Rubik"/>
            </a:endParaRPr>
          </a:p>
          <a:p>
            <a:r>
              <a:rPr lang="ru-RU" sz="4000" dirty="0">
                <a:solidFill>
                  <a:srgbClr val="3F3F3F"/>
                </a:solidFill>
                <a:latin typeface="Rubik"/>
              </a:rPr>
              <a:t>Точность системы в пределах класса – это доля документов действительно принадлежащих данному классу относительно всех документов которые система отнесла к этому классу.</a:t>
            </a:r>
          </a:p>
          <a:p>
            <a:endParaRPr lang="ru-RU" sz="4000" dirty="0">
              <a:solidFill>
                <a:srgbClr val="3F3F3F"/>
              </a:solidFill>
              <a:latin typeface="Rubik"/>
            </a:endParaRPr>
          </a:p>
          <a:p>
            <a:r>
              <a:rPr lang="ru-RU" sz="4000" dirty="0">
                <a:solidFill>
                  <a:srgbClr val="3F3F3F"/>
                </a:solidFill>
                <a:latin typeface="Rubik"/>
              </a:rPr>
              <a:t>Полнота системы – это доля найденных классификатором документов принадлежащих классу относительно всех документов этого класса в тестовой выборке.</a:t>
            </a:r>
          </a:p>
          <a:p>
            <a:r>
              <a:rPr lang="ru-RU" sz="4000" dirty="0">
                <a:solidFill>
                  <a:srgbClr val="3F3F3F"/>
                </a:solidFill>
                <a:latin typeface="Rubik"/>
              </a:rPr>
              <a:t>. </a:t>
            </a:r>
          </a:p>
        </p:txBody>
      </p:sp>
      <p:sp>
        <p:nvSpPr>
          <p:cNvPr id="3" name="Google Shape;1596;p100">
            <a:extLst>
              <a:ext uri="{FF2B5EF4-FFF2-40B4-BE49-F238E27FC236}">
                <a16:creationId xmlns:a16="http://schemas.microsoft.com/office/drawing/2014/main" id="{D5AE24E6-86DB-9360-601E-6F928C3DCCA6}"/>
              </a:ext>
            </a:extLst>
          </p:cNvPr>
          <p:cNvSpPr/>
          <p:nvPr/>
        </p:nvSpPr>
        <p:spPr>
          <a:xfrm>
            <a:off x="12600000" y="4355038"/>
            <a:ext cx="5688000" cy="56880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66700" dist="128197" dir="5400000" rotWithShape="0">
              <a:srgbClr val="005493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9260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908220-4A2D-1819-F406-34DEFD8CB0B9}"/>
              </a:ext>
            </a:extLst>
          </p:cNvPr>
          <p:cNvSpPr txBox="1"/>
          <p:nvPr/>
        </p:nvSpPr>
        <p:spPr>
          <a:xfrm>
            <a:off x="431080" y="603579"/>
            <a:ext cx="1469965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 err="1">
                <a:solidFill>
                  <a:srgbClr val="3F3F3F"/>
                </a:solidFill>
                <a:latin typeface="Rubik"/>
              </a:rPr>
              <a:t>Confusion</a:t>
            </a:r>
            <a:r>
              <a:rPr lang="ru-RU" sz="4000" b="1" dirty="0">
                <a:solidFill>
                  <a:srgbClr val="3F3F3F"/>
                </a:solidFill>
                <a:latin typeface="Rubik"/>
              </a:rPr>
              <a:t> Matrix</a:t>
            </a:r>
          </a:p>
          <a:p>
            <a:endParaRPr lang="ru-RU" sz="4000" b="1" dirty="0">
              <a:solidFill>
                <a:srgbClr val="3F3F3F"/>
              </a:solidFill>
              <a:latin typeface="Rubik"/>
            </a:endParaRPr>
          </a:p>
          <a:p>
            <a:r>
              <a:rPr lang="ru-RU" sz="4000" dirty="0">
                <a:solidFill>
                  <a:srgbClr val="3F3F3F"/>
                </a:solidFill>
                <a:latin typeface="Rubik"/>
              </a:rPr>
              <a:t>Матрица неточностей – это матрица размера N на N, где N — это количество классов. Столбцы этой матрицы резервируются за экспертными решениями, а строки за решениями классификатора. </a:t>
            </a:r>
          </a:p>
        </p:txBody>
      </p:sp>
      <p:sp>
        <p:nvSpPr>
          <p:cNvPr id="5" name="Google Shape;1589;p99">
            <a:extLst>
              <a:ext uri="{FF2B5EF4-FFF2-40B4-BE49-F238E27FC236}">
                <a16:creationId xmlns:a16="http://schemas.microsoft.com/office/drawing/2014/main" id="{FF44C093-FB01-977A-B166-171B687092A7}"/>
              </a:ext>
            </a:extLst>
          </p:cNvPr>
          <p:cNvSpPr/>
          <p:nvPr/>
        </p:nvSpPr>
        <p:spPr>
          <a:xfrm>
            <a:off x="12600000" y="4372137"/>
            <a:ext cx="5688000" cy="5688000"/>
          </a:xfrm>
          <a:prstGeom prst="ellipse">
            <a:avLst/>
          </a:prstGeom>
          <a:solidFill>
            <a:srgbClr val="4BD0A0"/>
          </a:solidFill>
          <a:ln>
            <a:noFill/>
          </a:ln>
          <a:effectLst>
            <a:outerShdw blurRad="266700" dist="128197" dir="5400000" rotWithShape="0">
              <a:srgbClr val="005493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427485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Green">
  <a:themeElements>
    <a:clrScheme name="Simple Light">
      <a:dk1>
        <a:srgbClr val="000000"/>
      </a:dk1>
      <a:lt1>
        <a:srgbClr val="FFFFFF"/>
      </a:lt1>
      <a:dk2>
        <a:srgbClr val="4BD0A0"/>
      </a:dk2>
      <a:lt2>
        <a:srgbClr val="27282D"/>
      </a:lt2>
      <a:accent1>
        <a:srgbClr val="EB236B"/>
      </a:accent1>
      <a:accent2>
        <a:srgbClr val="5D00F5"/>
      </a:accent2>
      <a:accent3>
        <a:srgbClr val="0066FF"/>
      </a:accent3>
      <a:accent4>
        <a:srgbClr val="F3F4F7"/>
      </a:accent4>
      <a:accent5>
        <a:srgbClr val="999999"/>
      </a:accent5>
      <a:accent6>
        <a:srgbClr val="FFFFFF"/>
      </a:accent6>
      <a:hlink>
        <a:srgbClr val="4BD0A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896</Words>
  <Application>Microsoft Office PowerPoint</Application>
  <PresentationFormat>Произвольный</PresentationFormat>
  <Paragraphs>109</Paragraphs>
  <Slides>16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Proxima Nova Semibold</vt:lpstr>
      <vt:lpstr>Proxima Nova</vt:lpstr>
      <vt:lpstr>Rubik</vt:lpstr>
      <vt:lpstr>Arial</vt:lpstr>
      <vt:lpstr>Open Sans</vt:lpstr>
      <vt:lpstr>White Green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Сергей Рынковский</cp:lastModifiedBy>
  <cp:revision>12</cp:revision>
  <dcterms:modified xsi:type="dcterms:W3CDTF">2022-06-04T06:08:51Z</dcterms:modified>
</cp:coreProperties>
</file>