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da" charset="1" panose="02000503000000000000"/>
      <p:regular r:id="rId13"/>
    </p:embeddedFont>
    <p:embeddedFont>
      <p:font typeface="Monda Bold" charset="1" panose="02000803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385527" y="5920539"/>
            <a:ext cx="7516946" cy="1890518"/>
          </a:xfrm>
          <a:prstGeom prst="rect">
            <a:avLst/>
          </a:prstGeom>
        </p:spPr>
        <p:txBody>
          <a:bodyPr anchor="t" rtlCol="false" tIns="0" lIns="0" bIns="0" rIns="0">
            <a:spAutoFit/>
          </a:bodyPr>
          <a:lstStyle/>
          <a:p>
            <a:pPr algn="ctr">
              <a:lnSpc>
                <a:spcPts val="7623"/>
              </a:lnSpc>
            </a:pPr>
            <a:r>
              <a:rPr lang="en-US" sz="5445">
                <a:solidFill>
                  <a:srgbClr val="002B58"/>
                </a:solidFill>
                <a:latin typeface="Monda"/>
                <a:ea typeface="Monda"/>
                <a:cs typeface="Monda"/>
                <a:sym typeface="Monda"/>
              </a:rPr>
              <a:t>RYAN LAU </a:t>
            </a:r>
          </a:p>
          <a:p>
            <a:pPr algn="ctr">
              <a:lnSpc>
                <a:spcPts val="7623"/>
              </a:lnSpc>
            </a:pPr>
            <a:r>
              <a:rPr lang="en-US" sz="5445">
                <a:solidFill>
                  <a:srgbClr val="002B58"/>
                </a:solidFill>
                <a:latin typeface="Monda"/>
                <a:ea typeface="Monda"/>
                <a:cs typeface="Monda"/>
                <a:sym typeface="Monda"/>
              </a:rPr>
              <a:t>221510054</a:t>
            </a:r>
          </a:p>
        </p:txBody>
      </p:sp>
      <p:sp>
        <p:nvSpPr>
          <p:cNvPr name="TextBox 8" id="8"/>
          <p:cNvSpPr txBox="true"/>
          <p:nvPr/>
        </p:nvSpPr>
        <p:spPr>
          <a:xfrm rot="0">
            <a:off x="3367119" y="1574963"/>
            <a:ext cx="12801040" cy="2779782"/>
          </a:xfrm>
          <a:prstGeom prst="rect">
            <a:avLst/>
          </a:prstGeom>
        </p:spPr>
        <p:txBody>
          <a:bodyPr anchor="t" rtlCol="false" tIns="0" lIns="0" bIns="0" rIns="0">
            <a:spAutoFit/>
          </a:bodyPr>
          <a:lstStyle/>
          <a:p>
            <a:pPr algn="ctr">
              <a:lnSpc>
                <a:spcPts val="11108"/>
              </a:lnSpc>
            </a:pPr>
            <a:r>
              <a:rPr lang="en-US" b="true" sz="7934">
                <a:solidFill>
                  <a:srgbClr val="002B58"/>
                </a:solidFill>
                <a:latin typeface="Monda Bold"/>
                <a:ea typeface="Monda Bold"/>
                <a:cs typeface="Monda Bold"/>
                <a:sym typeface="Monda Bold"/>
              </a:rPr>
              <a:t>WEBSITE LACAK KONTAK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014119" y="2534152"/>
            <a:ext cx="12259762" cy="5480004"/>
          </a:xfrm>
          <a:prstGeom prst="rect">
            <a:avLst/>
          </a:prstGeom>
        </p:spPr>
        <p:txBody>
          <a:bodyPr anchor="t" rtlCol="false" tIns="0" lIns="0" bIns="0" rIns="0">
            <a:spAutoFit/>
          </a:bodyPr>
          <a:lstStyle/>
          <a:p>
            <a:pPr algn="just">
              <a:lnSpc>
                <a:spcPts val="5599"/>
              </a:lnSpc>
            </a:pPr>
            <a:r>
              <a:rPr lang="en-US" sz="3999">
                <a:solidFill>
                  <a:srgbClr val="002B58"/>
                </a:solidFill>
                <a:latin typeface="Monda"/>
                <a:ea typeface="Monda"/>
                <a:cs typeface="Monda"/>
                <a:sym typeface="Monda"/>
              </a:rPr>
              <a:t>Website ini dirancang untuk membantu pengguna melacak dan mengelola informasi kontak secara online. Pengguna dapat mencari detail kontak berdasarkan nomor telepon, email, atau nama, serta mengetahui riwayat komunikasi dan catatan terkait kontak tersebut. Cocok untuk bisnis, tim support, atau komunitas besar.</a:t>
            </a:r>
          </a:p>
          <a:p>
            <a:pPr algn="ctr">
              <a:lnSpc>
                <a:spcPts val="4555"/>
              </a:lnSpc>
            </a:pPr>
          </a:p>
        </p:txBody>
      </p:sp>
      <p:sp>
        <p:nvSpPr>
          <p:cNvPr name="TextBox 8" id="8"/>
          <p:cNvSpPr txBox="true"/>
          <p:nvPr/>
        </p:nvSpPr>
        <p:spPr>
          <a:xfrm rot="0">
            <a:off x="4307884" y="901612"/>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IDE WEBSITE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876300"/>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FITUR UTAMA</a:t>
            </a:r>
          </a:p>
        </p:txBody>
      </p:sp>
      <p:sp>
        <p:nvSpPr>
          <p:cNvPr name="TextBox 8" id="8"/>
          <p:cNvSpPr txBox="true"/>
          <p:nvPr/>
        </p:nvSpPr>
        <p:spPr>
          <a:xfrm rot="0">
            <a:off x="2663663" y="2580379"/>
            <a:ext cx="14106818" cy="4974007"/>
          </a:xfrm>
          <a:prstGeom prst="rect">
            <a:avLst/>
          </a:prstGeom>
        </p:spPr>
        <p:txBody>
          <a:bodyPr anchor="t" rtlCol="false" tIns="0" lIns="0" bIns="0" rIns="0">
            <a:spAutoFit/>
          </a:bodyPr>
          <a:lstStyle/>
          <a:p>
            <a:pPr algn="just">
              <a:lnSpc>
                <a:spcPts val="5667"/>
              </a:lnSpc>
            </a:pPr>
            <a:r>
              <a:rPr lang="en-US" sz="4047">
                <a:solidFill>
                  <a:srgbClr val="002B58"/>
                </a:solidFill>
                <a:latin typeface="Monda"/>
                <a:ea typeface="Monda"/>
                <a:cs typeface="Monda"/>
                <a:sym typeface="Monda"/>
              </a:rPr>
              <a:t>• Cari dan Lacak Kontak Berdasarkan Nomor/Nama/Email</a:t>
            </a:r>
          </a:p>
          <a:p>
            <a:pPr algn="just">
              <a:lnSpc>
                <a:spcPts val="5667"/>
              </a:lnSpc>
            </a:pPr>
            <a:r>
              <a:rPr lang="en-US" sz="4047">
                <a:solidFill>
                  <a:srgbClr val="002B58"/>
                </a:solidFill>
                <a:latin typeface="Monda"/>
                <a:ea typeface="Monda"/>
                <a:cs typeface="Monda"/>
                <a:sym typeface="Monda"/>
              </a:rPr>
              <a:t>• Lihat Riwayat Interaksi atau Catatan</a:t>
            </a:r>
          </a:p>
          <a:p>
            <a:pPr algn="just">
              <a:lnSpc>
                <a:spcPts val="5667"/>
              </a:lnSpc>
            </a:pPr>
            <a:r>
              <a:rPr lang="en-US" sz="4047">
                <a:solidFill>
                  <a:srgbClr val="002B58"/>
                </a:solidFill>
                <a:latin typeface="Monda"/>
                <a:ea typeface="Monda"/>
                <a:cs typeface="Monda"/>
                <a:sym typeface="Monda"/>
              </a:rPr>
              <a:t>• Tandai Kontak: Aktif, Pasif, Diblokir</a:t>
            </a:r>
          </a:p>
          <a:p>
            <a:pPr algn="just">
              <a:lnSpc>
                <a:spcPts val="5667"/>
              </a:lnSpc>
            </a:pPr>
            <a:r>
              <a:rPr lang="en-US" sz="4047">
                <a:solidFill>
                  <a:srgbClr val="002B58"/>
                </a:solidFill>
                <a:latin typeface="Monda"/>
                <a:ea typeface="Monda"/>
                <a:cs typeface="Monda"/>
                <a:sym typeface="Monda"/>
              </a:rPr>
              <a:t>• Tambah, Edit, dan Hapus Kontak</a:t>
            </a:r>
          </a:p>
          <a:p>
            <a:pPr algn="just">
              <a:lnSpc>
                <a:spcPts val="5667"/>
              </a:lnSpc>
            </a:pPr>
            <a:r>
              <a:rPr lang="en-US" sz="4047">
                <a:solidFill>
                  <a:srgbClr val="002B58"/>
                </a:solidFill>
                <a:latin typeface="Monda"/>
                <a:ea typeface="Monda"/>
                <a:cs typeface="Monda"/>
                <a:sym typeface="Monda"/>
              </a:rPr>
              <a:t>• Kategori Kontak (Tim Support, Klien, Vendor)</a:t>
            </a:r>
          </a:p>
          <a:p>
            <a:pPr algn="just">
              <a:lnSpc>
                <a:spcPts val="5667"/>
              </a:lnSpc>
            </a:pPr>
            <a:r>
              <a:rPr lang="en-US" sz="4047">
                <a:solidFill>
                  <a:srgbClr val="002B58"/>
                </a:solidFill>
                <a:latin typeface="Monda"/>
                <a:ea typeface="Monda"/>
                <a:cs typeface="Monda"/>
                <a:sym typeface="Monda"/>
              </a:rPr>
              <a:t>• Tampilan Responsif &amp; Multi-Perangkat</a:t>
            </a:r>
          </a:p>
          <a:p>
            <a:pPr algn="just">
              <a:lnSpc>
                <a:spcPts val="5667"/>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639791" y="2771781"/>
            <a:ext cx="13760995" cy="4865330"/>
          </a:xfrm>
          <a:prstGeom prst="rect">
            <a:avLst/>
          </a:prstGeom>
        </p:spPr>
        <p:txBody>
          <a:bodyPr anchor="t" rtlCol="false" tIns="0" lIns="0" bIns="0" rIns="0">
            <a:spAutoFit/>
          </a:bodyPr>
          <a:lstStyle/>
          <a:p>
            <a:pPr algn="just">
              <a:lnSpc>
                <a:spcPts val="6483"/>
              </a:lnSpc>
            </a:pPr>
            <a:r>
              <a:rPr lang="en-US" sz="4631">
                <a:solidFill>
                  <a:srgbClr val="002B58"/>
                </a:solidFill>
                <a:latin typeface="Monda"/>
                <a:ea typeface="Monda"/>
                <a:cs typeface="Monda"/>
                <a:sym typeface="Monda"/>
              </a:rPr>
              <a:t>• Customer support untuk pelacakan pelanggan</a:t>
            </a:r>
          </a:p>
          <a:p>
            <a:pPr algn="just">
              <a:lnSpc>
                <a:spcPts val="6483"/>
              </a:lnSpc>
            </a:pPr>
            <a:r>
              <a:rPr lang="en-US" sz="4631">
                <a:solidFill>
                  <a:srgbClr val="002B58"/>
                </a:solidFill>
                <a:latin typeface="Monda"/>
                <a:ea typeface="Monda"/>
                <a:cs typeface="Monda"/>
                <a:sym typeface="Monda"/>
              </a:rPr>
              <a:t>• Pebisnis dan manajer proyek</a:t>
            </a:r>
          </a:p>
          <a:p>
            <a:pPr algn="just">
              <a:lnSpc>
                <a:spcPts val="6483"/>
              </a:lnSpc>
            </a:pPr>
            <a:r>
              <a:rPr lang="en-US" sz="4631">
                <a:solidFill>
                  <a:srgbClr val="002B58"/>
                </a:solidFill>
                <a:latin typeface="Monda"/>
                <a:ea typeface="Monda"/>
                <a:cs typeface="Monda"/>
                <a:sym typeface="Monda"/>
              </a:rPr>
              <a:t>• Admin komunitas atau organisasi</a:t>
            </a:r>
          </a:p>
          <a:p>
            <a:pPr algn="just">
              <a:lnSpc>
                <a:spcPts val="6483"/>
              </a:lnSpc>
            </a:pPr>
            <a:r>
              <a:rPr lang="en-US" sz="4631">
                <a:solidFill>
                  <a:srgbClr val="002B58"/>
                </a:solidFill>
                <a:latin typeface="Monda"/>
                <a:ea typeface="Monda"/>
                <a:cs typeface="Monda"/>
                <a:sym typeface="Monda"/>
              </a:rPr>
              <a:t>• Pengguna pribadi dengan kebutuhan pelacakan kontak</a:t>
            </a:r>
          </a:p>
          <a:p>
            <a:pPr algn="just">
              <a:lnSpc>
                <a:spcPts val="6483"/>
              </a:lnSpc>
            </a:pPr>
          </a:p>
        </p:txBody>
      </p:sp>
      <p:sp>
        <p:nvSpPr>
          <p:cNvPr name="TextBox 8" id="8"/>
          <p:cNvSpPr txBox="true"/>
          <p:nvPr/>
        </p:nvSpPr>
        <p:spPr>
          <a:xfrm rot="0">
            <a:off x="4213790" y="901612"/>
            <a:ext cx="10612996"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TARGET PENGGUNA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307884" y="386021"/>
            <a:ext cx="9672231"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ANALISIS SWOT</a:t>
            </a:r>
          </a:p>
        </p:txBody>
      </p:sp>
      <p:sp>
        <p:nvSpPr>
          <p:cNvPr name="TextBox 8" id="8"/>
          <p:cNvSpPr txBox="true"/>
          <p:nvPr/>
        </p:nvSpPr>
        <p:spPr>
          <a:xfrm rot="0">
            <a:off x="4139658" y="2360387"/>
            <a:ext cx="4553661" cy="2668813"/>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 Pencarian cepat dan akurat</a:t>
            </a:r>
          </a:p>
          <a:p>
            <a:pPr algn="just">
              <a:lnSpc>
                <a:spcPts val="3575"/>
              </a:lnSpc>
            </a:pPr>
            <a:r>
              <a:rPr lang="en-US" sz="2553">
                <a:solidFill>
                  <a:srgbClr val="002B58"/>
                </a:solidFill>
                <a:latin typeface="Monda"/>
                <a:ea typeface="Monda"/>
                <a:cs typeface="Monda"/>
                <a:sym typeface="Monda"/>
              </a:rPr>
              <a:t>• Data tersimpan di cloud, akses dari mana saja</a:t>
            </a:r>
          </a:p>
          <a:p>
            <a:pPr algn="just">
              <a:lnSpc>
                <a:spcPts val="3575"/>
              </a:lnSpc>
            </a:pPr>
            <a:r>
              <a:rPr lang="en-US" sz="2553">
                <a:solidFill>
                  <a:srgbClr val="002B58"/>
                </a:solidFill>
                <a:latin typeface="Monda"/>
                <a:ea typeface="Monda"/>
                <a:cs typeface="Monda"/>
                <a:sym typeface="Monda"/>
              </a:rPr>
              <a:t>• Tampilan bersih dan mudah digunakan</a:t>
            </a:r>
          </a:p>
          <a:p>
            <a:pPr algn="just">
              <a:lnSpc>
                <a:spcPts val="3575"/>
              </a:lnSpc>
            </a:pPr>
          </a:p>
        </p:txBody>
      </p:sp>
      <p:sp>
        <p:nvSpPr>
          <p:cNvPr name="Freeform 9" id="9"/>
          <p:cNvSpPr/>
          <p:nvPr/>
        </p:nvSpPr>
        <p:spPr>
          <a:xfrm flipH="false" flipV="false" rot="0">
            <a:off x="3367119" y="1757252"/>
            <a:ext cx="587071" cy="650760"/>
          </a:xfrm>
          <a:custGeom>
            <a:avLst/>
            <a:gdLst/>
            <a:ahLst/>
            <a:cxnLst/>
            <a:rect r="r" b="b" t="t" l="l"/>
            <a:pathLst>
              <a:path h="650760" w="587071">
                <a:moveTo>
                  <a:pt x="0" y="0"/>
                </a:moveTo>
                <a:lnTo>
                  <a:pt x="587072" y="0"/>
                </a:lnTo>
                <a:lnTo>
                  <a:pt x="587072"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4139658" y="1709627"/>
            <a:ext cx="4553661" cy="438785"/>
          </a:xfrm>
          <a:prstGeom prst="rect">
            <a:avLst/>
          </a:prstGeom>
        </p:spPr>
        <p:txBody>
          <a:bodyPr anchor="t" rtlCol="false" tIns="0" lIns="0" bIns="0" rIns="0">
            <a:spAutoFit/>
          </a:bodyPr>
          <a:lstStyle/>
          <a:p>
            <a:pPr algn="just">
              <a:lnSpc>
                <a:spcPts val="3639"/>
              </a:lnSpc>
            </a:pPr>
            <a:r>
              <a:rPr lang="en-US" b="true" sz="2599">
                <a:solidFill>
                  <a:srgbClr val="002B58"/>
                </a:solidFill>
                <a:latin typeface="Monda Bold"/>
                <a:ea typeface="Monda Bold"/>
                <a:cs typeface="Monda Bold"/>
                <a:sym typeface="Monda Bold"/>
              </a:rPr>
              <a:t>STRENGTHS (KEKUATAN)</a:t>
            </a:r>
          </a:p>
        </p:txBody>
      </p:sp>
      <p:sp>
        <p:nvSpPr>
          <p:cNvPr name="TextBox 11" id="11"/>
          <p:cNvSpPr txBox="true"/>
          <p:nvPr/>
        </p:nvSpPr>
        <p:spPr>
          <a:xfrm rot="0">
            <a:off x="9912046" y="2459670"/>
            <a:ext cx="4553661" cy="2221138"/>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 Ketergantungan internet</a:t>
            </a:r>
          </a:p>
          <a:p>
            <a:pPr algn="just">
              <a:lnSpc>
                <a:spcPts val="3575"/>
              </a:lnSpc>
            </a:pPr>
            <a:r>
              <a:rPr lang="en-US" sz="2553">
                <a:solidFill>
                  <a:srgbClr val="002B58"/>
                </a:solidFill>
                <a:latin typeface="Monda"/>
                <a:ea typeface="Monda"/>
                <a:cs typeface="Monda"/>
                <a:sym typeface="Monda"/>
              </a:rPr>
              <a:t>• Privasi dan keamanan data</a:t>
            </a:r>
          </a:p>
          <a:p>
            <a:pPr algn="just">
              <a:lnSpc>
                <a:spcPts val="3575"/>
              </a:lnSpc>
            </a:pPr>
            <a:r>
              <a:rPr lang="en-US" sz="2553">
                <a:solidFill>
                  <a:srgbClr val="002B58"/>
                </a:solidFill>
                <a:latin typeface="Monda"/>
                <a:ea typeface="Monda"/>
                <a:cs typeface="Monda"/>
                <a:sym typeface="Monda"/>
              </a:rPr>
              <a:t>• Perlu verifikasi kontak tak dikenal</a:t>
            </a:r>
          </a:p>
          <a:p>
            <a:pPr algn="just">
              <a:lnSpc>
                <a:spcPts val="3575"/>
              </a:lnSpc>
            </a:pPr>
          </a:p>
        </p:txBody>
      </p:sp>
      <p:sp>
        <p:nvSpPr>
          <p:cNvPr name="Freeform 12" id="12"/>
          <p:cNvSpPr/>
          <p:nvPr/>
        </p:nvSpPr>
        <p:spPr>
          <a:xfrm flipH="false" flipV="false" rot="0">
            <a:off x="9144000" y="1757252"/>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9912046" y="1709627"/>
            <a:ext cx="5512389" cy="438785"/>
          </a:xfrm>
          <a:prstGeom prst="rect">
            <a:avLst/>
          </a:prstGeom>
        </p:spPr>
        <p:txBody>
          <a:bodyPr anchor="t" rtlCol="false" tIns="0" lIns="0" bIns="0" rIns="0">
            <a:spAutoFit/>
          </a:bodyPr>
          <a:lstStyle/>
          <a:p>
            <a:pPr algn="l">
              <a:lnSpc>
                <a:spcPts val="3639"/>
              </a:lnSpc>
            </a:pPr>
            <a:r>
              <a:rPr lang="en-US" sz="2599" b="true">
                <a:solidFill>
                  <a:srgbClr val="002B58"/>
                </a:solidFill>
                <a:latin typeface="Monda Bold"/>
                <a:ea typeface="Monda Bold"/>
                <a:cs typeface="Monda Bold"/>
                <a:sym typeface="Monda Bold"/>
              </a:rPr>
              <a:t>WEAKNESSES (KELEMAHAN)</a:t>
            </a:r>
          </a:p>
        </p:txBody>
      </p:sp>
      <p:sp>
        <p:nvSpPr>
          <p:cNvPr name="Freeform 14" id="14"/>
          <p:cNvSpPr/>
          <p:nvPr/>
        </p:nvSpPr>
        <p:spPr>
          <a:xfrm flipH="false" flipV="false" rot="0">
            <a:off x="9144000" y="5143500"/>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3367119" y="5143500"/>
            <a:ext cx="587071" cy="650760"/>
          </a:xfrm>
          <a:custGeom>
            <a:avLst/>
            <a:gdLst/>
            <a:ahLst/>
            <a:cxnLst/>
            <a:rect r="r" b="b" t="t" l="l"/>
            <a:pathLst>
              <a:path h="650760" w="587071">
                <a:moveTo>
                  <a:pt x="0" y="0"/>
                </a:moveTo>
                <a:lnTo>
                  <a:pt x="587072" y="0"/>
                </a:lnTo>
                <a:lnTo>
                  <a:pt x="587072"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6" id="16"/>
          <p:cNvSpPr txBox="true"/>
          <p:nvPr/>
        </p:nvSpPr>
        <p:spPr>
          <a:xfrm rot="0">
            <a:off x="4139658" y="4997075"/>
            <a:ext cx="5004342" cy="438785"/>
          </a:xfrm>
          <a:prstGeom prst="rect">
            <a:avLst/>
          </a:prstGeom>
        </p:spPr>
        <p:txBody>
          <a:bodyPr anchor="t" rtlCol="false" tIns="0" lIns="0" bIns="0" rIns="0">
            <a:spAutoFit/>
          </a:bodyPr>
          <a:lstStyle/>
          <a:p>
            <a:pPr algn="just">
              <a:lnSpc>
                <a:spcPts val="3639"/>
              </a:lnSpc>
            </a:pPr>
            <a:r>
              <a:rPr lang="en-US" b="true" sz="2599">
                <a:solidFill>
                  <a:srgbClr val="002B58"/>
                </a:solidFill>
                <a:latin typeface="Monda Bold"/>
                <a:ea typeface="Monda Bold"/>
                <a:cs typeface="Monda Bold"/>
                <a:sym typeface="Monda Bold"/>
              </a:rPr>
              <a:t>OPPORTUNITIES (PELUANG)</a:t>
            </a:r>
          </a:p>
        </p:txBody>
      </p:sp>
      <p:sp>
        <p:nvSpPr>
          <p:cNvPr name="TextBox 17" id="17"/>
          <p:cNvSpPr txBox="true"/>
          <p:nvPr/>
        </p:nvSpPr>
        <p:spPr>
          <a:xfrm rot="0">
            <a:off x="9912046" y="5095875"/>
            <a:ext cx="4553661" cy="438785"/>
          </a:xfrm>
          <a:prstGeom prst="rect">
            <a:avLst/>
          </a:prstGeom>
        </p:spPr>
        <p:txBody>
          <a:bodyPr anchor="t" rtlCol="false" tIns="0" lIns="0" bIns="0" rIns="0">
            <a:spAutoFit/>
          </a:bodyPr>
          <a:lstStyle/>
          <a:p>
            <a:pPr algn="just">
              <a:lnSpc>
                <a:spcPts val="3639"/>
              </a:lnSpc>
            </a:pPr>
            <a:r>
              <a:rPr lang="en-US" b="true" sz="2599">
                <a:solidFill>
                  <a:srgbClr val="002B58"/>
                </a:solidFill>
                <a:latin typeface="Monda Bold"/>
                <a:ea typeface="Monda Bold"/>
                <a:cs typeface="Monda Bold"/>
                <a:sym typeface="Monda Bold"/>
              </a:rPr>
              <a:t>THREATS (ANCAMAN)</a:t>
            </a:r>
          </a:p>
        </p:txBody>
      </p:sp>
      <p:sp>
        <p:nvSpPr>
          <p:cNvPr name="TextBox 18" id="18"/>
          <p:cNvSpPr txBox="true"/>
          <p:nvPr/>
        </p:nvSpPr>
        <p:spPr>
          <a:xfrm rot="0">
            <a:off x="4139658" y="5645410"/>
            <a:ext cx="4553661" cy="2668813"/>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•Integrasi WhatsApp/CRM/Email</a:t>
            </a:r>
          </a:p>
          <a:p>
            <a:pPr algn="just">
              <a:lnSpc>
                <a:spcPts val="3575"/>
              </a:lnSpc>
            </a:pPr>
            <a:r>
              <a:rPr lang="en-US" sz="2553">
                <a:solidFill>
                  <a:srgbClr val="002B58"/>
                </a:solidFill>
                <a:latin typeface="Monda"/>
                <a:ea typeface="Monda"/>
                <a:cs typeface="Monda"/>
                <a:sym typeface="Monda"/>
              </a:rPr>
              <a:t>•Fitur pelacakan lokasi terakhir</a:t>
            </a:r>
          </a:p>
          <a:p>
            <a:pPr algn="just">
              <a:lnSpc>
                <a:spcPts val="3575"/>
              </a:lnSpc>
            </a:pPr>
            <a:r>
              <a:rPr lang="en-US" sz="2553">
                <a:solidFill>
                  <a:srgbClr val="002B58"/>
                </a:solidFill>
                <a:latin typeface="Monda"/>
                <a:ea typeface="Monda"/>
                <a:cs typeface="Monda"/>
                <a:sym typeface="Monda"/>
              </a:rPr>
              <a:t>•Potensi aplikasi mobile</a:t>
            </a:r>
          </a:p>
          <a:p>
            <a:pPr algn="just">
              <a:lnSpc>
                <a:spcPts val="3575"/>
              </a:lnSpc>
            </a:pPr>
          </a:p>
        </p:txBody>
      </p:sp>
      <p:sp>
        <p:nvSpPr>
          <p:cNvPr name="TextBox 19" id="19"/>
          <p:cNvSpPr txBox="true"/>
          <p:nvPr/>
        </p:nvSpPr>
        <p:spPr>
          <a:xfrm rot="0">
            <a:off x="9912046" y="5746635"/>
            <a:ext cx="4553661" cy="2668813"/>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•Persaingan dengan CRM besar</a:t>
            </a:r>
          </a:p>
          <a:p>
            <a:pPr algn="just">
              <a:lnSpc>
                <a:spcPts val="3575"/>
              </a:lnSpc>
            </a:pPr>
            <a:r>
              <a:rPr lang="en-US" sz="2553">
                <a:solidFill>
                  <a:srgbClr val="002B58"/>
                </a:solidFill>
                <a:latin typeface="Monda"/>
                <a:ea typeface="Monda"/>
                <a:cs typeface="Monda"/>
                <a:sym typeface="Monda"/>
              </a:rPr>
              <a:t>•Risiko penyalahgunaan data</a:t>
            </a:r>
          </a:p>
          <a:p>
            <a:pPr algn="just">
              <a:lnSpc>
                <a:spcPts val="3575"/>
              </a:lnSpc>
            </a:pPr>
            <a:r>
              <a:rPr lang="en-US" sz="2553">
                <a:solidFill>
                  <a:srgbClr val="002B58"/>
                </a:solidFill>
                <a:latin typeface="Monda"/>
                <a:ea typeface="Monda"/>
                <a:cs typeface="Monda"/>
                <a:sym typeface="Monda"/>
              </a:rPr>
              <a:t>•Regulasi perlindungan data (GDPR, dll)</a:t>
            </a:r>
          </a:p>
          <a:p>
            <a:pPr algn="just">
              <a:lnSpc>
                <a:spcPts val="357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6066644" y="524579"/>
            <a:ext cx="6154712" cy="9237842"/>
          </a:xfrm>
          <a:custGeom>
            <a:avLst/>
            <a:gdLst/>
            <a:ahLst/>
            <a:cxnLst/>
            <a:rect r="r" b="b" t="t" l="l"/>
            <a:pathLst>
              <a:path h="9237842" w="6154712">
                <a:moveTo>
                  <a:pt x="0" y="0"/>
                </a:moveTo>
                <a:lnTo>
                  <a:pt x="6154712" y="0"/>
                </a:lnTo>
                <a:lnTo>
                  <a:pt x="6154712" y="9237842"/>
                </a:lnTo>
                <a:lnTo>
                  <a:pt x="0" y="9237842"/>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43480" y="4136923"/>
            <a:ext cx="12801040" cy="1813128"/>
          </a:xfrm>
          <a:prstGeom prst="rect">
            <a:avLst/>
          </a:prstGeom>
        </p:spPr>
        <p:txBody>
          <a:bodyPr anchor="t" rtlCol="false" tIns="0" lIns="0" bIns="0" rIns="0">
            <a:spAutoFit/>
          </a:bodyPr>
          <a:lstStyle/>
          <a:p>
            <a:pPr algn="ctr">
              <a:lnSpc>
                <a:spcPts val="14887"/>
              </a:lnSpc>
            </a:pPr>
            <a:r>
              <a:rPr lang="en-US" b="true" sz="10634">
                <a:solidFill>
                  <a:srgbClr val="002B58"/>
                </a:solidFill>
                <a:latin typeface="Monda Bold"/>
                <a:ea typeface="Monda Bold"/>
                <a:cs typeface="Monda Bold"/>
                <a:sym typeface="Monda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DAGmCHKhdTc</dc:identifier>
  <dcterms:modified xsi:type="dcterms:W3CDTF">2011-08-01T06:04:30Z</dcterms:modified>
  <cp:revision>1</cp:revision>
  <dc:title>Blue Modern Elegant Presentation</dc:title>
</cp:coreProperties>
</file>