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63" r:id="rId5"/>
    <p:sldId id="357" r:id="rId6"/>
    <p:sldId id="550" r:id="rId7"/>
    <p:sldId id="563" r:id="rId8"/>
    <p:sldId id="553" r:id="rId9"/>
    <p:sldId id="560" r:id="rId10"/>
    <p:sldId id="555" r:id="rId11"/>
    <p:sldId id="561" r:id="rId12"/>
    <p:sldId id="556" r:id="rId13"/>
    <p:sldId id="562" r:id="rId14"/>
    <p:sldId id="557" r:id="rId15"/>
    <p:sldId id="558" r:id="rId16"/>
    <p:sldId id="559" r:id="rId17"/>
    <p:sldId id="564" r:id="rId18"/>
    <p:sldId id="566" r:id="rId19"/>
    <p:sldId id="567" r:id="rId20"/>
    <p:sldId id="569" r:id="rId21"/>
    <p:sldId id="570" r:id="rId22"/>
    <p:sldId id="571" r:id="rId23"/>
    <p:sldId id="543" r:id="rId24"/>
    <p:sldId id="546" r:id="rId25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357"/>
            <p14:sldId id="550"/>
            <p14:sldId id="563"/>
            <p14:sldId id="553"/>
            <p14:sldId id="560"/>
            <p14:sldId id="555"/>
            <p14:sldId id="561"/>
            <p14:sldId id="556"/>
            <p14:sldId id="562"/>
            <p14:sldId id="557"/>
            <p14:sldId id="558"/>
            <p14:sldId id="559"/>
            <p14:sldId id="564"/>
            <p14:sldId id="566"/>
            <p14:sldId id="567"/>
            <p14:sldId id="569"/>
            <p14:sldId id="570"/>
            <p14:sldId id="571"/>
            <p14:sldId id="543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378"/>
    <a:srgbClr val="5AB5D8"/>
    <a:srgbClr val="0073C5"/>
    <a:srgbClr val="029FAA"/>
    <a:srgbClr val="D53F32"/>
    <a:srgbClr val="418F89"/>
    <a:srgbClr val="133D80"/>
    <a:srgbClr val="882483"/>
    <a:srgbClr val="8935C8"/>
    <a:srgbClr val="22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5" autoAdjust="0"/>
    <p:restoredTop sz="83863" autoAdjust="0"/>
  </p:normalViewPr>
  <p:slideViewPr>
    <p:cSldViewPr>
      <p:cViewPr varScale="1">
        <p:scale>
          <a:sx n="159" d="100"/>
          <a:sy n="159" d="100"/>
        </p:scale>
        <p:origin x="2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Brady - 2 min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– 25 mins</a:t>
            </a:r>
          </a:p>
          <a:p>
            <a:endParaRPr lang="en-US" dirty="0"/>
          </a:p>
          <a:p>
            <a:r>
              <a:rPr lang="en-US" dirty="0"/>
              <a:t>Show the data-access classes in </a:t>
            </a:r>
            <a:r>
              <a:rPr lang="en-US" dirty="0" err="1"/>
              <a:t>GameMaster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1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– next three slides end at 30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0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Glenn – next two slides end at 30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Glenn – 30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7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– 40 mins</a:t>
            </a:r>
          </a:p>
          <a:p>
            <a:endParaRPr lang="en-US" dirty="0"/>
          </a:p>
          <a:p>
            <a:r>
              <a:rPr lang="en-US" dirty="0"/>
              <a:t>Show the .</a:t>
            </a:r>
            <a:r>
              <a:rPr lang="en-US" dirty="0" err="1"/>
              <a:t>csproj</a:t>
            </a:r>
            <a:r>
              <a:rPr lang="en-US" dirty="0"/>
              <a:t> files and how one’s server and one’s client</a:t>
            </a:r>
          </a:p>
          <a:p>
            <a:r>
              <a:rPr lang="en-US" dirty="0"/>
              <a:t>Show the proto files and how they’re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Brady – end segment at 45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0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Brady – end segment at 45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9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Brady – end segment at 45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2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Brady – end segment at 45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93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– 50 mins</a:t>
            </a:r>
          </a:p>
          <a:p>
            <a:endParaRPr lang="en-US" dirty="0"/>
          </a:p>
          <a:p>
            <a:r>
              <a:rPr lang="en-US" dirty="0"/>
              <a:t>Show the VS Code tools</a:t>
            </a:r>
          </a:p>
          <a:p>
            <a:r>
              <a:rPr lang="en-US" dirty="0"/>
              <a:t>Talk about Dev Spaces and how it enables collaborative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9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- 5 min</a:t>
            </a:r>
          </a:p>
          <a:p>
            <a:endParaRPr lang="en-US" dirty="0"/>
          </a:p>
          <a:p>
            <a:r>
              <a:rPr lang="en-US" dirty="0"/>
              <a:t>Intro the scenario, set the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5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– 60 mins</a:t>
            </a:r>
          </a:p>
          <a:p>
            <a:endParaRPr lang="en-US" dirty="0"/>
          </a:p>
          <a:p>
            <a:r>
              <a:rPr lang="en-US" dirty="0"/>
              <a:t>Wrap up, talk about how we’ll be open-sourcing it post-conference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1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– 10 mins</a:t>
            </a:r>
          </a:p>
          <a:p>
            <a:endParaRPr lang="en-US" dirty="0"/>
          </a:p>
          <a:p>
            <a:r>
              <a:rPr lang="en-US" dirty="0"/>
              <a:t>Talk about the rules of the road, our tenets,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– 12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– 13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– 15 min</a:t>
            </a:r>
          </a:p>
          <a:p>
            <a:endParaRPr lang="en-US" dirty="0"/>
          </a:p>
          <a:p>
            <a:r>
              <a:rPr lang="en-US" dirty="0"/>
              <a:t>Show the way we wire up the config</a:t>
            </a:r>
          </a:p>
          <a:p>
            <a:r>
              <a:rPr lang="en-US" dirty="0"/>
              <a:t>Point out that </a:t>
            </a:r>
            <a:r>
              <a:rPr lang="en-US" dirty="0" err="1"/>
              <a:t>IConfiguration</a:t>
            </a:r>
            <a:r>
              <a:rPr lang="en-US" dirty="0"/>
              <a:t> is being used everywhere, as if it were </a:t>
            </a:r>
            <a:r>
              <a:rPr lang="en-US" dirty="0" err="1"/>
              <a:t>appsettings</a:t>
            </a:r>
            <a:r>
              <a:rPr lang="en-US" dirty="0"/>
              <a:t> files</a:t>
            </a:r>
          </a:p>
          <a:p>
            <a:r>
              <a:rPr lang="en-US" dirty="0"/>
              <a:t>Show the settings in the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– 17 mins</a:t>
            </a:r>
          </a:p>
          <a:p>
            <a:endParaRPr lang="en-US" dirty="0"/>
          </a:p>
          <a:p>
            <a:r>
              <a:rPr lang="en-US" dirty="0"/>
              <a:t>Point out that the web posts a message to a topic</a:t>
            </a:r>
          </a:p>
          <a:p>
            <a:r>
              <a:rPr lang="en-US" dirty="0"/>
              <a:t>Point out how the other services have subscribed to, and respond to, the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– 20 mins</a:t>
            </a:r>
          </a:p>
          <a:p>
            <a:endParaRPr lang="en-US" dirty="0"/>
          </a:p>
          <a:p>
            <a:r>
              <a:rPr lang="en-US" dirty="0"/>
              <a:t>Show some of the messaging code</a:t>
            </a:r>
          </a:p>
          <a:p>
            <a:endParaRPr lang="en-US" dirty="0"/>
          </a:p>
          <a:p>
            <a:r>
              <a:rPr lang="en-US" dirty="0"/>
              <a:t>Don’t talk about our difficulties yet – later in the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2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– 21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accent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90950"/>
            <a:ext cx="328295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12" Type="http://schemas.openxmlformats.org/officeDocument/2006/relationships/image" Target="../media/image1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12" Type="http://schemas.openxmlformats.org/officeDocument/2006/relationships/image" Target="../media/image1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12" Type="http://schemas.openxmlformats.org/officeDocument/2006/relationships/image" Target="../media/image15.tif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appconfig" TargetMode="External"/><Relationship Id="rId3" Type="http://schemas.openxmlformats.org/officeDocument/2006/relationships/hyperlink" Target="https://dotnet.microsoft.com/apps/aspnet/microservices" TargetMode="External"/><Relationship Id="rId7" Type="http://schemas.openxmlformats.org/officeDocument/2006/relationships/hyperlink" Target="https://code.visualstudio.com/docs/azure/kubernet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kubernetes-for-vs" TargetMode="External"/><Relationship Id="rId5" Type="http://schemas.openxmlformats.org/officeDocument/2006/relationships/hyperlink" Target="https://devblogs.microsoft.com/aspnet/dotnet-core-workers-in-azure-container-instances/" TargetMode="External"/><Relationship Id="rId4" Type="http://schemas.openxmlformats.org/officeDocument/2006/relationships/hyperlink" Target="https://devblogs.microsoft.com/aspnet/net-core-workers-as-windows-services/" TargetMode="External"/><Relationship Id="rId9" Type="http://schemas.openxmlformats.org/officeDocument/2006/relationships/hyperlink" Target="https://aka.ms/dotnetcore-healthcheck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12" Type="http://schemas.openxmlformats.org/officeDocument/2006/relationships/image" Target="../media/image1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12" Type="http://schemas.openxmlformats.org/officeDocument/2006/relationships/image" Target="../media/image1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/>
              <a:t>.NET Core and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00250"/>
            <a:ext cx="4191000" cy="971550"/>
          </a:xfrm>
        </p:spPr>
        <p:txBody>
          <a:bodyPr/>
          <a:lstStyle/>
          <a:p>
            <a:r>
              <a:rPr lang="en-US" dirty="0"/>
              <a:t>Glenn Condron</a:t>
            </a:r>
          </a:p>
          <a:p>
            <a:r>
              <a:rPr lang="en-US" dirty="0" err="1"/>
              <a:t>glenn@microsoft.com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condrong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CF8EC0-369E-B143-A92C-A21EF60C52A0}"/>
              </a:ext>
            </a:extLst>
          </p:cNvPr>
          <p:cNvSpPr txBox="1">
            <a:spLocks/>
          </p:cNvSpPr>
          <p:nvPr/>
        </p:nvSpPr>
        <p:spPr bwMode="auto">
          <a:xfrm>
            <a:off x="4267200" y="2000250"/>
            <a:ext cx="4191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100" b="0">
                <a:solidFill>
                  <a:schemeClr val="tx1"/>
                </a:solidFill>
                <a:latin typeface="Calibri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7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5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3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dirty="0"/>
              <a:t>Brady Gaster</a:t>
            </a:r>
          </a:p>
          <a:p>
            <a:r>
              <a:rPr lang="en-US" kern="0" dirty="0" err="1"/>
              <a:t>bradyg@microsoft.com</a:t>
            </a:r>
            <a:endParaRPr lang="en-US" kern="0" dirty="0"/>
          </a:p>
          <a:p>
            <a:r>
              <a:rPr lang="en-US" kern="0" dirty="0"/>
              <a:t>@</a:t>
            </a:r>
            <a:r>
              <a:rPr lang="en-US" kern="0" dirty="0" err="1"/>
              <a:t>bradygaster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809750"/>
            <a:ext cx="8229600" cy="571500"/>
          </a:xfrm>
        </p:spPr>
        <p:txBody>
          <a:bodyPr/>
          <a:lstStyle/>
          <a:p>
            <a:r>
              <a:rPr lang="en-US" dirty="0"/>
              <a:t>Code: Saving data with Cosmos DB</a:t>
            </a:r>
          </a:p>
        </p:txBody>
      </p:sp>
    </p:spTree>
    <p:extLst>
      <p:ext uri="{BB962C8B-B14F-4D97-AF65-F5344CB8AC3E}">
        <p14:creationId xmlns:p14="http://schemas.microsoft.com/office/powerpoint/2010/main" val="14370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11AE01-4601-3D44-9560-D3B909BF3E62}"/>
              </a:ext>
            </a:extLst>
          </p:cNvPr>
          <p:cNvGrpSpPr/>
          <p:nvPr/>
        </p:nvGrpSpPr>
        <p:grpSpPr>
          <a:xfrm>
            <a:off x="1092256" y="3763142"/>
            <a:ext cx="1463862" cy="972647"/>
            <a:chOff x="5232019" y="3088826"/>
            <a:chExt cx="1463862" cy="97264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2EBD6F-7EE9-F04D-9A5C-37344578AA21}"/>
                </a:ext>
              </a:extLst>
            </p:cNvPr>
            <p:cNvGrpSpPr/>
            <p:nvPr/>
          </p:nvGrpSpPr>
          <p:grpSpPr>
            <a:xfrm>
              <a:off x="5607777" y="3088826"/>
              <a:ext cx="712346" cy="712346"/>
              <a:chOff x="5503176" y="1651819"/>
              <a:chExt cx="712346" cy="71234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89CA5E-FDE9-D44A-8BCF-F8D86B902841}"/>
                  </a:ext>
                </a:extLst>
              </p:cNvPr>
              <p:cNvSpPr/>
              <p:nvPr/>
            </p:nvSpPr>
            <p:spPr bwMode="auto">
              <a:xfrm>
                <a:off x="5503176" y="1651819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6432BA-6FEF-2C4D-BC8D-94BFAA3A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8" y="1704414"/>
                <a:ext cx="600083" cy="600083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EED349-8332-6F4F-B6C2-55D593C1D3D5}"/>
                </a:ext>
              </a:extLst>
            </p:cNvPr>
            <p:cNvSpPr txBox="1"/>
            <p:nvPr/>
          </p:nvSpPr>
          <p:spPr bwMode="auto">
            <a:xfrm>
              <a:off x="5232019" y="3815252"/>
              <a:ext cx="1463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  <a:latin typeface="Tekton Pro" pitchFamily="34" charset="0"/>
                </a:rPr>
                <a:t>Azure App Configuration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182670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App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3927737" cy="1885950"/>
          </a:xfrm>
        </p:spPr>
        <p:txBody>
          <a:bodyPr/>
          <a:lstStyle/>
          <a:p>
            <a:r>
              <a:rPr lang="en-US" sz="1600" dirty="0"/>
              <a:t>Web &amp; Workers deployed to AKS</a:t>
            </a:r>
          </a:p>
          <a:p>
            <a:r>
              <a:rPr lang="en-US" sz="1600" dirty="0"/>
              <a:t>Configured from Azure App Config</a:t>
            </a:r>
          </a:p>
          <a:p>
            <a:r>
              <a:rPr lang="en-US" sz="1600" dirty="0"/>
              <a:t>Player requests a game</a:t>
            </a:r>
          </a:p>
          <a:p>
            <a:r>
              <a:rPr lang="en-US" sz="1600" dirty="0"/>
              <a:t>Player bot accepts game</a:t>
            </a:r>
          </a:p>
          <a:p>
            <a:r>
              <a:rPr lang="en-US" sz="1600" dirty="0"/>
              <a:t>Game Master sees match start</a:t>
            </a:r>
          </a:p>
          <a:p>
            <a:r>
              <a:rPr lang="en-US" sz="1600" dirty="0"/>
              <a:t>Game Master records match</a:t>
            </a:r>
          </a:p>
          <a:p>
            <a:r>
              <a:rPr lang="en-US" sz="1600" dirty="0"/>
              <a:t>Player makes a play </a:t>
            </a:r>
          </a:p>
          <a:p>
            <a:r>
              <a:rPr lang="en-US" sz="1600" dirty="0"/>
              <a:t>Bot makes a play</a:t>
            </a:r>
          </a:p>
          <a:p>
            <a:r>
              <a:rPr lang="en-US" sz="1600" dirty="0"/>
              <a:t>Game Master sees the move</a:t>
            </a:r>
          </a:p>
          <a:p>
            <a:r>
              <a:rPr lang="en-US" sz="1600" dirty="0"/>
              <a:t>Game Master saves the move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128326" y="1827629"/>
            <a:ext cx="4816526" cy="1565524"/>
            <a:chOff x="26504" y="100987"/>
            <a:chExt cx="4816526" cy="15655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4738514" cy="1565524"/>
              <a:chOff x="26504" y="100987"/>
              <a:chExt cx="4738514" cy="15655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AF81D01-BEC7-E24B-A36E-C4E450CD86F6}"/>
                  </a:ext>
                </a:extLst>
              </p:cNvPr>
              <p:cNvGrpSpPr/>
              <p:nvPr/>
            </p:nvGrpSpPr>
            <p:grpSpPr>
              <a:xfrm>
                <a:off x="2706833" y="503013"/>
                <a:ext cx="1143000" cy="1143000"/>
                <a:chOff x="1021035" y="2762153"/>
                <a:chExt cx="1143000" cy="1143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5BA74A7-848E-A545-9DD3-0E7D1AB2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35" y="2762153"/>
                  <a:ext cx="1143000" cy="1143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EFAA0AB-2997-FC4A-A07B-ED5B1D2E0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4718" y="3504061"/>
                  <a:ext cx="290310" cy="29031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9E56D4E-E818-9949-AA99-22292FD6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23" y="419177"/>
                <a:ext cx="1247334" cy="1247334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46D0A-30DB-3F48-A0BD-50EAA8D40E37}"/>
                  </a:ext>
                </a:extLst>
              </p:cNvPr>
              <p:cNvGrpSpPr/>
              <p:nvPr/>
            </p:nvGrpSpPr>
            <p:grpSpPr>
              <a:xfrm>
                <a:off x="3439718" y="321391"/>
                <a:ext cx="1325300" cy="1325300"/>
                <a:chOff x="3468439" y="1905770"/>
                <a:chExt cx="1325300" cy="1325300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418DF5B0-5C83-1945-9788-A5A407FCB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8439" y="1905770"/>
                  <a:ext cx="1325300" cy="132530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6968B8E-4327-4949-9C46-C14101772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1141" y="2807214"/>
                  <a:ext cx="290310" cy="29031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3E9B3F-1EE3-0946-8B58-A9414F332B61}"/>
                  </a:ext>
                </a:extLst>
              </p:cNvPr>
              <p:cNvSpPr txBox="1"/>
              <p:nvPr/>
            </p:nvSpPr>
            <p:spPr bwMode="auto">
              <a:xfrm>
                <a:off x="3377468" y="437472"/>
                <a:ext cx="70243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Workers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BA289-AC25-F74A-A028-FC0522D2546F}"/>
                  </a:ext>
                </a:extLst>
              </p:cNvPr>
              <p:cNvSpPr txBox="1"/>
              <p:nvPr/>
            </p:nvSpPr>
            <p:spPr bwMode="auto">
              <a:xfrm>
                <a:off x="743540" y="411622"/>
                <a:ext cx="47320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Web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F9D0B3-3530-2B4D-9276-797526FA0215}"/>
              </a:ext>
            </a:extLst>
          </p:cNvPr>
          <p:cNvGrpSpPr/>
          <p:nvPr/>
        </p:nvGrpSpPr>
        <p:grpSpPr>
          <a:xfrm>
            <a:off x="122835" y="140663"/>
            <a:ext cx="4769510" cy="1573723"/>
            <a:chOff x="91293" y="116700"/>
            <a:chExt cx="4769510" cy="15737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4D5798-9318-F343-8056-0789E2CFF9C0}"/>
                </a:ext>
              </a:extLst>
            </p:cNvPr>
            <p:cNvSpPr/>
            <p:nvPr/>
          </p:nvSpPr>
          <p:spPr bwMode="auto">
            <a:xfrm>
              <a:off x="441203" y="471223"/>
              <a:ext cx="4419600" cy="121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C4FE9A-8E9F-2140-9291-06A58D313F44}"/>
                </a:ext>
              </a:extLst>
            </p:cNvPr>
            <p:cNvGrpSpPr/>
            <p:nvPr/>
          </p:nvGrpSpPr>
          <p:grpSpPr>
            <a:xfrm>
              <a:off x="91293" y="116700"/>
              <a:ext cx="712346" cy="712346"/>
              <a:chOff x="234863" y="871684"/>
              <a:chExt cx="712346" cy="71234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F59BAE8-2028-4246-9290-6E27A46E1FA3}"/>
                  </a:ext>
                </a:extLst>
              </p:cNvPr>
              <p:cNvSpPr/>
              <p:nvPr/>
            </p:nvSpPr>
            <p:spPr bwMode="auto">
              <a:xfrm>
                <a:off x="234863" y="871684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A5CC0D07-B2C6-904F-980D-05B5E3FDE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2042" y="993694"/>
                <a:ext cx="457987" cy="457987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EF40E3-E6D8-1742-AA49-9092B019B8AF}"/>
                </a:ext>
              </a:extLst>
            </p:cNvPr>
            <p:cNvGrpSpPr/>
            <p:nvPr/>
          </p:nvGrpSpPr>
          <p:grpSpPr>
            <a:xfrm>
              <a:off x="771192" y="644364"/>
              <a:ext cx="891591" cy="725405"/>
              <a:chOff x="914762" y="1399348"/>
              <a:chExt cx="891591" cy="725405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0AADCD04-6D8F-D74D-A2F8-22FAFE5F6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708" y="1625055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A83987-520F-B84A-A3FF-4594C115E73D}"/>
                  </a:ext>
                </a:extLst>
              </p:cNvPr>
              <p:cNvSpPr txBox="1"/>
              <p:nvPr/>
            </p:nvSpPr>
            <p:spPr bwMode="auto">
              <a:xfrm>
                <a:off x="914762" y="1399348"/>
                <a:ext cx="89159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matchmaking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52362D3-BAAE-0648-B413-5B9F7C405CEB}"/>
                </a:ext>
              </a:extLst>
            </p:cNvPr>
            <p:cNvGrpSpPr/>
            <p:nvPr/>
          </p:nvGrpSpPr>
          <p:grpSpPr>
            <a:xfrm>
              <a:off x="2413721" y="650322"/>
              <a:ext cx="499698" cy="767748"/>
              <a:chOff x="2390966" y="1396690"/>
              <a:chExt cx="499698" cy="76774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182DD1D-5B0E-4043-AABB-3F521C0CC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AA43D64-59B2-6644-A8A8-6B2A8449399F}"/>
                  </a:ext>
                </a:extLst>
              </p:cNvPr>
              <p:cNvSpPr txBox="1"/>
              <p:nvPr/>
            </p:nvSpPr>
            <p:spPr bwMode="auto">
              <a:xfrm>
                <a:off x="2416234" y="1396690"/>
                <a:ext cx="4491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plays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1F1A2B-BC66-E54B-884E-22750FC6C1D3}"/>
                </a:ext>
              </a:extLst>
            </p:cNvPr>
            <p:cNvGrpSpPr/>
            <p:nvPr/>
          </p:nvGrpSpPr>
          <p:grpSpPr>
            <a:xfrm>
              <a:off x="3828542" y="639720"/>
              <a:ext cx="552396" cy="769734"/>
              <a:chOff x="2338268" y="1394704"/>
              <a:chExt cx="552396" cy="769734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94C4D9C-FAC9-5B40-880A-189B8E3A9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33E12B-8ADB-8C4E-9878-D2D23324453C}"/>
                  </a:ext>
                </a:extLst>
              </p:cNvPr>
              <p:cNvSpPr txBox="1"/>
              <p:nvPr/>
            </p:nvSpPr>
            <p:spPr bwMode="auto">
              <a:xfrm>
                <a:off x="2338268" y="1394704"/>
                <a:ext cx="5325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results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FF46FB-D16D-3F48-A215-BF7C3B1F3191}"/>
                </a:ext>
              </a:extLst>
            </p:cNvPr>
            <p:cNvSpPr txBox="1"/>
            <p:nvPr/>
          </p:nvSpPr>
          <p:spPr bwMode="auto">
            <a:xfrm>
              <a:off x="780397" y="219975"/>
              <a:ext cx="127951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Service Bus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530EA-ECA3-DB46-BAD6-9FB324A9A1BC}"/>
              </a:ext>
            </a:extLst>
          </p:cNvPr>
          <p:cNvGrpSpPr/>
          <p:nvPr/>
        </p:nvGrpSpPr>
        <p:grpSpPr>
          <a:xfrm>
            <a:off x="2890050" y="3597173"/>
            <a:ext cx="2414387" cy="1258065"/>
            <a:chOff x="2890050" y="3597173"/>
            <a:chExt cx="2414387" cy="12580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8B1C29-0173-7242-A724-A6E7D73554E9}"/>
                </a:ext>
              </a:extLst>
            </p:cNvPr>
            <p:cNvSpPr/>
            <p:nvPr/>
          </p:nvSpPr>
          <p:spPr bwMode="auto">
            <a:xfrm>
              <a:off x="2890050" y="3597173"/>
              <a:ext cx="2071904" cy="10129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21B2D8-98E4-1346-B347-36A29634C07C}"/>
                </a:ext>
              </a:extLst>
            </p:cNvPr>
            <p:cNvGrpSpPr/>
            <p:nvPr/>
          </p:nvGrpSpPr>
          <p:grpSpPr>
            <a:xfrm>
              <a:off x="4592091" y="4092735"/>
              <a:ext cx="712346" cy="712346"/>
              <a:chOff x="6799799" y="3370363"/>
              <a:chExt cx="712346" cy="71234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E47B91D-00ED-F641-9159-0ADD35E8CCE4}"/>
                  </a:ext>
                </a:extLst>
              </p:cNvPr>
              <p:cNvSpPr/>
              <p:nvPr/>
            </p:nvSpPr>
            <p:spPr bwMode="auto">
              <a:xfrm>
                <a:off x="6799799" y="3370363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C5FBFEFE-76AE-244D-8D44-888CD59D9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884759" y="3482944"/>
                <a:ext cx="520854" cy="462981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627F16-3113-D54C-9CC5-B6960BE94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239" y="3686998"/>
              <a:ext cx="759832" cy="7598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2941C9-90A7-7D4F-827A-AFC83F00F2FC}"/>
                </a:ext>
              </a:extLst>
            </p:cNvPr>
            <p:cNvSpPr txBox="1"/>
            <p:nvPr/>
          </p:nvSpPr>
          <p:spPr bwMode="auto">
            <a:xfrm>
              <a:off x="2927981" y="4593628"/>
              <a:ext cx="12939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DB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F5C39B-884A-3C47-B9AD-842ACD329F3E}"/>
              </a:ext>
            </a:extLst>
          </p:cNvPr>
          <p:cNvCxnSpPr>
            <a:cxnSpLocks/>
            <a:stCxn id="59" idx="3"/>
          </p:cNvCxnSpPr>
          <p:nvPr/>
        </p:nvCxnSpPr>
        <p:spPr bwMode="auto">
          <a:xfrm flipV="1">
            <a:off x="1318568" y="1401112"/>
            <a:ext cx="1237550" cy="86795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F9DE9E-B5EE-4D4B-9EC9-BE1DE9B5098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08655" y="1367655"/>
            <a:ext cx="1373071" cy="95401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C54596-036E-D142-97AF-44E9DB845004}"/>
              </a:ext>
            </a:extLst>
          </p:cNvPr>
          <p:cNvCxnSpPr>
            <a:cxnSpLocks/>
          </p:cNvCxnSpPr>
          <p:nvPr/>
        </p:nvCxnSpPr>
        <p:spPr bwMode="auto">
          <a:xfrm>
            <a:off x="2676164" y="1442033"/>
            <a:ext cx="550589" cy="97731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0A38ED-849E-024C-8A1A-560D28054290}"/>
              </a:ext>
            </a:extLst>
          </p:cNvPr>
          <p:cNvCxnSpPr>
            <a:cxnSpLocks/>
          </p:cNvCxnSpPr>
          <p:nvPr/>
        </p:nvCxnSpPr>
        <p:spPr bwMode="auto">
          <a:xfrm>
            <a:off x="3371736" y="3181350"/>
            <a:ext cx="8201" cy="65304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117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11AE01-4601-3D44-9560-D3B909BF3E62}"/>
              </a:ext>
            </a:extLst>
          </p:cNvPr>
          <p:cNvGrpSpPr/>
          <p:nvPr/>
        </p:nvGrpSpPr>
        <p:grpSpPr>
          <a:xfrm>
            <a:off x="1092256" y="3763142"/>
            <a:ext cx="1463862" cy="972647"/>
            <a:chOff x="5232019" y="3088826"/>
            <a:chExt cx="1463862" cy="97264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2EBD6F-7EE9-F04D-9A5C-37344578AA21}"/>
                </a:ext>
              </a:extLst>
            </p:cNvPr>
            <p:cNvGrpSpPr/>
            <p:nvPr/>
          </p:nvGrpSpPr>
          <p:grpSpPr>
            <a:xfrm>
              <a:off x="5607777" y="3088826"/>
              <a:ext cx="712346" cy="712346"/>
              <a:chOff x="5503176" y="1651819"/>
              <a:chExt cx="712346" cy="71234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89CA5E-FDE9-D44A-8BCF-F8D86B902841}"/>
                  </a:ext>
                </a:extLst>
              </p:cNvPr>
              <p:cNvSpPr/>
              <p:nvPr/>
            </p:nvSpPr>
            <p:spPr bwMode="auto">
              <a:xfrm>
                <a:off x="5503176" y="1651819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6432BA-6FEF-2C4D-BC8D-94BFAA3A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8" y="1704414"/>
                <a:ext cx="600083" cy="600083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EED349-8332-6F4F-B6C2-55D593C1D3D5}"/>
                </a:ext>
              </a:extLst>
            </p:cNvPr>
            <p:cNvSpPr txBox="1"/>
            <p:nvPr/>
          </p:nvSpPr>
          <p:spPr bwMode="auto">
            <a:xfrm>
              <a:off x="5232019" y="3815252"/>
              <a:ext cx="1463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  <a:latin typeface="Tekton Pro" pitchFamily="34" charset="0"/>
                </a:rPr>
                <a:t>Azure App Configuration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182670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App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4166298" cy="1885950"/>
          </a:xfrm>
        </p:spPr>
        <p:txBody>
          <a:bodyPr/>
          <a:lstStyle/>
          <a:p>
            <a:r>
              <a:rPr lang="en-US" sz="1600" dirty="0"/>
              <a:t>Web &amp; Workers deployed to AKS</a:t>
            </a:r>
          </a:p>
          <a:p>
            <a:r>
              <a:rPr lang="en-US" sz="1600" dirty="0"/>
              <a:t>Configured from Azure App Config</a:t>
            </a:r>
          </a:p>
          <a:p>
            <a:r>
              <a:rPr lang="en-US" sz="1600" dirty="0"/>
              <a:t>Player requests a game</a:t>
            </a:r>
          </a:p>
          <a:p>
            <a:r>
              <a:rPr lang="en-US" sz="1600" dirty="0"/>
              <a:t>Player bot accepts game</a:t>
            </a:r>
          </a:p>
          <a:p>
            <a:r>
              <a:rPr lang="en-US" sz="1600" dirty="0"/>
              <a:t>Game Master sees match start</a:t>
            </a:r>
          </a:p>
          <a:p>
            <a:r>
              <a:rPr lang="en-US" sz="1600" dirty="0"/>
              <a:t>Game Master records match</a:t>
            </a:r>
          </a:p>
          <a:p>
            <a:r>
              <a:rPr lang="en-US" sz="1600" dirty="0"/>
              <a:t>Player makes a play </a:t>
            </a:r>
          </a:p>
          <a:p>
            <a:r>
              <a:rPr lang="en-US" sz="1600" dirty="0"/>
              <a:t>Bot makes a play</a:t>
            </a:r>
          </a:p>
          <a:p>
            <a:r>
              <a:rPr lang="en-US" sz="1600" dirty="0"/>
              <a:t>Game master sees the move</a:t>
            </a:r>
          </a:p>
          <a:p>
            <a:r>
              <a:rPr lang="en-US" sz="1600" dirty="0"/>
              <a:t>Game Master saves the move</a:t>
            </a:r>
          </a:p>
          <a:p>
            <a:r>
              <a:rPr lang="en-US" sz="1600" dirty="0"/>
              <a:t>Game Master posts game results message</a:t>
            </a:r>
          </a:p>
          <a:p>
            <a:r>
              <a:rPr lang="en-US" sz="1600" dirty="0"/>
              <a:t>Player gets score</a:t>
            </a:r>
          </a:p>
          <a:p>
            <a:r>
              <a:rPr lang="en-US" sz="1600" dirty="0"/>
              <a:t>Bot gets result</a:t>
            </a:r>
          </a:p>
          <a:p>
            <a:r>
              <a:rPr lang="en-US" sz="1600" dirty="0"/>
              <a:t>Game Master saves the result</a:t>
            </a:r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128326" y="1827629"/>
            <a:ext cx="4816526" cy="1565524"/>
            <a:chOff x="26504" y="100987"/>
            <a:chExt cx="4816526" cy="15655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4738514" cy="1565524"/>
              <a:chOff x="26504" y="100987"/>
              <a:chExt cx="4738514" cy="15655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AF81D01-BEC7-E24B-A36E-C4E450CD86F6}"/>
                  </a:ext>
                </a:extLst>
              </p:cNvPr>
              <p:cNvGrpSpPr/>
              <p:nvPr/>
            </p:nvGrpSpPr>
            <p:grpSpPr>
              <a:xfrm>
                <a:off x="2706833" y="503013"/>
                <a:ext cx="1143000" cy="1143000"/>
                <a:chOff x="1021035" y="2762153"/>
                <a:chExt cx="1143000" cy="1143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5BA74A7-848E-A545-9DD3-0E7D1AB2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35" y="2762153"/>
                  <a:ext cx="1143000" cy="1143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EFAA0AB-2997-FC4A-A07B-ED5B1D2E0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4718" y="3504061"/>
                  <a:ext cx="290310" cy="29031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9E56D4E-E818-9949-AA99-22292FD6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23" y="419177"/>
                <a:ext cx="1247334" cy="1247334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46D0A-30DB-3F48-A0BD-50EAA8D40E37}"/>
                  </a:ext>
                </a:extLst>
              </p:cNvPr>
              <p:cNvGrpSpPr/>
              <p:nvPr/>
            </p:nvGrpSpPr>
            <p:grpSpPr>
              <a:xfrm>
                <a:off x="3439718" y="321391"/>
                <a:ext cx="1325300" cy="1325300"/>
                <a:chOff x="3468439" y="1905770"/>
                <a:chExt cx="1325300" cy="1325300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418DF5B0-5C83-1945-9788-A5A407FCB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8439" y="1905770"/>
                  <a:ext cx="1325300" cy="132530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6968B8E-4327-4949-9C46-C14101772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1141" y="2807214"/>
                  <a:ext cx="290310" cy="29031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3E9B3F-1EE3-0946-8B58-A9414F332B61}"/>
                  </a:ext>
                </a:extLst>
              </p:cNvPr>
              <p:cNvSpPr txBox="1"/>
              <p:nvPr/>
            </p:nvSpPr>
            <p:spPr bwMode="auto">
              <a:xfrm>
                <a:off x="3377468" y="437472"/>
                <a:ext cx="70243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Workers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BA289-AC25-F74A-A028-FC0522D2546F}"/>
                  </a:ext>
                </a:extLst>
              </p:cNvPr>
              <p:cNvSpPr txBox="1"/>
              <p:nvPr/>
            </p:nvSpPr>
            <p:spPr bwMode="auto">
              <a:xfrm>
                <a:off x="743540" y="411622"/>
                <a:ext cx="47320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Web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F9D0B3-3530-2B4D-9276-797526FA0215}"/>
              </a:ext>
            </a:extLst>
          </p:cNvPr>
          <p:cNvGrpSpPr/>
          <p:nvPr/>
        </p:nvGrpSpPr>
        <p:grpSpPr>
          <a:xfrm>
            <a:off x="122835" y="140663"/>
            <a:ext cx="4769510" cy="1573723"/>
            <a:chOff x="91293" y="116700"/>
            <a:chExt cx="4769510" cy="15737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4D5798-9318-F343-8056-0789E2CFF9C0}"/>
                </a:ext>
              </a:extLst>
            </p:cNvPr>
            <p:cNvSpPr/>
            <p:nvPr/>
          </p:nvSpPr>
          <p:spPr bwMode="auto">
            <a:xfrm>
              <a:off x="441203" y="471223"/>
              <a:ext cx="4419600" cy="121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C4FE9A-8E9F-2140-9291-06A58D313F44}"/>
                </a:ext>
              </a:extLst>
            </p:cNvPr>
            <p:cNvGrpSpPr/>
            <p:nvPr/>
          </p:nvGrpSpPr>
          <p:grpSpPr>
            <a:xfrm>
              <a:off x="91293" y="116700"/>
              <a:ext cx="712346" cy="712346"/>
              <a:chOff x="234863" y="871684"/>
              <a:chExt cx="712346" cy="71234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F59BAE8-2028-4246-9290-6E27A46E1FA3}"/>
                  </a:ext>
                </a:extLst>
              </p:cNvPr>
              <p:cNvSpPr/>
              <p:nvPr/>
            </p:nvSpPr>
            <p:spPr bwMode="auto">
              <a:xfrm>
                <a:off x="234863" y="871684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A5CC0D07-B2C6-904F-980D-05B5E3FDE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2042" y="993694"/>
                <a:ext cx="457987" cy="457987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EF40E3-E6D8-1742-AA49-9092B019B8AF}"/>
                </a:ext>
              </a:extLst>
            </p:cNvPr>
            <p:cNvGrpSpPr/>
            <p:nvPr/>
          </p:nvGrpSpPr>
          <p:grpSpPr>
            <a:xfrm>
              <a:off x="771192" y="644364"/>
              <a:ext cx="891591" cy="725405"/>
              <a:chOff x="914762" y="1399348"/>
              <a:chExt cx="891591" cy="725405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0AADCD04-6D8F-D74D-A2F8-22FAFE5F6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708" y="1625055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A83987-520F-B84A-A3FF-4594C115E73D}"/>
                  </a:ext>
                </a:extLst>
              </p:cNvPr>
              <p:cNvSpPr txBox="1"/>
              <p:nvPr/>
            </p:nvSpPr>
            <p:spPr bwMode="auto">
              <a:xfrm>
                <a:off x="914762" y="1399348"/>
                <a:ext cx="89159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matchmaking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52362D3-BAAE-0648-B413-5B9F7C405CEB}"/>
                </a:ext>
              </a:extLst>
            </p:cNvPr>
            <p:cNvGrpSpPr/>
            <p:nvPr/>
          </p:nvGrpSpPr>
          <p:grpSpPr>
            <a:xfrm>
              <a:off x="2413721" y="650322"/>
              <a:ext cx="499698" cy="767748"/>
              <a:chOff x="2390966" y="1396690"/>
              <a:chExt cx="499698" cy="76774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182DD1D-5B0E-4043-AABB-3F521C0CC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AA43D64-59B2-6644-A8A8-6B2A8449399F}"/>
                  </a:ext>
                </a:extLst>
              </p:cNvPr>
              <p:cNvSpPr txBox="1"/>
              <p:nvPr/>
            </p:nvSpPr>
            <p:spPr bwMode="auto">
              <a:xfrm>
                <a:off x="2416234" y="1396690"/>
                <a:ext cx="4491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plays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1F1A2B-BC66-E54B-884E-22750FC6C1D3}"/>
                </a:ext>
              </a:extLst>
            </p:cNvPr>
            <p:cNvGrpSpPr/>
            <p:nvPr/>
          </p:nvGrpSpPr>
          <p:grpSpPr>
            <a:xfrm>
              <a:off x="3828542" y="639720"/>
              <a:ext cx="552396" cy="769734"/>
              <a:chOff x="2338268" y="1394704"/>
              <a:chExt cx="552396" cy="769734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94C4D9C-FAC9-5B40-880A-189B8E3A9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33E12B-8ADB-8C4E-9878-D2D23324453C}"/>
                  </a:ext>
                </a:extLst>
              </p:cNvPr>
              <p:cNvSpPr txBox="1"/>
              <p:nvPr/>
            </p:nvSpPr>
            <p:spPr bwMode="auto">
              <a:xfrm>
                <a:off x="2338268" y="1394704"/>
                <a:ext cx="5325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results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FF46FB-D16D-3F48-A215-BF7C3B1F3191}"/>
                </a:ext>
              </a:extLst>
            </p:cNvPr>
            <p:cNvSpPr txBox="1"/>
            <p:nvPr/>
          </p:nvSpPr>
          <p:spPr bwMode="auto">
            <a:xfrm>
              <a:off x="780397" y="219975"/>
              <a:ext cx="127951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Service Bus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530EA-ECA3-DB46-BAD6-9FB324A9A1BC}"/>
              </a:ext>
            </a:extLst>
          </p:cNvPr>
          <p:cNvGrpSpPr/>
          <p:nvPr/>
        </p:nvGrpSpPr>
        <p:grpSpPr>
          <a:xfrm>
            <a:off x="2890050" y="3597173"/>
            <a:ext cx="2414387" cy="1258065"/>
            <a:chOff x="2890050" y="3597173"/>
            <a:chExt cx="2414387" cy="12580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8B1C29-0173-7242-A724-A6E7D73554E9}"/>
                </a:ext>
              </a:extLst>
            </p:cNvPr>
            <p:cNvSpPr/>
            <p:nvPr/>
          </p:nvSpPr>
          <p:spPr bwMode="auto">
            <a:xfrm>
              <a:off x="2890050" y="3597173"/>
              <a:ext cx="2071904" cy="10129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21B2D8-98E4-1346-B347-36A29634C07C}"/>
                </a:ext>
              </a:extLst>
            </p:cNvPr>
            <p:cNvGrpSpPr/>
            <p:nvPr/>
          </p:nvGrpSpPr>
          <p:grpSpPr>
            <a:xfrm>
              <a:off x="4592091" y="4092735"/>
              <a:ext cx="712346" cy="712346"/>
              <a:chOff x="6799799" y="3370363"/>
              <a:chExt cx="712346" cy="71234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E47B91D-00ED-F641-9159-0ADD35E8CCE4}"/>
                  </a:ext>
                </a:extLst>
              </p:cNvPr>
              <p:cNvSpPr/>
              <p:nvPr/>
            </p:nvSpPr>
            <p:spPr bwMode="auto">
              <a:xfrm>
                <a:off x="6799799" y="3370363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C5FBFEFE-76AE-244D-8D44-888CD59D9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884759" y="3482944"/>
                <a:ext cx="520854" cy="462981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627F16-3113-D54C-9CC5-B6960BE94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239" y="3686998"/>
              <a:ext cx="759832" cy="7598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2941C9-90A7-7D4F-827A-AFC83F00F2FC}"/>
                </a:ext>
              </a:extLst>
            </p:cNvPr>
            <p:cNvSpPr txBox="1"/>
            <p:nvPr/>
          </p:nvSpPr>
          <p:spPr bwMode="auto">
            <a:xfrm>
              <a:off x="2927981" y="4593628"/>
              <a:ext cx="12939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DB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F5C39B-884A-3C47-B9AD-842ACD329F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1886" y="1335799"/>
            <a:ext cx="628971" cy="105866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DBDA57-82EA-FC4F-83B3-DB48C4B76E56}"/>
              </a:ext>
            </a:extLst>
          </p:cNvPr>
          <p:cNvCxnSpPr>
            <a:cxnSpLocks/>
            <a:stCxn id="68" idx="1"/>
          </p:cNvCxnSpPr>
          <p:nvPr/>
        </p:nvCxnSpPr>
        <p:spPr bwMode="auto">
          <a:xfrm flipH="1">
            <a:off x="1488222" y="1183568"/>
            <a:ext cx="2424560" cy="144763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745F17-875C-8741-B445-96CE33374D55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1925" y="1335799"/>
            <a:ext cx="14707" cy="101292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4A71541-1FD0-BF4D-953B-AEFDA4C890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80" y="3686998"/>
            <a:ext cx="759832" cy="75983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66A4CE5-7FDB-0046-BB3E-7D1401BAFE07}"/>
              </a:ext>
            </a:extLst>
          </p:cNvPr>
          <p:cNvCxnSpPr>
            <a:cxnSpLocks/>
          </p:cNvCxnSpPr>
          <p:nvPr/>
        </p:nvCxnSpPr>
        <p:spPr bwMode="auto">
          <a:xfrm>
            <a:off x="3381929" y="3180534"/>
            <a:ext cx="544073" cy="65386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104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11AE01-4601-3D44-9560-D3B909BF3E62}"/>
              </a:ext>
            </a:extLst>
          </p:cNvPr>
          <p:cNvGrpSpPr/>
          <p:nvPr/>
        </p:nvGrpSpPr>
        <p:grpSpPr>
          <a:xfrm>
            <a:off x="1092256" y="3763142"/>
            <a:ext cx="1463862" cy="972647"/>
            <a:chOff x="5232019" y="3088826"/>
            <a:chExt cx="1463862" cy="97264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2EBD6F-7EE9-F04D-9A5C-37344578AA21}"/>
                </a:ext>
              </a:extLst>
            </p:cNvPr>
            <p:cNvGrpSpPr/>
            <p:nvPr/>
          </p:nvGrpSpPr>
          <p:grpSpPr>
            <a:xfrm>
              <a:off x="5607777" y="3088826"/>
              <a:ext cx="712346" cy="712346"/>
              <a:chOff x="5503176" y="1651819"/>
              <a:chExt cx="712346" cy="71234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89CA5E-FDE9-D44A-8BCF-F8D86B902841}"/>
                  </a:ext>
                </a:extLst>
              </p:cNvPr>
              <p:cNvSpPr/>
              <p:nvPr/>
            </p:nvSpPr>
            <p:spPr bwMode="auto">
              <a:xfrm>
                <a:off x="5503176" y="1651819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6432BA-6FEF-2C4D-BC8D-94BFAA3A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8" y="1704414"/>
                <a:ext cx="600083" cy="600083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EED349-8332-6F4F-B6C2-55D593C1D3D5}"/>
                </a:ext>
              </a:extLst>
            </p:cNvPr>
            <p:cNvSpPr txBox="1"/>
            <p:nvPr/>
          </p:nvSpPr>
          <p:spPr bwMode="auto">
            <a:xfrm>
              <a:off x="5232019" y="3815252"/>
              <a:ext cx="1463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  <a:latin typeface="Tekton Pro" pitchFamily="34" charset="0"/>
                </a:rPr>
                <a:t>Azure App Configuration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182670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App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4166298" cy="1885950"/>
          </a:xfrm>
        </p:spPr>
        <p:txBody>
          <a:bodyPr/>
          <a:lstStyle/>
          <a:p>
            <a:r>
              <a:rPr lang="en-US" sz="1600" dirty="0"/>
              <a:t>Web &amp; Workers deployed to AKS</a:t>
            </a:r>
          </a:p>
          <a:p>
            <a:r>
              <a:rPr lang="en-US" sz="1600" dirty="0"/>
              <a:t>Configured from Azure App Config</a:t>
            </a:r>
          </a:p>
          <a:p>
            <a:r>
              <a:rPr lang="en-US" sz="1600" dirty="0"/>
              <a:t>Player requests a game</a:t>
            </a:r>
          </a:p>
          <a:p>
            <a:r>
              <a:rPr lang="en-US" sz="1600" dirty="0"/>
              <a:t>Player bot accepts game</a:t>
            </a:r>
          </a:p>
          <a:p>
            <a:r>
              <a:rPr lang="en-US" sz="1600" dirty="0"/>
              <a:t>Game Master sees match start</a:t>
            </a:r>
          </a:p>
          <a:p>
            <a:r>
              <a:rPr lang="en-US" sz="1600" dirty="0"/>
              <a:t>Game Master records match</a:t>
            </a:r>
          </a:p>
          <a:p>
            <a:r>
              <a:rPr lang="en-US" sz="1600" dirty="0"/>
              <a:t>Player makes a play </a:t>
            </a:r>
          </a:p>
          <a:p>
            <a:r>
              <a:rPr lang="en-US" sz="1600" dirty="0"/>
              <a:t>Bot makes a play</a:t>
            </a:r>
          </a:p>
          <a:p>
            <a:r>
              <a:rPr lang="en-US" sz="1600" dirty="0"/>
              <a:t>Game master sees the move</a:t>
            </a:r>
          </a:p>
          <a:p>
            <a:r>
              <a:rPr lang="en-US" sz="1600" dirty="0"/>
              <a:t>Game Master saves the move </a:t>
            </a:r>
          </a:p>
          <a:p>
            <a:r>
              <a:rPr lang="en-US" sz="1600" dirty="0"/>
              <a:t>Game Master posts game results message</a:t>
            </a:r>
          </a:p>
          <a:p>
            <a:r>
              <a:rPr lang="en-US" sz="1600" dirty="0"/>
              <a:t>Player gets score</a:t>
            </a:r>
          </a:p>
          <a:p>
            <a:r>
              <a:rPr lang="en-US" sz="1600" dirty="0"/>
              <a:t>Bot gets result</a:t>
            </a:r>
          </a:p>
          <a:p>
            <a:r>
              <a:rPr lang="en-US" sz="1600" dirty="0"/>
              <a:t>Game Master saves the result</a:t>
            </a:r>
          </a:p>
          <a:p>
            <a:r>
              <a:rPr lang="en-US" sz="1600" dirty="0"/>
              <a:t>UI Updated via </a:t>
            </a:r>
            <a:r>
              <a:rPr lang="en-US" sz="1600" dirty="0" err="1"/>
              <a:t>gRPC</a:t>
            </a:r>
            <a:r>
              <a:rPr lang="en-US" sz="1600" dirty="0"/>
              <a:t> API</a:t>
            </a:r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128326" y="1827629"/>
            <a:ext cx="4816526" cy="1565524"/>
            <a:chOff x="26504" y="100987"/>
            <a:chExt cx="4816526" cy="15655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4738514" cy="1565524"/>
              <a:chOff x="26504" y="100987"/>
              <a:chExt cx="4738514" cy="15655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AF81D01-BEC7-E24B-A36E-C4E450CD86F6}"/>
                  </a:ext>
                </a:extLst>
              </p:cNvPr>
              <p:cNvGrpSpPr/>
              <p:nvPr/>
            </p:nvGrpSpPr>
            <p:grpSpPr>
              <a:xfrm>
                <a:off x="2706833" y="503013"/>
                <a:ext cx="1143000" cy="1143000"/>
                <a:chOff x="1021035" y="2762153"/>
                <a:chExt cx="1143000" cy="1143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5BA74A7-848E-A545-9DD3-0E7D1AB2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35" y="2762153"/>
                  <a:ext cx="1143000" cy="1143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EFAA0AB-2997-FC4A-A07B-ED5B1D2E0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4718" y="3504061"/>
                  <a:ext cx="290310" cy="29031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9E56D4E-E818-9949-AA99-22292FD6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23" y="419177"/>
                <a:ext cx="1247334" cy="1247334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46D0A-30DB-3F48-A0BD-50EAA8D40E37}"/>
                  </a:ext>
                </a:extLst>
              </p:cNvPr>
              <p:cNvGrpSpPr/>
              <p:nvPr/>
            </p:nvGrpSpPr>
            <p:grpSpPr>
              <a:xfrm>
                <a:off x="3439718" y="321391"/>
                <a:ext cx="1325300" cy="1325300"/>
                <a:chOff x="3468439" y="1905770"/>
                <a:chExt cx="1325300" cy="1325300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418DF5B0-5C83-1945-9788-A5A407FCB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8439" y="1905770"/>
                  <a:ext cx="1325300" cy="132530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6968B8E-4327-4949-9C46-C14101772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1141" y="2807214"/>
                  <a:ext cx="290310" cy="29031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3E9B3F-1EE3-0946-8B58-A9414F332B61}"/>
                  </a:ext>
                </a:extLst>
              </p:cNvPr>
              <p:cNvSpPr txBox="1"/>
              <p:nvPr/>
            </p:nvSpPr>
            <p:spPr bwMode="auto">
              <a:xfrm>
                <a:off x="3377468" y="437472"/>
                <a:ext cx="70243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Workers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BA289-AC25-F74A-A028-FC0522D2546F}"/>
                  </a:ext>
                </a:extLst>
              </p:cNvPr>
              <p:cNvSpPr txBox="1"/>
              <p:nvPr/>
            </p:nvSpPr>
            <p:spPr bwMode="auto">
              <a:xfrm>
                <a:off x="743540" y="411622"/>
                <a:ext cx="47320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Web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F9D0B3-3530-2B4D-9276-797526FA0215}"/>
              </a:ext>
            </a:extLst>
          </p:cNvPr>
          <p:cNvGrpSpPr/>
          <p:nvPr/>
        </p:nvGrpSpPr>
        <p:grpSpPr>
          <a:xfrm>
            <a:off x="122835" y="140663"/>
            <a:ext cx="4769510" cy="1573723"/>
            <a:chOff x="91293" y="116700"/>
            <a:chExt cx="4769510" cy="15737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4D5798-9318-F343-8056-0789E2CFF9C0}"/>
                </a:ext>
              </a:extLst>
            </p:cNvPr>
            <p:cNvSpPr/>
            <p:nvPr/>
          </p:nvSpPr>
          <p:spPr bwMode="auto">
            <a:xfrm>
              <a:off x="441203" y="471223"/>
              <a:ext cx="4419600" cy="121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C4FE9A-8E9F-2140-9291-06A58D313F44}"/>
                </a:ext>
              </a:extLst>
            </p:cNvPr>
            <p:cNvGrpSpPr/>
            <p:nvPr/>
          </p:nvGrpSpPr>
          <p:grpSpPr>
            <a:xfrm>
              <a:off x="91293" y="116700"/>
              <a:ext cx="712346" cy="712346"/>
              <a:chOff x="234863" y="871684"/>
              <a:chExt cx="712346" cy="71234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F59BAE8-2028-4246-9290-6E27A46E1FA3}"/>
                  </a:ext>
                </a:extLst>
              </p:cNvPr>
              <p:cNvSpPr/>
              <p:nvPr/>
            </p:nvSpPr>
            <p:spPr bwMode="auto">
              <a:xfrm>
                <a:off x="234863" y="871684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A5CC0D07-B2C6-904F-980D-05B5E3FDE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2042" y="993694"/>
                <a:ext cx="457987" cy="457987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EF40E3-E6D8-1742-AA49-9092B019B8AF}"/>
                </a:ext>
              </a:extLst>
            </p:cNvPr>
            <p:cNvGrpSpPr/>
            <p:nvPr/>
          </p:nvGrpSpPr>
          <p:grpSpPr>
            <a:xfrm>
              <a:off x="771192" y="644364"/>
              <a:ext cx="891591" cy="725405"/>
              <a:chOff x="914762" y="1399348"/>
              <a:chExt cx="891591" cy="725405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0AADCD04-6D8F-D74D-A2F8-22FAFE5F6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708" y="1625055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A83987-520F-B84A-A3FF-4594C115E73D}"/>
                  </a:ext>
                </a:extLst>
              </p:cNvPr>
              <p:cNvSpPr txBox="1"/>
              <p:nvPr/>
            </p:nvSpPr>
            <p:spPr bwMode="auto">
              <a:xfrm>
                <a:off x="914762" y="1399348"/>
                <a:ext cx="89159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matchmaking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52362D3-BAAE-0648-B413-5B9F7C405CEB}"/>
                </a:ext>
              </a:extLst>
            </p:cNvPr>
            <p:cNvGrpSpPr/>
            <p:nvPr/>
          </p:nvGrpSpPr>
          <p:grpSpPr>
            <a:xfrm>
              <a:off x="2413721" y="650322"/>
              <a:ext cx="499698" cy="767748"/>
              <a:chOff x="2390966" y="1396690"/>
              <a:chExt cx="499698" cy="76774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182DD1D-5B0E-4043-AABB-3F521C0CC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AA43D64-59B2-6644-A8A8-6B2A8449399F}"/>
                  </a:ext>
                </a:extLst>
              </p:cNvPr>
              <p:cNvSpPr txBox="1"/>
              <p:nvPr/>
            </p:nvSpPr>
            <p:spPr bwMode="auto">
              <a:xfrm>
                <a:off x="2416234" y="1396690"/>
                <a:ext cx="4491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plays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1F1A2B-BC66-E54B-884E-22750FC6C1D3}"/>
                </a:ext>
              </a:extLst>
            </p:cNvPr>
            <p:cNvGrpSpPr/>
            <p:nvPr/>
          </p:nvGrpSpPr>
          <p:grpSpPr>
            <a:xfrm>
              <a:off x="3828542" y="639720"/>
              <a:ext cx="552396" cy="769734"/>
              <a:chOff x="2338268" y="1394704"/>
              <a:chExt cx="552396" cy="769734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94C4D9C-FAC9-5B40-880A-189B8E3A9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33E12B-8ADB-8C4E-9878-D2D23324453C}"/>
                  </a:ext>
                </a:extLst>
              </p:cNvPr>
              <p:cNvSpPr txBox="1"/>
              <p:nvPr/>
            </p:nvSpPr>
            <p:spPr bwMode="auto">
              <a:xfrm>
                <a:off x="2338268" y="1394704"/>
                <a:ext cx="5325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results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FF46FB-D16D-3F48-A215-BF7C3B1F3191}"/>
                </a:ext>
              </a:extLst>
            </p:cNvPr>
            <p:cNvSpPr txBox="1"/>
            <p:nvPr/>
          </p:nvSpPr>
          <p:spPr bwMode="auto">
            <a:xfrm>
              <a:off x="780397" y="219975"/>
              <a:ext cx="127951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Service Bus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530EA-ECA3-DB46-BAD6-9FB324A9A1BC}"/>
              </a:ext>
            </a:extLst>
          </p:cNvPr>
          <p:cNvGrpSpPr/>
          <p:nvPr/>
        </p:nvGrpSpPr>
        <p:grpSpPr>
          <a:xfrm>
            <a:off x="2890050" y="3597173"/>
            <a:ext cx="2414387" cy="1258065"/>
            <a:chOff x="2890050" y="3597173"/>
            <a:chExt cx="2414387" cy="12580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8B1C29-0173-7242-A724-A6E7D73554E9}"/>
                </a:ext>
              </a:extLst>
            </p:cNvPr>
            <p:cNvSpPr/>
            <p:nvPr/>
          </p:nvSpPr>
          <p:spPr bwMode="auto">
            <a:xfrm>
              <a:off x="2890050" y="3597173"/>
              <a:ext cx="2071904" cy="10129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21B2D8-98E4-1346-B347-36A29634C07C}"/>
                </a:ext>
              </a:extLst>
            </p:cNvPr>
            <p:cNvGrpSpPr/>
            <p:nvPr/>
          </p:nvGrpSpPr>
          <p:grpSpPr>
            <a:xfrm>
              <a:off x="4592091" y="4092735"/>
              <a:ext cx="712346" cy="712346"/>
              <a:chOff x="6799799" y="3370363"/>
              <a:chExt cx="712346" cy="71234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E47B91D-00ED-F641-9159-0ADD35E8CCE4}"/>
                  </a:ext>
                </a:extLst>
              </p:cNvPr>
              <p:cNvSpPr/>
              <p:nvPr/>
            </p:nvSpPr>
            <p:spPr bwMode="auto">
              <a:xfrm>
                <a:off x="6799799" y="3370363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C5FBFEFE-76AE-244D-8D44-888CD59D9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884759" y="3482944"/>
                <a:ext cx="520854" cy="462981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627F16-3113-D54C-9CC5-B6960BE94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239" y="3686998"/>
              <a:ext cx="759832" cy="7598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2941C9-90A7-7D4F-827A-AFC83F00F2FC}"/>
                </a:ext>
              </a:extLst>
            </p:cNvPr>
            <p:cNvSpPr txBox="1"/>
            <p:nvPr/>
          </p:nvSpPr>
          <p:spPr bwMode="auto">
            <a:xfrm>
              <a:off x="2927981" y="4593628"/>
              <a:ext cx="12939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DB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F5C39B-884A-3C47-B9AD-842ACD329F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1886" y="1335799"/>
            <a:ext cx="628971" cy="105866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DBDA57-82EA-FC4F-83B3-DB48C4B76E56}"/>
              </a:ext>
            </a:extLst>
          </p:cNvPr>
          <p:cNvCxnSpPr>
            <a:cxnSpLocks/>
            <a:stCxn id="68" idx="1"/>
          </p:cNvCxnSpPr>
          <p:nvPr/>
        </p:nvCxnSpPr>
        <p:spPr bwMode="auto">
          <a:xfrm flipH="1">
            <a:off x="1488222" y="1183568"/>
            <a:ext cx="2424560" cy="144763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745F17-875C-8741-B445-96CE33374D55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1925" y="1335799"/>
            <a:ext cx="14707" cy="101292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4A71541-1FD0-BF4D-953B-AEFDA4C890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80" y="3686998"/>
            <a:ext cx="759832" cy="75983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66A4CE5-7FDB-0046-BB3E-7D1401BAFE07}"/>
              </a:ext>
            </a:extLst>
          </p:cNvPr>
          <p:cNvCxnSpPr>
            <a:cxnSpLocks/>
          </p:cNvCxnSpPr>
          <p:nvPr/>
        </p:nvCxnSpPr>
        <p:spPr bwMode="auto">
          <a:xfrm>
            <a:off x="3381929" y="3180534"/>
            <a:ext cx="544073" cy="65386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B379234-CCAE-6F4E-84E6-0C6026A8E413}"/>
              </a:ext>
            </a:extLst>
          </p:cNvPr>
          <p:cNvGrpSpPr/>
          <p:nvPr/>
        </p:nvGrpSpPr>
        <p:grpSpPr>
          <a:xfrm>
            <a:off x="1488222" y="2554257"/>
            <a:ext cx="1635978" cy="513087"/>
            <a:chOff x="1488222" y="2554257"/>
            <a:chExt cx="1635978" cy="513087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15630F6-6930-ED42-98FC-5EFF2F315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47259" y="2554257"/>
              <a:ext cx="930271" cy="513087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B3EFEA2-B6FF-8B47-BB41-6CF86C927D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77531" y="2792523"/>
              <a:ext cx="346669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3C2DA91-0C9F-8B4F-BCBC-13020CD4ED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88222" y="2777989"/>
              <a:ext cx="357344" cy="0"/>
            </a:xfrm>
            <a:prstGeom prst="straightConnector1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168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809750"/>
            <a:ext cx="8229600" cy="571500"/>
          </a:xfrm>
        </p:spPr>
        <p:txBody>
          <a:bodyPr/>
          <a:lstStyle/>
          <a:p>
            <a:r>
              <a:rPr lang="en-US" dirty="0"/>
              <a:t>Code: the </a:t>
            </a:r>
            <a:r>
              <a:rPr lang="en-US" dirty="0" err="1"/>
              <a:t>gRPC</a:t>
            </a:r>
            <a:r>
              <a:rPr lang="en-US" dirty="0"/>
              <a:t> game and leaderboard APIs</a:t>
            </a:r>
          </a:p>
        </p:txBody>
      </p:sp>
    </p:spTree>
    <p:extLst>
      <p:ext uri="{BB962C8B-B14F-4D97-AF65-F5344CB8AC3E}">
        <p14:creationId xmlns:p14="http://schemas.microsoft.com/office/powerpoint/2010/main" val="46786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28353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Dev Publish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4166298" cy="1885950"/>
          </a:xfrm>
        </p:spPr>
        <p:txBody>
          <a:bodyPr/>
          <a:lstStyle/>
          <a:p>
            <a:r>
              <a:rPr lang="en-US" sz="1600" dirty="0"/>
              <a:t>Create the AKS cluster</a:t>
            </a:r>
          </a:p>
          <a:p>
            <a:r>
              <a:rPr lang="en-US" sz="1600" dirty="0"/>
              <a:t>Package code into Docker images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D46D8-D0DF-1D43-9CC1-B91DE67C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67" y="2958424"/>
            <a:ext cx="1993925" cy="1993925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D9ADC7-9227-F140-9007-4D9F3C0925D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2000" y="2724151"/>
            <a:ext cx="1861968" cy="123881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B96C0D-6FD9-BC4F-8556-E822B5DF7B3F}"/>
              </a:ext>
            </a:extLst>
          </p:cNvPr>
          <p:cNvGrpSpPr/>
          <p:nvPr/>
        </p:nvGrpSpPr>
        <p:grpSpPr>
          <a:xfrm>
            <a:off x="613383" y="1986940"/>
            <a:ext cx="4146337" cy="1130199"/>
            <a:chOff x="613383" y="1986940"/>
            <a:chExt cx="4146337" cy="1130199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E272ECE-47AA-5445-A497-CE6D45BA8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83" y="2006078"/>
              <a:ext cx="1111061" cy="1111061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AFCB6A0-445C-BE4F-AD52-F603ACAA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547" y="1987534"/>
              <a:ext cx="1111061" cy="1111061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F2C3EB7-06DA-2D45-B420-84CA24FF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659" y="1986940"/>
              <a:ext cx="1111061" cy="1111061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549585-CF8D-6A49-8BFB-6947BDD904E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94884" y="2783395"/>
            <a:ext cx="2656962" cy="131235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8F1797-A0A1-BD4A-A22D-BCE0EDB475E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42459" y="2783395"/>
            <a:ext cx="4859623" cy="158490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F79227-A6D8-074B-88B8-F2FCC373625C}"/>
              </a:ext>
            </a:extLst>
          </p:cNvPr>
          <p:cNvGrpSpPr/>
          <p:nvPr/>
        </p:nvGrpSpPr>
        <p:grpSpPr>
          <a:xfrm>
            <a:off x="128326" y="133350"/>
            <a:ext cx="4816526" cy="1556363"/>
            <a:chOff x="26504" y="100987"/>
            <a:chExt cx="4816526" cy="155636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EB31B0-F646-844E-9F93-2E046B5EFADE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E49FE83-7F1F-DB4F-8EA5-9954CFC5F19E}"/>
                </a:ext>
              </a:extLst>
            </p:cNvPr>
            <p:cNvGrpSpPr/>
            <p:nvPr/>
          </p:nvGrpSpPr>
          <p:grpSpPr>
            <a:xfrm>
              <a:off x="26504" y="100987"/>
              <a:ext cx="2427792" cy="712346"/>
              <a:chOff x="26504" y="100987"/>
              <a:chExt cx="2427792" cy="71234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8DDD29C-0917-FE4A-AD53-022A21D6EB35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552607B5-5DAB-C641-828A-0B5165E359E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5507B17D-C8F6-4A42-986C-F7FF489180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278EE58-2962-6D4A-948E-04634FD55B45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89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28353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Dev Publish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4166298" cy="1885950"/>
          </a:xfrm>
        </p:spPr>
        <p:txBody>
          <a:bodyPr/>
          <a:lstStyle/>
          <a:p>
            <a:r>
              <a:rPr lang="en-US" sz="1600" dirty="0"/>
              <a:t>Create the AKS cluster</a:t>
            </a:r>
          </a:p>
          <a:p>
            <a:r>
              <a:rPr lang="en-US" sz="1600" dirty="0"/>
              <a:t>Package code into Docker images</a:t>
            </a:r>
          </a:p>
          <a:p>
            <a:r>
              <a:rPr lang="en-US" sz="1600" dirty="0"/>
              <a:t>Publish images to an image repository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128326" y="133350"/>
            <a:ext cx="4816526" cy="1556363"/>
            <a:chOff x="26504" y="100987"/>
            <a:chExt cx="4816526" cy="155636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2427792" cy="712346"/>
              <a:chOff x="26504" y="100987"/>
              <a:chExt cx="2427792" cy="71234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CD46D8-D0DF-1D43-9CC1-B91DE67CD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67" y="2958424"/>
            <a:ext cx="1993925" cy="19939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945094B-57C9-0B42-9124-90D859764AA6}"/>
              </a:ext>
            </a:extLst>
          </p:cNvPr>
          <p:cNvGrpSpPr/>
          <p:nvPr/>
        </p:nvGrpSpPr>
        <p:grpSpPr>
          <a:xfrm>
            <a:off x="66989" y="1706429"/>
            <a:ext cx="4870072" cy="1459653"/>
            <a:chOff x="66989" y="1706429"/>
            <a:chExt cx="4870072" cy="145965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EA4BD0-EAB4-114C-902A-72A547CBEA25}"/>
                </a:ext>
              </a:extLst>
            </p:cNvPr>
            <p:cNvSpPr/>
            <p:nvPr/>
          </p:nvSpPr>
          <p:spPr bwMode="auto">
            <a:xfrm>
              <a:off x="518322" y="1946882"/>
              <a:ext cx="4418739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88FD7D7-AFE9-994E-AC30-EDE49A60F931}"/>
                </a:ext>
              </a:extLst>
            </p:cNvPr>
            <p:cNvSpPr/>
            <p:nvPr/>
          </p:nvSpPr>
          <p:spPr bwMode="auto">
            <a:xfrm>
              <a:off x="109365" y="1784006"/>
              <a:ext cx="712346" cy="71234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4C4CFC7-18D3-4A43-B98A-34A13F78A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9" y="1745967"/>
              <a:ext cx="797098" cy="797098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DBBC46-ECDC-CE43-BBA7-D40200400976}"/>
                </a:ext>
              </a:extLst>
            </p:cNvPr>
            <p:cNvSpPr txBox="1"/>
            <p:nvPr/>
          </p:nvSpPr>
          <p:spPr bwMode="auto">
            <a:xfrm>
              <a:off x="683856" y="1706429"/>
              <a:ext cx="133241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 Registry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45FCE2A-4650-8F45-BE58-67ADF0576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3" y="2006078"/>
            <a:ext cx="1111061" cy="11110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ADBC88-8829-0840-9A1E-62B100E4C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47" y="1987534"/>
            <a:ext cx="1111061" cy="11110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A663593-85F3-2346-BE98-6E928C689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59" y="1986940"/>
            <a:ext cx="1111061" cy="111106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2E9928-93FE-5141-B0D3-92FD21C194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24552" y="2958424"/>
            <a:ext cx="1709416" cy="100454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623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28353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Dev Publish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4166298" cy="1885950"/>
          </a:xfrm>
        </p:spPr>
        <p:txBody>
          <a:bodyPr/>
          <a:lstStyle/>
          <a:p>
            <a:r>
              <a:rPr lang="en-US" sz="1600" dirty="0"/>
              <a:t>Create the AKS cluster</a:t>
            </a:r>
          </a:p>
          <a:p>
            <a:r>
              <a:rPr lang="en-US" sz="1600" dirty="0"/>
              <a:t>Package code into Docker images</a:t>
            </a:r>
          </a:p>
          <a:p>
            <a:r>
              <a:rPr lang="en-US" sz="1600" dirty="0"/>
              <a:t>Publish images to an image repository</a:t>
            </a:r>
          </a:p>
          <a:p>
            <a:r>
              <a:rPr lang="en-US" sz="1600" dirty="0"/>
              <a:t>Author Helm deployment templates</a:t>
            </a:r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128326" y="133350"/>
            <a:ext cx="4816526" cy="1556363"/>
            <a:chOff x="26504" y="100987"/>
            <a:chExt cx="4816526" cy="155636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2427792" cy="712346"/>
              <a:chOff x="26504" y="100987"/>
              <a:chExt cx="2427792" cy="71234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CD46D8-D0DF-1D43-9CC1-B91DE67CD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67" y="2958424"/>
            <a:ext cx="1993925" cy="19939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945094B-57C9-0B42-9124-90D859764AA6}"/>
              </a:ext>
            </a:extLst>
          </p:cNvPr>
          <p:cNvGrpSpPr/>
          <p:nvPr/>
        </p:nvGrpSpPr>
        <p:grpSpPr>
          <a:xfrm>
            <a:off x="66989" y="1706429"/>
            <a:ext cx="4870072" cy="1459653"/>
            <a:chOff x="66989" y="1706429"/>
            <a:chExt cx="4870072" cy="145965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EA4BD0-EAB4-114C-902A-72A547CBEA25}"/>
                </a:ext>
              </a:extLst>
            </p:cNvPr>
            <p:cNvSpPr/>
            <p:nvPr/>
          </p:nvSpPr>
          <p:spPr bwMode="auto">
            <a:xfrm>
              <a:off x="518322" y="1946882"/>
              <a:ext cx="4418739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88FD7D7-AFE9-994E-AC30-EDE49A60F931}"/>
                </a:ext>
              </a:extLst>
            </p:cNvPr>
            <p:cNvSpPr/>
            <p:nvPr/>
          </p:nvSpPr>
          <p:spPr bwMode="auto">
            <a:xfrm>
              <a:off x="109365" y="1784006"/>
              <a:ext cx="712346" cy="71234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4C4CFC7-18D3-4A43-B98A-34A13F78A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9" y="1745967"/>
              <a:ext cx="797098" cy="797098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DBBC46-ECDC-CE43-BBA7-D40200400976}"/>
                </a:ext>
              </a:extLst>
            </p:cNvPr>
            <p:cNvSpPr txBox="1"/>
            <p:nvPr/>
          </p:nvSpPr>
          <p:spPr bwMode="auto">
            <a:xfrm>
              <a:off x="683856" y="1706429"/>
              <a:ext cx="133241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 Registry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45FCE2A-4650-8F45-BE58-67ADF0576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3" y="2006078"/>
            <a:ext cx="1111061" cy="11110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ADBC88-8829-0840-9A1E-62B100E4C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47" y="1987534"/>
            <a:ext cx="1111061" cy="11110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A663593-85F3-2346-BE98-6E928C689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59" y="1986940"/>
            <a:ext cx="1111061" cy="111106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E76A5EA-20FB-6941-81DB-A4941FC8FE6D}"/>
              </a:ext>
            </a:extLst>
          </p:cNvPr>
          <p:cNvGrpSpPr/>
          <p:nvPr/>
        </p:nvGrpSpPr>
        <p:grpSpPr>
          <a:xfrm>
            <a:off x="518322" y="3329160"/>
            <a:ext cx="4433459" cy="1126314"/>
            <a:chOff x="503603" y="1962150"/>
            <a:chExt cx="4433459" cy="11263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94A8CF-5D38-5246-B17B-9AED1ECEAC27}"/>
                </a:ext>
              </a:extLst>
            </p:cNvPr>
            <p:cNvSpPr/>
            <p:nvPr/>
          </p:nvSpPr>
          <p:spPr bwMode="auto">
            <a:xfrm>
              <a:off x="517462" y="2041155"/>
              <a:ext cx="4419600" cy="993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7E06E1-4BE3-7C45-8170-29AFB7D8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6346" y="1976426"/>
              <a:ext cx="1112038" cy="111203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5D806-3631-E949-976B-11C92308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381" y="1971386"/>
              <a:ext cx="1112038" cy="111203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DB0BD-C047-7445-B805-9102D0234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03" y="1962150"/>
              <a:ext cx="1112038" cy="1112038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2E9928-93FE-5141-B0D3-92FD21C194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24552" y="3962965"/>
            <a:ext cx="1709416" cy="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73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28353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Dev Publish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4166298" cy="1885950"/>
          </a:xfrm>
        </p:spPr>
        <p:txBody>
          <a:bodyPr/>
          <a:lstStyle/>
          <a:p>
            <a:r>
              <a:rPr lang="en-US" sz="1600" dirty="0"/>
              <a:t>Create the AKS cluster</a:t>
            </a:r>
          </a:p>
          <a:p>
            <a:r>
              <a:rPr lang="en-US" sz="1600" dirty="0"/>
              <a:t>Package code into Docker images</a:t>
            </a:r>
          </a:p>
          <a:p>
            <a:r>
              <a:rPr lang="en-US" sz="1600" dirty="0"/>
              <a:t>Publish images to an image repository</a:t>
            </a:r>
          </a:p>
          <a:p>
            <a:r>
              <a:rPr lang="en-US" sz="1600" dirty="0"/>
              <a:t>Author Helm deployment templates</a:t>
            </a:r>
          </a:p>
          <a:p>
            <a:r>
              <a:rPr lang="en-US" sz="1600" dirty="0"/>
              <a:t>Apply the Helm templates to the cluster</a:t>
            </a:r>
          </a:p>
          <a:p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F63C9F-97C2-1D42-81E7-F079795B1D7D}"/>
              </a:ext>
            </a:extLst>
          </p:cNvPr>
          <p:cNvSpPr/>
          <p:nvPr/>
        </p:nvSpPr>
        <p:spPr bwMode="auto">
          <a:xfrm>
            <a:off x="525252" y="470513"/>
            <a:ext cx="44196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F81D01-BEC7-E24B-A36E-C4E450CD86F6}"/>
              </a:ext>
            </a:extLst>
          </p:cNvPr>
          <p:cNvGrpSpPr/>
          <p:nvPr/>
        </p:nvGrpSpPr>
        <p:grpSpPr>
          <a:xfrm>
            <a:off x="2808655" y="535376"/>
            <a:ext cx="1143000" cy="1143000"/>
            <a:chOff x="1021035" y="2762153"/>
            <a:chExt cx="1143000" cy="1143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5BA74A7-848E-A545-9DD3-0E7D1AB2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35" y="2762153"/>
              <a:ext cx="1143000" cy="1143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FAA0AB-2997-FC4A-A07B-ED5B1D2E0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718" y="3504061"/>
              <a:ext cx="290310" cy="29031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9E56D4E-E818-9949-AA99-22292FD6E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5" y="451540"/>
            <a:ext cx="1247334" cy="1247334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C3B44AF-855D-CF4D-88A8-6B33A8378C9A}"/>
              </a:ext>
            </a:extLst>
          </p:cNvPr>
          <p:cNvGrpSpPr/>
          <p:nvPr/>
        </p:nvGrpSpPr>
        <p:grpSpPr>
          <a:xfrm>
            <a:off x="128326" y="133350"/>
            <a:ext cx="712346" cy="712346"/>
            <a:chOff x="500136" y="2199034"/>
            <a:chExt cx="712346" cy="71234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61C4538-B20D-6E4A-B56E-6C7FADD6413B}"/>
                </a:ext>
              </a:extLst>
            </p:cNvPr>
            <p:cNvSpPr/>
            <p:nvPr/>
          </p:nvSpPr>
          <p:spPr bwMode="auto">
            <a:xfrm>
              <a:off x="500136" y="2199034"/>
              <a:ext cx="712346" cy="71234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8487A95-5466-6542-A969-30D2BB04A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510" y="2255699"/>
              <a:ext cx="609599" cy="60959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246D0A-30DB-3F48-A0BD-50EAA8D40E37}"/>
              </a:ext>
            </a:extLst>
          </p:cNvPr>
          <p:cNvGrpSpPr/>
          <p:nvPr/>
        </p:nvGrpSpPr>
        <p:grpSpPr>
          <a:xfrm>
            <a:off x="3541540" y="353754"/>
            <a:ext cx="1325300" cy="1325300"/>
            <a:chOff x="3468439" y="1905770"/>
            <a:chExt cx="1325300" cy="13253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18DF5B0-5C83-1945-9788-A5A407FCB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439" y="1905770"/>
              <a:ext cx="1325300" cy="13253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6968B8E-4327-4949-9C46-C1410177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141" y="2807214"/>
              <a:ext cx="290310" cy="290310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47AAB6F-1180-1943-BF9D-B1B8276655CF}"/>
              </a:ext>
            </a:extLst>
          </p:cNvPr>
          <p:cNvSpPr txBox="1"/>
          <p:nvPr/>
        </p:nvSpPr>
        <p:spPr bwMode="auto">
          <a:xfrm>
            <a:off x="800509" y="189930"/>
            <a:ext cx="17556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Kubernetes Cluster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3E9B3F-1EE3-0946-8B58-A9414F332B61}"/>
              </a:ext>
            </a:extLst>
          </p:cNvPr>
          <p:cNvSpPr txBox="1"/>
          <p:nvPr/>
        </p:nvSpPr>
        <p:spPr bwMode="auto">
          <a:xfrm>
            <a:off x="3479290" y="469835"/>
            <a:ext cx="7024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5BA289-AC25-F74A-A028-FC0522D2546F}"/>
              </a:ext>
            </a:extLst>
          </p:cNvPr>
          <p:cNvSpPr txBox="1"/>
          <p:nvPr/>
        </p:nvSpPr>
        <p:spPr bwMode="auto">
          <a:xfrm>
            <a:off x="845362" y="443985"/>
            <a:ext cx="4732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D46D8-D0DF-1D43-9CC1-B91DE67CDF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67" y="2958424"/>
            <a:ext cx="1993925" cy="1993925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0AEA4BD0-EAB4-114C-902A-72A547CBEA25}"/>
              </a:ext>
            </a:extLst>
          </p:cNvPr>
          <p:cNvSpPr/>
          <p:nvPr/>
        </p:nvSpPr>
        <p:spPr bwMode="auto">
          <a:xfrm>
            <a:off x="518322" y="1946882"/>
            <a:ext cx="4418739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88FD7D7-AFE9-994E-AC30-EDE49A60F931}"/>
              </a:ext>
            </a:extLst>
          </p:cNvPr>
          <p:cNvSpPr/>
          <p:nvPr/>
        </p:nvSpPr>
        <p:spPr bwMode="auto">
          <a:xfrm>
            <a:off x="109365" y="1784006"/>
            <a:ext cx="712346" cy="7123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C4CFC7-18D3-4A43-B98A-34A13F78A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1745967"/>
            <a:ext cx="797098" cy="79709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4DBBC46-ECDC-CE43-BBA7-D40200400976}"/>
              </a:ext>
            </a:extLst>
          </p:cNvPr>
          <p:cNvSpPr txBox="1"/>
          <p:nvPr/>
        </p:nvSpPr>
        <p:spPr bwMode="auto">
          <a:xfrm>
            <a:off x="683856" y="1706429"/>
            <a:ext cx="13324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Registry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3FB08-5E1C-284E-8684-193268007C9F}"/>
              </a:ext>
            </a:extLst>
          </p:cNvPr>
          <p:cNvGrpSpPr/>
          <p:nvPr/>
        </p:nvGrpSpPr>
        <p:grpSpPr>
          <a:xfrm>
            <a:off x="613383" y="1986940"/>
            <a:ext cx="4146337" cy="1130199"/>
            <a:chOff x="613383" y="1986940"/>
            <a:chExt cx="4146337" cy="113019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45FCE2A-4650-8F45-BE58-67ADF0576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83" y="2006078"/>
              <a:ext cx="1111061" cy="111106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9ADBC88-8829-0840-9A1E-62B100E4C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547" y="1987534"/>
              <a:ext cx="1111061" cy="111106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A663593-85F3-2346-BE98-6E928C689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659" y="1986940"/>
              <a:ext cx="1111061" cy="111106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76A5EA-20FB-6941-81DB-A4941FC8FE6D}"/>
              </a:ext>
            </a:extLst>
          </p:cNvPr>
          <p:cNvGrpSpPr/>
          <p:nvPr/>
        </p:nvGrpSpPr>
        <p:grpSpPr>
          <a:xfrm>
            <a:off x="518322" y="3329160"/>
            <a:ext cx="4433459" cy="1126314"/>
            <a:chOff x="503603" y="1962150"/>
            <a:chExt cx="4433459" cy="11263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94A8CF-5D38-5246-B17B-9AED1ECEAC27}"/>
                </a:ext>
              </a:extLst>
            </p:cNvPr>
            <p:cNvSpPr/>
            <p:nvPr/>
          </p:nvSpPr>
          <p:spPr bwMode="auto">
            <a:xfrm>
              <a:off x="517462" y="2041155"/>
              <a:ext cx="4419600" cy="993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7E06E1-4BE3-7C45-8170-29AFB7D8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6346" y="1976426"/>
              <a:ext cx="1112038" cy="111203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5D806-3631-E949-976B-11C92308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381" y="1971386"/>
              <a:ext cx="1112038" cy="111203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DB0BD-C047-7445-B805-9102D0234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03" y="1962150"/>
              <a:ext cx="1112038" cy="1112038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727E6C-4FDD-1346-A67C-B11C50C9702E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3000" y="2723218"/>
            <a:ext cx="0" cy="78784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7BA326-2306-2447-BA8B-07A01ADCBAF1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2723218"/>
            <a:ext cx="0" cy="78784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D4DBE0-8E12-1B46-8D9F-5AA42028956E}"/>
              </a:ext>
            </a:extLst>
          </p:cNvPr>
          <p:cNvCxnSpPr>
            <a:cxnSpLocks/>
          </p:cNvCxnSpPr>
          <p:nvPr/>
        </p:nvCxnSpPr>
        <p:spPr bwMode="auto">
          <a:xfrm flipV="1">
            <a:off x="4177715" y="2723218"/>
            <a:ext cx="0" cy="78784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037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00104 -0.2777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809750"/>
            <a:ext cx="8229600" cy="571500"/>
          </a:xfrm>
        </p:spPr>
        <p:txBody>
          <a:bodyPr/>
          <a:lstStyle/>
          <a:p>
            <a:r>
              <a:rPr lang="en-US" dirty="0"/>
              <a:t>Code: Deploying with Helm and VS/VS Code</a:t>
            </a:r>
          </a:p>
        </p:txBody>
      </p:sp>
    </p:spTree>
    <p:extLst>
      <p:ext uri="{BB962C8B-B14F-4D97-AF65-F5344CB8AC3E}">
        <p14:creationId xmlns:p14="http://schemas.microsoft.com/office/powerpoint/2010/main" val="389795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Sample app architectural overview</a:t>
            </a:r>
          </a:p>
          <a:p>
            <a:pPr lvl="1"/>
            <a:r>
              <a:rPr lang="en-US" dirty="0"/>
              <a:t>The new Worker Template</a:t>
            </a:r>
          </a:p>
          <a:p>
            <a:pPr lvl="1"/>
            <a:r>
              <a:rPr lang="en-US" dirty="0"/>
              <a:t>Configuration with Azure App Configuration Service</a:t>
            </a:r>
          </a:p>
          <a:p>
            <a:pPr lvl="1"/>
            <a:r>
              <a:rPr lang="en-US" dirty="0"/>
              <a:t>Messaging with Azure Service Bus Topics, Subscriptions, and Sessions</a:t>
            </a:r>
          </a:p>
          <a:p>
            <a:pPr lvl="1"/>
            <a:r>
              <a:rPr lang="en-US" dirty="0" err="1"/>
              <a:t>gRPC</a:t>
            </a:r>
            <a:r>
              <a:rPr lang="en-US" dirty="0"/>
              <a:t> for internal-cluster APIs</a:t>
            </a:r>
          </a:p>
          <a:p>
            <a:pPr lvl="1"/>
            <a:r>
              <a:rPr lang="en-US" dirty="0"/>
              <a:t>Kubernetes tools used for Visual Studio and Visual Studio Code</a:t>
            </a:r>
          </a:p>
          <a:p>
            <a:pPr lvl="1"/>
            <a:r>
              <a:rPr lang="en-US" dirty="0"/>
              <a:t>Deployment with Azure DevOps</a:t>
            </a:r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534400" cy="3200400"/>
          </a:xfrm>
        </p:spPr>
        <p:txBody>
          <a:bodyPr/>
          <a:lstStyle/>
          <a:p>
            <a:r>
              <a:rPr lang="en-US" sz="1600" dirty="0"/>
              <a:t>.NET Microservices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https://dotnet.microsoft.com/apps/aspnet/microservices</a:t>
            </a:r>
            <a:endParaRPr lang="en-US" sz="1600" dirty="0"/>
          </a:p>
          <a:p>
            <a:r>
              <a:rPr lang="en-US" sz="1600" dirty="0"/>
              <a:t>Using Workers as Windows Services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https://devblogs.microsoft.com/aspnet/net-core-workers-as-windows-services/</a:t>
            </a:r>
            <a:endParaRPr lang="en-US" sz="1600" dirty="0"/>
          </a:p>
          <a:p>
            <a:r>
              <a:rPr lang="en-US" sz="1600" dirty="0"/>
              <a:t>Using Workers with ACI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https://devblogs.microsoft.com/aspnet/dotnet-core-workers-in-azure-container-instances/</a:t>
            </a:r>
            <a:endParaRPr lang="en-US" sz="1600" dirty="0"/>
          </a:p>
          <a:p>
            <a:r>
              <a:rPr lang="en-US" sz="1600" dirty="0"/>
              <a:t>Kubernetes Tools for Visual Studio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https://aka.ms/kubernetes-for-vs</a:t>
            </a:r>
            <a:r>
              <a:rPr lang="en-US" sz="1600" dirty="0"/>
              <a:t> </a:t>
            </a:r>
          </a:p>
          <a:p>
            <a:r>
              <a:rPr lang="en-US" sz="1600" dirty="0"/>
              <a:t>Kubernetes Tools for Visual Studio Code 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https://code.visualstudio.com/docs/azure/kubernetes</a:t>
            </a:r>
            <a:endParaRPr lang="en-US" sz="1600" dirty="0"/>
          </a:p>
          <a:p>
            <a:r>
              <a:rPr lang="en-US" sz="1600" dirty="0"/>
              <a:t>Azure App Configuration </a:t>
            </a:r>
            <a:br>
              <a:rPr lang="en-US" sz="1600" dirty="0"/>
            </a:br>
            <a:r>
              <a:rPr lang="en-US" sz="1600" dirty="0">
                <a:hlinkClick r:id="rId8"/>
              </a:rPr>
              <a:t>http://aka.ms/appconfig</a:t>
            </a:r>
            <a:r>
              <a:rPr lang="en-US" sz="1600" dirty="0"/>
              <a:t> </a:t>
            </a:r>
          </a:p>
          <a:p>
            <a:r>
              <a:rPr lang="en-US" sz="1600" dirty="0"/>
              <a:t>Health Checks</a:t>
            </a:r>
            <a:br>
              <a:rPr lang="en-US" sz="1600" dirty="0"/>
            </a:br>
            <a:r>
              <a:rPr lang="en-US" sz="1600" dirty="0">
                <a:hlinkClick r:id="rId9"/>
              </a:rPr>
              <a:t>https://aka.ms/dotnetcore-healthchecks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EventsXD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 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accent1"/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EB3E8FA-3889-B849-B507-CCBBDD87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800" y="282742"/>
            <a:ext cx="4692316" cy="46923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 - </a:t>
            </a:r>
            <a:r>
              <a:rPr lang="en-US" dirty="0" err="1"/>
              <a:t>Rochambot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149C41-72B0-4441-A444-5D0F281A9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Rock, paper, scissors game</a:t>
            </a:r>
          </a:p>
          <a:p>
            <a:pPr lvl="1"/>
            <a:r>
              <a:rPr lang="en-US" dirty="0"/>
              <a:t>Humans play an army of bots</a:t>
            </a:r>
          </a:p>
          <a:p>
            <a:pPr lvl="1"/>
            <a:r>
              <a:rPr lang="en-US" dirty="0"/>
              <a:t>Each bot is a microservice</a:t>
            </a:r>
          </a:p>
          <a:p>
            <a:r>
              <a:rPr lang="en-US" dirty="0"/>
              <a:t>Some ground rules</a:t>
            </a:r>
          </a:p>
          <a:p>
            <a:pPr lvl="1"/>
            <a:r>
              <a:rPr lang="en-US" dirty="0"/>
              <a:t>Data is written via Topics (never direct)</a:t>
            </a:r>
          </a:p>
          <a:p>
            <a:pPr lvl="1"/>
            <a:r>
              <a:rPr lang="en-US" dirty="0"/>
              <a:t>Microservices don’t share databases</a:t>
            </a:r>
          </a:p>
          <a:p>
            <a:pPr lvl="1"/>
            <a:r>
              <a:rPr lang="en-US" dirty="0"/>
              <a:t>Minimal shared code between microservices	</a:t>
            </a:r>
          </a:p>
        </p:txBody>
      </p:sp>
    </p:spTree>
    <p:extLst>
      <p:ext uri="{BB962C8B-B14F-4D97-AF65-F5344CB8AC3E}">
        <p14:creationId xmlns:p14="http://schemas.microsoft.com/office/powerpoint/2010/main" val="250748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809750"/>
            <a:ext cx="8229600" cy="571500"/>
          </a:xfrm>
        </p:spPr>
        <p:txBody>
          <a:bodyPr/>
          <a:lstStyle/>
          <a:p>
            <a:r>
              <a:rPr lang="en-US" dirty="0"/>
              <a:t>Demo: A quick look at </a:t>
            </a:r>
            <a:r>
              <a:rPr lang="en-US" dirty="0" err="1"/>
              <a:t>Rochambot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6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11AE01-4601-3D44-9560-D3B909BF3E62}"/>
              </a:ext>
            </a:extLst>
          </p:cNvPr>
          <p:cNvGrpSpPr/>
          <p:nvPr/>
        </p:nvGrpSpPr>
        <p:grpSpPr>
          <a:xfrm>
            <a:off x="990434" y="2036500"/>
            <a:ext cx="1463862" cy="972647"/>
            <a:chOff x="5232019" y="3088826"/>
            <a:chExt cx="1463862" cy="97264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2EBD6F-7EE9-F04D-9A5C-37344578AA21}"/>
                </a:ext>
              </a:extLst>
            </p:cNvPr>
            <p:cNvGrpSpPr/>
            <p:nvPr/>
          </p:nvGrpSpPr>
          <p:grpSpPr>
            <a:xfrm>
              <a:off x="5607777" y="3088826"/>
              <a:ext cx="712346" cy="712346"/>
              <a:chOff x="5503176" y="1651819"/>
              <a:chExt cx="712346" cy="71234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89CA5E-FDE9-D44A-8BCF-F8D86B902841}"/>
                  </a:ext>
                </a:extLst>
              </p:cNvPr>
              <p:cNvSpPr/>
              <p:nvPr/>
            </p:nvSpPr>
            <p:spPr bwMode="auto">
              <a:xfrm>
                <a:off x="5503176" y="1651819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6432BA-6FEF-2C4D-BC8D-94BFAA3A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8" y="1704414"/>
                <a:ext cx="600083" cy="600083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EED349-8332-6F4F-B6C2-55D593C1D3D5}"/>
                </a:ext>
              </a:extLst>
            </p:cNvPr>
            <p:cNvSpPr txBox="1"/>
            <p:nvPr/>
          </p:nvSpPr>
          <p:spPr bwMode="auto">
            <a:xfrm>
              <a:off x="5232019" y="3815252"/>
              <a:ext cx="1463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  <a:latin typeface="Tekton Pro" pitchFamily="34" charset="0"/>
                </a:rPr>
                <a:t>Azure App Configuration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182670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App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3927737" cy="1885950"/>
          </a:xfrm>
        </p:spPr>
        <p:txBody>
          <a:bodyPr/>
          <a:lstStyle/>
          <a:p>
            <a:r>
              <a:rPr lang="en-US" sz="1600" dirty="0"/>
              <a:t>Web &amp; Workers deployed to AKS</a:t>
            </a:r>
          </a:p>
          <a:p>
            <a:r>
              <a:rPr lang="en-US" sz="1600" dirty="0"/>
              <a:t>Configured from Azure App Config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26504" y="100987"/>
            <a:ext cx="4816526" cy="1565524"/>
            <a:chOff x="26504" y="100987"/>
            <a:chExt cx="4816526" cy="15655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4738514" cy="1565524"/>
              <a:chOff x="26504" y="100987"/>
              <a:chExt cx="4738514" cy="15655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AF81D01-BEC7-E24B-A36E-C4E450CD86F6}"/>
                  </a:ext>
                </a:extLst>
              </p:cNvPr>
              <p:cNvGrpSpPr/>
              <p:nvPr/>
            </p:nvGrpSpPr>
            <p:grpSpPr>
              <a:xfrm>
                <a:off x="2706833" y="503013"/>
                <a:ext cx="1143000" cy="1143000"/>
                <a:chOff x="1021035" y="2762153"/>
                <a:chExt cx="1143000" cy="1143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5BA74A7-848E-A545-9DD3-0E7D1AB2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35" y="2762153"/>
                  <a:ext cx="1143000" cy="1143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EFAA0AB-2997-FC4A-A07B-ED5B1D2E0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4718" y="3504061"/>
                  <a:ext cx="290310" cy="29031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9E56D4E-E818-9949-AA99-22292FD6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23" y="419177"/>
                <a:ext cx="1247334" cy="1247334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46D0A-30DB-3F48-A0BD-50EAA8D40E37}"/>
                  </a:ext>
                </a:extLst>
              </p:cNvPr>
              <p:cNvGrpSpPr/>
              <p:nvPr/>
            </p:nvGrpSpPr>
            <p:grpSpPr>
              <a:xfrm>
                <a:off x="3439718" y="321391"/>
                <a:ext cx="1325300" cy="1325300"/>
                <a:chOff x="3468439" y="1905770"/>
                <a:chExt cx="1325300" cy="1325300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418DF5B0-5C83-1945-9788-A5A407FCB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8439" y="1905770"/>
                  <a:ext cx="1325300" cy="132530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6968B8E-4327-4949-9C46-C14101772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1141" y="2807214"/>
                  <a:ext cx="290310" cy="29031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3E9B3F-1EE3-0946-8B58-A9414F332B61}"/>
                  </a:ext>
                </a:extLst>
              </p:cNvPr>
              <p:cNvSpPr txBox="1"/>
              <p:nvPr/>
            </p:nvSpPr>
            <p:spPr bwMode="auto">
              <a:xfrm>
                <a:off x="3377468" y="437472"/>
                <a:ext cx="70243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Workers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BA289-AC25-F74A-A028-FC0522D2546F}"/>
                  </a:ext>
                </a:extLst>
              </p:cNvPr>
              <p:cNvSpPr txBox="1"/>
              <p:nvPr/>
            </p:nvSpPr>
            <p:spPr bwMode="auto">
              <a:xfrm>
                <a:off x="743540" y="411622"/>
                <a:ext cx="47320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Web</a:t>
                </a:r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5015F21-97C8-2A4A-80B9-88ACFC474DB9}"/>
              </a:ext>
            </a:extLst>
          </p:cNvPr>
          <p:cNvCxnSpPr>
            <a:cxnSpLocks/>
            <a:stCxn id="50" idx="0"/>
          </p:cNvCxnSpPr>
          <p:nvPr/>
        </p:nvCxnSpPr>
        <p:spPr bwMode="auto">
          <a:xfrm flipH="1" flipV="1">
            <a:off x="1314339" y="1308204"/>
            <a:ext cx="408026" cy="72829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B90F1D-517C-9245-BCFC-40CD3E154924}"/>
              </a:ext>
            </a:extLst>
          </p:cNvPr>
          <p:cNvCxnSpPr>
            <a:cxnSpLocks/>
            <a:stCxn id="50" idx="0"/>
          </p:cNvCxnSpPr>
          <p:nvPr/>
        </p:nvCxnSpPr>
        <p:spPr bwMode="auto">
          <a:xfrm flipV="1">
            <a:off x="1722365" y="1233204"/>
            <a:ext cx="1367589" cy="80329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8F88D8-EAA2-AB48-A552-EA1DA39B3C6E}"/>
              </a:ext>
            </a:extLst>
          </p:cNvPr>
          <p:cNvCxnSpPr>
            <a:cxnSpLocks/>
            <a:stCxn id="50" idx="0"/>
          </p:cNvCxnSpPr>
          <p:nvPr/>
        </p:nvCxnSpPr>
        <p:spPr bwMode="auto">
          <a:xfrm flipV="1">
            <a:off x="1722365" y="1353081"/>
            <a:ext cx="2374104" cy="68341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377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809750"/>
            <a:ext cx="8229600" cy="571500"/>
          </a:xfrm>
        </p:spPr>
        <p:txBody>
          <a:bodyPr/>
          <a:lstStyle/>
          <a:p>
            <a:r>
              <a:rPr lang="en-US" dirty="0"/>
              <a:t>Code: Configuring with Azure App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1831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11AE01-4601-3D44-9560-D3B909BF3E62}"/>
              </a:ext>
            </a:extLst>
          </p:cNvPr>
          <p:cNvGrpSpPr/>
          <p:nvPr/>
        </p:nvGrpSpPr>
        <p:grpSpPr>
          <a:xfrm>
            <a:off x="1092256" y="3763142"/>
            <a:ext cx="1463862" cy="972647"/>
            <a:chOff x="5232019" y="3088826"/>
            <a:chExt cx="1463862" cy="97264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2EBD6F-7EE9-F04D-9A5C-37344578AA21}"/>
                </a:ext>
              </a:extLst>
            </p:cNvPr>
            <p:cNvGrpSpPr/>
            <p:nvPr/>
          </p:nvGrpSpPr>
          <p:grpSpPr>
            <a:xfrm>
              <a:off x="5607777" y="3088826"/>
              <a:ext cx="712346" cy="712346"/>
              <a:chOff x="5503176" y="1651819"/>
              <a:chExt cx="712346" cy="71234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89CA5E-FDE9-D44A-8BCF-F8D86B902841}"/>
                  </a:ext>
                </a:extLst>
              </p:cNvPr>
              <p:cNvSpPr/>
              <p:nvPr/>
            </p:nvSpPr>
            <p:spPr bwMode="auto">
              <a:xfrm>
                <a:off x="5503176" y="1651819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6432BA-6FEF-2C4D-BC8D-94BFAA3A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8" y="1704414"/>
                <a:ext cx="600083" cy="600083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EED349-8332-6F4F-B6C2-55D593C1D3D5}"/>
                </a:ext>
              </a:extLst>
            </p:cNvPr>
            <p:cNvSpPr txBox="1"/>
            <p:nvPr/>
          </p:nvSpPr>
          <p:spPr bwMode="auto">
            <a:xfrm>
              <a:off x="5232019" y="3815252"/>
              <a:ext cx="1463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  <a:latin typeface="Tekton Pro" pitchFamily="34" charset="0"/>
                </a:rPr>
                <a:t>Azure App Configuration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182670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App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3927737" cy="1885950"/>
          </a:xfrm>
        </p:spPr>
        <p:txBody>
          <a:bodyPr/>
          <a:lstStyle/>
          <a:p>
            <a:r>
              <a:rPr lang="en-US" sz="1600" dirty="0"/>
              <a:t>Web &amp; Workers deployed to AKS</a:t>
            </a:r>
          </a:p>
          <a:p>
            <a:r>
              <a:rPr lang="en-US" sz="1600" dirty="0"/>
              <a:t>Configured from Azure App Config</a:t>
            </a:r>
          </a:p>
          <a:p>
            <a:r>
              <a:rPr lang="en-US" sz="1600" dirty="0"/>
              <a:t>Player requests a game</a:t>
            </a:r>
          </a:p>
          <a:p>
            <a:r>
              <a:rPr lang="en-US" sz="1600" dirty="0"/>
              <a:t>Player bot accepts game</a:t>
            </a:r>
          </a:p>
          <a:p>
            <a:r>
              <a:rPr lang="en-US" sz="1600" dirty="0"/>
              <a:t>Game Master sees match start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128326" y="1827629"/>
            <a:ext cx="4816526" cy="1565524"/>
            <a:chOff x="26504" y="100987"/>
            <a:chExt cx="4816526" cy="15655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4738514" cy="1565524"/>
              <a:chOff x="26504" y="100987"/>
              <a:chExt cx="4738514" cy="15655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AF81D01-BEC7-E24B-A36E-C4E450CD86F6}"/>
                  </a:ext>
                </a:extLst>
              </p:cNvPr>
              <p:cNvGrpSpPr/>
              <p:nvPr/>
            </p:nvGrpSpPr>
            <p:grpSpPr>
              <a:xfrm>
                <a:off x="2706833" y="503013"/>
                <a:ext cx="1143000" cy="1143000"/>
                <a:chOff x="1021035" y="2762153"/>
                <a:chExt cx="1143000" cy="1143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5BA74A7-848E-A545-9DD3-0E7D1AB2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35" y="2762153"/>
                  <a:ext cx="1143000" cy="1143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EFAA0AB-2997-FC4A-A07B-ED5B1D2E0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4718" y="3504061"/>
                  <a:ext cx="290310" cy="29031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9E56D4E-E818-9949-AA99-22292FD6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23" y="419177"/>
                <a:ext cx="1247334" cy="1247334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46D0A-30DB-3F48-A0BD-50EAA8D40E37}"/>
                  </a:ext>
                </a:extLst>
              </p:cNvPr>
              <p:cNvGrpSpPr/>
              <p:nvPr/>
            </p:nvGrpSpPr>
            <p:grpSpPr>
              <a:xfrm>
                <a:off x="3439718" y="321391"/>
                <a:ext cx="1325300" cy="1325300"/>
                <a:chOff x="3468439" y="1905770"/>
                <a:chExt cx="1325300" cy="1325300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418DF5B0-5C83-1945-9788-A5A407FCB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8439" y="1905770"/>
                  <a:ext cx="1325300" cy="132530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6968B8E-4327-4949-9C46-C14101772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1141" y="2807214"/>
                  <a:ext cx="290310" cy="29031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3E9B3F-1EE3-0946-8B58-A9414F332B61}"/>
                  </a:ext>
                </a:extLst>
              </p:cNvPr>
              <p:cNvSpPr txBox="1"/>
              <p:nvPr/>
            </p:nvSpPr>
            <p:spPr bwMode="auto">
              <a:xfrm>
                <a:off x="3377468" y="437472"/>
                <a:ext cx="70243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Workers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BA289-AC25-F74A-A028-FC0522D2546F}"/>
                  </a:ext>
                </a:extLst>
              </p:cNvPr>
              <p:cNvSpPr txBox="1"/>
              <p:nvPr/>
            </p:nvSpPr>
            <p:spPr bwMode="auto">
              <a:xfrm>
                <a:off x="743540" y="411622"/>
                <a:ext cx="47320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Web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F9D0B3-3530-2B4D-9276-797526FA0215}"/>
              </a:ext>
            </a:extLst>
          </p:cNvPr>
          <p:cNvGrpSpPr/>
          <p:nvPr/>
        </p:nvGrpSpPr>
        <p:grpSpPr>
          <a:xfrm>
            <a:off x="122835" y="140663"/>
            <a:ext cx="4769510" cy="1573723"/>
            <a:chOff x="91293" y="116700"/>
            <a:chExt cx="4769510" cy="15737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4D5798-9318-F343-8056-0789E2CFF9C0}"/>
                </a:ext>
              </a:extLst>
            </p:cNvPr>
            <p:cNvSpPr/>
            <p:nvPr/>
          </p:nvSpPr>
          <p:spPr bwMode="auto">
            <a:xfrm>
              <a:off x="441203" y="471223"/>
              <a:ext cx="4419600" cy="121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C4FE9A-8E9F-2140-9291-06A58D313F44}"/>
                </a:ext>
              </a:extLst>
            </p:cNvPr>
            <p:cNvGrpSpPr/>
            <p:nvPr/>
          </p:nvGrpSpPr>
          <p:grpSpPr>
            <a:xfrm>
              <a:off x="91293" y="116700"/>
              <a:ext cx="712346" cy="712346"/>
              <a:chOff x="234863" y="871684"/>
              <a:chExt cx="712346" cy="71234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F59BAE8-2028-4246-9290-6E27A46E1FA3}"/>
                  </a:ext>
                </a:extLst>
              </p:cNvPr>
              <p:cNvSpPr/>
              <p:nvPr/>
            </p:nvSpPr>
            <p:spPr bwMode="auto">
              <a:xfrm>
                <a:off x="234863" y="871684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A5CC0D07-B2C6-904F-980D-05B5E3FDE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2042" y="993694"/>
                <a:ext cx="457987" cy="457987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EF40E3-E6D8-1742-AA49-9092B019B8AF}"/>
                </a:ext>
              </a:extLst>
            </p:cNvPr>
            <p:cNvGrpSpPr/>
            <p:nvPr/>
          </p:nvGrpSpPr>
          <p:grpSpPr>
            <a:xfrm>
              <a:off x="771192" y="644364"/>
              <a:ext cx="891591" cy="725405"/>
              <a:chOff x="914762" y="1399348"/>
              <a:chExt cx="891591" cy="725405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0AADCD04-6D8F-D74D-A2F8-22FAFE5F6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708" y="1625055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A83987-520F-B84A-A3FF-4594C115E73D}"/>
                  </a:ext>
                </a:extLst>
              </p:cNvPr>
              <p:cNvSpPr txBox="1"/>
              <p:nvPr/>
            </p:nvSpPr>
            <p:spPr bwMode="auto">
              <a:xfrm>
                <a:off x="914762" y="1399348"/>
                <a:ext cx="89159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matchmaking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52362D3-BAAE-0648-B413-5B9F7C405CEB}"/>
                </a:ext>
              </a:extLst>
            </p:cNvPr>
            <p:cNvGrpSpPr/>
            <p:nvPr/>
          </p:nvGrpSpPr>
          <p:grpSpPr>
            <a:xfrm>
              <a:off x="2413721" y="650322"/>
              <a:ext cx="499698" cy="767748"/>
              <a:chOff x="2390966" y="1396690"/>
              <a:chExt cx="499698" cy="76774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182DD1D-5B0E-4043-AABB-3F521C0CC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AA43D64-59B2-6644-A8A8-6B2A8449399F}"/>
                  </a:ext>
                </a:extLst>
              </p:cNvPr>
              <p:cNvSpPr txBox="1"/>
              <p:nvPr/>
            </p:nvSpPr>
            <p:spPr bwMode="auto">
              <a:xfrm>
                <a:off x="2416234" y="1396690"/>
                <a:ext cx="4491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plays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1F1A2B-BC66-E54B-884E-22750FC6C1D3}"/>
                </a:ext>
              </a:extLst>
            </p:cNvPr>
            <p:cNvGrpSpPr/>
            <p:nvPr/>
          </p:nvGrpSpPr>
          <p:grpSpPr>
            <a:xfrm>
              <a:off x="3828542" y="639720"/>
              <a:ext cx="552396" cy="769734"/>
              <a:chOff x="2338268" y="1394704"/>
              <a:chExt cx="552396" cy="769734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94C4D9C-FAC9-5B40-880A-189B8E3A9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33E12B-8ADB-8C4E-9878-D2D23324453C}"/>
                  </a:ext>
                </a:extLst>
              </p:cNvPr>
              <p:cNvSpPr txBox="1"/>
              <p:nvPr/>
            </p:nvSpPr>
            <p:spPr bwMode="auto">
              <a:xfrm>
                <a:off x="2338268" y="1394704"/>
                <a:ext cx="5325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results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FF46FB-D16D-3F48-A215-BF7C3B1F3191}"/>
                </a:ext>
              </a:extLst>
            </p:cNvPr>
            <p:cNvSpPr txBox="1"/>
            <p:nvPr/>
          </p:nvSpPr>
          <p:spPr bwMode="auto">
            <a:xfrm>
              <a:off x="780397" y="219975"/>
              <a:ext cx="127951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Service Bus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F5C39B-884A-3C47-B9AD-842ACD329F3E}"/>
              </a:ext>
            </a:extLst>
          </p:cNvPr>
          <p:cNvCxnSpPr>
            <a:cxnSpLocks/>
            <a:endCxn id="72" idx="2"/>
          </p:cNvCxnSpPr>
          <p:nvPr/>
        </p:nvCxnSpPr>
        <p:spPr bwMode="auto">
          <a:xfrm flipV="1">
            <a:off x="1147576" y="1393732"/>
            <a:ext cx="100953" cy="102561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83F2C6-A90C-614C-966A-DC0E8981E425}"/>
              </a:ext>
            </a:extLst>
          </p:cNvPr>
          <p:cNvCxnSpPr>
            <a:cxnSpLocks/>
          </p:cNvCxnSpPr>
          <p:nvPr/>
        </p:nvCxnSpPr>
        <p:spPr bwMode="auto">
          <a:xfrm>
            <a:off x="1468014" y="1368401"/>
            <a:ext cx="2444768" cy="117157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7C50A3A-C40F-1B49-AE05-A086D93B38F0}"/>
              </a:ext>
            </a:extLst>
          </p:cNvPr>
          <p:cNvCxnSpPr>
            <a:cxnSpLocks/>
          </p:cNvCxnSpPr>
          <p:nvPr/>
        </p:nvCxnSpPr>
        <p:spPr bwMode="auto">
          <a:xfrm>
            <a:off x="1371600" y="1442033"/>
            <a:ext cx="1752600" cy="10518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651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809750"/>
            <a:ext cx="8534400" cy="571500"/>
          </a:xfrm>
        </p:spPr>
        <p:txBody>
          <a:bodyPr/>
          <a:lstStyle/>
          <a:p>
            <a:r>
              <a:rPr lang="en-US" dirty="0"/>
              <a:t>Code: A look at messaging with Azure Service Bus Topics, Subscriptions, and Sessions</a:t>
            </a:r>
          </a:p>
        </p:txBody>
      </p:sp>
    </p:spTree>
    <p:extLst>
      <p:ext uri="{BB962C8B-B14F-4D97-AF65-F5344CB8AC3E}">
        <p14:creationId xmlns:p14="http://schemas.microsoft.com/office/powerpoint/2010/main" val="1689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11AE01-4601-3D44-9560-D3B909BF3E62}"/>
              </a:ext>
            </a:extLst>
          </p:cNvPr>
          <p:cNvGrpSpPr/>
          <p:nvPr/>
        </p:nvGrpSpPr>
        <p:grpSpPr>
          <a:xfrm>
            <a:off x="1092256" y="3763142"/>
            <a:ext cx="1463862" cy="972647"/>
            <a:chOff x="5232019" y="3088826"/>
            <a:chExt cx="1463862" cy="97264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2EBD6F-7EE9-F04D-9A5C-37344578AA21}"/>
                </a:ext>
              </a:extLst>
            </p:cNvPr>
            <p:cNvGrpSpPr/>
            <p:nvPr/>
          </p:nvGrpSpPr>
          <p:grpSpPr>
            <a:xfrm>
              <a:off x="5607777" y="3088826"/>
              <a:ext cx="712346" cy="712346"/>
              <a:chOff x="5503176" y="1651819"/>
              <a:chExt cx="712346" cy="71234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89CA5E-FDE9-D44A-8BCF-F8D86B902841}"/>
                  </a:ext>
                </a:extLst>
              </p:cNvPr>
              <p:cNvSpPr/>
              <p:nvPr/>
            </p:nvSpPr>
            <p:spPr bwMode="auto">
              <a:xfrm>
                <a:off x="5503176" y="1651819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6432BA-6FEF-2C4D-BC8D-94BFAA3A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8" y="1704414"/>
                <a:ext cx="600083" cy="600083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EED349-8332-6F4F-B6C2-55D593C1D3D5}"/>
                </a:ext>
              </a:extLst>
            </p:cNvPr>
            <p:cNvSpPr txBox="1"/>
            <p:nvPr/>
          </p:nvSpPr>
          <p:spPr bwMode="auto">
            <a:xfrm>
              <a:off x="5232019" y="3815252"/>
              <a:ext cx="1463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  <a:latin typeface="Tekton Pro" pitchFamily="34" charset="0"/>
                </a:rPr>
                <a:t>Azure App Configuration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2B41FB79-BB8B-1B48-9623-44CA1C8A29F3}"/>
              </a:ext>
            </a:extLst>
          </p:cNvPr>
          <p:cNvSpPr txBox="1">
            <a:spLocks/>
          </p:cNvSpPr>
          <p:nvPr/>
        </p:nvSpPr>
        <p:spPr bwMode="auto">
          <a:xfrm>
            <a:off x="4937062" y="21739"/>
            <a:ext cx="182670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App Flow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553BA3F-435D-E444-9C48-D1939AC2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902" y="533400"/>
            <a:ext cx="3927737" cy="1885950"/>
          </a:xfrm>
        </p:spPr>
        <p:txBody>
          <a:bodyPr/>
          <a:lstStyle/>
          <a:p>
            <a:r>
              <a:rPr lang="en-US" sz="1600" dirty="0"/>
              <a:t>Web &amp; Workers deployed to AKS</a:t>
            </a:r>
          </a:p>
          <a:p>
            <a:r>
              <a:rPr lang="en-US" sz="1600" dirty="0"/>
              <a:t>Configured from Azure App Config</a:t>
            </a:r>
          </a:p>
          <a:p>
            <a:r>
              <a:rPr lang="en-US" sz="1600" dirty="0"/>
              <a:t>Player requests a game</a:t>
            </a:r>
          </a:p>
          <a:p>
            <a:r>
              <a:rPr lang="en-US" sz="1600" dirty="0"/>
              <a:t>Player bot accepts game</a:t>
            </a:r>
          </a:p>
          <a:p>
            <a:r>
              <a:rPr lang="en-US" sz="1600" dirty="0"/>
              <a:t>Game Master sees match start</a:t>
            </a:r>
          </a:p>
          <a:p>
            <a:r>
              <a:rPr lang="en-US" sz="1600" dirty="0"/>
              <a:t>Game Master records match start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1AA13-5F89-8C4D-85B6-2E218F47BDE0}"/>
              </a:ext>
            </a:extLst>
          </p:cNvPr>
          <p:cNvGrpSpPr/>
          <p:nvPr/>
        </p:nvGrpSpPr>
        <p:grpSpPr>
          <a:xfrm>
            <a:off x="128326" y="1827629"/>
            <a:ext cx="4816526" cy="1565524"/>
            <a:chOff x="26504" y="100987"/>
            <a:chExt cx="4816526" cy="15655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63C9F-97C2-1D42-81E7-F079795B1D7D}"/>
                </a:ext>
              </a:extLst>
            </p:cNvPr>
            <p:cNvSpPr/>
            <p:nvPr/>
          </p:nvSpPr>
          <p:spPr bwMode="auto">
            <a:xfrm>
              <a:off x="423430" y="438150"/>
              <a:ext cx="4419600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154D52-27DD-7F4A-A9F5-859BAAEF913D}"/>
                </a:ext>
              </a:extLst>
            </p:cNvPr>
            <p:cNvGrpSpPr/>
            <p:nvPr/>
          </p:nvGrpSpPr>
          <p:grpSpPr>
            <a:xfrm>
              <a:off x="26504" y="100987"/>
              <a:ext cx="4738514" cy="1565524"/>
              <a:chOff x="26504" y="100987"/>
              <a:chExt cx="4738514" cy="15655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AF81D01-BEC7-E24B-A36E-C4E450CD86F6}"/>
                  </a:ext>
                </a:extLst>
              </p:cNvPr>
              <p:cNvGrpSpPr/>
              <p:nvPr/>
            </p:nvGrpSpPr>
            <p:grpSpPr>
              <a:xfrm>
                <a:off x="2706833" y="503013"/>
                <a:ext cx="1143000" cy="1143000"/>
                <a:chOff x="1021035" y="2762153"/>
                <a:chExt cx="1143000" cy="1143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5BA74A7-848E-A545-9DD3-0E7D1AB2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35" y="2762153"/>
                  <a:ext cx="1143000" cy="1143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EFAA0AB-2997-FC4A-A07B-ED5B1D2E0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4718" y="3504061"/>
                  <a:ext cx="290310" cy="29031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9E56D4E-E818-9949-AA99-22292FD6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923" y="419177"/>
                <a:ext cx="1247334" cy="1247334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3B44AF-855D-CF4D-88A8-6B33A8378C9A}"/>
                  </a:ext>
                </a:extLst>
              </p:cNvPr>
              <p:cNvGrpSpPr/>
              <p:nvPr/>
            </p:nvGrpSpPr>
            <p:grpSpPr>
              <a:xfrm>
                <a:off x="26504" y="100987"/>
                <a:ext cx="712346" cy="712346"/>
                <a:chOff x="500136" y="2199034"/>
                <a:chExt cx="712346" cy="71234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61C4538-B20D-6E4A-B56E-6C7FADD6413B}"/>
                    </a:ext>
                  </a:extLst>
                </p:cNvPr>
                <p:cNvSpPr/>
                <p:nvPr/>
              </p:nvSpPr>
              <p:spPr bwMode="auto">
                <a:xfrm>
                  <a:off x="500136" y="2199034"/>
                  <a:ext cx="712346" cy="71234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en-US" sz="2000" dirty="0">
                    <a:latin typeface="Tekton Pro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08487A95-5466-6542-A969-30D2BB04A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10" y="2255699"/>
                  <a:ext cx="609599" cy="609599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46D0A-30DB-3F48-A0BD-50EAA8D40E37}"/>
                  </a:ext>
                </a:extLst>
              </p:cNvPr>
              <p:cNvGrpSpPr/>
              <p:nvPr/>
            </p:nvGrpSpPr>
            <p:grpSpPr>
              <a:xfrm>
                <a:off x="3439718" y="321391"/>
                <a:ext cx="1325300" cy="1325300"/>
                <a:chOff x="3468439" y="1905770"/>
                <a:chExt cx="1325300" cy="1325300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418DF5B0-5C83-1945-9788-A5A407FCB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8439" y="1905770"/>
                  <a:ext cx="1325300" cy="132530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6968B8E-4327-4949-9C46-C14101772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1141" y="2807214"/>
                  <a:ext cx="290310" cy="29031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7AAB6F-1180-1943-BF9D-B1B8276655CF}"/>
                  </a:ext>
                </a:extLst>
              </p:cNvPr>
              <p:cNvSpPr txBox="1"/>
              <p:nvPr/>
            </p:nvSpPr>
            <p:spPr bwMode="auto">
              <a:xfrm>
                <a:off x="698687" y="157567"/>
                <a:ext cx="175560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Kubernetes Cluster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3E9B3F-1EE3-0946-8B58-A9414F332B61}"/>
                  </a:ext>
                </a:extLst>
              </p:cNvPr>
              <p:cNvSpPr txBox="1"/>
              <p:nvPr/>
            </p:nvSpPr>
            <p:spPr bwMode="auto">
              <a:xfrm>
                <a:off x="3377468" y="437472"/>
                <a:ext cx="70243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Workers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BA289-AC25-F74A-A028-FC0522D2546F}"/>
                  </a:ext>
                </a:extLst>
              </p:cNvPr>
              <p:cNvSpPr txBox="1"/>
              <p:nvPr/>
            </p:nvSpPr>
            <p:spPr bwMode="auto">
              <a:xfrm>
                <a:off x="743540" y="411622"/>
                <a:ext cx="473206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Web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F9D0B3-3530-2B4D-9276-797526FA0215}"/>
              </a:ext>
            </a:extLst>
          </p:cNvPr>
          <p:cNvGrpSpPr/>
          <p:nvPr/>
        </p:nvGrpSpPr>
        <p:grpSpPr>
          <a:xfrm>
            <a:off x="122835" y="140663"/>
            <a:ext cx="4769510" cy="1573723"/>
            <a:chOff x="91293" y="116700"/>
            <a:chExt cx="4769510" cy="15737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4D5798-9318-F343-8056-0789E2CFF9C0}"/>
                </a:ext>
              </a:extLst>
            </p:cNvPr>
            <p:cNvSpPr/>
            <p:nvPr/>
          </p:nvSpPr>
          <p:spPr bwMode="auto">
            <a:xfrm>
              <a:off x="441203" y="471223"/>
              <a:ext cx="4419600" cy="121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C4FE9A-8E9F-2140-9291-06A58D313F44}"/>
                </a:ext>
              </a:extLst>
            </p:cNvPr>
            <p:cNvGrpSpPr/>
            <p:nvPr/>
          </p:nvGrpSpPr>
          <p:grpSpPr>
            <a:xfrm>
              <a:off x="91293" y="116700"/>
              <a:ext cx="712346" cy="712346"/>
              <a:chOff x="234863" y="871684"/>
              <a:chExt cx="712346" cy="71234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F59BAE8-2028-4246-9290-6E27A46E1FA3}"/>
                  </a:ext>
                </a:extLst>
              </p:cNvPr>
              <p:cNvSpPr/>
              <p:nvPr/>
            </p:nvSpPr>
            <p:spPr bwMode="auto">
              <a:xfrm>
                <a:off x="234863" y="871684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A5CC0D07-B2C6-904F-980D-05B5E3FDE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2042" y="993694"/>
                <a:ext cx="457987" cy="457987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EF40E3-E6D8-1742-AA49-9092B019B8AF}"/>
                </a:ext>
              </a:extLst>
            </p:cNvPr>
            <p:cNvGrpSpPr/>
            <p:nvPr/>
          </p:nvGrpSpPr>
          <p:grpSpPr>
            <a:xfrm>
              <a:off x="771192" y="644364"/>
              <a:ext cx="891591" cy="725405"/>
              <a:chOff x="914762" y="1399348"/>
              <a:chExt cx="891591" cy="725405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0AADCD04-6D8F-D74D-A2F8-22FAFE5F6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708" y="1625055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A83987-520F-B84A-A3FF-4594C115E73D}"/>
                  </a:ext>
                </a:extLst>
              </p:cNvPr>
              <p:cNvSpPr txBox="1"/>
              <p:nvPr/>
            </p:nvSpPr>
            <p:spPr bwMode="auto">
              <a:xfrm>
                <a:off x="914762" y="1399348"/>
                <a:ext cx="89159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matchmaking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52362D3-BAAE-0648-B413-5B9F7C405CEB}"/>
                </a:ext>
              </a:extLst>
            </p:cNvPr>
            <p:cNvGrpSpPr/>
            <p:nvPr/>
          </p:nvGrpSpPr>
          <p:grpSpPr>
            <a:xfrm>
              <a:off x="2413721" y="650322"/>
              <a:ext cx="499698" cy="767748"/>
              <a:chOff x="2390966" y="1396690"/>
              <a:chExt cx="499698" cy="76774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182DD1D-5B0E-4043-AABB-3F521C0CC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AA43D64-59B2-6644-A8A8-6B2A8449399F}"/>
                  </a:ext>
                </a:extLst>
              </p:cNvPr>
              <p:cNvSpPr txBox="1"/>
              <p:nvPr/>
            </p:nvSpPr>
            <p:spPr bwMode="auto">
              <a:xfrm>
                <a:off x="2416234" y="1396690"/>
                <a:ext cx="4491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plays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1F1A2B-BC66-E54B-884E-22750FC6C1D3}"/>
                </a:ext>
              </a:extLst>
            </p:cNvPr>
            <p:cNvGrpSpPr/>
            <p:nvPr/>
          </p:nvGrpSpPr>
          <p:grpSpPr>
            <a:xfrm>
              <a:off x="3828542" y="639720"/>
              <a:ext cx="552396" cy="769734"/>
              <a:chOff x="2338268" y="1394704"/>
              <a:chExt cx="552396" cy="769734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94C4D9C-FAC9-5B40-880A-189B8E3A9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0966" y="1664740"/>
                <a:ext cx="499698" cy="49969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33E12B-8ADB-8C4E-9878-D2D23324453C}"/>
                  </a:ext>
                </a:extLst>
              </p:cNvPr>
              <p:cNvSpPr txBox="1"/>
              <p:nvPr/>
            </p:nvSpPr>
            <p:spPr bwMode="auto">
              <a:xfrm>
                <a:off x="2338268" y="1394704"/>
                <a:ext cx="5325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  <a:latin typeface="Tekton Pro" pitchFamily="34" charset="0"/>
                  </a:rPr>
                  <a:t>results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FF46FB-D16D-3F48-A215-BF7C3B1F3191}"/>
                </a:ext>
              </a:extLst>
            </p:cNvPr>
            <p:cNvSpPr txBox="1"/>
            <p:nvPr/>
          </p:nvSpPr>
          <p:spPr bwMode="auto">
            <a:xfrm>
              <a:off x="780397" y="219975"/>
              <a:ext cx="127951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Service Bus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530EA-ECA3-DB46-BAD6-9FB324A9A1BC}"/>
              </a:ext>
            </a:extLst>
          </p:cNvPr>
          <p:cNvGrpSpPr/>
          <p:nvPr/>
        </p:nvGrpSpPr>
        <p:grpSpPr>
          <a:xfrm>
            <a:off x="2890050" y="3597173"/>
            <a:ext cx="2414387" cy="1258065"/>
            <a:chOff x="2890050" y="3597173"/>
            <a:chExt cx="2414387" cy="12580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8B1C29-0173-7242-A724-A6E7D73554E9}"/>
                </a:ext>
              </a:extLst>
            </p:cNvPr>
            <p:cNvSpPr/>
            <p:nvPr/>
          </p:nvSpPr>
          <p:spPr bwMode="auto">
            <a:xfrm>
              <a:off x="2890050" y="3597173"/>
              <a:ext cx="2071904" cy="10129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21B2D8-98E4-1346-B347-36A29634C07C}"/>
                </a:ext>
              </a:extLst>
            </p:cNvPr>
            <p:cNvGrpSpPr/>
            <p:nvPr/>
          </p:nvGrpSpPr>
          <p:grpSpPr>
            <a:xfrm>
              <a:off x="4592091" y="4092735"/>
              <a:ext cx="712346" cy="712346"/>
              <a:chOff x="6799799" y="3370363"/>
              <a:chExt cx="712346" cy="71234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E47B91D-00ED-F641-9159-0ADD35E8CCE4}"/>
                  </a:ext>
                </a:extLst>
              </p:cNvPr>
              <p:cNvSpPr/>
              <p:nvPr/>
            </p:nvSpPr>
            <p:spPr bwMode="auto">
              <a:xfrm>
                <a:off x="6799799" y="3370363"/>
                <a:ext cx="712346" cy="71234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en-US" sz="2000" dirty="0">
                  <a:latin typeface="Tekton Pro" pitchFamily="34" charset="0"/>
                </a:endParaRP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C5FBFEFE-76AE-244D-8D44-888CD59D9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884759" y="3482944"/>
                <a:ext cx="520854" cy="462981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627F16-3113-D54C-9CC5-B6960BE94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239" y="3686998"/>
              <a:ext cx="759832" cy="7598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2941C9-90A7-7D4F-827A-AFC83F00F2FC}"/>
                </a:ext>
              </a:extLst>
            </p:cNvPr>
            <p:cNvSpPr txBox="1"/>
            <p:nvPr/>
          </p:nvSpPr>
          <p:spPr bwMode="auto">
            <a:xfrm>
              <a:off x="2927981" y="4593628"/>
              <a:ext cx="12939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DB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F5C39B-884A-3C47-B9AD-842ACD329F3E}"/>
              </a:ext>
            </a:extLst>
          </p:cNvPr>
          <p:cNvCxnSpPr>
            <a:cxnSpLocks/>
          </p:cNvCxnSpPr>
          <p:nvPr/>
        </p:nvCxnSpPr>
        <p:spPr bwMode="auto">
          <a:xfrm flipH="1">
            <a:off x="3361155" y="3193311"/>
            <a:ext cx="9088" cy="64108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754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intersection">
  <a:themeElements>
    <a:clrScheme name="DEV2019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25A5AB"/>
      </a:accent1>
      <a:accent2>
        <a:srgbClr val="99CACA"/>
      </a:accent2>
      <a:accent3>
        <a:srgbClr val="582865"/>
      </a:accent3>
      <a:accent4>
        <a:srgbClr val="00979F"/>
      </a:accent4>
      <a:accent5>
        <a:srgbClr val="379ECC"/>
      </a:accent5>
      <a:accent6>
        <a:srgbClr val="8ABCDB"/>
      </a:accent6>
      <a:hlink>
        <a:srgbClr val="3194B1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890</Words>
  <Application>Microsoft Macintosh PowerPoint</Application>
  <PresentationFormat>On-screen Show (16:9)</PresentationFormat>
  <Paragraphs>240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Myriad Pro</vt:lpstr>
      <vt:lpstr>Segoe UI</vt:lpstr>
      <vt:lpstr>Tekton Pro</vt:lpstr>
      <vt:lpstr>Verdana</vt:lpstr>
      <vt:lpstr>Wingdings</vt:lpstr>
      <vt:lpstr>SQLintersection</vt:lpstr>
      <vt:lpstr> .NET Core and Kubernetes</vt:lpstr>
      <vt:lpstr>Introduction</vt:lpstr>
      <vt:lpstr>Sample App - Rochambot</vt:lpstr>
      <vt:lpstr>Demo: A quick look at Rochambot</vt:lpstr>
      <vt:lpstr>PowerPoint Presentation</vt:lpstr>
      <vt:lpstr>Code: Configuring with Azure App Configuration</vt:lpstr>
      <vt:lpstr>PowerPoint Presentation</vt:lpstr>
      <vt:lpstr>Code: A look at messaging with Azure Service Bus Topics, Subscriptions, and Sessions</vt:lpstr>
      <vt:lpstr>PowerPoint Presentation</vt:lpstr>
      <vt:lpstr>Code: Saving data with Cosmos DB</vt:lpstr>
      <vt:lpstr>PowerPoint Presentation</vt:lpstr>
      <vt:lpstr>PowerPoint Presentation</vt:lpstr>
      <vt:lpstr>PowerPoint Presentation</vt:lpstr>
      <vt:lpstr>Code: the gRPC game and leaderboard APIs</vt:lpstr>
      <vt:lpstr>PowerPoint Presentation</vt:lpstr>
      <vt:lpstr>PowerPoint Presentation</vt:lpstr>
      <vt:lpstr>PowerPoint Presentation</vt:lpstr>
      <vt:lpstr>PowerPoint Presentation</vt:lpstr>
      <vt:lpstr>Code: Deploying with Helm and VS/VS Code</vt:lpstr>
      <vt:lpstr>Resources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Brady Gaster</cp:lastModifiedBy>
  <cp:revision>201</cp:revision>
  <cp:lastPrinted>2012-12-21T20:05:00Z</cp:lastPrinted>
  <dcterms:created xsi:type="dcterms:W3CDTF">2014-10-22T19:18:01Z</dcterms:created>
  <dcterms:modified xsi:type="dcterms:W3CDTF">2019-06-12T04:00:47Z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